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83" r:id="rId3"/>
    <p:sldId id="378" r:id="rId4"/>
    <p:sldId id="370" r:id="rId5"/>
    <p:sldId id="402" r:id="rId6"/>
    <p:sldId id="403" r:id="rId7"/>
    <p:sldId id="391" r:id="rId8"/>
    <p:sldId id="392" r:id="rId9"/>
    <p:sldId id="380" r:id="rId10"/>
    <p:sldId id="400" r:id="rId11"/>
    <p:sldId id="379" r:id="rId12"/>
    <p:sldId id="360" r:id="rId13"/>
    <p:sldId id="385" r:id="rId14"/>
    <p:sldId id="375" r:id="rId15"/>
    <p:sldId id="399" r:id="rId16"/>
    <p:sldId id="373" r:id="rId17"/>
    <p:sldId id="374" r:id="rId18"/>
    <p:sldId id="372" r:id="rId19"/>
    <p:sldId id="398" r:id="rId20"/>
    <p:sldId id="401" r:id="rId21"/>
    <p:sldId id="393" r:id="rId22"/>
    <p:sldId id="397" r:id="rId23"/>
    <p:sldId id="365" r:id="rId24"/>
    <p:sldId id="394" r:id="rId25"/>
    <p:sldId id="395"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485" autoAdjust="0"/>
    <p:restoredTop sz="95596" autoAdjust="0"/>
  </p:normalViewPr>
  <p:slideViewPr>
    <p:cSldViewPr>
      <p:cViewPr>
        <p:scale>
          <a:sx n="60" d="100"/>
          <a:sy n="60" d="100"/>
        </p:scale>
        <p:origin x="-3084" y="-124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76200"/>
            <a:ext cx="8458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Flowing In The </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Turbulent But Life-Giving</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River of God </a:t>
            </a:r>
          </a:p>
        </p:txBody>
      </p:sp>
      <p:sp>
        <p:nvSpPr>
          <p:cNvPr id="2" name="AutoShape 2" descr="Image result for living victorio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4800" y="5562600"/>
            <a:ext cx="85344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Sunday, October 25, 2020</a:t>
            </a:r>
            <a:endPar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890" b="28183"/>
          <a:stretch/>
        </p:blipFill>
        <p:spPr bwMode="auto">
          <a:xfrm>
            <a:off x="2057400" y="1905000"/>
            <a:ext cx="470267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65" y="3352800"/>
            <a:ext cx="8915400" cy="3539430"/>
          </a:xfrm>
          <a:prstGeom prst="rect">
            <a:avLst/>
          </a:prstGeom>
          <a:noFill/>
        </p:spPr>
        <p:txBody>
          <a:bodyPr wrap="square" rtlCol="0">
            <a:spAutoFit/>
          </a:bodyPr>
          <a:lstStyle/>
          <a:p>
            <a:r>
              <a:rPr lang="en-US" sz="2800" dirty="0" smtClean="0"/>
              <a:t>Jesus has this amazing ability to welcome a sinner THE WAY THEY ARE while still confronting their depravity – and yet in this humbling of being laid open before God – they want to be in His presence because they know they are blessed by Him, BELONG TO HIM and owe Him EVERYTHING. Therefore, cleansing, repentance, forgiveness, and gratefulness all flow together as ONE. </a:t>
            </a:r>
            <a:endParaRPr lang="en-US" sz="2800" dirty="0"/>
          </a:p>
        </p:txBody>
      </p:sp>
      <p:pic>
        <p:nvPicPr>
          <p:cNvPr id="1026" name="Picture 2" descr="Alabatar Jar — CENTRAL ASSEMB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812" y="228600"/>
            <a:ext cx="4110705" cy="290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8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304800" y="4191000"/>
            <a:ext cx="8534400"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0" y="7620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Understanding God’s Ways In Conversion</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Contending For Kingdom Momentum</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Effective Anointed  Ministry of the Spirit </a:t>
            </a:r>
            <a:endPar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12" name="TextBox 11"/>
          <p:cNvSpPr txBox="1"/>
          <p:nvPr/>
        </p:nvSpPr>
        <p:spPr>
          <a:xfrm>
            <a:off x="2057400" y="1143000"/>
            <a:ext cx="5410200" cy="461665"/>
          </a:xfrm>
          <a:prstGeom prst="rect">
            <a:avLst/>
          </a:prstGeom>
          <a:noFill/>
        </p:spPr>
        <p:txBody>
          <a:bodyPr wrap="square" rtlCol="0">
            <a:spAutoFit/>
          </a:bodyPr>
          <a:lstStyle/>
          <a:p>
            <a:r>
              <a:rPr lang="en-US" dirty="0" smtClean="0"/>
              <a:t>Both Personally and Corporately </a:t>
            </a:r>
            <a:endParaRPr lang="en-US" dirty="0"/>
          </a:p>
        </p:txBody>
      </p:sp>
      <p:cxnSp>
        <p:nvCxnSpPr>
          <p:cNvPr id="15" name="Straight Connector 14"/>
          <p:cNvCxnSpPr/>
          <p:nvPr/>
        </p:nvCxnSpPr>
        <p:spPr bwMode="auto">
          <a:xfrm flipV="1">
            <a:off x="304800" y="4419600"/>
            <a:ext cx="2133600" cy="13855"/>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04800" y="4038600"/>
            <a:ext cx="8534400"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6477000" y="4202668"/>
            <a:ext cx="2743200" cy="369332"/>
          </a:xfrm>
          <a:prstGeom prst="rect">
            <a:avLst/>
          </a:prstGeom>
          <a:noFill/>
        </p:spPr>
        <p:txBody>
          <a:bodyPr wrap="square" rtlCol="0">
            <a:spAutoFit/>
          </a:bodyPr>
          <a:lstStyle/>
          <a:p>
            <a:r>
              <a:rPr lang="en-US" sz="1800" dirty="0" smtClean="0"/>
              <a:t>Baseline Living </a:t>
            </a:r>
            <a:endParaRPr lang="en-US" sz="1800" dirty="0"/>
          </a:p>
        </p:txBody>
      </p:sp>
      <p:sp>
        <p:nvSpPr>
          <p:cNvPr id="19" name="TextBox 18"/>
          <p:cNvSpPr txBox="1"/>
          <p:nvPr/>
        </p:nvSpPr>
        <p:spPr>
          <a:xfrm>
            <a:off x="6477000" y="3669268"/>
            <a:ext cx="2743200" cy="369332"/>
          </a:xfrm>
          <a:prstGeom prst="rect">
            <a:avLst/>
          </a:prstGeom>
          <a:noFill/>
        </p:spPr>
        <p:txBody>
          <a:bodyPr wrap="square" rtlCol="0">
            <a:spAutoFit/>
          </a:bodyPr>
          <a:lstStyle/>
          <a:p>
            <a:r>
              <a:rPr lang="en-US" sz="1800" dirty="0" smtClean="0"/>
              <a:t>Nominal Christian </a:t>
            </a:r>
            <a:endParaRPr lang="en-US" sz="1800" dirty="0"/>
          </a:p>
        </p:txBody>
      </p:sp>
      <p:cxnSp>
        <p:nvCxnSpPr>
          <p:cNvPr id="22" name="Straight Connector 21"/>
          <p:cNvCxnSpPr/>
          <p:nvPr/>
        </p:nvCxnSpPr>
        <p:spPr bwMode="auto">
          <a:xfrm>
            <a:off x="2133600" y="4433455"/>
            <a:ext cx="1371600" cy="2195945"/>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304800" y="4433455"/>
            <a:ext cx="2743200" cy="338554"/>
          </a:xfrm>
          <a:prstGeom prst="rect">
            <a:avLst/>
          </a:prstGeom>
          <a:noFill/>
        </p:spPr>
        <p:txBody>
          <a:bodyPr wrap="square" rtlCol="0">
            <a:spAutoFit/>
          </a:bodyPr>
          <a:lstStyle/>
          <a:p>
            <a:r>
              <a:rPr lang="en-US" sz="1600" dirty="0" smtClean="0"/>
              <a:t>Unsaved state</a:t>
            </a:r>
            <a:endParaRPr lang="en-US" sz="1600" dirty="0"/>
          </a:p>
        </p:txBody>
      </p:sp>
      <p:cxnSp>
        <p:nvCxnSpPr>
          <p:cNvPr id="26" name="Straight Connector 25"/>
          <p:cNvCxnSpPr/>
          <p:nvPr/>
        </p:nvCxnSpPr>
        <p:spPr bwMode="auto">
          <a:xfrm flipV="1">
            <a:off x="2426855" y="4038600"/>
            <a:ext cx="685800" cy="38100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1600200" y="3669268"/>
            <a:ext cx="1676400" cy="369332"/>
          </a:xfrm>
          <a:prstGeom prst="rect">
            <a:avLst/>
          </a:prstGeom>
          <a:noFill/>
        </p:spPr>
        <p:txBody>
          <a:bodyPr wrap="square" rtlCol="0">
            <a:spAutoFit/>
          </a:bodyPr>
          <a:lstStyle/>
          <a:p>
            <a:r>
              <a:rPr lang="en-US" sz="1800" dirty="0" smtClean="0"/>
              <a:t>Conversion</a:t>
            </a:r>
            <a:endParaRPr lang="en-US" sz="1800" dirty="0"/>
          </a:p>
        </p:txBody>
      </p:sp>
      <p:cxnSp>
        <p:nvCxnSpPr>
          <p:cNvPr id="32" name="Straight Connector 31"/>
          <p:cNvCxnSpPr/>
          <p:nvPr/>
        </p:nvCxnSpPr>
        <p:spPr bwMode="auto">
          <a:xfrm>
            <a:off x="3505200" y="6629400"/>
            <a:ext cx="576117"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4081317" y="4038600"/>
            <a:ext cx="1100283" cy="259080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3657600" y="3669268"/>
            <a:ext cx="1676400" cy="369332"/>
          </a:xfrm>
          <a:prstGeom prst="rect">
            <a:avLst/>
          </a:prstGeom>
          <a:noFill/>
        </p:spPr>
        <p:txBody>
          <a:bodyPr wrap="square" rtlCol="0">
            <a:spAutoFit/>
          </a:bodyPr>
          <a:lstStyle/>
          <a:p>
            <a:r>
              <a:rPr lang="en-US" sz="1800" dirty="0" smtClean="0"/>
              <a:t>Conversion</a:t>
            </a:r>
            <a:endParaRPr lang="en-US" sz="1800" dirty="0"/>
          </a:p>
        </p:txBody>
      </p:sp>
      <p:cxnSp>
        <p:nvCxnSpPr>
          <p:cNvPr id="40" name="Straight Connector 39"/>
          <p:cNvCxnSpPr/>
          <p:nvPr/>
        </p:nvCxnSpPr>
        <p:spPr bwMode="auto">
          <a:xfrm flipV="1">
            <a:off x="5181600" y="2819400"/>
            <a:ext cx="533400" cy="1184564"/>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ight Arrow 42"/>
          <p:cNvSpPr/>
          <p:nvPr/>
        </p:nvSpPr>
        <p:spPr bwMode="auto">
          <a:xfrm rot="13009401">
            <a:off x="2365087" y="4560333"/>
            <a:ext cx="674255" cy="228600"/>
          </a:xfrm>
          <a:prstGeom prst="rightArrow">
            <a:avLst/>
          </a:prstGeom>
          <a:gradFill rotWithShape="1">
            <a:gsLst>
              <a:gs pos="0">
                <a:srgbClr val="FFF200"/>
              </a:gs>
              <a:gs pos="45000">
                <a:srgbClr val="FF7A00"/>
              </a:gs>
              <a:gs pos="70000">
                <a:srgbClr val="FF0300"/>
              </a:gs>
              <a:gs pos="100000">
                <a:srgbClr val="4D0808"/>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4" name="TextBox 43"/>
          <p:cNvSpPr txBox="1"/>
          <p:nvPr/>
        </p:nvSpPr>
        <p:spPr>
          <a:xfrm>
            <a:off x="2514600" y="4888468"/>
            <a:ext cx="1676400" cy="369332"/>
          </a:xfrm>
          <a:prstGeom prst="rect">
            <a:avLst/>
          </a:prstGeom>
          <a:noFill/>
        </p:spPr>
        <p:txBody>
          <a:bodyPr wrap="square" rtlCol="0">
            <a:spAutoFit/>
          </a:bodyPr>
          <a:lstStyle/>
          <a:p>
            <a:r>
              <a:rPr lang="en-US" sz="1800" dirty="0" smtClean="0"/>
              <a:t>Soul Crisis </a:t>
            </a:r>
            <a:endParaRPr lang="en-US" sz="1800" dirty="0"/>
          </a:p>
        </p:txBody>
      </p:sp>
      <p:sp>
        <p:nvSpPr>
          <p:cNvPr id="45" name="Right Arrow 44"/>
          <p:cNvSpPr/>
          <p:nvPr/>
        </p:nvSpPr>
        <p:spPr bwMode="auto">
          <a:xfrm rot="9294797">
            <a:off x="4172975" y="6365556"/>
            <a:ext cx="690059" cy="228600"/>
          </a:xfrm>
          <a:prstGeom prst="rightArrow">
            <a:avLst/>
          </a:prstGeom>
          <a:gradFill rotWithShape="1">
            <a:gsLst>
              <a:gs pos="0">
                <a:srgbClr val="FFF200"/>
              </a:gs>
              <a:gs pos="45000">
                <a:srgbClr val="FF7A00"/>
              </a:gs>
              <a:gs pos="70000">
                <a:srgbClr val="FF0300"/>
              </a:gs>
              <a:gs pos="100000">
                <a:srgbClr val="4D0808"/>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4631458" y="6087311"/>
            <a:ext cx="1676400" cy="369332"/>
          </a:xfrm>
          <a:prstGeom prst="rect">
            <a:avLst/>
          </a:prstGeom>
          <a:noFill/>
        </p:spPr>
        <p:txBody>
          <a:bodyPr wrap="square" rtlCol="0">
            <a:spAutoFit/>
          </a:bodyPr>
          <a:lstStyle/>
          <a:p>
            <a:r>
              <a:rPr lang="en-US" sz="1800" dirty="0" smtClean="0"/>
              <a:t>Soul Crisis </a:t>
            </a:r>
            <a:endParaRPr lang="en-US" sz="1800" dirty="0"/>
          </a:p>
        </p:txBody>
      </p:sp>
      <p:sp>
        <p:nvSpPr>
          <p:cNvPr id="50" name="Right Arrow 49"/>
          <p:cNvSpPr/>
          <p:nvPr/>
        </p:nvSpPr>
        <p:spPr bwMode="auto">
          <a:xfrm rot="16200000">
            <a:off x="-248095" y="2592453"/>
            <a:ext cx="1911842" cy="592771"/>
          </a:xfrm>
          <a:prstGeom prst="rightArrow">
            <a:avLst/>
          </a:prstGeom>
          <a:gradFill flip="none" rotWithShape="1">
            <a:gsLst>
              <a:gs pos="0">
                <a:srgbClr val="FFF200"/>
              </a:gs>
              <a:gs pos="45000">
                <a:srgbClr val="FF7A00"/>
              </a:gs>
              <a:gs pos="70000">
                <a:srgbClr val="FF0300"/>
              </a:gs>
              <a:gs pos="100000">
                <a:srgbClr val="4D0808"/>
              </a:gs>
            </a:gsLst>
            <a:lin ang="10800000" scaled="1"/>
            <a:tileRect/>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1028123" y="1828800"/>
            <a:ext cx="1791277" cy="830997"/>
          </a:xfrm>
          <a:prstGeom prst="rect">
            <a:avLst/>
          </a:prstGeom>
          <a:noFill/>
        </p:spPr>
        <p:txBody>
          <a:bodyPr wrap="square" rtlCol="0">
            <a:spAutoFit/>
          </a:bodyPr>
          <a:lstStyle/>
          <a:p>
            <a:pPr algn="l"/>
            <a:r>
              <a:rPr lang="en-US" sz="1600" dirty="0" smtClean="0"/>
              <a:t>Increase</a:t>
            </a:r>
          </a:p>
          <a:p>
            <a:pPr algn="l"/>
            <a:r>
              <a:rPr lang="en-US" sz="1600" dirty="0" smtClean="0"/>
              <a:t>Christ-likeness</a:t>
            </a:r>
          </a:p>
          <a:p>
            <a:pPr algn="l"/>
            <a:r>
              <a:rPr lang="en-US" sz="1600" dirty="0" smtClean="0"/>
              <a:t>Anointing  </a:t>
            </a:r>
            <a:endParaRPr lang="en-US" sz="1600" dirty="0"/>
          </a:p>
        </p:txBody>
      </p:sp>
      <p:sp>
        <p:nvSpPr>
          <p:cNvPr id="52" name="Right Arrow 51"/>
          <p:cNvSpPr/>
          <p:nvPr/>
        </p:nvSpPr>
        <p:spPr bwMode="auto">
          <a:xfrm rot="14620178">
            <a:off x="4993992" y="4211713"/>
            <a:ext cx="1225656" cy="248310"/>
          </a:xfrm>
          <a:prstGeom prst="rightArrow">
            <a:avLst/>
          </a:prstGeom>
          <a:gradFill rotWithShape="1">
            <a:gsLst>
              <a:gs pos="0">
                <a:srgbClr val="FFF200"/>
              </a:gs>
              <a:gs pos="45000">
                <a:srgbClr val="FF7A00"/>
              </a:gs>
              <a:gs pos="70000">
                <a:srgbClr val="FF0300"/>
              </a:gs>
              <a:gs pos="100000">
                <a:srgbClr val="4D0808"/>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TextBox 52"/>
          <p:cNvSpPr txBox="1"/>
          <p:nvPr/>
        </p:nvSpPr>
        <p:spPr>
          <a:xfrm>
            <a:off x="5181600" y="4888468"/>
            <a:ext cx="1676400" cy="923330"/>
          </a:xfrm>
          <a:prstGeom prst="rect">
            <a:avLst/>
          </a:prstGeom>
          <a:noFill/>
        </p:spPr>
        <p:txBody>
          <a:bodyPr wrap="square" rtlCol="0">
            <a:spAutoFit/>
          </a:bodyPr>
          <a:lstStyle/>
          <a:p>
            <a:r>
              <a:rPr lang="en-US" sz="1800" dirty="0" smtClean="0"/>
              <a:t>Momentum</a:t>
            </a:r>
          </a:p>
          <a:p>
            <a:r>
              <a:rPr lang="en-US" sz="1800" dirty="0" smtClean="0"/>
              <a:t>Release –</a:t>
            </a:r>
          </a:p>
          <a:p>
            <a:r>
              <a:rPr lang="en-US" sz="1800" dirty="0" smtClean="0"/>
              <a:t>Bounce </a:t>
            </a:r>
            <a:endParaRPr lang="en-US" sz="1800" dirty="0"/>
          </a:p>
        </p:txBody>
      </p:sp>
      <p:cxnSp>
        <p:nvCxnSpPr>
          <p:cNvPr id="54" name="Straight Connector 53"/>
          <p:cNvCxnSpPr/>
          <p:nvPr/>
        </p:nvCxnSpPr>
        <p:spPr bwMode="auto">
          <a:xfrm>
            <a:off x="5707048" y="2819400"/>
            <a:ext cx="419100"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5666062" y="3669268"/>
            <a:ext cx="353738" cy="318624"/>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p:nvSpPr>
        <p:spPr>
          <a:xfrm>
            <a:off x="6934200" y="4813518"/>
            <a:ext cx="2057400" cy="1815882"/>
          </a:xfrm>
          <a:prstGeom prst="rect">
            <a:avLst/>
          </a:prstGeom>
        </p:spPr>
        <p:txBody>
          <a:bodyPr wrap="square">
            <a:spAutoFit/>
          </a:bodyPr>
          <a:lstStyle/>
          <a:p>
            <a:r>
              <a:rPr lang="en-US" sz="1400" dirty="0" smtClean="0"/>
              <a:t>Therefore</a:t>
            </a:r>
            <a:r>
              <a:rPr lang="en-US" sz="1400" dirty="0"/>
              <a:t>, I tell you, her many sins have been forgiven--for she loved much. </a:t>
            </a:r>
            <a:r>
              <a:rPr lang="en-US" sz="1400" b="1" dirty="0">
                <a:solidFill>
                  <a:srgbClr val="FFFF00"/>
                </a:solidFill>
              </a:rPr>
              <a:t>But he who has been forgiven little loves little." </a:t>
            </a:r>
            <a:r>
              <a:rPr lang="en-US" sz="1400" b="1" dirty="0"/>
              <a:t>Luke 7:47 (NIV) </a:t>
            </a:r>
            <a:r>
              <a:rPr lang="en-US" sz="1400" dirty="0"/>
              <a:t/>
            </a:r>
            <a:br>
              <a:rPr lang="en-US" sz="1400" dirty="0"/>
            </a:br>
            <a:endParaRPr lang="en-US" sz="1400" dirty="0"/>
          </a:p>
        </p:txBody>
      </p:sp>
      <p:sp>
        <p:nvSpPr>
          <p:cNvPr id="60" name="TextBox 59"/>
          <p:cNvSpPr txBox="1"/>
          <p:nvPr/>
        </p:nvSpPr>
        <p:spPr>
          <a:xfrm>
            <a:off x="6324600" y="2477869"/>
            <a:ext cx="2743200" cy="646331"/>
          </a:xfrm>
          <a:prstGeom prst="rect">
            <a:avLst/>
          </a:prstGeom>
          <a:noFill/>
        </p:spPr>
        <p:txBody>
          <a:bodyPr wrap="square" rtlCol="0">
            <a:spAutoFit/>
          </a:bodyPr>
          <a:lstStyle/>
          <a:p>
            <a:r>
              <a:rPr lang="en-US" sz="1800" dirty="0" smtClean="0"/>
              <a:t>Powerfully Effective</a:t>
            </a:r>
          </a:p>
          <a:p>
            <a:r>
              <a:rPr lang="en-US" sz="1800" dirty="0" smtClean="0"/>
              <a:t>Christian  </a:t>
            </a:r>
            <a:endParaRPr lang="en-US" sz="1800" dirty="0"/>
          </a:p>
        </p:txBody>
      </p:sp>
      <p:cxnSp>
        <p:nvCxnSpPr>
          <p:cNvPr id="61" name="Straight Connector 60"/>
          <p:cNvCxnSpPr/>
          <p:nvPr/>
        </p:nvCxnSpPr>
        <p:spPr bwMode="auto">
          <a:xfrm flipV="1">
            <a:off x="6153150" y="2514600"/>
            <a:ext cx="209550" cy="30480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a:off x="6014027" y="3669268"/>
            <a:ext cx="419100"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flipV="1">
            <a:off x="6438900" y="3124200"/>
            <a:ext cx="419100" cy="545068"/>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2" name="Picture 2" descr="He will send them another Advocate, another protector, another defender,  the Holy Spirit. - Sts Joseph &amp; Paul Catholic Chur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61" t="13614" r="39607" b="33547"/>
          <a:stretch/>
        </p:blipFill>
        <p:spPr bwMode="auto">
          <a:xfrm>
            <a:off x="3689927" y="1600200"/>
            <a:ext cx="711200" cy="556442"/>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2590800" y="2133600"/>
            <a:ext cx="2743200" cy="584775"/>
          </a:xfrm>
          <a:prstGeom prst="rect">
            <a:avLst/>
          </a:prstGeom>
          <a:noFill/>
        </p:spPr>
        <p:txBody>
          <a:bodyPr wrap="square" rtlCol="0">
            <a:spAutoFit/>
          </a:bodyPr>
          <a:lstStyle/>
          <a:p>
            <a:r>
              <a:rPr lang="en-US" sz="1600" dirty="0" smtClean="0"/>
              <a:t>Holy Spirit Is </a:t>
            </a:r>
          </a:p>
          <a:p>
            <a:r>
              <a:rPr lang="en-US" sz="1600" dirty="0" smtClean="0"/>
              <a:t>Key To Momentum </a:t>
            </a:r>
            <a:endParaRPr lang="en-US" sz="1600" dirty="0"/>
          </a:p>
        </p:txBody>
      </p:sp>
      <p:sp>
        <p:nvSpPr>
          <p:cNvPr id="70" name="TextBox 69"/>
          <p:cNvSpPr txBox="1"/>
          <p:nvPr/>
        </p:nvSpPr>
        <p:spPr>
          <a:xfrm>
            <a:off x="5581650" y="2861846"/>
            <a:ext cx="1428750" cy="338554"/>
          </a:xfrm>
          <a:prstGeom prst="rect">
            <a:avLst/>
          </a:prstGeom>
          <a:noFill/>
        </p:spPr>
        <p:txBody>
          <a:bodyPr wrap="square" rtlCol="0">
            <a:spAutoFit/>
          </a:bodyPr>
          <a:lstStyle/>
          <a:p>
            <a:r>
              <a:rPr lang="en-US" sz="1600" dirty="0" smtClean="0"/>
              <a:t>Soul Crisis </a:t>
            </a:r>
            <a:endParaRPr lang="en-US" sz="1600" dirty="0"/>
          </a:p>
        </p:txBody>
      </p:sp>
      <p:sp>
        <p:nvSpPr>
          <p:cNvPr id="71" name="Right Arrow 70"/>
          <p:cNvSpPr/>
          <p:nvPr/>
        </p:nvSpPr>
        <p:spPr bwMode="auto">
          <a:xfrm rot="6384776">
            <a:off x="5426203" y="3379232"/>
            <a:ext cx="690059" cy="228600"/>
          </a:xfrm>
          <a:prstGeom prst="rightArrow">
            <a:avLst/>
          </a:prstGeom>
          <a:gradFill rotWithShape="1">
            <a:gsLst>
              <a:gs pos="0">
                <a:srgbClr val="FFF200"/>
              </a:gs>
              <a:gs pos="45000">
                <a:srgbClr val="FF7A00"/>
              </a:gs>
              <a:gs pos="70000">
                <a:srgbClr val="FF0300"/>
              </a:gs>
              <a:gs pos="100000">
                <a:srgbClr val="4D0808"/>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2" name="TextBox 71"/>
          <p:cNvSpPr txBox="1"/>
          <p:nvPr/>
        </p:nvSpPr>
        <p:spPr>
          <a:xfrm>
            <a:off x="4897005" y="2444353"/>
            <a:ext cx="1428750" cy="338554"/>
          </a:xfrm>
          <a:prstGeom prst="rect">
            <a:avLst/>
          </a:prstGeom>
          <a:noFill/>
        </p:spPr>
        <p:txBody>
          <a:bodyPr wrap="square" rtlCol="0">
            <a:spAutoFit/>
          </a:bodyPr>
          <a:lstStyle/>
          <a:p>
            <a:r>
              <a:rPr lang="en-US" sz="1600" dirty="0" smtClean="0"/>
              <a:t>Fresh Filling</a:t>
            </a:r>
            <a:endParaRPr lang="en-US" sz="1600" dirty="0"/>
          </a:p>
        </p:txBody>
      </p:sp>
      <p:sp>
        <p:nvSpPr>
          <p:cNvPr id="73" name="TextBox 72"/>
          <p:cNvSpPr txBox="1"/>
          <p:nvPr/>
        </p:nvSpPr>
        <p:spPr>
          <a:xfrm>
            <a:off x="6513946" y="3388271"/>
            <a:ext cx="1428750" cy="338554"/>
          </a:xfrm>
          <a:prstGeom prst="rect">
            <a:avLst/>
          </a:prstGeom>
          <a:noFill/>
        </p:spPr>
        <p:txBody>
          <a:bodyPr wrap="square" rtlCol="0">
            <a:spAutoFit/>
          </a:bodyPr>
          <a:lstStyle/>
          <a:p>
            <a:r>
              <a:rPr lang="en-US" sz="1600" dirty="0" smtClean="0"/>
              <a:t>Fresh Filling</a:t>
            </a:r>
            <a:endParaRPr lang="en-US" sz="1600" dirty="0"/>
          </a:p>
        </p:txBody>
      </p:sp>
      <p:sp>
        <p:nvSpPr>
          <p:cNvPr id="41" name="Right Arrow 40"/>
          <p:cNvSpPr/>
          <p:nvPr/>
        </p:nvSpPr>
        <p:spPr bwMode="auto">
          <a:xfrm rot="5400000">
            <a:off x="-224184" y="5515413"/>
            <a:ext cx="1911842" cy="592771"/>
          </a:xfrm>
          <a:prstGeom prst="rightArrow">
            <a:avLst/>
          </a:prstGeom>
          <a:gradFill flip="none" rotWithShape="1">
            <a:gsLst>
              <a:gs pos="0">
                <a:srgbClr val="FFF200"/>
              </a:gs>
              <a:gs pos="45000">
                <a:srgbClr val="FF7A00"/>
              </a:gs>
              <a:gs pos="70000">
                <a:srgbClr val="FF0300"/>
              </a:gs>
              <a:gs pos="100000">
                <a:srgbClr val="4D0808"/>
              </a:gs>
            </a:gsLst>
            <a:lin ang="10800000" scaled="1"/>
            <a:tileRect/>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2" name="TextBox 41"/>
          <p:cNvSpPr txBox="1"/>
          <p:nvPr/>
        </p:nvSpPr>
        <p:spPr>
          <a:xfrm>
            <a:off x="1066800" y="5715000"/>
            <a:ext cx="1973787" cy="1077218"/>
          </a:xfrm>
          <a:prstGeom prst="rect">
            <a:avLst/>
          </a:prstGeom>
          <a:noFill/>
        </p:spPr>
        <p:txBody>
          <a:bodyPr wrap="square" rtlCol="0">
            <a:spAutoFit/>
          </a:bodyPr>
          <a:lstStyle/>
          <a:p>
            <a:pPr algn="l"/>
            <a:r>
              <a:rPr lang="en-US" sz="1600" dirty="0" smtClean="0"/>
              <a:t>Depth of rebellion</a:t>
            </a:r>
          </a:p>
          <a:p>
            <a:pPr algn="l"/>
            <a:r>
              <a:rPr lang="en-US" sz="1600" dirty="0" smtClean="0"/>
              <a:t>Resisting the truth</a:t>
            </a:r>
          </a:p>
          <a:p>
            <a:pPr algn="l"/>
            <a:r>
              <a:rPr lang="en-US" sz="1600" dirty="0" smtClean="0"/>
              <a:t>Distorting the Image of God </a:t>
            </a:r>
            <a:endParaRPr lang="en-US" sz="1600" dirty="0"/>
          </a:p>
        </p:txBody>
      </p:sp>
      <p:sp>
        <p:nvSpPr>
          <p:cNvPr id="2" name="Rectangle 1"/>
          <p:cNvSpPr/>
          <p:nvPr/>
        </p:nvSpPr>
        <p:spPr>
          <a:xfrm>
            <a:off x="4913705" y="1745159"/>
            <a:ext cx="4077895" cy="769441"/>
          </a:xfrm>
          <a:prstGeom prst="rect">
            <a:avLst/>
          </a:prstGeom>
        </p:spPr>
        <p:txBody>
          <a:bodyPr wrap="square">
            <a:spAutoFit/>
          </a:bodyPr>
          <a:lstStyle/>
          <a:p>
            <a:r>
              <a:rPr lang="en-US" sz="1100" dirty="0" smtClean="0"/>
              <a:t>From </a:t>
            </a:r>
            <a:r>
              <a:rPr lang="en-US" sz="1100" dirty="0"/>
              <a:t>the days of John the Baptist until now, the kingdom of heaven has been forcefully advancing, and forceful men lay hold of it. </a:t>
            </a:r>
            <a:r>
              <a:rPr lang="en-US" sz="1100" b="1" dirty="0"/>
              <a:t>Matthew 11:12 (NIV) </a:t>
            </a:r>
            <a:r>
              <a:rPr lang="en-US" sz="1100" dirty="0"/>
              <a:t/>
            </a:r>
            <a:br>
              <a:rPr lang="en-US" sz="1100" dirty="0"/>
            </a:br>
            <a:endParaRPr lang="en-US" sz="1100" dirty="0"/>
          </a:p>
        </p:txBody>
      </p:sp>
    </p:spTree>
    <p:extLst>
      <p:ext uri="{BB962C8B-B14F-4D97-AF65-F5344CB8AC3E}">
        <p14:creationId xmlns:p14="http://schemas.microsoft.com/office/powerpoint/2010/main" val="35549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p:bldP spid="43" grpId="0" animBg="1"/>
      <p:bldP spid="44" grpId="0"/>
      <p:bldP spid="45" grpId="0" animBg="1"/>
      <p:bldP spid="46" grpId="0"/>
      <p:bldP spid="52" grpId="0" animBg="1"/>
      <p:bldP spid="53" grpId="0"/>
      <p:bldP spid="59" grpId="0"/>
      <p:bldP spid="60" grpId="0"/>
      <p:bldP spid="69" grpId="0"/>
      <p:bldP spid="70" grpId="0"/>
      <p:bldP spid="71" grpId="0" animBg="1"/>
      <p:bldP spid="72" grpId="0"/>
      <p:bldP spid="7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44269"/>
            <a:ext cx="85344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Being In Different Currents</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WHILE IN THE SAME RIVER</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10" name="Rectangle 9"/>
          <p:cNvSpPr/>
          <p:nvPr/>
        </p:nvSpPr>
        <p:spPr>
          <a:xfrm>
            <a:off x="76200" y="1676400"/>
            <a:ext cx="8991600" cy="4832092"/>
          </a:xfrm>
          <a:prstGeom prst="rect">
            <a:avLst/>
          </a:prstGeom>
        </p:spPr>
        <p:txBody>
          <a:bodyPr wrap="square">
            <a:spAutoFit/>
          </a:bodyPr>
          <a:lstStyle/>
          <a:p>
            <a:r>
              <a:rPr lang="en-US" sz="2200" dirty="0" smtClean="0"/>
              <a:t>Now </a:t>
            </a:r>
            <a:r>
              <a:rPr lang="en-US" sz="2200" dirty="0"/>
              <a:t>about spiritual gifts, brothers, I do not want you to be </a:t>
            </a:r>
            <a:r>
              <a:rPr lang="en-US" sz="2200" dirty="0" smtClean="0"/>
              <a:t>ignorant…</a:t>
            </a:r>
            <a:r>
              <a:rPr lang="en-US" sz="2200" baseline="30000" dirty="0" smtClean="0"/>
              <a:t> </a:t>
            </a:r>
            <a:r>
              <a:rPr lang="en-US" sz="2200" dirty="0"/>
              <a:t> There are different kinds of </a:t>
            </a:r>
            <a:r>
              <a:rPr lang="en-US" sz="2200" b="1" dirty="0">
                <a:solidFill>
                  <a:srgbClr val="FFFF00"/>
                </a:solidFill>
              </a:rPr>
              <a:t>gifts</a:t>
            </a:r>
            <a:r>
              <a:rPr lang="en-US" sz="2200" dirty="0"/>
              <a:t>, but the same Spirit. </a:t>
            </a:r>
            <a:r>
              <a:rPr lang="en-US" sz="2200" baseline="30000" dirty="0"/>
              <a:t>5 </a:t>
            </a:r>
            <a:r>
              <a:rPr lang="en-US" sz="2200" dirty="0"/>
              <a:t> There are different kinds of </a:t>
            </a:r>
            <a:r>
              <a:rPr lang="en-US" sz="2200" b="1" dirty="0">
                <a:solidFill>
                  <a:srgbClr val="FFFF00"/>
                </a:solidFill>
              </a:rPr>
              <a:t>service</a:t>
            </a:r>
            <a:r>
              <a:rPr lang="en-US" sz="2200" dirty="0"/>
              <a:t>, but the same Lord. </a:t>
            </a:r>
            <a:r>
              <a:rPr lang="en-US" sz="2200" baseline="30000" dirty="0"/>
              <a:t>6 </a:t>
            </a:r>
            <a:r>
              <a:rPr lang="en-US" sz="2200" dirty="0"/>
              <a:t> There are different kinds of </a:t>
            </a:r>
            <a:r>
              <a:rPr lang="en-US" sz="2200" b="1" dirty="0">
                <a:solidFill>
                  <a:srgbClr val="FFFF00"/>
                </a:solidFill>
              </a:rPr>
              <a:t>working</a:t>
            </a:r>
            <a:r>
              <a:rPr lang="en-US" sz="2200" dirty="0"/>
              <a:t>, but the same God works all of them in all men. </a:t>
            </a:r>
            <a:r>
              <a:rPr lang="en-US" sz="2200" baseline="30000" dirty="0"/>
              <a:t>7 </a:t>
            </a:r>
            <a:r>
              <a:rPr lang="en-US" sz="2200" b="1" dirty="0">
                <a:solidFill>
                  <a:srgbClr val="FFFF00"/>
                </a:solidFill>
              </a:rPr>
              <a:t> Now to each one the manifestation of the Spirit is given for the common good</a:t>
            </a:r>
            <a:r>
              <a:rPr lang="en-US" sz="2200" dirty="0"/>
              <a:t>. </a:t>
            </a:r>
            <a:r>
              <a:rPr lang="en-US" sz="2200" baseline="30000" dirty="0"/>
              <a:t>8 </a:t>
            </a:r>
            <a:r>
              <a:rPr lang="en-US" sz="2200" dirty="0"/>
              <a:t> To one there is given through the Spirit the </a:t>
            </a:r>
            <a:r>
              <a:rPr lang="en-US" sz="2200" b="1" dirty="0" smtClean="0">
                <a:solidFill>
                  <a:srgbClr val="FFFF00"/>
                </a:solidFill>
              </a:rPr>
              <a:t>word </a:t>
            </a:r>
            <a:r>
              <a:rPr lang="en-US" sz="2200" b="1" dirty="0">
                <a:solidFill>
                  <a:srgbClr val="FFFF00"/>
                </a:solidFill>
              </a:rPr>
              <a:t>of wisdom</a:t>
            </a:r>
            <a:r>
              <a:rPr lang="en-US" sz="2200" dirty="0"/>
              <a:t>, to another the </a:t>
            </a:r>
            <a:r>
              <a:rPr lang="en-US" sz="2200" b="1" dirty="0" smtClean="0">
                <a:solidFill>
                  <a:srgbClr val="FFFF00"/>
                </a:solidFill>
              </a:rPr>
              <a:t>word </a:t>
            </a:r>
            <a:r>
              <a:rPr lang="en-US" sz="2200" b="1" dirty="0">
                <a:solidFill>
                  <a:srgbClr val="FFFF00"/>
                </a:solidFill>
              </a:rPr>
              <a:t>of knowledge </a:t>
            </a:r>
            <a:r>
              <a:rPr lang="en-US" sz="2200" dirty="0"/>
              <a:t>by means of the same Spirit, </a:t>
            </a:r>
            <a:r>
              <a:rPr lang="en-US" sz="2200" baseline="30000" dirty="0"/>
              <a:t>9 </a:t>
            </a:r>
            <a:r>
              <a:rPr lang="en-US" sz="2200" dirty="0"/>
              <a:t> </a:t>
            </a:r>
            <a:r>
              <a:rPr lang="en-US" sz="2200" b="1" dirty="0">
                <a:solidFill>
                  <a:srgbClr val="FFFF00"/>
                </a:solidFill>
              </a:rPr>
              <a:t>to another faith </a:t>
            </a:r>
            <a:r>
              <a:rPr lang="en-US" sz="2200" dirty="0"/>
              <a:t>by the same Spirit, to another </a:t>
            </a:r>
            <a:r>
              <a:rPr lang="en-US" sz="2200" b="1" dirty="0">
                <a:solidFill>
                  <a:srgbClr val="FFFF00"/>
                </a:solidFill>
              </a:rPr>
              <a:t>gifts of healing</a:t>
            </a:r>
            <a:r>
              <a:rPr lang="en-US" sz="2200" dirty="0"/>
              <a:t> by that one Spirit, </a:t>
            </a:r>
            <a:r>
              <a:rPr lang="en-US" sz="2200" baseline="30000" dirty="0"/>
              <a:t>10 </a:t>
            </a:r>
            <a:r>
              <a:rPr lang="en-US" sz="2200" dirty="0"/>
              <a:t> to another </a:t>
            </a:r>
            <a:r>
              <a:rPr lang="en-US" sz="2200" b="1" dirty="0">
                <a:solidFill>
                  <a:srgbClr val="FFFF00"/>
                </a:solidFill>
              </a:rPr>
              <a:t>miraculous powers</a:t>
            </a:r>
            <a:r>
              <a:rPr lang="en-US" sz="2200" dirty="0"/>
              <a:t>, to another </a:t>
            </a:r>
            <a:r>
              <a:rPr lang="en-US" sz="2200" b="1" dirty="0">
                <a:solidFill>
                  <a:srgbClr val="FFFF00"/>
                </a:solidFill>
              </a:rPr>
              <a:t>prophecy</a:t>
            </a:r>
            <a:r>
              <a:rPr lang="en-US" sz="2200" dirty="0"/>
              <a:t>, to another </a:t>
            </a:r>
            <a:r>
              <a:rPr lang="en-US" sz="2200" b="1" dirty="0">
                <a:solidFill>
                  <a:srgbClr val="FFFF00"/>
                </a:solidFill>
              </a:rPr>
              <a:t>distinguishing between spirits</a:t>
            </a:r>
            <a:r>
              <a:rPr lang="en-US" sz="2200" dirty="0"/>
              <a:t>, to another </a:t>
            </a:r>
            <a:r>
              <a:rPr lang="en-US" sz="2200" b="1" dirty="0">
                <a:solidFill>
                  <a:srgbClr val="FFFF00"/>
                </a:solidFill>
              </a:rPr>
              <a:t>speaking in different kinds of tongues</a:t>
            </a:r>
            <a:r>
              <a:rPr lang="en-US" sz="2200" dirty="0"/>
              <a:t>, and to still another the </a:t>
            </a:r>
            <a:r>
              <a:rPr lang="en-US" sz="2200" b="1" dirty="0">
                <a:solidFill>
                  <a:srgbClr val="FFFF00"/>
                </a:solidFill>
              </a:rPr>
              <a:t>interpretation of tongues</a:t>
            </a:r>
            <a:r>
              <a:rPr lang="en-US" sz="2200" dirty="0"/>
              <a:t>. </a:t>
            </a:r>
            <a:r>
              <a:rPr lang="en-US" sz="2200" baseline="30000" dirty="0"/>
              <a:t>11 </a:t>
            </a:r>
            <a:r>
              <a:rPr lang="en-US" sz="2200" dirty="0"/>
              <a:t> All these are the work of one and the same Spirit, and </a:t>
            </a:r>
            <a:r>
              <a:rPr lang="en-US" sz="2200" dirty="0" smtClean="0"/>
              <a:t>He </a:t>
            </a:r>
            <a:r>
              <a:rPr lang="en-US" sz="2200" dirty="0"/>
              <a:t>gives them to each one, just as </a:t>
            </a:r>
            <a:r>
              <a:rPr lang="en-US" sz="2200" dirty="0" smtClean="0"/>
              <a:t>He </a:t>
            </a:r>
            <a:r>
              <a:rPr lang="en-US" sz="2200" dirty="0"/>
              <a:t>determines. </a:t>
            </a:r>
            <a:endParaRPr lang="en-US" sz="2200" dirty="0" smtClean="0"/>
          </a:p>
          <a:p>
            <a:r>
              <a:rPr lang="en-US" sz="2200" b="1" dirty="0" smtClean="0"/>
              <a:t>1 </a:t>
            </a:r>
            <a:r>
              <a:rPr lang="en-US" sz="2200" b="1" dirty="0"/>
              <a:t>Corinthians 12:1-11 (NIV) </a:t>
            </a:r>
            <a:endParaRPr lang="en-US" sz="2200" dirty="0"/>
          </a:p>
        </p:txBody>
      </p:sp>
    </p:spTree>
    <p:extLst>
      <p:ext uri="{BB962C8B-B14F-4D97-AF65-F5344CB8AC3E}">
        <p14:creationId xmlns:p14="http://schemas.microsoft.com/office/powerpoint/2010/main" val="59325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733800"/>
            <a:ext cx="8382000" cy="2554545"/>
          </a:xfrm>
          <a:prstGeom prst="rect">
            <a:avLst/>
          </a:prstGeom>
        </p:spPr>
        <p:txBody>
          <a:bodyPr wrap="square">
            <a:spAutoFit/>
          </a:bodyPr>
          <a:lstStyle/>
          <a:p>
            <a:r>
              <a:rPr lang="en-US" sz="3200" b="1" dirty="0" smtClean="0">
                <a:solidFill>
                  <a:srgbClr val="FFFF00"/>
                </a:solidFill>
              </a:rPr>
              <a:t>Everyone </a:t>
            </a:r>
            <a:r>
              <a:rPr lang="en-US" sz="3200" b="1" dirty="0">
                <a:solidFill>
                  <a:srgbClr val="FFFF00"/>
                </a:solidFill>
              </a:rPr>
              <a:t>who has been given much, much will be </a:t>
            </a:r>
            <a:r>
              <a:rPr lang="en-US" sz="3200" b="1" dirty="0" smtClean="0">
                <a:solidFill>
                  <a:srgbClr val="FFFF00"/>
                </a:solidFill>
              </a:rPr>
              <a:t>expected</a:t>
            </a:r>
            <a:r>
              <a:rPr lang="en-US" sz="3200" dirty="0" smtClean="0"/>
              <a:t>; </a:t>
            </a:r>
            <a:r>
              <a:rPr lang="en-US" sz="3200" dirty="0"/>
              <a:t>and from the one who has been entrusted with much, much more will be asked. </a:t>
            </a:r>
            <a:r>
              <a:rPr lang="en-US" sz="3200" b="1" dirty="0"/>
              <a:t>Luke 12:48 (NIV) </a:t>
            </a:r>
            <a:r>
              <a:rPr lang="en-US" sz="3200" dirty="0"/>
              <a:t/>
            </a:r>
            <a:br>
              <a:rPr lang="en-US" sz="3200" dirty="0"/>
            </a:br>
            <a:endParaRPr lang="en-US" sz="3200" dirty="0"/>
          </a:p>
        </p:txBody>
      </p:sp>
      <p:sp>
        <p:nvSpPr>
          <p:cNvPr id="7" name="Rectangle 6"/>
          <p:cNvSpPr/>
          <p:nvPr/>
        </p:nvSpPr>
        <p:spPr>
          <a:xfrm>
            <a:off x="285307" y="685800"/>
            <a:ext cx="8610600" cy="2246769"/>
          </a:xfrm>
          <a:prstGeom prst="rect">
            <a:avLst/>
          </a:prstGeom>
        </p:spPr>
        <p:txBody>
          <a:bodyPr wrap="square">
            <a:spAutoFit/>
          </a:bodyPr>
          <a:lstStyle/>
          <a:p>
            <a:r>
              <a:rPr lang="en-US" sz="2800" dirty="0" smtClean="0"/>
              <a:t>"Again</a:t>
            </a:r>
            <a:r>
              <a:rPr lang="en-US" sz="2800" dirty="0"/>
              <a:t>, it will be like a man going on a journey, who called his servants and entrusted his property to them. </a:t>
            </a:r>
            <a:r>
              <a:rPr lang="en-US" sz="2800" baseline="30000" dirty="0"/>
              <a:t>15 </a:t>
            </a:r>
            <a:r>
              <a:rPr lang="en-US" sz="2800" dirty="0"/>
              <a:t> To one he gave five talents of money, to another two talents, and to another one talent, </a:t>
            </a:r>
            <a:r>
              <a:rPr lang="en-US" sz="2800" b="1" dirty="0">
                <a:solidFill>
                  <a:srgbClr val="FFFF00"/>
                </a:solidFill>
              </a:rPr>
              <a:t>each according to his ability.</a:t>
            </a:r>
            <a:r>
              <a:rPr lang="en-US" sz="2800" dirty="0"/>
              <a:t> </a:t>
            </a:r>
            <a:r>
              <a:rPr lang="en-US" sz="2800" b="1" dirty="0" smtClean="0"/>
              <a:t>Matthew </a:t>
            </a:r>
            <a:r>
              <a:rPr lang="en-US" sz="2800" b="1" dirty="0"/>
              <a:t>25:14-15 (NIV) </a:t>
            </a:r>
            <a:endParaRPr lang="en-US" sz="2800" dirty="0"/>
          </a:p>
        </p:txBody>
      </p:sp>
    </p:spTree>
    <p:extLst>
      <p:ext uri="{BB962C8B-B14F-4D97-AF65-F5344CB8AC3E}">
        <p14:creationId xmlns:p14="http://schemas.microsoft.com/office/powerpoint/2010/main" val="238803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5437" y="2240340"/>
            <a:ext cx="8686800" cy="1938992"/>
          </a:xfrm>
          <a:prstGeom prst="rect">
            <a:avLst/>
          </a:prstGeom>
        </p:spPr>
        <p:txBody>
          <a:bodyPr wrap="square">
            <a:spAutoFit/>
          </a:bodyPr>
          <a:lstStyle/>
          <a:p>
            <a:r>
              <a:rPr lang="en-US" dirty="0"/>
              <a:t>H</a:t>
            </a:r>
            <a:r>
              <a:rPr lang="en-US" dirty="0" smtClean="0"/>
              <a:t>ow </a:t>
            </a:r>
            <a:r>
              <a:rPr lang="en-US" dirty="0"/>
              <a:t>shall we escape if we ignore such a great salvation? This salvation, which was first announced by the Lord, was confirmed to us by those who heard </a:t>
            </a:r>
            <a:r>
              <a:rPr lang="en-US" dirty="0" smtClean="0"/>
              <a:t>Him</a:t>
            </a:r>
            <a:r>
              <a:rPr lang="en-US" dirty="0"/>
              <a:t>. </a:t>
            </a:r>
            <a:r>
              <a:rPr lang="en-US" baseline="30000" dirty="0"/>
              <a:t>4 </a:t>
            </a:r>
            <a:r>
              <a:rPr lang="en-US" dirty="0"/>
              <a:t> God also testified to it by signs, wonders and various miracles, </a:t>
            </a:r>
            <a:r>
              <a:rPr lang="en-US" b="1" dirty="0">
                <a:solidFill>
                  <a:srgbClr val="FFFF00"/>
                </a:solidFill>
              </a:rPr>
              <a:t>and </a:t>
            </a:r>
            <a:r>
              <a:rPr lang="en-US" b="1" u="sng" dirty="0">
                <a:solidFill>
                  <a:srgbClr val="FFFF00"/>
                </a:solidFill>
              </a:rPr>
              <a:t>gifts</a:t>
            </a:r>
            <a:r>
              <a:rPr lang="en-US" b="1" dirty="0">
                <a:solidFill>
                  <a:srgbClr val="FFFF00"/>
                </a:solidFill>
              </a:rPr>
              <a:t> of the Holy Spirit distributed according to </a:t>
            </a:r>
            <a:r>
              <a:rPr lang="en-US" b="1" dirty="0" smtClean="0">
                <a:solidFill>
                  <a:srgbClr val="FFFF00"/>
                </a:solidFill>
              </a:rPr>
              <a:t>His </a:t>
            </a:r>
            <a:r>
              <a:rPr lang="en-US" b="1" dirty="0">
                <a:solidFill>
                  <a:srgbClr val="FFFF00"/>
                </a:solidFill>
              </a:rPr>
              <a:t>will.</a:t>
            </a:r>
            <a:r>
              <a:rPr lang="en-US" dirty="0"/>
              <a:t> </a:t>
            </a:r>
            <a:r>
              <a:rPr lang="en-US" b="1" dirty="0"/>
              <a:t>Hebrews 2:3-4 </a:t>
            </a:r>
            <a:r>
              <a:rPr lang="en-US" b="1" dirty="0" smtClean="0"/>
              <a:t> </a:t>
            </a:r>
            <a:endParaRPr lang="en-US" dirty="0"/>
          </a:p>
        </p:txBody>
      </p:sp>
      <p:sp>
        <p:nvSpPr>
          <p:cNvPr id="10" name="TextBox 9"/>
          <p:cNvSpPr txBox="1"/>
          <p:nvPr/>
        </p:nvSpPr>
        <p:spPr>
          <a:xfrm>
            <a:off x="251637" y="1794831"/>
            <a:ext cx="3429000" cy="461665"/>
          </a:xfrm>
          <a:prstGeom prst="rect">
            <a:avLst/>
          </a:prstGeom>
          <a:noFill/>
        </p:spPr>
        <p:txBody>
          <a:bodyPr wrap="square" rtlCol="0">
            <a:spAutoFit/>
          </a:bodyPr>
          <a:lstStyle/>
          <a:p>
            <a:r>
              <a:rPr lang="en-US" b="1" dirty="0" smtClean="0">
                <a:solidFill>
                  <a:srgbClr val="FFFF00"/>
                </a:solidFill>
              </a:rPr>
              <a:t>Sovereignty of God</a:t>
            </a:r>
            <a:endParaRPr lang="en-US" b="1" dirty="0">
              <a:solidFill>
                <a:srgbClr val="FFFF00"/>
              </a:solidFill>
            </a:endParaRPr>
          </a:p>
        </p:txBody>
      </p:sp>
      <p:sp>
        <p:nvSpPr>
          <p:cNvPr id="11" name="TextBox 10"/>
          <p:cNvSpPr txBox="1"/>
          <p:nvPr/>
        </p:nvSpPr>
        <p:spPr>
          <a:xfrm>
            <a:off x="480237" y="4373940"/>
            <a:ext cx="3429000" cy="461665"/>
          </a:xfrm>
          <a:prstGeom prst="rect">
            <a:avLst/>
          </a:prstGeom>
          <a:noFill/>
        </p:spPr>
        <p:txBody>
          <a:bodyPr wrap="square" rtlCol="0">
            <a:spAutoFit/>
          </a:bodyPr>
          <a:lstStyle/>
          <a:p>
            <a:r>
              <a:rPr lang="en-US" b="1" dirty="0" smtClean="0">
                <a:solidFill>
                  <a:srgbClr val="FFFF00"/>
                </a:solidFill>
              </a:rPr>
              <a:t>Stirring Up The Gifts</a:t>
            </a:r>
            <a:endParaRPr lang="en-US" b="1" dirty="0">
              <a:solidFill>
                <a:srgbClr val="FFFF00"/>
              </a:solidFill>
            </a:endParaRPr>
          </a:p>
        </p:txBody>
      </p:sp>
      <p:sp>
        <p:nvSpPr>
          <p:cNvPr id="12" name="Rectangle 11"/>
          <p:cNvSpPr/>
          <p:nvPr/>
        </p:nvSpPr>
        <p:spPr>
          <a:xfrm>
            <a:off x="251637" y="4983540"/>
            <a:ext cx="8644270" cy="1569660"/>
          </a:xfrm>
          <a:prstGeom prst="rect">
            <a:avLst/>
          </a:prstGeom>
        </p:spPr>
        <p:txBody>
          <a:bodyPr wrap="square">
            <a:spAutoFit/>
          </a:bodyPr>
          <a:lstStyle/>
          <a:p>
            <a:r>
              <a:rPr lang="en-US" dirty="0" smtClean="0"/>
              <a:t>Wherefore </a:t>
            </a:r>
            <a:r>
              <a:rPr lang="en-US" dirty="0"/>
              <a:t>I put </a:t>
            </a:r>
            <a:r>
              <a:rPr lang="en-US" dirty="0" smtClean="0"/>
              <a:t>you </a:t>
            </a:r>
            <a:r>
              <a:rPr lang="en-US" dirty="0"/>
              <a:t>in remembrance </a:t>
            </a:r>
            <a:r>
              <a:rPr lang="en-US" b="1" dirty="0">
                <a:solidFill>
                  <a:srgbClr val="FFFF00"/>
                </a:solidFill>
              </a:rPr>
              <a:t>that </a:t>
            </a:r>
            <a:r>
              <a:rPr lang="en-US" b="1" dirty="0" smtClean="0">
                <a:solidFill>
                  <a:srgbClr val="FFFF00"/>
                </a:solidFill>
              </a:rPr>
              <a:t>you stir </a:t>
            </a:r>
            <a:r>
              <a:rPr lang="en-US" b="1" dirty="0">
                <a:solidFill>
                  <a:srgbClr val="FFFF00"/>
                </a:solidFill>
              </a:rPr>
              <a:t>up the gift of God</a:t>
            </a:r>
            <a:r>
              <a:rPr lang="en-US" dirty="0"/>
              <a:t>, which is in </a:t>
            </a:r>
            <a:r>
              <a:rPr lang="en-US" dirty="0" smtClean="0"/>
              <a:t>you by </a:t>
            </a:r>
            <a:r>
              <a:rPr lang="en-US" dirty="0"/>
              <a:t>the putting on of my hands. </a:t>
            </a:r>
            <a:r>
              <a:rPr lang="en-US" baseline="30000" dirty="0"/>
              <a:t>7 </a:t>
            </a:r>
            <a:r>
              <a:rPr lang="en-US" dirty="0"/>
              <a:t> For God hath not given us the spirit of fear; but of power, and of love, and of a sound mind. </a:t>
            </a:r>
            <a:r>
              <a:rPr lang="en-US" b="1" dirty="0"/>
              <a:t>2 Timothy 1:6-7 (</a:t>
            </a:r>
            <a:r>
              <a:rPr lang="en-US" b="1" dirty="0" err="1"/>
              <a:t>KJV</a:t>
            </a:r>
            <a:r>
              <a:rPr lang="en-US" b="1" dirty="0"/>
              <a:t>) </a:t>
            </a:r>
            <a:endParaRPr lang="en-US" dirty="0"/>
          </a:p>
        </p:txBody>
      </p:sp>
      <p:sp>
        <p:nvSpPr>
          <p:cNvPr id="13" name="TextBox 12"/>
          <p:cNvSpPr txBox="1"/>
          <p:nvPr/>
        </p:nvSpPr>
        <p:spPr>
          <a:xfrm>
            <a:off x="4267200" y="4357784"/>
            <a:ext cx="3429000" cy="461665"/>
          </a:xfrm>
          <a:prstGeom prst="rect">
            <a:avLst/>
          </a:prstGeom>
          <a:noFill/>
        </p:spPr>
        <p:txBody>
          <a:bodyPr wrap="square" rtlCol="0">
            <a:spAutoFit/>
          </a:bodyPr>
          <a:lstStyle/>
          <a:p>
            <a:r>
              <a:rPr lang="en-US" b="1" dirty="0" smtClean="0">
                <a:solidFill>
                  <a:srgbClr val="FFFF00"/>
                </a:solidFill>
              </a:rPr>
              <a:t>But it is Not Forced</a:t>
            </a:r>
            <a:endParaRPr lang="en-US" b="1" dirty="0">
              <a:solidFill>
                <a:srgbClr val="FFFF00"/>
              </a:solidFill>
            </a:endParaRPr>
          </a:p>
        </p:txBody>
      </p:sp>
      <p:sp>
        <p:nvSpPr>
          <p:cNvPr id="7" name="TextBox 6"/>
          <p:cNvSpPr txBox="1"/>
          <p:nvPr/>
        </p:nvSpPr>
        <p:spPr>
          <a:xfrm>
            <a:off x="381000" y="86380"/>
            <a:ext cx="85344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 thought If It Was a Spiritual Gift</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Just Gave it To you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 have nothing to do – </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203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99" t="22946" r="14361"/>
          <a:stretch/>
        </p:blipFill>
        <p:spPr bwMode="auto">
          <a:xfrm>
            <a:off x="2095500" y="2895600"/>
            <a:ext cx="5105400" cy="374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86380"/>
            <a:ext cx="8534400" cy="224676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Some Believers Supernaturally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Get a Momentum Shift and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Supernatural Gifts Immediately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Others Have To Stir up and Seek</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Greater Release</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752717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35" y="4508718"/>
            <a:ext cx="8610600" cy="1815882"/>
          </a:xfrm>
          <a:prstGeom prst="rect">
            <a:avLst/>
          </a:prstGeom>
        </p:spPr>
        <p:txBody>
          <a:bodyPr wrap="square">
            <a:spAutoFit/>
          </a:bodyPr>
          <a:lstStyle/>
          <a:p>
            <a:r>
              <a:rPr lang="en-US" sz="2800" dirty="0" smtClean="0"/>
              <a:t>Therefore</a:t>
            </a:r>
            <a:r>
              <a:rPr lang="en-US" sz="2800" dirty="0"/>
              <a:t>, my brothers, be eager to prophesy, and do not forbid speaking in tongues. </a:t>
            </a:r>
            <a:r>
              <a:rPr lang="en-US" sz="2800" baseline="30000" dirty="0"/>
              <a:t>40 </a:t>
            </a:r>
            <a:r>
              <a:rPr lang="en-US" sz="2800" dirty="0"/>
              <a:t> But everything should be done in a fitting and orderly way. </a:t>
            </a:r>
            <a:endParaRPr lang="en-US" sz="2800" dirty="0" smtClean="0"/>
          </a:p>
          <a:p>
            <a:r>
              <a:rPr lang="en-US" sz="2800" b="1" dirty="0" smtClean="0"/>
              <a:t>1 </a:t>
            </a:r>
            <a:r>
              <a:rPr lang="en-US" sz="2800" b="1" dirty="0"/>
              <a:t>Corinthians 14:39-40 (NIV) </a:t>
            </a:r>
            <a:endParaRPr lang="en-US" sz="2800" dirty="0"/>
          </a:p>
        </p:txBody>
      </p:sp>
      <p:sp>
        <p:nvSpPr>
          <p:cNvPr id="6" name="Rectangle 5"/>
          <p:cNvSpPr/>
          <p:nvPr/>
        </p:nvSpPr>
        <p:spPr>
          <a:xfrm>
            <a:off x="152400" y="927080"/>
            <a:ext cx="8839200" cy="3416320"/>
          </a:xfrm>
          <a:prstGeom prst="rect">
            <a:avLst/>
          </a:prstGeom>
        </p:spPr>
        <p:txBody>
          <a:bodyPr wrap="square">
            <a:spAutoFit/>
          </a:bodyPr>
          <a:lstStyle/>
          <a:p>
            <a:r>
              <a:rPr lang="en-US" baseline="30000" dirty="0"/>
              <a:t>27 </a:t>
            </a:r>
            <a:r>
              <a:rPr lang="en-US" dirty="0"/>
              <a:t> Now you are the body of Christ, and each one of you is a part of it. </a:t>
            </a:r>
            <a:r>
              <a:rPr lang="en-US" baseline="30000" dirty="0"/>
              <a:t>28 </a:t>
            </a:r>
            <a:r>
              <a:rPr lang="en-US" dirty="0"/>
              <a:t> And in the church God has appointed first of all apostles, second prophets, third teachers, then workers of miracles, also those having gifts of healing, those able to help others, those with gifts of administration, and those speaking in different kinds of tongues. </a:t>
            </a:r>
            <a:r>
              <a:rPr lang="en-US" baseline="30000" dirty="0"/>
              <a:t>29 </a:t>
            </a:r>
            <a:r>
              <a:rPr lang="en-US" dirty="0"/>
              <a:t> Are all apostles? Are all prophets? Are all teachers? Do all work miracles? </a:t>
            </a:r>
            <a:r>
              <a:rPr lang="en-US" baseline="30000" dirty="0"/>
              <a:t>30 </a:t>
            </a:r>
            <a:r>
              <a:rPr lang="en-US" dirty="0"/>
              <a:t> Do all have gifts of healing? Do all speak in tongues? Do all interpret? </a:t>
            </a:r>
            <a:r>
              <a:rPr lang="en-US" baseline="30000" dirty="0"/>
              <a:t>31 </a:t>
            </a:r>
            <a:r>
              <a:rPr lang="en-US" dirty="0"/>
              <a:t> </a:t>
            </a:r>
            <a:r>
              <a:rPr lang="en-US" b="1" dirty="0">
                <a:solidFill>
                  <a:srgbClr val="FFFF00"/>
                </a:solidFill>
              </a:rPr>
              <a:t>But eagerly desire the greater gifts.</a:t>
            </a:r>
            <a:r>
              <a:rPr lang="en-US" dirty="0"/>
              <a:t> </a:t>
            </a:r>
            <a:r>
              <a:rPr lang="en-US" b="1" dirty="0" smtClean="0"/>
              <a:t>1 </a:t>
            </a:r>
            <a:r>
              <a:rPr lang="en-US" b="1" dirty="0"/>
              <a:t>Corinthians 12:27-31 (NIV) </a:t>
            </a:r>
            <a:endParaRPr lang="en-US" dirty="0"/>
          </a:p>
        </p:txBody>
      </p:sp>
      <p:sp>
        <p:nvSpPr>
          <p:cNvPr id="7" name="TextBox 6"/>
          <p:cNvSpPr txBox="1"/>
          <p:nvPr/>
        </p:nvSpPr>
        <p:spPr>
          <a:xfrm>
            <a:off x="381000" y="152400"/>
            <a:ext cx="85344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Can We gain more gifts – Develop Gifts?</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2507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493" y="1410831"/>
            <a:ext cx="8153400" cy="2677656"/>
          </a:xfrm>
          <a:prstGeom prst="rect">
            <a:avLst/>
          </a:prstGeom>
        </p:spPr>
        <p:txBody>
          <a:bodyPr wrap="square">
            <a:spAutoFit/>
          </a:bodyPr>
          <a:lstStyle/>
          <a:p>
            <a:r>
              <a:rPr lang="en-US" sz="2800" dirty="0"/>
              <a:t>What nobler </a:t>
            </a:r>
            <a:r>
              <a:rPr lang="en-US" sz="2800" dirty="0" smtClean="0"/>
              <a:t> deed than </a:t>
            </a:r>
            <a:r>
              <a:rPr lang="en-US" sz="2800" dirty="0"/>
              <a:t>to tread under foot the gods of the nations, to </a:t>
            </a:r>
            <a:r>
              <a:rPr lang="en-US" sz="2800" dirty="0" smtClean="0"/>
              <a:t>cast out evil </a:t>
            </a:r>
            <a:r>
              <a:rPr lang="en-US" sz="2800" dirty="0"/>
              <a:t>spirits, to perform </a:t>
            </a:r>
            <a:r>
              <a:rPr lang="en-US" sz="2800" dirty="0" smtClean="0"/>
              <a:t>healings, </a:t>
            </a:r>
            <a:r>
              <a:rPr lang="en-US" sz="2800" dirty="0"/>
              <a:t>to seek divine </a:t>
            </a:r>
            <a:r>
              <a:rPr lang="en-US" sz="2800" dirty="0" smtClean="0"/>
              <a:t>revelation, </a:t>
            </a:r>
            <a:r>
              <a:rPr lang="en-US" sz="2800" dirty="0"/>
              <a:t>to live to God? These are the pleasures, these </a:t>
            </a:r>
            <a:r>
              <a:rPr lang="en-US" sz="2800" dirty="0" smtClean="0"/>
              <a:t>are the </a:t>
            </a:r>
            <a:r>
              <a:rPr lang="en-US" sz="2800" dirty="0"/>
              <a:t>spectacles that befit </a:t>
            </a:r>
            <a:r>
              <a:rPr lang="en-US" sz="2800" dirty="0" smtClean="0"/>
              <a:t>Christians – </a:t>
            </a:r>
            <a:r>
              <a:rPr lang="en-US" sz="2800" dirty="0"/>
              <a:t>holy, everlasting, </a:t>
            </a:r>
            <a:r>
              <a:rPr lang="en-US" sz="2800" dirty="0" smtClean="0"/>
              <a:t>and free</a:t>
            </a:r>
            <a:r>
              <a:rPr lang="en-US" sz="2800" dirty="0"/>
              <a:t>. </a:t>
            </a:r>
            <a:r>
              <a:rPr lang="en-US" sz="2800" i="1" dirty="0"/>
              <a:t>Tertullian (A.D. 198) </a:t>
            </a:r>
            <a:r>
              <a:rPr lang="en-US" sz="2800" i="1" dirty="0" smtClean="0"/>
              <a:t> </a:t>
            </a:r>
            <a:endParaRPr lang="en-US" sz="2800" dirty="0"/>
          </a:p>
        </p:txBody>
      </p:sp>
      <p:sp>
        <p:nvSpPr>
          <p:cNvPr id="5" name="Rectangle 4"/>
          <p:cNvSpPr/>
          <p:nvPr/>
        </p:nvSpPr>
        <p:spPr>
          <a:xfrm>
            <a:off x="400493" y="4306431"/>
            <a:ext cx="8153400" cy="1815882"/>
          </a:xfrm>
          <a:prstGeom prst="rect">
            <a:avLst/>
          </a:prstGeom>
        </p:spPr>
        <p:txBody>
          <a:bodyPr wrap="square">
            <a:spAutoFit/>
          </a:bodyPr>
          <a:lstStyle/>
          <a:p>
            <a:r>
              <a:rPr lang="en-US" sz="2800" dirty="0"/>
              <a:t>“There are still preserved among Christians </a:t>
            </a:r>
            <a:r>
              <a:rPr lang="en-US" sz="2800" dirty="0" smtClean="0"/>
              <a:t>gifts of </a:t>
            </a:r>
            <a:r>
              <a:rPr lang="en-US" sz="2800" dirty="0"/>
              <a:t>that Holy Spirit that appeared in the form of a </a:t>
            </a:r>
            <a:r>
              <a:rPr lang="en-US" sz="2800" dirty="0" smtClean="0"/>
              <a:t>Dove</a:t>
            </a:r>
            <a:r>
              <a:rPr lang="en-US" sz="2800" dirty="0"/>
              <a:t>. They expel evil spirits, perform many cures, and foresee certain events.”</a:t>
            </a:r>
            <a:r>
              <a:rPr lang="en-US" sz="2800" b="1" dirty="0"/>
              <a:t> -- Tertullian, c. 212, </a:t>
            </a:r>
            <a:r>
              <a:rPr lang="en-US" sz="2800" b="1" dirty="0" smtClean="0"/>
              <a:t> </a:t>
            </a:r>
            <a:endParaRPr lang="en-US" sz="2800" dirty="0"/>
          </a:p>
        </p:txBody>
      </p:sp>
      <p:sp>
        <p:nvSpPr>
          <p:cNvPr id="6" name="TextBox 5"/>
          <p:cNvSpPr txBox="1"/>
          <p:nvPr/>
        </p:nvSpPr>
        <p:spPr>
          <a:xfrm>
            <a:off x="381000" y="609600"/>
            <a:ext cx="85344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Does LifeGate Believe In All the Gifts </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335887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590800"/>
            <a:ext cx="8534400" cy="3416320"/>
          </a:xfrm>
          <a:prstGeom prst="rect">
            <a:avLst/>
          </a:prstGeom>
        </p:spPr>
        <p:txBody>
          <a:bodyPr wrap="square">
            <a:spAutoFit/>
          </a:bodyPr>
          <a:lstStyle/>
          <a:p>
            <a:r>
              <a:rPr lang="en-US" baseline="30000" dirty="0"/>
              <a:t>23 </a:t>
            </a:r>
            <a:r>
              <a:rPr lang="en-US" dirty="0"/>
              <a:t> So if the whole church comes together and everyone speaks in tongues, and some who do not understand or some unbelievers come in, will they not say that you are out of your mind? </a:t>
            </a:r>
            <a:r>
              <a:rPr lang="en-US" baseline="30000" dirty="0"/>
              <a:t>24 </a:t>
            </a:r>
            <a:r>
              <a:rPr lang="en-US" dirty="0"/>
              <a:t> But if an unbeliever or someone who does not understand comes in while everybody is prophesying, he will be convinced by all that he is a sinner and will be judged by all, </a:t>
            </a:r>
            <a:r>
              <a:rPr lang="en-US" baseline="30000" dirty="0"/>
              <a:t>25 </a:t>
            </a:r>
            <a:r>
              <a:rPr lang="en-US" dirty="0"/>
              <a:t> and the secrets of his heart will be laid bare. So he will fall down and worship God, exclaiming, "God is really among you!" </a:t>
            </a:r>
            <a:r>
              <a:rPr lang="en-US" b="1" dirty="0"/>
              <a:t>1 Corinthians 14:23-25 (NIV) </a:t>
            </a:r>
            <a:endParaRPr lang="en-US" dirty="0"/>
          </a:p>
        </p:txBody>
      </p:sp>
    </p:spTree>
    <p:extLst>
      <p:ext uri="{BB962C8B-B14F-4D97-AF65-F5344CB8AC3E}">
        <p14:creationId xmlns:p14="http://schemas.microsoft.com/office/powerpoint/2010/main" val="42269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700" y="1443178"/>
            <a:ext cx="4821500" cy="2824021"/>
          </a:xfrm>
          <a:prstGeom prst="rect">
            <a:avLst/>
          </a:prstGeom>
        </p:spPr>
      </p:pic>
      <p:sp>
        <p:nvSpPr>
          <p:cNvPr id="11" name="Right Arrow 10"/>
          <p:cNvSpPr/>
          <p:nvPr/>
        </p:nvSpPr>
        <p:spPr bwMode="auto">
          <a:xfrm rot="1001549">
            <a:off x="615223" y="1394523"/>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rot="20789884">
            <a:off x="158022" y="3502701"/>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rot="1016244">
            <a:off x="738775" y="1511133"/>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Word of God </a:t>
            </a:r>
            <a:r>
              <a:rPr lang="en-US" sz="1600" dirty="0" smtClean="0">
                <a:solidFill>
                  <a:srgbClr val="000000"/>
                </a:solidFill>
              </a:rPr>
              <a:t>– Gifts of the Spirit are limited</a:t>
            </a:r>
            <a:endParaRPr lang="en-US" sz="1600" dirty="0">
              <a:solidFill>
                <a:srgbClr val="000000"/>
              </a:solidFill>
            </a:endParaRPr>
          </a:p>
        </p:txBody>
      </p:sp>
      <p:sp>
        <p:nvSpPr>
          <p:cNvPr id="14" name="TextBox 13"/>
          <p:cNvSpPr txBox="1"/>
          <p:nvPr/>
        </p:nvSpPr>
        <p:spPr>
          <a:xfrm>
            <a:off x="6121421" y="2809220"/>
            <a:ext cx="2641579" cy="646331"/>
          </a:xfrm>
          <a:prstGeom prst="rect">
            <a:avLst/>
          </a:prstGeom>
          <a:noFill/>
        </p:spPr>
        <p:txBody>
          <a:bodyPr wrap="square" rtlCol="0">
            <a:spAutoFit/>
          </a:bodyPr>
          <a:lstStyle/>
          <a:p>
            <a:r>
              <a:rPr lang="en-US" sz="1800" b="1" dirty="0" smtClean="0">
                <a:solidFill>
                  <a:srgbClr val="FFFF00"/>
                </a:solidFill>
              </a:rPr>
              <a:t>Fullness of The Spirit</a:t>
            </a:r>
          </a:p>
          <a:p>
            <a:r>
              <a:rPr lang="en-US" sz="1800" b="1" dirty="0" smtClean="0">
                <a:solidFill>
                  <a:srgbClr val="FFFF00"/>
                </a:solidFill>
              </a:rPr>
              <a:t>RIVER OF LIFE  </a:t>
            </a:r>
            <a:endParaRPr lang="en-US" sz="1800" b="1" dirty="0">
              <a:solidFill>
                <a:srgbClr val="FFFF00"/>
              </a:solidFill>
            </a:endParaRPr>
          </a:p>
        </p:txBody>
      </p:sp>
      <p:sp>
        <p:nvSpPr>
          <p:cNvPr id="16" name="TextBox 15"/>
          <p:cNvSpPr txBox="1"/>
          <p:nvPr/>
        </p:nvSpPr>
        <p:spPr>
          <a:xfrm rot="20810729">
            <a:off x="161619" y="3714658"/>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Word of God </a:t>
            </a:r>
            <a:r>
              <a:rPr lang="en-US" sz="1600" dirty="0" smtClean="0">
                <a:solidFill>
                  <a:srgbClr val="000000"/>
                </a:solidFill>
              </a:rPr>
              <a:t>– Gifts of the Spirit are </a:t>
            </a:r>
            <a:r>
              <a:rPr lang="en-US" sz="1600" b="1" dirty="0" smtClean="0">
                <a:solidFill>
                  <a:srgbClr val="000000"/>
                </a:solidFill>
              </a:rPr>
              <a:t>unlimited</a:t>
            </a:r>
            <a:endParaRPr lang="en-US" sz="1600" b="1" dirty="0">
              <a:solidFill>
                <a:srgbClr val="000000"/>
              </a:solidFill>
            </a:endParaRPr>
          </a:p>
        </p:txBody>
      </p:sp>
      <p:sp>
        <p:nvSpPr>
          <p:cNvPr id="18" name="Right Arrow 17"/>
          <p:cNvSpPr/>
          <p:nvPr/>
        </p:nvSpPr>
        <p:spPr bwMode="auto">
          <a:xfrm rot="20789884">
            <a:off x="2733062" y="4102121"/>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a:xfrm rot="20810729">
            <a:off x="2736659" y="4314078"/>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Mercy Ministries </a:t>
            </a:r>
            <a:r>
              <a:rPr lang="en-US" sz="1600" dirty="0" smtClean="0">
                <a:solidFill>
                  <a:srgbClr val="000000"/>
                </a:solidFill>
              </a:rPr>
              <a:t>– Feeding the poor  - Isa. 58 </a:t>
            </a:r>
            <a:endParaRPr lang="en-US" sz="1600" dirty="0">
              <a:solidFill>
                <a:srgbClr val="000000"/>
              </a:solidFill>
            </a:endParaRPr>
          </a:p>
        </p:txBody>
      </p:sp>
      <p:sp>
        <p:nvSpPr>
          <p:cNvPr id="20" name="Right Arrow 19"/>
          <p:cNvSpPr/>
          <p:nvPr/>
        </p:nvSpPr>
        <p:spPr bwMode="auto">
          <a:xfrm rot="1001549">
            <a:off x="2604348" y="1460543"/>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TextBox 20"/>
          <p:cNvSpPr txBox="1"/>
          <p:nvPr/>
        </p:nvSpPr>
        <p:spPr>
          <a:xfrm rot="1016244">
            <a:off x="2727900" y="1577153"/>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Intercession / Awakening </a:t>
            </a:r>
            <a:r>
              <a:rPr lang="en-US" sz="1600" dirty="0" smtClean="0">
                <a:solidFill>
                  <a:srgbClr val="000000"/>
                </a:solidFill>
              </a:rPr>
              <a:t>– Book of Acts </a:t>
            </a:r>
            <a:endParaRPr lang="en-US" sz="1600" dirty="0">
              <a:solidFill>
                <a:srgbClr val="000000"/>
              </a:solidFill>
            </a:endParaRPr>
          </a:p>
        </p:txBody>
      </p:sp>
      <p:sp>
        <p:nvSpPr>
          <p:cNvPr id="22" name="TextBox 21"/>
          <p:cNvSpPr txBox="1"/>
          <p:nvPr/>
        </p:nvSpPr>
        <p:spPr>
          <a:xfrm>
            <a:off x="381000" y="-39707"/>
            <a:ext cx="85344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LifeGate Desires To </a:t>
            </a:r>
          </a:p>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Host The Presence Of The Lord</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3" name="Right Arrow 22"/>
          <p:cNvSpPr/>
          <p:nvPr/>
        </p:nvSpPr>
        <p:spPr bwMode="auto">
          <a:xfrm rot="20789884">
            <a:off x="1632909" y="3888292"/>
            <a:ext cx="3444976"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TextBox 23"/>
          <p:cNvSpPr txBox="1"/>
          <p:nvPr/>
        </p:nvSpPr>
        <p:spPr>
          <a:xfrm rot="20810729">
            <a:off x="1572888" y="4054325"/>
            <a:ext cx="3407483"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End-Time Prophecies – </a:t>
            </a:r>
            <a:r>
              <a:rPr lang="en-US" sz="1600" b="1" dirty="0" smtClean="0">
                <a:solidFill>
                  <a:srgbClr val="000000"/>
                </a:solidFill>
                <a:effectLst>
                  <a:outerShdw blurRad="38100" dist="38100" dir="2700000" algn="tl">
                    <a:srgbClr val="000000">
                      <a:alpha val="43137"/>
                    </a:srgbClr>
                  </a:outerShdw>
                </a:effectLst>
              </a:rPr>
              <a:t>Rapture </a:t>
            </a:r>
            <a:endParaRPr lang="en-US" sz="1600" b="1" dirty="0">
              <a:solidFill>
                <a:srgbClr val="000000"/>
              </a:solidFill>
            </a:endParaRPr>
          </a:p>
        </p:txBody>
      </p:sp>
      <p:sp>
        <p:nvSpPr>
          <p:cNvPr id="26" name="Right Arrow 25"/>
          <p:cNvSpPr/>
          <p:nvPr/>
        </p:nvSpPr>
        <p:spPr bwMode="auto">
          <a:xfrm rot="1036724">
            <a:off x="804393" y="1868695"/>
            <a:ext cx="3444976"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rot="1057569">
            <a:off x="744372" y="1955755"/>
            <a:ext cx="3407483"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Sovereignty of God - </a:t>
            </a:r>
            <a:r>
              <a:rPr lang="en-US" sz="1600" b="1" dirty="0" smtClean="0">
                <a:solidFill>
                  <a:srgbClr val="000000"/>
                </a:solidFill>
                <a:effectLst>
                  <a:outerShdw blurRad="38100" dist="38100" dir="2700000" algn="tl">
                    <a:srgbClr val="000000">
                      <a:alpha val="43137"/>
                    </a:srgbClr>
                  </a:outerShdw>
                </a:effectLst>
              </a:rPr>
              <a:t>Freewill</a:t>
            </a:r>
            <a:endParaRPr lang="en-US" sz="1600" b="1" dirty="0">
              <a:solidFill>
                <a:srgbClr val="000000"/>
              </a:solidFill>
            </a:endParaRPr>
          </a:p>
        </p:txBody>
      </p:sp>
      <p:sp>
        <p:nvSpPr>
          <p:cNvPr id="3" name="Rectangle 2"/>
          <p:cNvSpPr/>
          <p:nvPr/>
        </p:nvSpPr>
        <p:spPr>
          <a:xfrm>
            <a:off x="243851" y="5212140"/>
            <a:ext cx="8808698" cy="1569660"/>
          </a:xfrm>
          <a:prstGeom prst="rect">
            <a:avLst/>
          </a:prstGeom>
        </p:spPr>
        <p:txBody>
          <a:bodyPr wrap="square">
            <a:spAutoFit/>
          </a:bodyPr>
          <a:lstStyle/>
          <a:p>
            <a:r>
              <a:rPr lang="en-US" dirty="0" smtClean="0"/>
              <a:t>"</a:t>
            </a:r>
            <a:r>
              <a:rPr lang="en-US" dirty="0"/>
              <a:t>O </a:t>
            </a:r>
            <a:r>
              <a:rPr lang="en-US" dirty="0" smtClean="0"/>
              <a:t>God</a:t>
            </a:r>
            <a:r>
              <a:rPr lang="en-US" dirty="0"/>
              <a:t>, do all Your will in </a:t>
            </a:r>
            <a:r>
              <a:rPr lang="en-US" dirty="0" smtClean="0"/>
              <a:t>LifeGate</a:t>
            </a:r>
            <a:r>
              <a:rPr lang="en-US" b="1" dirty="0" smtClean="0"/>
              <a:t>; </a:t>
            </a:r>
            <a:r>
              <a:rPr lang="en-US" b="1" dirty="0"/>
              <a:t>then put </a:t>
            </a:r>
            <a:r>
              <a:rPr lang="en-US" b="1" dirty="0" smtClean="0"/>
              <a:t>her in </a:t>
            </a:r>
            <a:r>
              <a:rPr lang="en-US" b="1" dirty="0"/>
              <a:t>any position which will most fully illustrate and lift up Your </a:t>
            </a:r>
            <a:r>
              <a:rPr lang="en-US" b="1" dirty="0" smtClean="0"/>
              <a:t>saving grace</a:t>
            </a:r>
            <a:r>
              <a:rPr lang="en-US" b="1" dirty="0"/>
              <a:t>.</a:t>
            </a:r>
            <a:r>
              <a:rPr lang="en-US" dirty="0"/>
              <a:t> No matter what it is, only let </a:t>
            </a:r>
            <a:r>
              <a:rPr lang="en-US" dirty="0" smtClean="0"/>
              <a:t>LifeGate </a:t>
            </a:r>
            <a:r>
              <a:rPr lang="en-US" dirty="0"/>
              <a:t>greatly glorify Your name, amen." </a:t>
            </a:r>
            <a:r>
              <a:rPr lang="en-US" sz="1800" dirty="0" smtClean="0"/>
              <a:t>(Asa Mahan  1835)</a:t>
            </a:r>
            <a:endParaRPr lang="en-US" sz="1800" dirty="0"/>
          </a:p>
        </p:txBody>
      </p:sp>
      <p:sp>
        <p:nvSpPr>
          <p:cNvPr id="25" name="Right Arrow 24"/>
          <p:cNvSpPr/>
          <p:nvPr/>
        </p:nvSpPr>
        <p:spPr bwMode="auto">
          <a:xfrm rot="20789884">
            <a:off x="-56642" y="3045501"/>
            <a:ext cx="5029200" cy="643487"/>
          </a:xfrm>
          <a:prstGeom prst="rightArrow">
            <a:avLst/>
          </a:prstGeom>
          <a:blipFill>
            <a:blip r:embed="rId3"/>
            <a:stretch>
              <a:fillRect/>
            </a:stretch>
          </a:blipFill>
          <a:ln w="22225">
            <a:solidFill>
              <a:schemeClr val="bg2">
                <a:lumMod val="50000"/>
                <a:lumOff val="5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TextBox 27"/>
          <p:cNvSpPr txBox="1"/>
          <p:nvPr/>
        </p:nvSpPr>
        <p:spPr>
          <a:xfrm rot="20810729">
            <a:off x="-60701" y="3191061"/>
            <a:ext cx="5141945"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Discernment </a:t>
            </a:r>
            <a:r>
              <a:rPr lang="en-US" sz="1600" dirty="0" smtClean="0">
                <a:solidFill>
                  <a:srgbClr val="000000"/>
                </a:solidFill>
              </a:rPr>
              <a:t>– Walking in the TRUTH – not judgment</a:t>
            </a:r>
            <a:endParaRPr lang="en-US" sz="1600" b="1" dirty="0">
              <a:solidFill>
                <a:srgbClr val="000000"/>
              </a:solidFill>
            </a:endParaRPr>
          </a:p>
        </p:txBody>
      </p:sp>
      <p:sp>
        <p:nvSpPr>
          <p:cNvPr id="29" name="Right Arrow 28"/>
          <p:cNvSpPr/>
          <p:nvPr/>
        </p:nvSpPr>
        <p:spPr bwMode="auto">
          <a:xfrm rot="1036724">
            <a:off x="4676910" y="1220152"/>
            <a:ext cx="3796758" cy="643487"/>
          </a:xfrm>
          <a:prstGeom prst="rightArrow">
            <a:avLst/>
          </a:prstGeom>
          <a:blipFill>
            <a:blip r:embed="rId4">
              <a:duotone>
                <a:prstClr val="black"/>
                <a:schemeClr val="tx2">
                  <a:tint val="45000"/>
                  <a:satMod val="400000"/>
                </a:schemeClr>
              </a:duotone>
            </a:blip>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TextBox 29"/>
          <p:cNvSpPr txBox="1"/>
          <p:nvPr/>
        </p:nvSpPr>
        <p:spPr>
          <a:xfrm rot="1057569">
            <a:off x="4625669" y="1357238"/>
            <a:ext cx="3945087"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Compromise – </a:t>
            </a:r>
            <a:r>
              <a:rPr lang="en-US" sz="1600" b="1" dirty="0" smtClean="0">
                <a:solidFill>
                  <a:srgbClr val="000000"/>
                </a:solidFill>
                <a:effectLst>
                  <a:outerShdw blurRad="38100" dist="38100" dir="2700000" algn="tl">
                    <a:srgbClr val="000000">
                      <a:alpha val="43137"/>
                    </a:srgbClr>
                  </a:outerShdw>
                </a:effectLst>
              </a:rPr>
              <a:t>The Bible is outdated</a:t>
            </a:r>
            <a:endParaRPr lang="en-US" sz="1600" b="1" dirty="0">
              <a:solidFill>
                <a:srgbClr val="000000"/>
              </a:solidFill>
            </a:endParaRPr>
          </a:p>
        </p:txBody>
      </p:sp>
    </p:spTree>
    <p:extLst>
      <p:ext uri="{BB962C8B-B14F-4D97-AF65-F5344CB8AC3E}">
        <p14:creationId xmlns:p14="http://schemas.microsoft.com/office/powerpoint/2010/main" val="27922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p:bldP spid="16" grpId="0"/>
      <p:bldP spid="18" grpId="0" animBg="1"/>
      <p:bldP spid="19" grpId="0"/>
      <p:bldP spid="20" grpId="0" animBg="1"/>
      <p:bldP spid="21" grpId="0"/>
      <p:bldP spid="23" grpId="0" animBg="1"/>
      <p:bldP spid="24" grpId="0"/>
      <p:bldP spid="26" grpId="0" animBg="1"/>
      <p:bldP spid="27" grpId="0"/>
      <p:bldP spid="3" grpId="0"/>
      <p:bldP spid="25" grpId="0" animBg="1"/>
      <p:bldP spid="28" grpId="0"/>
      <p:bldP spid="29"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229600" cy="3970318"/>
          </a:xfrm>
          <a:prstGeom prst="rect">
            <a:avLst/>
          </a:prstGeom>
        </p:spPr>
        <p:txBody>
          <a:bodyPr wrap="square">
            <a:spAutoFit/>
          </a:bodyPr>
          <a:lstStyle/>
          <a:p>
            <a:r>
              <a:rPr lang="en-US" sz="3600" dirty="0" smtClean="0"/>
              <a:t>We are in the most exciting times </a:t>
            </a:r>
            <a:r>
              <a:rPr lang="en-US" sz="3600" b="1" dirty="0" smtClean="0">
                <a:solidFill>
                  <a:srgbClr val="FFFF00"/>
                </a:solidFill>
              </a:rPr>
              <a:t>because we </a:t>
            </a:r>
            <a:r>
              <a:rPr lang="en-US" sz="3600" b="1" dirty="0">
                <a:solidFill>
                  <a:srgbClr val="FFFF00"/>
                </a:solidFill>
              </a:rPr>
              <a:t>cannot help </a:t>
            </a:r>
            <a:r>
              <a:rPr lang="en-US" sz="3600" b="1" dirty="0" smtClean="0">
                <a:solidFill>
                  <a:srgbClr val="FFFF00"/>
                </a:solidFill>
              </a:rPr>
              <a:t>but bear </a:t>
            </a:r>
            <a:r>
              <a:rPr lang="en-US" sz="3600" b="1" dirty="0">
                <a:solidFill>
                  <a:srgbClr val="FFFF00"/>
                </a:solidFill>
              </a:rPr>
              <a:t>witness to the Gospel </a:t>
            </a:r>
            <a:r>
              <a:rPr lang="en-US" sz="3600" dirty="0"/>
              <a:t>– because the Gospel applies to everything we are going </a:t>
            </a:r>
            <a:r>
              <a:rPr lang="en-US" sz="3600" dirty="0" smtClean="0"/>
              <a:t>through. (And The darkness cannot quench the light.)</a:t>
            </a:r>
            <a:endParaRPr lang="en-US" sz="3600" dirty="0"/>
          </a:p>
          <a:p>
            <a:r>
              <a:rPr lang="en-US" sz="3600" dirty="0"/>
              <a:t>Dr. James White </a:t>
            </a:r>
          </a:p>
        </p:txBody>
      </p:sp>
      <p:pic>
        <p:nvPicPr>
          <p:cNvPr id="2050" name="Picture 2" descr="Dr James White's Story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8140" r="19070" b="30724"/>
          <a:stretch/>
        </p:blipFill>
        <p:spPr bwMode="auto">
          <a:xfrm>
            <a:off x="2744086" y="4369979"/>
            <a:ext cx="3655828" cy="226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713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 y="533400"/>
            <a:ext cx="9067800" cy="6186309"/>
          </a:xfrm>
          <a:prstGeom prst="rect">
            <a:avLst/>
          </a:prstGeom>
        </p:spPr>
        <p:txBody>
          <a:bodyPr wrap="square">
            <a:spAutoFit/>
          </a:bodyPr>
          <a:lstStyle/>
          <a:p>
            <a:r>
              <a:rPr lang="en-US" sz="1800" baseline="30000" dirty="0"/>
              <a:t>1 </a:t>
            </a:r>
            <a:r>
              <a:rPr lang="en-US" sz="1800" dirty="0"/>
              <a:t> Some men came down from Judea to Antioch and were teaching the brothers: "Unless you are circumcised, according to the custom taught by Moses, you cannot be saved." </a:t>
            </a:r>
            <a:r>
              <a:rPr lang="en-US" sz="1800" baseline="30000" dirty="0"/>
              <a:t>2 </a:t>
            </a:r>
            <a:r>
              <a:rPr lang="en-US" sz="1800" dirty="0"/>
              <a:t> </a:t>
            </a:r>
            <a:r>
              <a:rPr lang="en-US" sz="1800" b="1" dirty="0">
                <a:solidFill>
                  <a:srgbClr val="FFFF00"/>
                </a:solidFill>
              </a:rPr>
              <a:t>This brought Paul and Barnabas into sharp dispute and debate with them</a:t>
            </a:r>
            <a:r>
              <a:rPr lang="en-US" sz="1800" dirty="0"/>
              <a:t>. So Paul and Barnabas were appointed, along with some other believers, to go up to Jerusalem to see the apostles and elders about this question. </a:t>
            </a:r>
            <a:r>
              <a:rPr lang="en-US" sz="1800" baseline="30000" dirty="0"/>
              <a:t>3 </a:t>
            </a:r>
            <a:r>
              <a:rPr lang="en-US" sz="1800" dirty="0"/>
              <a:t> The church sent them on their way, and as they traveled through Phoenicia and Samaria, </a:t>
            </a:r>
            <a:r>
              <a:rPr lang="en-US" sz="1800" b="1" dirty="0">
                <a:solidFill>
                  <a:srgbClr val="FFFF00"/>
                </a:solidFill>
              </a:rPr>
              <a:t>they told how the Gentiles had been converted. This news made all the brothers very glad. </a:t>
            </a:r>
            <a:r>
              <a:rPr lang="en-US" sz="1800" baseline="30000" dirty="0"/>
              <a:t>4 </a:t>
            </a:r>
            <a:r>
              <a:rPr lang="en-US" sz="1800" dirty="0"/>
              <a:t> When they came to Jerusalem, they were welcomed by the church and the apostles and elders, to whom they reported everything God had done through them. </a:t>
            </a:r>
            <a:r>
              <a:rPr lang="en-US" sz="1800" baseline="30000" dirty="0"/>
              <a:t>5 </a:t>
            </a:r>
            <a:r>
              <a:rPr lang="en-US" sz="1800" dirty="0"/>
              <a:t> Then some of the believers who belonged to the party of the Pharisees stood up and said, "The Gentiles must be circumcised and required to obey the law of Moses." </a:t>
            </a:r>
            <a:r>
              <a:rPr lang="en-US" sz="1800" baseline="30000" dirty="0"/>
              <a:t>6 </a:t>
            </a:r>
            <a:r>
              <a:rPr lang="en-US" sz="1800" dirty="0"/>
              <a:t> The apostles and elders met to consider this question. </a:t>
            </a:r>
            <a:r>
              <a:rPr lang="en-US" sz="1800" baseline="30000" dirty="0"/>
              <a:t>7 </a:t>
            </a:r>
            <a:r>
              <a:rPr lang="en-US" sz="1800" dirty="0"/>
              <a:t> After much discussion, Peter got up and addressed them: "Brothers, you know that some time ago God made a choice among you that the Gentiles might hear from my lips the message of the gospel and believe. </a:t>
            </a:r>
            <a:r>
              <a:rPr lang="en-US" sz="1800" baseline="30000" dirty="0"/>
              <a:t>8 </a:t>
            </a:r>
            <a:r>
              <a:rPr lang="en-US" sz="1800" dirty="0"/>
              <a:t> God, who knows the heart, showed that he accepted them by giving the Holy Spirit to them, just as he did to us. </a:t>
            </a:r>
            <a:r>
              <a:rPr lang="en-US" sz="1800" baseline="30000" dirty="0"/>
              <a:t>9 </a:t>
            </a:r>
            <a:r>
              <a:rPr lang="en-US" sz="1800" dirty="0"/>
              <a:t> He made no distinction between us and them, for he purified their hearts by faith. </a:t>
            </a:r>
            <a:r>
              <a:rPr lang="en-US" sz="1800" baseline="30000" dirty="0"/>
              <a:t>10 </a:t>
            </a:r>
            <a:r>
              <a:rPr lang="en-US" sz="1800" dirty="0"/>
              <a:t> Now then, why do you try to test God by putting on the necks of the disciples a yoke that neither we nor our fathers have been able to bear? </a:t>
            </a:r>
            <a:r>
              <a:rPr lang="en-US" sz="1800" baseline="30000" dirty="0"/>
              <a:t>11 </a:t>
            </a:r>
            <a:r>
              <a:rPr lang="en-US" sz="1800" dirty="0"/>
              <a:t> No! We believe it is through the grace of our Lord Jesus that we are saved, just as they are." </a:t>
            </a:r>
            <a:r>
              <a:rPr lang="en-US" sz="1800" baseline="30000" dirty="0"/>
              <a:t>12 </a:t>
            </a:r>
            <a:r>
              <a:rPr lang="en-US" sz="1800" dirty="0"/>
              <a:t> </a:t>
            </a:r>
            <a:r>
              <a:rPr lang="en-US" sz="1800" b="1" dirty="0">
                <a:solidFill>
                  <a:srgbClr val="FFFF00"/>
                </a:solidFill>
              </a:rPr>
              <a:t>The whole assembly became silent as they listened to Barnabas and Paul telling about the miraculous signs and wonders God had done among the Gentiles through them</a:t>
            </a:r>
            <a:r>
              <a:rPr lang="en-US" sz="1800" dirty="0"/>
              <a:t>. </a:t>
            </a:r>
            <a:r>
              <a:rPr lang="en-US" sz="1800" b="1" dirty="0"/>
              <a:t>Acts 15:1-12 (NIV) </a:t>
            </a:r>
            <a:endParaRPr lang="en-US" sz="1800" dirty="0"/>
          </a:p>
        </p:txBody>
      </p:sp>
      <p:sp>
        <p:nvSpPr>
          <p:cNvPr id="5" name="TextBox 4"/>
          <p:cNvSpPr txBox="1"/>
          <p:nvPr/>
        </p:nvSpPr>
        <p:spPr>
          <a:xfrm>
            <a:off x="381000" y="76200"/>
            <a:ext cx="85344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River Of God is Both Challenging and Exhilarating </a:t>
            </a:r>
            <a:endPar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7679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8915400" cy="5401479"/>
          </a:xfrm>
          <a:prstGeom prst="rect">
            <a:avLst/>
          </a:prstGeom>
        </p:spPr>
        <p:txBody>
          <a:bodyPr wrap="square">
            <a:spAutoFit/>
          </a:bodyPr>
          <a:lstStyle/>
          <a:p>
            <a:r>
              <a:rPr lang="en-US" sz="2300" dirty="0"/>
              <a:t>“Oh, if we didn’t so often hinder the Holy Spirit with much fleshly serving and much trying to serve, how surely and mightily would He accomplish His own work of </a:t>
            </a:r>
            <a:r>
              <a:rPr lang="en-US" sz="2300" dirty="0" smtClean="0"/>
              <a:t>renewing the Church.</a:t>
            </a:r>
          </a:p>
          <a:p>
            <a:r>
              <a:rPr lang="en-US" sz="2300" dirty="0" smtClean="0"/>
              <a:t> </a:t>
            </a:r>
            <a:r>
              <a:rPr lang="en-US" sz="2300" dirty="0"/>
              <a:t>Andrew Murray 1890</a:t>
            </a:r>
          </a:p>
          <a:p>
            <a:endParaRPr lang="en-US" sz="2300" b="1" dirty="0" smtClean="0"/>
          </a:p>
          <a:p>
            <a:endParaRPr lang="en-US" sz="2300" b="1" dirty="0"/>
          </a:p>
          <a:p>
            <a:r>
              <a:rPr lang="en-US" sz="2300" b="1" dirty="0" smtClean="0"/>
              <a:t>We </a:t>
            </a:r>
            <a:r>
              <a:rPr lang="en-US" sz="2300" b="1" dirty="0"/>
              <a:t>should have emphasized the teaching of ABSOLUTE OBEDIENCE TO THE HOLY SPIRIT more than we did</a:t>
            </a:r>
            <a:r>
              <a:rPr lang="en-US" sz="2300" dirty="0"/>
              <a:t>. I believe it was this lack of obedience that grieved the Holy Spirit and stopped the flow of this revival</a:t>
            </a:r>
            <a:r>
              <a:rPr lang="en-US" sz="2300" dirty="0" smtClean="0"/>
              <a:t>.”  1905</a:t>
            </a:r>
            <a:endParaRPr lang="en-US" sz="2300" dirty="0"/>
          </a:p>
          <a:p>
            <a:r>
              <a:rPr lang="en-US" sz="2300" dirty="0"/>
              <a:t> </a:t>
            </a:r>
          </a:p>
          <a:p>
            <a:r>
              <a:rPr lang="en-US" sz="2300" dirty="0"/>
              <a:t> </a:t>
            </a:r>
          </a:p>
          <a:p>
            <a:r>
              <a:rPr lang="en-US" sz="2300" b="1" dirty="0" smtClean="0"/>
              <a:t>“</a:t>
            </a:r>
            <a:r>
              <a:rPr lang="en-US" sz="2300" b="1" dirty="0"/>
              <a:t>Make much of the Word of God, make much of the Blood, make much of total dependence on the Holy Spirit, and make much of the shortness of time.”</a:t>
            </a:r>
            <a:r>
              <a:rPr lang="en-US" sz="2300" dirty="0"/>
              <a:t>   </a:t>
            </a:r>
            <a:r>
              <a:rPr lang="en-US" sz="2300" b="1" dirty="0"/>
              <a:t>Stanley </a:t>
            </a:r>
            <a:r>
              <a:rPr lang="en-US" sz="2300" b="1" dirty="0" err="1"/>
              <a:t>Frodsham</a:t>
            </a:r>
            <a:r>
              <a:rPr lang="en-US" sz="2300" b="1" dirty="0"/>
              <a:t> </a:t>
            </a:r>
            <a:r>
              <a:rPr lang="en-US" sz="2300" b="1" dirty="0" smtClean="0"/>
              <a:t>1969</a:t>
            </a:r>
            <a:endParaRPr lang="en-US" sz="2300" dirty="0"/>
          </a:p>
        </p:txBody>
      </p:sp>
      <p:sp>
        <p:nvSpPr>
          <p:cNvPr id="3" name="TextBox 2"/>
          <p:cNvSpPr txBox="1"/>
          <p:nvPr/>
        </p:nvSpPr>
        <p:spPr>
          <a:xfrm>
            <a:off x="381000" y="36493"/>
            <a:ext cx="85344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HUNGER AND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LESSONS LEARNED OVER THE CENTURIES</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1283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534400"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Do We Bring All The Currents </a:t>
            </a:r>
          </a:p>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Together – Honoring Them </a:t>
            </a:r>
          </a:p>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But Not Limiting Ourselves </a:t>
            </a:r>
          </a:p>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Those who would struggle?</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TextBox 4"/>
          <p:cNvSpPr txBox="1"/>
          <p:nvPr/>
        </p:nvSpPr>
        <p:spPr>
          <a:xfrm>
            <a:off x="457200" y="1905000"/>
            <a:ext cx="8382000" cy="1200329"/>
          </a:xfrm>
          <a:prstGeom prst="rect">
            <a:avLst/>
          </a:prstGeom>
          <a:noFill/>
        </p:spPr>
        <p:txBody>
          <a:bodyPr wrap="square" rtlCol="0">
            <a:spAutoFit/>
          </a:bodyPr>
          <a:lstStyle/>
          <a:p>
            <a:pPr algn="l"/>
            <a:r>
              <a:rPr lang="en-US" dirty="0" smtClean="0"/>
              <a:t>Stir One another up – without judging and without compromise. We will not BABY each other – but we will not BULLY each other either – </a:t>
            </a:r>
            <a:r>
              <a:rPr lang="en-US" dirty="0" smtClean="0">
                <a:solidFill>
                  <a:srgbClr val="FFFF00"/>
                </a:solidFill>
              </a:rPr>
              <a:t>NOR BECOME PRIDEFUL</a:t>
            </a:r>
            <a:endParaRPr lang="en-US" dirty="0">
              <a:solidFill>
                <a:srgbClr val="FFFF00"/>
              </a:solidFill>
            </a:endParaRPr>
          </a:p>
        </p:txBody>
      </p:sp>
      <p:sp>
        <p:nvSpPr>
          <p:cNvPr id="6" name="TextBox 5"/>
          <p:cNvSpPr txBox="1"/>
          <p:nvPr/>
        </p:nvSpPr>
        <p:spPr>
          <a:xfrm>
            <a:off x="381000" y="3124200"/>
            <a:ext cx="8305800" cy="830997"/>
          </a:xfrm>
          <a:prstGeom prst="rect">
            <a:avLst/>
          </a:prstGeom>
          <a:noFill/>
        </p:spPr>
        <p:txBody>
          <a:bodyPr wrap="square" rtlCol="0">
            <a:spAutoFit/>
          </a:bodyPr>
          <a:lstStyle/>
          <a:p>
            <a:pPr algn="l"/>
            <a:r>
              <a:rPr lang="en-US" dirty="0" smtClean="0"/>
              <a:t>Allow The Gifts and Ministries To flow while still KEEPING JESUS  AND THE GOSPEL THE CENTER - </a:t>
            </a:r>
            <a:endParaRPr lang="en-US" dirty="0"/>
          </a:p>
        </p:txBody>
      </p:sp>
      <p:sp>
        <p:nvSpPr>
          <p:cNvPr id="7" name="TextBox 6"/>
          <p:cNvSpPr txBox="1"/>
          <p:nvPr/>
        </p:nvSpPr>
        <p:spPr>
          <a:xfrm>
            <a:off x="381000" y="3962400"/>
            <a:ext cx="8458200" cy="1569660"/>
          </a:xfrm>
          <a:prstGeom prst="rect">
            <a:avLst/>
          </a:prstGeom>
          <a:noFill/>
        </p:spPr>
        <p:txBody>
          <a:bodyPr wrap="square" rtlCol="0">
            <a:spAutoFit/>
          </a:bodyPr>
          <a:lstStyle/>
          <a:p>
            <a:pPr algn="l"/>
            <a:r>
              <a:rPr lang="en-US" dirty="0" smtClean="0"/>
              <a:t>There are immature and mature believers – but not FIRST and SECOND CLASS Christians  </a:t>
            </a:r>
            <a:r>
              <a:rPr lang="en-US" dirty="0" smtClean="0">
                <a:solidFill>
                  <a:srgbClr val="FFFF00"/>
                </a:solidFill>
              </a:rPr>
              <a:t>(EXAMPLE – “Praying In The Spirit.” – not forcing people to speak in tongues – but inviting them to hunger for more of the Holy Spirit)</a:t>
            </a:r>
            <a:endParaRPr lang="en-US" dirty="0">
              <a:solidFill>
                <a:srgbClr val="FFFF00"/>
              </a:solidFill>
            </a:endParaRPr>
          </a:p>
        </p:txBody>
      </p:sp>
      <p:sp>
        <p:nvSpPr>
          <p:cNvPr id="8" name="TextBox 7"/>
          <p:cNvSpPr txBox="1"/>
          <p:nvPr/>
        </p:nvSpPr>
        <p:spPr>
          <a:xfrm>
            <a:off x="381000" y="5581471"/>
            <a:ext cx="8382000" cy="1200329"/>
          </a:xfrm>
          <a:prstGeom prst="rect">
            <a:avLst/>
          </a:prstGeom>
          <a:noFill/>
        </p:spPr>
        <p:txBody>
          <a:bodyPr wrap="square" rtlCol="0">
            <a:spAutoFit/>
          </a:bodyPr>
          <a:lstStyle/>
          <a:p>
            <a:pPr algn="l"/>
            <a:r>
              <a:rPr lang="en-US" dirty="0" smtClean="0"/>
              <a:t>Learn to separate the WHEAT from the CHAFF – chew on the MEAT – spit out the BONES – Don’t throw out the BABY WITH THE BATH WATER </a:t>
            </a:r>
            <a:endParaRPr lang="en-US" dirty="0"/>
          </a:p>
        </p:txBody>
      </p:sp>
      <p:sp>
        <p:nvSpPr>
          <p:cNvPr id="2" name="TextBox 1"/>
          <p:cNvSpPr txBox="1"/>
          <p:nvPr/>
        </p:nvSpPr>
        <p:spPr>
          <a:xfrm>
            <a:off x="304800" y="829508"/>
            <a:ext cx="2895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APPLICATION</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91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073289"/>
            <a:ext cx="8991600" cy="5632311"/>
          </a:xfrm>
          <a:prstGeom prst="rect">
            <a:avLst/>
          </a:prstGeom>
        </p:spPr>
        <p:txBody>
          <a:bodyPr wrap="square">
            <a:spAutoFit/>
          </a:bodyPr>
          <a:lstStyle/>
          <a:p>
            <a:r>
              <a:rPr lang="en-US" dirty="0" smtClean="0"/>
              <a:t>Each </a:t>
            </a:r>
            <a:r>
              <a:rPr lang="en-US" dirty="0"/>
              <a:t>man will be like a shelter from the wind and a refuge from the storm, like streams of water in the desert and the shadow of a great rock in a thirsty land. </a:t>
            </a:r>
            <a:r>
              <a:rPr lang="en-US" b="1" dirty="0"/>
              <a:t>3  </a:t>
            </a:r>
            <a:r>
              <a:rPr lang="en-US" b="1" dirty="0">
                <a:solidFill>
                  <a:srgbClr val="FFFF00"/>
                </a:solidFill>
              </a:rPr>
              <a:t>Then the eyes of those who see will no longer be closed, and the ears of those who hear will listen. 4  The mind of the rash will know and understand, </a:t>
            </a:r>
            <a:r>
              <a:rPr lang="en-US" b="1" u="sng" dirty="0">
                <a:solidFill>
                  <a:srgbClr val="FFFF00"/>
                </a:solidFill>
              </a:rPr>
              <a:t>and the stammering tongue will be fluent and clear.</a:t>
            </a:r>
            <a:r>
              <a:rPr lang="en-US" b="1" dirty="0">
                <a:solidFill>
                  <a:srgbClr val="FFFF00"/>
                </a:solidFill>
              </a:rPr>
              <a:t> 5  No longer will the fool be called noble nor the scoundrel be highly respected.</a:t>
            </a:r>
            <a:r>
              <a:rPr lang="en-US" dirty="0"/>
              <a:t> 6  </a:t>
            </a:r>
            <a:r>
              <a:rPr lang="en-US" b="1" dirty="0"/>
              <a:t>For the fool speaks folly, his mind is busy with evil: He practices ungodliness and spreads error concerning the LORD; the hungry he leaves empty and from the thirsty he withholds water.</a:t>
            </a:r>
            <a:r>
              <a:rPr lang="en-US" dirty="0"/>
              <a:t> 7  The scoundrel's methods are wicked, he makes up evil schemes to destroy the poor with lies, even when the plea of the needy is just. 8  But the noble man makes noble plans, and by noble deeds he stands. Isaiah 32:2-8 (NIV)</a:t>
            </a:r>
          </a:p>
        </p:txBody>
      </p:sp>
      <p:sp>
        <p:nvSpPr>
          <p:cNvPr id="5" name="TextBox 4"/>
          <p:cNvSpPr txBox="1"/>
          <p:nvPr/>
        </p:nvSpPr>
        <p:spPr>
          <a:xfrm>
            <a:off x="457200" y="268069"/>
            <a:ext cx="85344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Final  Passage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287755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00200"/>
            <a:ext cx="4648200" cy="4401205"/>
          </a:xfrm>
          <a:prstGeom prst="rect">
            <a:avLst/>
          </a:prstGeom>
        </p:spPr>
        <p:txBody>
          <a:bodyPr wrap="square">
            <a:spAutoFit/>
          </a:bodyPr>
          <a:lstStyle/>
          <a:p>
            <a:pPr algn="l"/>
            <a:r>
              <a:rPr lang="en-US" sz="2000" dirty="0"/>
              <a:t>All my life long I had </a:t>
            </a:r>
            <a:r>
              <a:rPr lang="en-US" sz="2000" dirty="0" smtClean="0"/>
              <a:t>a longing</a:t>
            </a:r>
            <a:endParaRPr lang="en-US" sz="2000" dirty="0"/>
          </a:p>
          <a:p>
            <a:pPr algn="l"/>
            <a:r>
              <a:rPr lang="en-US" sz="2000" dirty="0" smtClean="0"/>
              <a:t>For </a:t>
            </a:r>
            <a:r>
              <a:rPr lang="en-US" sz="2000" dirty="0"/>
              <a:t>a </a:t>
            </a:r>
            <a:r>
              <a:rPr lang="en-US" sz="2000" dirty="0" smtClean="0"/>
              <a:t>drink from </a:t>
            </a:r>
            <a:r>
              <a:rPr lang="en-US" sz="2000" dirty="0"/>
              <a:t>some cool spring,</a:t>
            </a:r>
          </a:p>
          <a:p>
            <a:pPr algn="l"/>
            <a:r>
              <a:rPr lang="en-US" sz="2000" dirty="0"/>
              <a:t>That I hoped would quench the burning</a:t>
            </a:r>
          </a:p>
          <a:p>
            <a:pPr algn="l"/>
            <a:r>
              <a:rPr lang="en-US" sz="2000" dirty="0"/>
              <a:t>  Of the thirst I felt within</a:t>
            </a:r>
            <a:r>
              <a:rPr lang="en-US" sz="2000" dirty="0" smtClean="0"/>
              <a:t>.</a:t>
            </a:r>
          </a:p>
          <a:p>
            <a:pPr algn="l"/>
            <a:endParaRPr lang="en-US" sz="2000" dirty="0"/>
          </a:p>
          <a:p>
            <a:pPr algn="l"/>
            <a:r>
              <a:rPr lang="en-US" sz="2000" dirty="0"/>
              <a:t> </a:t>
            </a:r>
            <a:r>
              <a:rPr lang="en-US" sz="2000" dirty="0" smtClean="0"/>
              <a:t>Hallelujah</a:t>
            </a:r>
            <a:r>
              <a:rPr lang="en-US" sz="2000" dirty="0"/>
              <a:t>! I have found Him</a:t>
            </a:r>
          </a:p>
          <a:p>
            <a:pPr algn="l"/>
            <a:r>
              <a:rPr lang="en-US" sz="2000" dirty="0"/>
              <a:t>Whom my soul so long has craved!</a:t>
            </a:r>
          </a:p>
          <a:p>
            <a:pPr algn="l"/>
            <a:r>
              <a:rPr lang="en-US" sz="2000" dirty="0"/>
              <a:t>Jesus satisfies my longings;</a:t>
            </a:r>
          </a:p>
          <a:p>
            <a:pPr algn="l"/>
            <a:r>
              <a:rPr lang="en-US" sz="2000" dirty="0"/>
              <a:t>  Through His life I am </a:t>
            </a:r>
            <a:r>
              <a:rPr lang="en-US" sz="2000" dirty="0" smtClean="0"/>
              <a:t>now saved</a:t>
            </a:r>
            <a:r>
              <a:rPr lang="en-US" sz="2000" dirty="0"/>
              <a:t>.</a:t>
            </a:r>
          </a:p>
          <a:p>
            <a:pPr algn="l"/>
            <a:r>
              <a:rPr lang="en-US" sz="2000" dirty="0"/>
              <a:t>2</a:t>
            </a:r>
          </a:p>
          <a:p>
            <a:pPr algn="l"/>
            <a:r>
              <a:rPr lang="en-US" sz="2000" dirty="0"/>
              <a:t>Feeding on the husks around me,</a:t>
            </a:r>
          </a:p>
          <a:p>
            <a:pPr algn="l"/>
            <a:r>
              <a:rPr lang="en-US" sz="2000" dirty="0"/>
              <a:t>  Till my strength was almost gone,</a:t>
            </a:r>
          </a:p>
          <a:p>
            <a:pPr algn="l"/>
            <a:r>
              <a:rPr lang="en-US" sz="2000" dirty="0"/>
              <a:t>Longed my soul for something better,</a:t>
            </a:r>
          </a:p>
          <a:p>
            <a:pPr algn="l"/>
            <a:r>
              <a:rPr lang="en-US" sz="2000" dirty="0"/>
              <a:t>  Only still to hunger on</a:t>
            </a:r>
            <a:r>
              <a:rPr lang="en-US" sz="2000" dirty="0" smtClean="0"/>
              <a:t>.</a:t>
            </a:r>
            <a:endParaRPr lang="en-US" sz="2000" dirty="0"/>
          </a:p>
        </p:txBody>
      </p:sp>
      <p:sp>
        <p:nvSpPr>
          <p:cNvPr id="5" name="Rectangle 4"/>
          <p:cNvSpPr/>
          <p:nvPr/>
        </p:nvSpPr>
        <p:spPr>
          <a:xfrm>
            <a:off x="4818321" y="2400419"/>
            <a:ext cx="4572000" cy="3293209"/>
          </a:xfrm>
          <a:prstGeom prst="rect">
            <a:avLst/>
          </a:prstGeom>
        </p:spPr>
        <p:txBody>
          <a:bodyPr>
            <a:spAutoFit/>
          </a:bodyPr>
          <a:lstStyle/>
          <a:p>
            <a:pPr algn="l"/>
            <a:r>
              <a:rPr lang="en-US" sz="2000" dirty="0"/>
              <a:t>3</a:t>
            </a:r>
          </a:p>
          <a:p>
            <a:pPr algn="l"/>
            <a:r>
              <a:rPr lang="en-US" sz="2000" dirty="0"/>
              <a:t>Poor I was, and sought for riches,</a:t>
            </a:r>
          </a:p>
          <a:p>
            <a:pPr algn="l"/>
            <a:r>
              <a:rPr lang="en-US" sz="2000" dirty="0"/>
              <a:t>  Something that would satisfy,</a:t>
            </a:r>
          </a:p>
          <a:p>
            <a:pPr algn="l"/>
            <a:r>
              <a:rPr lang="en-US" sz="2000" dirty="0"/>
              <a:t>But the dust I gathered round me</a:t>
            </a:r>
          </a:p>
          <a:p>
            <a:pPr algn="l"/>
            <a:r>
              <a:rPr lang="en-US" sz="2000" dirty="0"/>
              <a:t>  Only mocked my soul’s sad cry.</a:t>
            </a:r>
          </a:p>
          <a:p>
            <a:pPr algn="l"/>
            <a:r>
              <a:rPr lang="en-US" sz="2000" dirty="0"/>
              <a:t>4</a:t>
            </a:r>
          </a:p>
          <a:p>
            <a:pPr algn="l"/>
            <a:r>
              <a:rPr lang="en-US" sz="2000" dirty="0"/>
              <a:t>Well of water, ever springing,</a:t>
            </a:r>
          </a:p>
          <a:p>
            <a:pPr algn="l"/>
            <a:r>
              <a:rPr lang="en-US" sz="2000" dirty="0"/>
              <a:t>  Bread of life, so rich and free,</a:t>
            </a:r>
          </a:p>
          <a:p>
            <a:pPr algn="l"/>
            <a:r>
              <a:rPr lang="en-US" sz="2000" dirty="0"/>
              <a:t>Untold wealth that never </a:t>
            </a:r>
            <a:r>
              <a:rPr lang="en-US" sz="2000" dirty="0" err="1"/>
              <a:t>faileth</a:t>
            </a:r>
            <a:r>
              <a:rPr lang="en-US" sz="2000" dirty="0"/>
              <a:t>,</a:t>
            </a:r>
          </a:p>
          <a:p>
            <a:pPr algn="l"/>
            <a:r>
              <a:rPr lang="en-US" sz="2000" dirty="0"/>
              <a:t>  My Redeemer is to me.</a:t>
            </a:r>
          </a:p>
        </p:txBody>
      </p:sp>
      <p:sp>
        <p:nvSpPr>
          <p:cNvPr id="6" name="TextBox 5"/>
          <p:cNvSpPr txBox="1"/>
          <p:nvPr/>
        </p:nvSpPr>
        <p:spPr>
          <a:xfrm>
            <a:off x="407582" y="228600"/>
            <a:ext cx="3429000" cy="830997"/>
          </a:xfrm>
          <a:prstGeom prst="rect">
            <a:avLst/>
          </a:prstGeom>
          <a:noFill/>
        </p:spPr>
        <p:txBody>
          <a:bodyPr wrap="square" rtlCol="0">
            <a:spAutoFit/>
          </a:bodyPr>
          <a:lstStyle/>
          <a:p>
            <a:r>
              <a:rPr lang="en-US" b="1" dirty="0" smtClean="0">
                <a:solidFill>
                  <a:srgbClr val="FFFF00"/>
                </a:solidFill>
              </a:rPr>
              <a:t>Satisfied (Hymn) </a:t>
            </a:r>
          </a:p>
          <a:p>
            <a:r>
              <a:rPr lang="en-US" b="1" dirty="0" smtClean="0">
                <a:solidFill>
                  <a:srgbClr val="FFFF00"/>
                </a:solidFill>
              </a:rPr>
              <a:t>1875</a:t>
            </a:r>
            <a:endParaRPr lang="en-US" b="1" dirty="0">
              <a:solidFill>
                <a:srgbClr val="FFFF00"/>
              </a:solidFill>
            </a:endParaRPr>
          </a:p>
        </p:txBody>
      </p:sp>
    </p:spTree>
    <p:extLst>
      <p:ext uri="{BB962C8B-B14F-4D97-AF65-F5344CB8AC3E}">
        <p14:creationId xmlns:p14="http://schemas.microsoft.com/office/powerpoint/2010/main" val="1482807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688842"/>
            <a:ext cx="4961860" cy="5016758"/>
          </a:xfrm>
          <a:prstGeom prst="rect">
            <a:avLst/>
          </a:prstGeom>
        </p:spPr>
        <p:txBody>
          <a:bodyPr wrap="square">
            <a:spAutoFit/>
          </a:bodyPr>
          <a:lstStyle/>
          <a:p>
            <a:pPr algn="l"/>
            <a:r>
              <a:rPr lang="en-US" sz="2000" dirty="0"/>
              <a:t>There I was on death row</a:t>
            </a:r>
          </a:p>
          <a:p>
            <a:pPr algn="l"/>
            <a:r>
              <a:rPr lang="en-US" sz="2000" dirty="0"/>
              <a:t>Guilty in the first degree</a:t>
            </a:r>
          </a:p>
          <a:p>
            <a:pPr algn="l"/>
            <a:r>
              <a:rPr lang="en-US" sz="2000" dirty="0"/>
              <a:t>Son of God hanging on a hill</a:t>
            </a:r>
          </a:p>
          <a:p>
            <a:pPr algn="l"/>
            <a:r>
              <a:rPr lang="en-US" sz="2000" dirty="0"/>
              <a:t>Hell was my destiny</a:t>
            </a:r>
          </a:p>
          <a:p>
            <a:pPr algn="l"/>
            <a:endParaRPr lang="en-US" sz="2000" dirty="0"/>
          </a:p>
          <a:p>
            <a:pPr algn="l"/>
            <a:r>
              <a:rPr lang="en-US" sz="2000" dirty="0" smtClean="0"/>
              <a:t> The </a:t>
            </a:r>
            <a:r>
              <a:rPr lang="en-US" sz="2000" dirty="0"/>
              <a:t>crowd was shouting crucify</a:t>
            </a:r>
          </a:p>
          <a:p>
            <a:pPr algn="l"/>
            <a:r>
              <a:rPr lang="en-US" sz="2000" dirty="0"/>
              <a:t>Could've come from these lips of mine</a:t>
            </a:r>
          </a:p>
          <a:p>
            <a:pPr algn="l"/>
            <a:r>
              <a:rPr lang="en-US" sz="2000" dirty="0"/>
              <a:t>The dirty shame was killing me</a:t>
            </a:r>
          </a:p>
          <a:p>
            <a:pPr algn="l"/>
            <a:r>
              <a:rPr lang="en-US" sz="2000" dirty="0"/>
              <a:t>It would take a miracle to wash me clean</a:t>
            </a:r>
          </a:p>
          <a:p>
            <a:pPr algn="l"/>
            <a:endParaRPr lang="en-US" sz="2000" dirty="0"/>
          </a:p>
          <a:p>
            <a:pPr algn="l"/>
            <a:r>
              <a:rPr lang="en-US" sz="2000" dirty="0"/>
              <a:t>[Chorus]</a:t>
            </a:r>
          </a:p>
          <a:p>
            <a:pPr algn="l"/>
            <a:r>
              <a:rPr lang="en-US" sz="2000" dirty="0"/>
              <a:t>Then I read the red letters</a:t>
            </a:r>
          </a:p>
          <a:p>
            <a:pPr algn="l"/>
            <a:r>
              <a:rPr lang="en-US" sz="2000" dirty="0"/>
              <a:t>And the ground began to shake</a:t>
            </a:r>
          </a:p>
          <a:p>
            <a:pPr algn="l"/>
            <a:r>
              <a:rPr lang="en-US" sz="2000" dirty="0"/>
              <a:t>The prison walls started falling</a:t>
            </a:r>
          </a:p>
          <a:p>
            <a:pPr algn="l"/>
            <a:r>
              <a:rPr lang="en-US" sz="2000" dirty="0"/>
              <a:t>And I became a free man that day</a:t>
            </a:r>
          </a:p>
          <a:p>
            <a:pPr algn="l"/>
            <a:r>
              <a:rPr lang="en-US" sz="2000" dirty="0" smtClean="0"/>
              <a:t> </a:t>
            </a:r>
            <a:endParaRPr lang="en-US" sz="2000" dirty="0"/>
          </a:p>
        </p:txBody>
      </p:sp>
      <p:sp>
        <p:nvSpPr>
          <p:cNvPr id="6" name="TextBox 5"/>
          <p:cNvSpPr txBox="1"/>
          <p:nvPr/>
        </p:nvSpPr>
        <p:spPr>
          <a:xfrm>
            <a:off x="407582" y="228600"/>
            <a:ext cx="3429000" cy="1200329"/>
          </a:xfrm>
          <a:prstGeom prst="rect">
            <a:avLst/>
          </a:prstGeom>
          <a:noFill/>
        </p:spPr>
        <p:txBody>
          <a:bodyPr wrap="square" rtlCol="0">
            <a:spAutoFit/>
          </a:bodyPr>
          <a:lstStyle/>
          <a:p>
            <a:r>
              <a:rPr lang="en-US" b="1" dirty="0" smtClean="0">
                <a:solidFill>
                  <a:srgbClr val="FFFF00"/>
                </a:solidFill>
              </a:rPr>
              <a:t>Red Letters </a:t>
            </a:r>
          </a:p>
          <a:p>
            <a:r>
              <a:rPr lang="en-US" b="1" dirty="0" smtClean="0">
                <a:solidFill>
                  <a:srgbClr val="FFFF00"/>
                </a:solidFill>
              </a:rPr>
              <a:t>David Crowder</a:t>
            </a:r>
          </a:p>
          <a:p>
            <a:r>
              <a:rPr lang="en-US" b="1" dirty="0" smtClean="0">
                <a:solidFill>
                  <a:srgbClr val="FFFF00"/>
                </a:solidFill>
              </a:rPr>
              <a:t>2018 </a:t>
            </a:r>
            <a:endParaRPr lang="en-US" b="1" dirty="0">
              <a:solidFill>
                <a:srgbClr val="FFFF00"/>
              </a:solidFill>
            </a:endParaRPr>
          </a:p>
        </p:txBody>
      </p:sp>
      <p:sp>
        <p:nvSpPr>
          <p:cNvPr id="7" name="Rectangle 6"/>
          <p:cNvSpPr/>
          <p:nvPr/>
        </p:nvSpPr>
        <p:spPr>
          <a:xfrm>
            <a:off x="4876800" y="838200"/>
            <a:ext cx="4191000" cy="2246769"/>
          </a:xfrm>
          <a:prstGeom prst="rect">
            <a:avLst/>
          </a:prstGeom>
        </p:spPr>
        <p:txBody>
          <a:bodyPr wrap="square">
            <a:spAutoFit/>
          </a:bodyPr>
          <a:lstStyle/>
          <a:p>
            <a:pPr algn="l"/>
            <a:r>
              <a:rPr lang="en-US" sz="2000" dirty="0" smtClean="0"/>
              <a:t>Felt </a:t>
            </a:r>
            <a:r>
              <a:rPr lang="en-US" sz="2000" dirty="0"/>
              <a:t>like lightning hit my veins</a:t>
            </a:r>
          </a:p>
          <a:p>
            <a:pPr algn="l"/>
            <a:r>
              <a:rPr lang="en-US" sz="2000" dirty="0"/>
              <a:t>My dead heart began to beat</a:t>
            </a:r>
          </a:p>
          <a:p>
            <a:pPr algn="l"/>
            <a:r>
              <a:rPr lang="en-US" sz="2000" dirty="0"/>
              <a:t>Breath of God filled my lungs</a:t>
            </a:r>
          </a:p>
          <a:p>
            <a:pPr algn="l"/>
            <a:r>
              <a:rPr lang="en-US" sz="2000" dirty="0"/>
              <a:t>And the Holy Ghost awakened me</a:t>
            </a:r>
          </a:p>
          <a:p>
            <a:pPr algn="l"/>
            <a:r>
              <a:rPr lang="en-US" sz="2000" dirty="0"/>
              <a:t>Yeah, the Holy Ghost awakened me</a:t>
            </a:r>
          </a:p>
          <a:p>
            <a:pPr algn="l"/>
            <a:endParaRPr lang="en-US" sz="2000" dirty="0"/>
          </a:p>
        </p:txBody>
      </p:sp>
    </p:spTree>
    <p:extLst>
      <p:ext uri="{BB962C8B-B14F-4D97-AF65-F5344CB8AC3E}">
        <p14:creationId xmlns:p14="http://schemas.microsoft.com/office/powerpoint/2010/main" val="1924673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05800" cy="1200329"/>
          </a:xfrm>
          <a:prstGeom prst="rect">
            <a:avLst/>
          </a:prstGeom>
          <a:noFill/>
        </p:spPr>
        <p:txBody>
          <a:bodyPr wrap="square" rtlCol="0">
            <a:spAutoFit/>
          </a:bodyPr>
          <a:lstStyle/>
          <a:p>
            <a:r>
              <a:rPr lang="en-US" sz="3600" dirty="0" smtClean="0">
                <a:solidFill>
                  <a:srgbClr val="FFFF00"/>
                </a:solidFill>
              </a:rPr>
              <a:t>Allow The Gifts Of God and the Gifts of The Spirit  To Turn Into Blessings</a:t>
            </a:r>
            <a:endParaRPr lang="en-US" sz="3600" dirty="0">
              <a:solidFill>
                <a:srgbClr val="FFFF00"/>
              </a:solidFill>
            </a:endParaRPr>
          </a:p>
        </p:txBody>
      </p:sp>
      <p:sp>
        <p:nvSpPr>
          <p:cNvPr id="5" name="TextBox 4"/>
          <p:cNvSpPr txBox="1"/>
          <p:nvPr/>
        </p:nvSpPr>
        <p:spPr>
          <a:xfrm>
            <a:off x="838200" y="3581400"/>
            <a:ext cx="7391400" cy="1323439"/>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Learn to Separate the Wheat From The Chaff </a:t>
            </a:r>
            <a:endParaRPr lang="en-US" sz="4000"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457200" y="1522693"/>
            <a:ext cx="8382000" cy="1692771"/>
          </a:xfrm>
          <a:prstGeom prst="rect">
            <a:avLst/>
          </a:prstGeom>
        </p:spPr>
        <p:txBody>
          <a:bodyPr wrap="square">
            <a:spAutoFit/>
          </a:bodyPr>
          <a:lstStyle/>
          <a:p>
            <a:r>
              <a:rPr lang="en-US" sz="2000" dirty="0" smtClean="0"/>
              <a:t>As </a:t>
            </a:r>
            <a:r>
              <a:rPr lang="en-US" sz="2000" dirty="0"/>
              <a:t>you go, </a:t>
            </a:r>
            <a:r>
              <a:rPr lang="en-US" sz="2000" b="1" dirty="0">
                <a:solidFill>
                  <a:srgbClr val="FFFF00"/>
                </a:solidFill>
              </a:rPr>
              <a:t>preach this message</a:t>
            </a:r>
            <a:r>
              <a:rPr lang="en-US" sz="2000" dirty="0"/>
              <a:t>: </a:t>
            </a:r>
            <a:r>
              <a:rPr lang="en-US" sz="2800" dirty="0"/>
              <a:t>'The kingdom of heaven is near.' </a:t>
            </a:r>
            <a:r>
              <a:rPr lang="en-US" sz="2000" baseline="30000" dirty="0"/>
              <a:t>8 </a:t>
            </a:r>
            <a:r>
              <a:rPr lang="en-US" sz="2000" dirty="0"/>
              <a:t> Heal the sick, raise the dead, cleanse those who have leprosy, drive out demons. </a:t>
            </a:r>
            <a:r>
              <a:rPr lang="en-US" b="1" dirty="0">
                <a:solidFill>
                  <a:srgbClr val="FFFF00"/>
                </a:solidFill>
              </a:rPr>
              <a:t>Freely you have received, freely give.</a:t>
            </a:r>
            <a:r>
              <a:rPr lang="en-US" sz="2000" dirty="0"/>
              <a:t> </a:t>
            </a:r>
            <a:r>
              <a:rPr lang="en-US" sz="2000" b="1" dirty="0"/>
              <a:t>Matthew 10:7-8 (NIV) </a:t>
            </a:r>
            <a:endParaRPr lang="en-US" sz="2000" dirty="0"/>
          </a:p>
        </p:txBody>
      </p:sp>
      <p:sp>
        <p:nvSpPr>
          <p:cNvPr id="2" name="Rectangle 1"/>
          <p:cNvSpPr/>
          <p:nvPr/>
        </p:nvSpPr>
        <p:spPr>
          <a:xfrm>
            <a:off x="152400" y="5105400"/>
            <a:ext cx="8839200" cy="1323439"/>
          </a:xfrm>
          <a:prstGeom prst="rect">
            <a:avLst/>
          </a:prstGeom>
        </p:spPr>
        <p:txBody>
          <a:bodyPr wrap="square">
            <a:spAutoFit/>
          </a:bodyPr>
          <a:lstStyle/>
          <a:p>
            <a:r>
              <a:rPr lang="en-US" sz="2000" dirty="0"/>
              <a:t> The prophet that </a:t>
            </a:r>
            <a:r>
              <a:rPr lang="en-US" sz="2000" dirty="0" smtClean="0"/>
              <a:t>has a </a:t>
            </a:r>
            <a:r>
              <a:rPr lang="en-US" sz="2000" dirty="0"/>
              <a:t>dream, let him tell a dream; and he that </a:t>
            </a:r>
            <a:r>
              <a:rPr lang="en-US" sz="2000" dirty="0" smtClean="0"/>
              <a:t>has My Word</a:t>
            </a:r>
            <a:r>
              <a:rPr lang="en-US" sz="2000" dirty="0"/>
              <a:t>, </a:t>
            </a:r>
            <a:r>
              <a:rPr lang="en-US" sz="2000" b="1" dirty="0">
                <a:solidFill>
                  <a:srgbClr val="FFFF00"/>
                </a:solidFill>
              </a:rPr>
              <a:t>let him speak </a:t>
            </a:r>
            <a:r>
              <a:rPr lang="en-US" sz="2000" b="1" dirty="0" smtClean="0">
                <a:solidFill>
                  <a:srgbClr val="FFFF00"/>
                </a:solidFill>
              </a:rPr>
              <a:t>My Word </a:t>
            </a:r>
            <a:r>
              <a:rPr lang="en-US" sz="2000" b="1" dirty="0">
                <a:solidFill>
                  <a:srgbClr val="FFFF00"/>
                </a:solidFill>
              </a:rPr>
              <a:t>faithfully</a:t>
            </a:r>
            <a:r>
              <a:rPr lang="en-US" sz="2000" dirty="0"/>
              <a:t>. What </a:t>
            </a:r>
            <a:r>
              <a:rPr lang="en-US" sz="2000" i="1" dirty="0"/>
              <a:t>is</a:t>
            </a:r>
            <a:r>
              <a:rPr lang="en-US" sz="2000" dirty="0"/>
              <a:t> the chaff to the wheat? </a:t>
            </a:r>
            <a:r>
              <a:rPr lang="en-US" sz="2000" dirty="0" smtClean="0"/>
              <a:t>Says the </a:t>
            </a:r>
            <a:r>
              <a:rPr lang="en-US" sz="2000" cap="small" dirty="0"/>
              <a:t>LORD</a:t>
            </a:r>
            <a:r>
              <a:rPr lang="en-US" sz="2000" dirty="0"/>
              <a:t>. </a:t>
            </a:r>
            <a:r>
              <a:rPr lang="en-US" sz="2000" baseline="30000" dirty="0"/>
              <a:t>29 </a:t>
            </a:r>
            <a:r>
              <a:rPr lang="en-US" sz="2000" dirty="0"/>
              <a:t> </a:t>
            </a:r>
            <a:r>
              <a:rPr lang="en-US" sz="2000" i="1" dirty="0"/>
              <a:t>Is</a:t>
            </a:r>
            <a:r>
              <a:rPr lang="en-US" sz="2000" dirty="0"/>
              <a:t> not </a:t>
            </a:r>
            <a:r>
              <a:rPr lang="en-US" sz="2000" dirty="0" smtClean="0"/>
              <a:t>My Word </a:t>
            </a:r>
            <a:r>
              <a:rPr lang="en-US" sz="2000" dirty="0"/>
              <a:t>like as a </a:t>
            </a:r>
            <a:r>
              <a:rPr lang="en-US" sz="2000" dirty="0" smtClean="0"/>
              <a:t>fire  says </a:t>
            </a:r>
            <a:r>
              <a:rPr lang="en-US" sz="2000" dirty="0"/>
              <a:t>the </a:t>
            </a:r>
            <a:r>
              <a:rPr lang="en-US" sz="2000" cap="small" dirty="0"/>
              <a:t>LORD</a:t>
            </a:r>
            <a:r>
              <a:rPr lang="en-US" sz="2000" dirty="0"/>
              <a:t>; and like a hammer </a:t>
            </a:r>
            <a:r>
              <a:rPr lang="en-US" sz="2000" i="1" dirty="0"/>
              <a:t>that</a:t>
            </a:r>
            <a:r>
              <a:rPr lang="en-US" sz="2000" dirty="0"/>
              <a:t> </a:t>
            </a:r>
            <a:r>
              <a:rPr lang="en-US" sz="2000" dirty="0" smtClean="0"/>
              <a:t>breaks </a:t>
            </a:r>
            <a:r>
              <a:rPr lang="en-US" sz="2000" dirty="0"/>
              <a:t>the rock in pieces? </a:t>
            </a:r>
            <a:r>
              <a:rPr lang="en-US" sz="2000" b="1" dirty="0"/>
              <a:t>Jeremiah 23:28-29 (</a:t>
            </a:r>
            <a:r>
              <a:rPr lang="en-US" sz="2000" b="1" dirty="0" err="1"/>
              <a:t>KJV</a:t>
            </a:r>
            <a:r>
              <a:rPr lang="en-US" sz="2000" b="1" dirty="0"/>
              <a:t>) </a:t>
            </a:r>
            <a:endParaRPr lang="en-US" sz="2000" dirty="0"/>
          </a:p>
        </p:txBody>
      </p:sp>
    </p:spTree>
    <p:extLst>
      <p:ext uri="{BB962C8B-B14F-4D97-AF65-F5344CB8AC3E}">
        <p14:creationId xmlns:p14="http://schemas.microsoft.com/office/powerpoint/2010/main" val="7076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66843"/>
            <a:ext cx="8382000" cy="5078313"/>
          </a:xfrm>
          <a:prstGeom prst="rect">
            <a:avLst/>
          </a:prstGeom>
        </p:spPr>
        <p:txBody>
          <a:bodyPr wrap="square">
            <a:spAutoFit/>
          </a:bodyPr>
          <a:lstStyle/>
          <a:p>
            <a:r>
              <a:rPr lang="en-US" sz="3600" dirty="0" smtClean="0"/>
              <a:t>In </a:t>
            </a:r>
            <a:r>
              <a:rPr lang="en-US" sz="3600" dirty="0"/>
              <a:t>the day of great slaughter, when the towers fall, streams of water will flow on every high mountain and every lofty hill. </a:t>
            </a:r>
            <a:r>
              <a:rPr lang="en-US" sz="3600" baseline="30000" dirty="0"/>
              <a:t>26 </a:t>
            </a:r>
            <a:r>
              <a:rPr lang="en-US" sz="3600" dirty="0"/>
              <a:t> </a:t>
            </a:r>
            <a:r>
              <a:rPr lang="en-US" sz="3600" b="1" dirty="0">
                <a:solidFill>
                  <a:srgbClr val="FFFF00"/>
                </a:solidFill>
              </a:rPr>
              <a:t>The moon will shine like the sun, and the sunlight will be seven times brighter, like the light of seven full days</a:t>
            </a:r>
            <a:r>
              <a:rPr lang="en-US" sz="3600" dirty="0"/>
              <a:t>, when the </a:t>
            </a:r>
            <a:r>
              <a:rPr lang="en-US" sz="3600" cap="small" dirty="0"/>
              <a:t>LORD</a:t>
            </a:r>
            <a:r>
              <a:rPr lang="en-US" sz="3600" dirty="0"/>
              <a:t> binds up the bruises of </a:t>
            </a:r>
            <a:r>
              <a:rPr lang="en-US" sz="3600" dirty="0" smtClean="0"/>
              <a:t>His </a:t>
            </a:r>
            <a:r>
              <a:rPr lang="en-US" sz="3600" dirty="0"/>
              <a:t>people and heals the wounds </a:t>
            </a:r>
            <a:r>
              <a:rPr lang="en-US" sz="3600" dirty="0" smtClean="0"/>
              <a:t>He </a:t>
            </a:r>
            <a:r>
              <a:rPr lang="en-US" sz="3600" dirty="0"/>
              <a:t>inflicted. </a:t>
            </a:r>
            <a:r>
              <a:rPr lang="en-US" sz="3600" b="1" dirty="0"/>
              <a:t>Isaiah </a:t>
            </a:r>
            <a:r>
              <a:rPr lang="en-US" sz="3600" b="1" dirty="0" smtClean="0"/>
              <a:t>30:25-26</a:t>
            </a:r>
            <a:endParaRPr lang="en-US" sz="3600" dirty="0"/>
          </a:p>
        </p:txBody>
      </p:sp>
      <p:sp>
        <p:nvSpPr>
          <p:cNvPr id="5" name="TextBox 4"/>
          <p:cNvSpPr txBox="1"/>
          <p:nvPr/>
        </p:nvSpPr>
        <p:spPr>
          <a:xfrm>
            <a:off x="457200" y="268069"/>
            <a:ext cx="85344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Over-arching Passage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07945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doop Tutorial for beginners in PDF &amp; PPT - BPI - The destination for  everything process re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008304"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3962400"/>
            <a:ext cx="5562600" cy="1569660"/>
          </a:xfrm>
          <a:prstGeom prst="rect">
            <a:avLst/>
          </a:prstGeom>
          <a:noFill/>
        </p:spPr>
        <p:txBody>
          <a:bodyPr wrap="square" rtlCol="0">
            <a:spAutoFit/>
          </a:bodyPr>
          <a:lstStyle/>
          <a:p>
            <a:r>
              <a:rPr lang="en-US" sz="3200" dirty="0" smtClean="0">
                <a:solidFill>
                  <a:srgbClr val="FFFF00"/>
                </a:solidFill>
              </a:rPr>
              <a:t>Maintaining Unity</a:t>
            </a:r>
          </a:p>
          <a:p>
            <a:r>
              <a:rPr lang="en-US" sz="3200" dirty="0" smtClean="0">
                <a:solidFill>
                  <a:srgbClr val="FFFF00"/>
                </a:solidFill>
              </a:rPr>
              <a:t>In The River Of God</a:t>
            </a:r>
          </a:p>
          <a:p>
            <a:r>
              <a:rPr lang="en-US" sz="3200" dirty="0" smtClean="0">
                <a:solidFill>
                  <a:srgbClr val="FFFF00"/>
                </a:solidFill>
              </a:rPr>
              <a:t>With Many Different Currents  </a:t>
            </a:r>
            <a:endParaRPr lang="en-US" sz="3200" dirty="0">
              <a:solidFill>
                <a:srgbClr val="FFFF00"/>
              </a:solidFill>
            </a:endParaRPr>
          </a:p>
        </p:txBody>
      </p:sp>
    </p:spTree>
    <p:extLst>
      <p:ext uri="{BB962C8B-B14F-4D97-AF65-F5344CB8AC3E}">
        <p14:creationId xmlns:p14="http://schemas.microsoft.com/office/powerpoint/2010/main" val="282452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44269"/>
            <a:ext cx="85344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Being In Different Currents</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WHILE IN THE SAME RIVER</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10" name="Rectangle 9"/>
          <p:cNvSpPr/>
          <p:nvPr/>
        </p:nvSpPr>
        <p:spPr>
          <a:xfrm>
            <a:off x="76200" y="1676400"/>
            <a:ext cx="8991600" cy="4832092"/>
          </a:xfrm>
          <a:prstGeom prst="rect">
            <a:avLst/>
          </a:prstGeom>
        </p:spPr>
        <p:txBody>
          <a:bodyPr wrap="square">
            <a:spAutoFit/>
          </a:bodyPr>
          <a:lstStyle/>
          <a:p>
            <a:r>
              <a:rPr lang="en-US" sz="2200" dirty="0" smtClean="0"/>
              <a:t>Now </a:t>
            </a:r>
            <a:r>
              <a:rPr lang="en-US" sz="2200" dirty="0"/>
              <a:t>about spiritual gifts, brothers, I do not want you to be </a:t>
            </a:r>
            <a:r>
              <a:rPr lang="en-US" sz="2200" dirty="0" smtClean="0"/>
              <a:t>ignorant…</a:t>
            </a:r>
            <a:r>
              <a:rPr lang="en-US" sz="2200" baseline="30000" dirty="0" smtClean="0"/>
              <a:t> </a:t>
            </a:r>
            <a:r>
              <a:rPr lang="en-US" sz="2200" dirty="0"/>
              <a:t> There are different kinds of </a:t>
            </a:r>
            <a:r>
              <a:rPr lang="en-US" sz="2200" b="1" dirty="0">
                <a:solidFill>
                  <a:srgbClr val="FFFF00"/>
                </a:solidFill>
              </a:rPr>
              <a:t>gifts</a:t>
            </a:r>
            <a:r>
              <a:rPr lang="en-US" sz="2200" dirty="0"/>
              <a:t>, but the same Spirit. </a:t>
            </a:r>
            <a:r>
              <a:rPr lang="en-US" sz="2200" baseline="30000" dirty="0"/>
              <a:t>5 </a:t>
            </a:r>
            <a:r>
              <a:rPr lang="en-US" sz="2200" dirty="0"/>
              <a:t> There are different kinds of </a:t>
            </a:r>
            <a:r>
              <a:rPr lang="en-US" sz="2200" b="1" dirty="0">
                <a:solidFill>
                  <a:srgbClr val="FFFF00"/>
                </a:solidFill>
              </a:rPr>
              <a:t>service</a:t>
            </a:r>
            <a:r>
              <a:rPr lang="en-US" sz="2200" dirty="0"/>
              <a:t>, but the same Lord. </a:t>
            </a:r>
            <a:r>
              <a:rPr lang="en-US" sz="2200" baseline="30000" dirty="0"/>
              <a:t>6 </a:t>
            </a:r>
            <a:r>
              <a:rPr lang="en-US" sz="2200" dirty="0"/>
              <a:t> There are different kinds of </a:t>
            </a:r>
            <a:r>
              <a:rPr lang="en-US" sz="2200" b="1" dirty="0">
                <a:solidFill>
                  <a:srgbClr val="FFFF00"/>
                </a:solidFill>
              </a:rPr>
              <a:t>working</a:t>
            </a:r>
            <a:r>
              <a:rPr lang="en-US" sz="2200" dirty="0"/>
              <a:t>, but the same God works all of them in all men. </a:t>
            </a:r>
            <a:r>
              <a:rPr lang="en-US" sz="2200" baseline="30000" dirty="0"/>
              <a:t>7 </a:t>
            </a:r>
            <a:r>
              <a:rPr lang="en-US" sz="2200" b="1" dirty="0">
                <a:solidFill>
                  <a:srgbClr val="FFFF00"/>
                </a:solidFill>
              </a:rPr>
              <a:t> Now to each one the manifestation of the Spirit is given for the common good</a:t>
            </a:r>
            <a:r>
              <a:rPr lang="en-US" sz="2200" dirty="0"/>
              <a:t>. </a:t>
            </a:r>
            <a:r>
              <a:rPr lang="en-US" sz="2200" baseline="30000" dirty="0"/>
              <a:t>8 </a:t>
            </a:r>
            <a:r>
              <a:rPr lang="en-US" sz="2200" dirty="0"/>
              <a:t> To one there is given through the Spirit the </a:t>
            </a:r>
            <a:r>
              <a:rPr lang="en-US" sz="2200" b="1" dirty="0" smtClean="0">
                <a:solidFill>
                  <a:srgbClr val="FFFF00"/>
                </a:solidFill>
              </a:rPr>
              <a:t>word </a:t>
            </a:r>
            <a:r>
              <a:rPr lang="en-US" sz="2200" b="1" dirty="0">
                <a:solidFill>
                  <a:srgbClr val="FFFF00"/>
                </a:solidFill>
              </a:rPr>
              <a:t>of wisdom</a:t>
            </a:r>
            <a:r>
              <a:rPr lang="en-US" sz="2200" dirty="0"/>
              <a:t>, to another the </a:t>
            </a:r>
            <a:r>
              <a:rPr lang="en-US" sz="2200" b="1" dirty="0" smtClean="0">
                <a:solidFill>
                  <a:srgbClr val="FFFF00"/>
                </a:solidFill>
              </a:rPr>
              <a:t>word </a:t>
            </a:r>
            <a:r>
              <a:rPr lang="en-US" sz="2200" b="1" dirty="0">
                <a:solidFill>
                  <a:srgbClr val="FFFF00"/>
                </a:solidFill>
              </a:rPr>
              <a:t>of knowledge </a:t>
            </a:r>
            <a:r>
              <a:rPr lang="en-US" sz="2200" dirty="0"/>
              <a:t>by means of the same Spirit, </a:t>
            </a:r>
            <a:r>
              <a:rPr lang="en-US" sz="2200" baseline="30000" dirty="0"/>
              <a:t>9 </a:t>
            </a:r>
            <a:r>
              <a:rPr lang="en-US" sz="2200" dirty="0"/>
              <a:t> </a:t>
            </a:r>
            <a:r>
              <a:rPr lang="en-US" sz="2200" b="1" dirty="0">
                <a:solidFill>
                  <a:srgbClr val="FFFF00"/>
                </a:solidFill>
              </a:rPr>
              <a:t>to another faith </a:t>
            </a:r>
            <a:r>
              <a:rPr lang="en-US" sz="2200" dirty="0"/>
              <a:t>by the same Spirit, to another </a:t>
            </a:r>
            <a:r>
              <a:rPr lang="en-US" sz="2200" b="1" dirty="0">
                <a:solidFill>
                  <a:srgbClr val="FFFF00"/>
                </a:solidFill>
              </a:rPr>
              <a:t>gifts of healing</a:t>
            </a:r>
            <a:r>
              <a:rPr lang="en-US" sz="2200" dirty="0"/>
              <a:t> by that one Spirit, </a:t>
            </a:r>
            <a:r>
              <a:rPr lang="en-US" sz="2200" baseline="30000" dirty="0"/>
              <a:t>10 </a:t>
            </a:r>
            <a:r>
              <a:rPr lang="en-US" sz="2200" dirty="0"/>
              <a:t> to another </a:t>
            </a:r>
            <a:r>
              <a:rPr lang="en-US" sz="2200" b="1" dirty="0">
                <a:solidFill>
                  <a:srgbClr val="FFFF00"/>
                </a:solidFill>
              </a:rPr>
              <a:t>miraculous powers</a:t>
            </a:r>
            <a:r>
              <a:rPr lang="en-US" sz="2200" dirty="0"/>
              <a:t>, to another </a:t>
            </a:r>
            <a:r>
              <a:rPr lang="en-US" sz="2200" b="1" dirty="0">
                <a:solidFill>
                  <a:srgbClr val="FFFF00"/>
                </a:solidFill>
              </a:rPr>
              <a:t>prophecy</a:t>
            </a:r>
            <a:r>
              <a:rPr lang="en-US" sz="2200" dirty="0"/>
              <a:t>, to another </a:t>
            </a:r>
            <a:r>
              <a:rPr lang="en-US" sz="2200" b="1" dirty="0">
                <a:solidFill>
                  <a:srgbClr val="FFFF00"/>
                </a:solidFill>
              </a:rPr>
              <a:t>distinguishing between spirits</a:t>
            </a:r>
            <a:r>
              <a:rPr lang="en-US" sz="2200" dirty="0"/>
              <a:t>, to another </a:t>
            </a:r>
            <a:r>
              <a:rPr lang="en-US" sz="2200" b="1" dirty="0">
                <a:solidFill>
                  <a:srgbClr val="FFFF00"/>
                </a:solidFill>
              </a:rPr>
              <a:t>speaking in different kinds of tongues</a:t>
            </a:r>
            <a:r>
              <a:rPr lang="en-US" sz="2200" dirty="0"/>
              <a:t>, and to still another the </a:t>
            </a:r>
            <a:r>
              <a:rPr lang="en-US" sz="2200" b="1" dirty="0">
                <a:solidFill>
                  <a:srgbClr val="FFFF00"/>
                </a:solidFill>
              </a:rPr>
              <a:t>interpretation of tongues</a:t>
            </a:r>
            <a:r>
              <a:rPr lang="en-US" sz="2200" dirty="0"/>
              <a:t>. </a:t>
            </a:r>
            <a:r>
              <a:rPr lang="en-US" sz="2200" baseline="30000" dirty="0"/>
              <a:t>11 </a:t>
            </a:r>
            <a:r>
              <a:rPr lang="en-US" sz="2200" dirty="0"/>
              <a:t> All these are the work of one and the same Spirit, and </a:t>
            </a:r>
            <a:r>
              <a:rPr lang="en-US" sz="2200" dirty="0" smtClean="0"/>
              <a:t>He </a:t>
            </a:r>
            <a:r>
              <a:rPr lang="en-US" sz="2200" dirty="0"/>
              <a:t>gives them to each one, just as </a:t>
            </a:r>
            <a:r>
              <a:rPr lang="en-US" sz="2200" dirty="0" smtClean="0"/>
              <a:t>He </a:t>
            </a:r>
            <a:r>
              <a:rPr lang="en-US" sz="2200" dirty="0"/>
              <a:t>determines. </a:t>
            </a:r>
            <a:endParaRPr lang="en-US" sz="2200" dirty="0" smtClean="0"/>
          </a:p>
          <a:p>
            <a:r>
              <a:rPr lang="en-US" sz="2200" b="1" dirty="0" smtClean="0"/>
              <a:t>1 </a:t>
            </a:r>
            <a:r>
              <a:rPr lang="en-US" sz="2200" b="1" dirty="0"/>
              <a:t>Corinthians 12:1-11 (NIV) </a:t>
            </a:r>
            <a:endParaRPr lang="en-US" sz="2200" dirty="0"/>
          </a:p>
        </p:txBody>
      </p:sp>
    </p:spTree>
    <p:extLst>
      <p:ext uri="{BB962C8B-B14F-4D97-AF65-F5344CB8AC3E}">
        <p14:creationId xmlns:p14="http://schemas.microsoft.com/office/powerpoint/2010/main" val="113373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bwMode="auto">
          <a:xfrm>
            <a:off x="533400" y="1828799"/>
            <a:ext cx="8504344" cy="3498379"/>
          </a:xfrm>
          <a:prstGeom prst="rightArrow">
            <a:avLst/>
          </a:prstGeom>
          <a:blipFill>
            <a:blip r:embed="rId2"/>
            <a:stretch>
              <a:fillRect/>
            </a:stretch>
          </a:blip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rot="1001549">
            <a:off x="615223" y="1966919"/>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rot="20789884">
            <a:off x="222978" y="3959901"/>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rot="1016244">
            <a:off x="738775" y="2083529"/>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Word of God </a:t>
            </a:r>
            <a:r>
              <a:rPr lang="en-US" sz="1600" dirty="0" smtClean="0">
                <a:solidFill>
                  <a:srgbClr val="000000"/>
                </a:solidFill>
              </a:rPr>
              <a:t>– Gifts of the Spirit are limited</a:t>
            </a:r>
            <a:endParaRPr lang="en-US" sz="1600" dirty="0">
              <a:solidFill>
                <a:srgbClr val="000000"/>
              </a:solidFill>
            </a:endParaRPr>
          </a:p>
        </p:txBody>
      </p:sp>
      <p:sp>
        <p:nvSpPr>
          <p:cNvPr id="14" name="TextBox 13"/>
          <p:cNvSpPr txBox="1"/>
          <p:nvPr/>
        </p:nvSpPr>
        <p:spPr>
          <a:xfrm>
            <a:off x="6121421" y="3276600"/>
            <a:ext cx="2641579" cy="646331"/>
          </a:xfrm>
          <a:prstGeom prst="rect">
            <a:avLst/>
          </a:prstGeom>
          <a:noFill/>
        </p:spPr>
        <p:txBody>
          <a:bodyPr wrap="square" rtlCol="0">
            <a:spAutoFit/>
          </a:bodyPr>
          <a:lstStyle/>
          <a:p>
            <a:r>
              <a:rPr lang="en-US" sz="1800" b="1" dirty="0" smtClean="0">
                <a:solidFill>
                  <a:srgbClr val="000000"/>
                </a:solidFill>
              </a:rPr>
              <a:t>Fullness of The Spirit</a:t>
            </a:r>
          </a:p>
          <a:p>
            <a:r>
              <a:rPr lang="en-US" sz="1800" b="1" dirty="0" smtClean="0">
                <a:solidFill>
                  <a:srgbClr val="000000"/>
                </a:solidFill>
              </a:rPr>
              <a:t>RIVER OF LIFE  </a:t>
            </a:r>
            <a:endParaRPr lang="en-US" sz="1800" b="1" dirty="0">
              <a:solidFill>
                <a:srgbClr val="000000"/>
              </a:solidFill>
            </a:endParaRPr>
          </a:p>
        </p:txBody>
      </p:sp>
      <p:sp>
        <p:nvSpPr>
          <p:cNvPr id="16" name="TextBox 15"/>
          <p:cNvSpPr txBox="1"/>
          <p:nvPr/>
        </p:nvSpPr>
        <p:spPr>
          <a:xfrm rot="20810729">
            <a:off x="226575" y="4171858"/>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Word of God </a:t>
            </a:r>
            <a:r>
              <a:rPr lang="en-US" sz="1600" dirty="0" smtClean="0">
                <a:solidFill>
                  <a:srgbClr val="000000"/>
                </a:solidFill>
              </a:rPr>
              <a:t>– Gifts of the Spirit are </a:t>
            </a:r>
            <a:r>
              <a:rPr lang="en-US" sz="1600" b="1" dirty="0" smtClean="0">
                <a:solidFill>
                  <a:srgbClr val="000000"/>
                </a:solidFill>
              </a:rPr>
              <a:t>unlimited</a:t>
            </a:r>
            <a:endParaRPr lang="en-US" sz="1600" b="1" dirty="0">
              <a:solidFill>
                <a:srgbClr val="000000"/>
              </a:solidFill>
            </a:endParaRPr>
          </a:p>
        </p:txBody>
      </p:sp>
      <p:sp>
        <p:nvSpPr>
          <p:cNvPr id="17" name="TextBox 16"/>
          <p:cNvSpPr txBox="1"/>
          <p:nvPr/>
        </p:nvSpPr>
        <p:spPr>
          <a:xfrm>
            <a:off x="533400" y="3039070"/>
            <a:ext cx="1478780" cy="923330"/>
          </a:xfrm>
          <a:prstGeom prst="rect">
            <a:avLst/>
          </a:prstGeom>
          <a:noFill/>
        </p:spPr>
        <p:txBody>
          <a:bodyPr wrap="square" rtlCol="0">
            <a:spAutoFit/>
          </a:bodyPr>
          <a:lstStyle/>
          <a:p>
            <a:pPr algn="l"/>
            <a:r>
              <a:rPr lang="en-US" sz="1800" b="1" dirty="0" smtClean="0">
                <a:solidFill>
                  <a:srgbClr val="FFFF00"/>
                </a:solidFill>
                <a:effectLst>
                  <a:outerShdw blurRad="38100" dist="38100" dir="2700000" algn="tl">
                    <a:srgbClr val="000000">
                      <a:alpha val="43137"/>
                    </a:srgbClr>
                  </a:outerShdw>
                </a:effectLst>
              </a:rPr>
              <a:t>Worship in</a:t>
            </a:r>
          </a:p>
          <a:p>
            <a:pPr algn="l"/>
            <a:r>
              <a:rPr lang="en-US" sz="1800" b="1" dirty="0" smtClean="0">
                <a:solidFill>
                  <a:srgbClr val="FFFF00"/>
                </a:solidFill>
                <a:effectLst>
                  <a:outerShdw blurRad="38100" dist="38100" dir="2700000" algn="tl">
                    <a:srgbClr val="000000">
                      <a:alpha val="43137"/>
                    </a:srgbClr>
                  </a:outerShdw>
                </a:effectLst>
              </a:rPr>
              <a:t>Spirit and </a:t>
            </a:r>
          </a:p>
          <a:p>
            <a:pPr algn="l"/>
            <a:r>
              <a:rPr lang="en-US" sz="1800" b="1" dirty="0" smtClean="0">
                <a:solidFill>
                  <a:srgbClr val="FFFF00"/>
                </a:solidFill>
                <a:effectLst>
                  <a:outerShdw blurRad="38100" dist="38100" dir="2700000" algn="tl">
                    <a:srgbClr val="000000">
                      <a:alpha val="43137"/>
                    </a:srgbClr>
                  </a:outerShdw>
                </a:effectLst>
              </a:rPr>
              <a:t>Truth </a:t>
            </a:r>
            <a:endParaRPr lang="en-US" sz="1800" b="1" dirty="0">
              <a:solidFill>
                <a:srgbClr val="FFFF00"/>
              </a:solidFill>
              <a:effectLst>
                <a:outerShdw blurRad="38100" dist="38100" dir="2700000" algn="tl">
                  <a:srgbClr val="000000">
                    <a:alpha val="43137"/>
                  </a:srgbClr>
                </a:outerShdw>
              </a:effectLst>
            </a:endParaRPr>
          </a:p>
        </p:txBody>
      </p:sp>
      <p:sp>
        <p:nvSpPr>
          <p:cNvPr id="18" name="Right Arrow 17"/>
          <p:cNvSpPr/>
          <p:nvPr/>
        </p:nvSpPr>
        <p:spPr bwMode="auto">
          <a:xfrm rot="20789884">
            <a:off x="2733062" y="4569501"/>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a:xfrm rot="20810729">
            <a:off x="2736659" y="4781458"/>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Mercy Ministries </a:t>
            </a:r>
            <a:r>
              <a:rPr lang="en-US" sz="1600" dirty="0" smtClean="0">
                <a:solidFill>
                  <a:srgbClr val="000000"/>
                </a:solidFill>
              </a:rPr>
              <a:t>– Feeding the poor  - Isa. 58 </a:t>
            </a:r>
            <a:endParaRPr lang="en-US" sz="1600" dirty="0">
              <a:solidFill>
                <a:srgbClr val="000000"/>
              </a:solidFill>
            </a:endParaRPr>
          </a:p>
        </p:txBody>
      </p:sp>
      <p:sp>
        <p:nvSpPr>
          <p:cNvPr id="20" name="Right Arrow 19"/>
          <p:cNvSpPr/>
          <p:nvPr/>
        </p:nvSpPr>
        <p:spPr bwMode="auto">
          <a:xfrm rot="1001549">
            <a:off x="2604348" y="1927923"/>
            <a:ext cx="5029200"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TextBox 20"/>
          <p:cNvSpPr txBox="1"/>
          <p:nvPr/>
        </p:nvSpPr>
        <p:spPr>
          <a:xfrm rot="1016244">
            <a:off x="2727900" y="2044533"/>
            <a:ext cx="4558437" cy="338554"/>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Intercession / Awakening </a:t>
            </a:r>
            <a:r>
              <a:rPr lang="en-US" sz="1600" dirty="0" smtClean="0">
                <a:solidFill>
                  <a:srgbClr val="000000"/>
                </a:solidFill>
              </a:rPr>
              <a:t>– Book of Acts </a:t>
            </a:r>
            <a:endParaRPr lang="en-US" sz="1600" dirty="0">
              <a:solidFill>
                <a:srgbClr val="000000"/>
              </a:solidFill>
            </a:endParaRPr>
          </a:p>
        </p:txBody>
      </p:sp>
      <p:sp>
        <p:nvSpPr>
          <p:cNvPr id="22" name="TextBox 21"/>
          <p:cNvSpPr txBox="1"/>
          <p:nvPr/>
        </p:nvSpPr>
        <p:spPr>
          <a:xfrm>
            <a:off x="381000" y="0"/>
            <a:ext cx="85344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Waters of Ezekiel Chapter 47</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Church Has Different Currents</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3" name="Right Arrow 22"/>
          <p:cNvSpPr/>
          <p:nvPr/>
        </p:nvSpPr>
        <p:spPr bwMode="auto">
          <a:xfrm rot="20789884">
            <a:off x="1632909" y="4355672"/>
            <a:ext cx="3444976"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TextBox 23"/>
          <p:cNvSpPr txBox="1"/>
          <p:nvPr/>
        </p:nvSpPr>
        <p:spPr>
          <a:xfrm rot="20810729">
            <a:off x="1572888" y="4521705"/>
            <a:ext cx="3407483"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End-Time Prophecies – </a:t>
            </a:r>
            <a:r>
              <a:rPr lang="en-US" sz="1600" b="1" dirty="0" smtClean="0">
                <a:solidFill>
                  <a:srgbClr val="000000"/>
                </a:solidFill>
                <a:effectLst>
                  <a:outerShdw blurRad="38100" dist="38100" dir="2700000" algn="tl">
                    <a:srgbClr val="000000">
                      <a:alpha val="43137"/>
                    </a:srgbClr>
                  </a:outerShdw>
                </a:effectLst>
              </a:rPr>
              <a:t>Rapture </a:t>
            </a:r>
            <a:endParaRPr lang="en-US" sz="1600" b="1" dirty="0">
              <a:solidFill>
                <a:srgbClr val="000000"/>
              </a:solidFill>
            </a:endParaRPr>
          </a:p>
        </p:txBody>
      </p:sp>
      <p:sp>
        <p:nvSpPr>
          <p:cNvPr id="26" name="Right Arrow 25"/>
          <p:cNvSpPr/>
          <p:nvPr/>
        </p:nvSpPr>
        <p:spPr bwMode="auto">
          <a:xfrm rot="1036724">
            <a:off x="804393" y="2325895"/>
            <a:ext cx="3444976"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rot="1057569">
            <a:off x="744372" y="2412955"/>
            <a:ext cx="3407483"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Sovereignty of God - </a:t>
            </a:r>
            <a:r>
              <a:rPr lang="en-US" sz="1600" b="1" dirty="0" smtClean="0">
                <a:solidFill>
                  <a:srgbClr val="000000"/>
                </a:solidFill>
                <a:effectLst>
                  <a:outerShdw blurRad="38100" dist="38100" dir="2700000" algn="tl">
                    <a:srgbClr val="000000">
                      <a:alpha val="43137"/>
                    </a:srgbClr>
                  </a:outerShdw>
                </a:effectLst>
              </a:rPr>
              <a:t>Freewill</a:t>
            </a:r>
            <a:endParaRPr lang="en-US" sz="1600" b="1" dirty="0">
              <a:solidFill>
                <a:srgbClr val="000000"/>
              </a:solidFill>
            </a:endParaRPr>
          </a:p>
        </p:txBody>
      </p:sp>
      <p:sp>
        <p:nvSpPr>
          <p:cNvPr id="29" name="Rectangle 28"/>
          <p:cNvSpPr/>
          <p:nvPr/>
        </p:nvSpPr>
        <p:spPr>
          <a:xfrm>
            <a:off x="0" y="5638800"/>
            <a:ext cx="4572000" cy="1200329"/>
          </a:xfrm>
          <a:prstGeom prst="rect">
            <a:avLst/>
          </a:prstGeom>
        </p:spPr>
        <p:txBody>
          <a:bodyPr>
            <a:spAutoFit/>
          </a:bodyPr>
          <a:lstStyle/>
          <a:p>
            <a:r>
              <a:rPr lang="en-US" sz="1800" dirty="0" smtClean="0"/>
              <a:t>Because </a:t>
            </a:r>
            <a:r>
              <a:rPr lang="en-US" sz="1800" dirty="0"/>
              <a:t>this water flows there and makes the salt water fresh; so where the river flows everything will live. </a:t>
            </a:r>
            <a:r>
              <a:rPr lang="en-US" sz="1800" b="1" dirty="0"/>
              <a:t>Ezekiel </a:t>
            </a:r>
            <a:r>
              <a:rPr lang="en-US" sz="1800" b="1" dirty="0" smtClean="0"/>
              <a:t>47:9</a:t>
            </a:r>
            <a:r>
              <a:rPr lang="en-US" sz="1800" dirty="0"/>
              <a:t/>
            </a:r>
            <a:br>
              <a:rPr lang="en-US" sz="1800" dirty="0"/>
            </a:br>
            <a:endParaRPr lang="en-US" sz="1800" dirty="0"/>
          </a:p>
        </p:txBody>
      </p:sp>
      <p:sp>
        <p:nvSpPr>
          <p:cNvPr id="30" name="Rectangle 29"/>
          <p:cNvSpPr/>
          <p:nvPr/>
        </p:nvSpPr>
        <p:spPr>
          <a:xfrm>
            <a:off x="4495800" y="5686961"/>
            <a:ext cx="4572000" cy="1323439"/>
          </a:xfrm>
          <a:prstGeom prst="rect">
            <a:avLst/>
          </a:prstGeom>
        </p:spPr>
        <p:txBody>
          <a:bodyPr>
            <a:spAutoFit/>
          </a:bodyPr>
          <a:lstStyle/>
          <a:p>
            <a:r>
              <a:rPr lang="en-US" sz="1600" dirty="0" smtClean="0"/>
              <a:t>But </a:t>
            </a:r>
            <a:r>
              <a:rPr lang="en-US" sz="1600" dirty="0"/>
              <a:t>its swamps and marshes will not become wholesome </a:t>
            </a:r>
            <a:r>
              <a:rPr lang="en-US" sz="1600" dirty="0" smtClean="0"/>
              <a:t>…. </a:t>
            </a:r>
            <a:r>
              <a:rPr lang="en-US" sz="1600" dirty="0"/>
              <a:t>they shall [as the river subsides] be left encrusted with salt </a:t>
            </a:r>
            <a:r>
              <a:rPr lang="en-US" sz="1600" i="1" dirty="0"/>
              <a:t>and</a:t>
            </a:r>
            <a:r>
              <a:rPr lang="en-US" sz="1600" dirty="0"/>
              <a:t> given over to it. </a:t>
            </a:r>
            <a:r>
              <a:rPr lang="en-US" sz="1600" b="1" dirty="0"/>
              <a:t>Ezekiel 47:11 (AMP) </a:t>
            </a:r>
            <a:r>
              <a:rPr lang="en-US" sz="1600" dirty="0"/>
              <a:t/>
            </a:r>
            <a:br>
              <a:rPr lang="en-US" sz="1600" dirty="0"/>
            </a:br>
            <a:endParaRPr lang="en-US" sz="1600" dirty="0"/>
          </a:p>
        </p:txBody>
      </p:sp>
      <p:sp>
        <p:nvSpPr>
          <p:cNvPr id="31" name="Rectangle 30"/>
          <p:cNvSpPr/>
          <p:nvPr/>
        </p:nvSpPr>
        <p:spPr>
          <a:xfrm>
            <a:off x="129551" y="914400"/>
            <a:ext cx="8732498" cy="830997"/>
          </a:xfrm>
          <a:prstGeom prst="rect">
            <a:avLst/>
          </a:prstGeom>
        </p:spPr>
        <p:txBody>
          <a:bodyPr wrap="square">
            <a:spAutoFit/>
          </a:bodyPr>
          <a:lstStyle/>
          <a:p>
            <a:r>
              <a:rPr lang="en-US" sz="1600" dirty="0" smtClean="0"/>
              <a:t>Anyone </a:t>
            </a:r>
            <a:r>
              <a:rPr lang="en-US" sz="1600" dirty="0"/>
              <a:t>who believes in me may come and drink! For the Scriptures declare, ‘Rivers of living water will flow from his heart.’” </a:t>
            </a:r>
            <a:r>
              <a:rPr lang="en-US" sz="1600" b="1" dirty="0"/>
              <a:t>John 7:38 (NLT2) </a:t>
            </a:r>
            <a:r>
              <a:rPr lang="en-US" sz="1600" dirty="0"/>
              <a:t/>
            </a:r>
            <a:br>
              <a:rPr lang="en-US" sz="1600" dirty="0"/>
            </a:br>
            <a:endParaRPr lang="en-US" sz="1600" dirty="0"/>
          </a:p>
        </p:txBody>
      </p:sp>
      <p:sp>
        <p:nvSpPr>
          <p:cNvPr id="25" name="Right Arrow 24"/>
          <p:cNvSpPr/>
          <p:nvPr/>
        </p:nvSpPr>
        <p:spPr bwMode="auto">
          <a:xfrm rot="20789884">
            <a:off x="301698" y="3517472"/>
            <a:ext cx="3444976" cy="643487"/>
          </a:xfrm>
          <a:prstGeom prst="rightArrow">
            <a:avLst/>
          </a:prstGeom>
          <a:blipFill>
            <a:blip r:embed="rId3"/>
            <a:stretch>
              <a:fillRect/>
            </a:stretch>
          </a:blip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TextBox 27"/>
          <p:cNvSpPr txBox="1"/>
          <p:nvPr/>
        </p:nvSpPr>
        <p:spPr>
          <a:xfrm rot="20810729">
            <a:off x="241677" y="3683505"/>
            <a:ext cx="3407483" cy="338554"/>
          </a:xfrm>
          <a:prstGeom prst="rect">
            <a:avLst/>
          </a:prstGeom>
          <a:noFill/>
        </p:spPr>
        <p:txBody>
          <a:bodyPr wrap="square" rtlCol="0">
            <a:spAutoFit/>
          </a:bodyPr>
          <a:lstStyle/>
          <a:p>
            <a:pPr algn="l"/>
            <a:r>
              <a:rPr lang="en-US" sz="1600" b="1" dirty="0" smtClean="0">
                <a:solidFill>
                  <a:srgbClr val="FFFF00"/>
                </a:solidFill>
                <a:effectLst>
                  <a:outerShdw blurRad="38100" dist="38100" dir="2700000" algn="tl">
                    <a:srgbClr val="000000">
                      <a:alpha val="43137"/>
                    </a:srgbClr>
                  </a:outerShdw>
                </a:effectLst>
              </a:rPr>
              <a:t>Social Issues –  </a:t>
            </a:r>
            <a:r>
              <a:rPr lang="en-US" sz="1600" b="1" dirty="0" smtClean="0">
                <a:solidFill>
                  <a:srgbClr val="000000"/>
                </a:solidFill>
                <a:effectLst>
                  <a:outerShdw blurRad="38100" dist="38100" dir="2700000" algn="tl">
                    <a:srgbClr val="000000">
                      <a:alpha val="43137"/>
                    </a:srgbClr>
                  </a:outerShdw>
                </a:effectLst>
              </a:rPr>
              <a:t>Abortion</a:t>
            </a:r>
            <a:endParaRPr lang="en-US" sz="1600" b="1" dirty="0">
              <a:solidFill>
                <a:srgbClr val="000000"/>
              </a:solidFill>
            </a:endParaRPr>
          </a:p>
        </p:txBody>
      </p:sp>
    </p:spTree>
    <p:extLst>
      <p:ext uri="{BB962C8B-B14F-4D97-AF65-F5344CB8AC3E}">
        <p14:creationId xmlns:p14="http://schemas.microsoft.com/office/powerpoint/2010/main" val="26062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p:bldP spid="16" grpId="0"/>
      <p:bldP spid="18" grpId="0" animBg="1"/>
      <p:bldP spid="19" grpId="0"/>
      <p:bldP spid="20" grpId="0" animBg="1"/>
      <p:bldP spid="21" grpId="0"/>
      <p:bldP spid="23" grpId="0" animBg="1"/>
      <p:bldP spid="24" grpId="0"/>
      <p:bldP spid="26" grpId="0" animBg="1"/>
      <p:bldP spid="27" grpId="0"/>
      <p:bldP spid="29" grpId="0"/>
      <p:bldP spid="30" grpId="0"/>
      <p:bldP spid="31" grpId="0"/>
      <p:bldP spid="25"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ig Trap for Brands: A Sea of Sameness!"/>
          <p:cNvPicPr>
            <a:picLocks noChangeAspect="1" noChangeArrowheads="1"/>
          </p:cNvPicPr>
          <p:nvPr/>
        </p:nvPicPr>
        <p:blipFill rotWithShape="1">
          <a:blip r:embed="rId2">
            <a:extLst>
              <a:ext uri="{28A0092B-C50C-407E-A947-70E740481C1C}">
                <a14:useLocalDpi xmlns:a14="http://schemas.microsoft.com/office/drawing/2010/main" val="0"/>
              </a:ext>
            </a:extLst>
          </a:blip>
          <a:srcRect b="12889"/>
          <a:stretch/>
        </p:blipFill>
        <p:spPr bwMode="auto">
          <a:xfrm>
            <a:off x="228600" y="1752600"/>
            <a:ext cx="85725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44269"/>
            <a:ext cx="85344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Sameness – is Neater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But Not Necessarily Effective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6" name="TextBox 5"/>
          <p:cNvSpPr txBox="1"/>
          <p:nvPr/>
        </p:nvSpPr>
        <p:spPr>
          <a:xfrm>
            <a:off x="-1981200" y="5678269"/>
            <a:ext cx="85344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Greatest  Danger -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7" name="TextBox 6"/>
          <p:cNvSpPr txBox="1"/>
          <p:nvPr/>
        </p:nvSpPr>
        <p:spPr>
          <a:xfrm>
            <a:off x="4495800" y="5638800"/>
            <a:ext cx="85344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Never risk - </a:t>
            </a:r>
            <a:endPar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8" name="TextBox 7"/>
          <p:cNvSpPr txBox="1"/>
          <p:nvPr/>
        </p:nvSpPr>
        <p:spPr>
          <a:xfrm>
            <a:off x="4495800" y="6019800"/>
            <a:ext cx="85344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Operate in an Echo Chamber</a:t>
            </a:r>
            <a:endPar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3376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27" y="595491"/>
            <a:ext cx="9144000" cy="6186309"/>
          </a:xfrm>
          <a:prstGeom prst="rect">
            <a:avLst/>
          </a:prstGeom>
        </p:spPr>
        <p:txBody>
          <a:bodyPr wrap="square">
            <a:spAutoFit/>
          </a:bodyPr>
          <a:lstStyle/>
          <a:p>
            <a:r>
              <a:rPr lang="en-US" sz="1800" dirty="0" smtClean="0"/>
              <a:t>Now </a:t>
            </a:r>
            <a:r>
              <a:rPr lang="en-US" sz="1800" dirty="0"/>
              <a:t>one of the Pharisees invited Jesus to have dinner with him, so he went to the Pharisee's house and reclined at the table. </a:t>
            </a:r>
            <a:r>
              <a:rPr lang="en-US" sz="1800" baseline="30000" dirty="0"/>
              <a:t>37 </a:t>
            </a:r>
            <a:r>
              <a:rPr lang="en-US" sz="1800" dirty="0"/>
              <a:t> When a woman who had lived a sinful life in that town learned that Jesus was eating at the Pharisee's house, she brought an alabaster jar of perfume, </a:t>
            </a:r>
            <a:r>
              <a:rPr lang="en-US" sz="1800" baseline="30000" dirty="0"/>
              <a:t>38 </a:t>
            </a:r>
            <a:r>
              <a:rPr lang="en-US" sz="1800" dirty="0"/>
              <a:t> and as she stood behind him at his feet weeping, she began to wet his feet with her tears. Then she wiped them with her hair, kissed them and poured perfume on them. </a:t>
            </a:r>
            <a:r>
              <a:rPr lang="en-US" sz="1800" baseline="30000" dirty="0"/>
              <a:t>39 </a:t>
            </a:r>
            <a:r>
              <a:rPr lang="en-US" sz="1800" dirty="0"/>
              <a:t> When the Pharisee who had invited him saw this, he said to himself, "If this man were a prophet, he would know who is touching him and what kind of woman she is--that she is a sinner." </a:t>
            </a:r>
            <a:r>
              <a:rPr lang="en-US" sz="1800" baseline="30000" dirty="0"/>
              <a:t>40 </a:t>
            </a:r>
            <a:r>
              <a:rPr lang="en-US" sz="1800" dirty="0"/>
              <a:t> Jesus answered him, "Simon, I have something to tell you." "Tell me, teacher," he said. </a:t>
            </a:r>
            <a:r>
              <a:rPr lang="en-US" sz="1800" baseline="30000" dirty="0"/>
              <a:t>41 </a:t>
            </a:r>
            <a:r>
              <a:rPr lang="en-US" sz="1800" dirty="0"/>
              <a:t> "Two men owed money to a certain moneylender. One owed him five hundred denarii, and the other fifty. </a:t>
            </a:r>
            <a:r>
              <a:rPr lang="en-US" sz="1800" baseline="30000" dirty="0"/>
              <a:t>42 </a:t>
            </a:r>
            <a:r>
              <a:rPr lang="en-US" sz="1800" dirty="0"/>
              <a:t> </a:t>
            </a:r>
            <a:r>
              <a:rPr lang="en-US" sz="1800" b="1" dirty="0">
                <a:solidFill>
                  <a:srgbClr val="FFFF00"/>
                </a:solidFill>
              </a:rPr>
              <a:t>Neither of them had the money to pay him back, so he canceled the debts of both</a:t>
            </a:r>
            <a:r>
              <a:rPr lang="en-US" sz="1800" dirty="0"/>
              <a:t>. Now which of them will love him more?" </a:t>
            </a:r>
            <a:r>
              <a:rPr lang="en-US" sz="1800" baseline="30000" dirty="0"/>
              <a:t>43 </a:t>
            </a:r>
            <a:r>
              <a:rPr lang="en-US" sz="1800" dirty="0"/>
              <a:t> Simon replied, "I suppose the one who had the bigger debt canceled." "You have judged correctly," Jesus said. </a:t>
            </a:r>
            <a:r>
              <a:rPr lang="en-US" sz="1800" baseline="30000" dirty="0"/>
              <a:t>44 </a:t>
            </a:r>
            <a:r>
              <a:rPr lang="en-US" sz="1800" dirty="0"/>
              <a:t> Then he turned toward the woman and said to Simon, "Do you see this woman? I came into your house. You did not give me any water for my feet, but she wet my feet with her tears and wiped them with her hair. </a:t>
            </a:r>
            <a:r>
              <a:rPr lang="en-US" sz="1800" baseline="30000" dirty="0"/>
              <a:t>45 </a:t>
            </a:r>
            <a:r>
              <a:rPr lang="en-US" sz="1800" dirty="0"/>
              <a:t> You did not give me a </a:t>
            </a:r>
            <a:r>
              <a:rPr lang="en-US" sz="1800" dirty="0" smtClean="0"/>
              <a:t>welcoming kiss</a:t>
            </a:r>
            <a:r>
              <a:rPr lang="en-US" sz="1800" dirty="0"/>
              <a:t>, but this woman, from the time I entered, has not stopped kissing my feet. </a:t>
            </a:r>
            <a:r>
              <a:rPr lang="en-US" sz="1800" baseline="30000" dirty="0"/>
              <a:t>46 </a:t>
            </a:r>
            <a:r>
              <a:rPr lang="en-US" sz="1800" dirty="0"/>
              <a:t> You did not put oil on my head, but she has poured perfume on my feet. </a:t>
            </a:r>
            <a:r>
              <a:rPr lang="en-US" sz="1800" baseline="30000" dirty="0"/>
              <a:t>47 </a:t>
            </a:r>
            <a:r>
              <a:rPr lang="en-US" sz="1800" dirty="0"/>
              <a:t> Therefore, I tell you, her many sins have been forgiven--for she loved much. </a:t>
            </a:r>
            <a:r>
              <a:rPr lang="en-US" sz="1800" b="1" dirty="0">
                <a:solidFill>
                  <a:srgbClr val="FFFF00"/>
                </a:solidFill>
              </a:rPr>
              <a:t>But he who has been forgiven little loves little</a:t>
            </a:r>
            <a:r>
              <a:rPr lang="en-US" sz="1800" dirty="0"/>
              <a:t>." </a:t>
            </a:r>
            <a:r>
              <a:rPr lang="en-US" sz="1800" baseline="30000" dirty="0"/>
              <a:t>48 </a:t>
            </a:r>
            <a:r>
              <a:rPr lang="en-US" sz="1800" dirty="0"/>
              <a:t> Then Jesus said to her, "Your sins are forgiven." </a:t>
            </a:r>
            <a:r>
              <a:rPr lang="en-US" sz="1800" baseline="30000" dirty="0"/>
              <a:t>49 </a:t>
            </a:r>
            <a:r>
              <a:rPr lang="en-US" sz="1800" dirty="0"/>
              <a:t> The other guests began to say among themselves, "Who is this who even forgives sins?" </a:t>
            </a:r>
            <a:r>
              <a:rPr lang="en-US" sz="1800" baseline="30000" dirty="0"/>
              <a:t>50 </a:t>
            </a:r>
            <a:r>
              <a:rPr lang="en-US" sz="1800" dirty="0"/>
              <a:t> Jesus said to the woman, "Your faith has saved you; go in peace." </a:t>
            </a:r>
            <a:r>
              <a:rPr lang="en-US" sz="1800" b="1" dirty="0"/>
              <a:t>Luke 7:36-50 (NIV) </a:t>
            </a:r>
            <a:endParaRPr lang="en-US" sz="1800" dirty="0"/>
          </a:p>
        </p:txBody>
      </p:sp>
      <p:sp>
        <p:nvSpPr>
          <p:cNvPr id="3" name="TextBox 2"/>
          <p:cNvSpPr txBox="1"/>
          <p:nvPr/>
        </p:nvSpPr>
        <p:spPr>
          <a:xfrm>
            <a:off x="381000" y="86380"/>
            <a:ext cx="85344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Story About the Messiness of The Gospe</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a:t>
            </a:r>
          </a:p>
        </p:txBody>
      </p:sp>
    </p:spTree>
    <p:extLst>
      <p:ext uri="{BB962C8B-B14F-4D97-AF65-F5344CB8AC3E}">
        <p14:creationId xmlns:p14="http://schemas.microsoft.com/office/powerpoint/2010/main" val="2257408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67455</TotalTime>
  <Words>1731</Words>
  <Application>Microsoft Office PowerPoint</Application>
  <PresentationFormat>On-screen Show (4:3)</PresentationFormat>
  <Paragraphs>187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846</cp:revision>
  <dcterms:created xsi:type="dcterms:W3CDTF">2019-07-16T01:09:40Z</dcterms:created>
  <dcterms:modified xsi:type="dcterms:W3CDTF">2020-10-25T15:58:11Z</dcterms:modified>
</cp:coreProperties>
</file>