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439" r:id="rId3"/>
    <p:sldId id="438" r:id="rId4"/>
    <p:sldId id="436" r:id="rId5"/>
    <p:sldId id="437" r:id="rId6"/>
    <p:sldId id="420" r:id="rId7"/>
    <p:sldId id="430" r:id="rId8"/>
    <p:sldId id="432" r:id="rId9"/>
    <p:sldId id="429" r:id="rId10"/>
    <p:sldId id="421" r:id="rId11"/>
    <p:sldId id="422" r:id="rId12"/>
    <p:sldId id="433" r:id="rId13"/>
    <p:sldId id="435" r:id="rId14"/>
    <p:sldId id="416" r:id="rId15"/>
    <p:sldId id="419" r:id="rId16"/>
    <p:sldId id="423" r:id="rId17"/>
    <p:sldId id="424" r:id="rId18"/>
    <p:sldId id="428" r:id="rId19"/>
    <p:sldId id="427" r:id="rId20"/>
    <p:sldId id="425" r:id="rId21"/>
    <p:sldId id="426" r:id="rId22"/>
    <p:sldId id="413" r:id="rId23"/>
  </p:sldIdLst>
  <p:sldSz cx="9144000" cy="6858000" type="screen4x3"/>
  <p:notesSz cx="6881813"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333333"/>
    <a:srgbClr val="35759D"/>
    <a:srgbClr val="4D4D4D"/>
    <a:srgbClr val="B92D14"/>
    <a:srgbClr val="35B19D"/>
    <a:srgbClr val="004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1485" autoAdjust="0"/>
    <p:restoredTop sz="95596" autoAdjust="0"/>
  </p:normalViewPr>
  <p:slideViewPr>
    <p:cSldViewPr>
      <p:cViewPr>
        <p:scale>
          <a:sx n="60" d="100"/>
          <a:sy n="60" d="100"/>
        </p:scale>
        <p:origin x="-3084" y="-124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3B25FC8F-40CA-4174-939B-C1AB70A0B084}" type="datetimeFigureOut">
              <a:rPr lang="en-US" smtClean="0"/>
              <a:t>12/20/2020</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AECE31E4-367F-45CB-BEA3-06E4F0797F95}" type="slidenum">
              <a:rPr lang="en-US" smtClean="0"/>
              <a:t>‹#›</a:t>
            </a:fld>
            <a:endParaRPr lang="en-US"/>
          </a:p>
        </p:txBody>
      </p:sp>
    </p:spTree>
    <p:extLst>
      <p:ext uri="{BB962C8B-B14F-4D97-AF65-F5344CB8AC3E}">
        <p14:creationId xmlns:p14="http://schemas.microsoft.com/office/powerpoint/2010/main" val="2375774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98102" y="0"/>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8182" y="4415790"/>
            <a:ext cx="550545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98102" y="8829967"/>
            <a:ext cx="2982119"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A62FE-F8D6-418F-A017-284762CA26E0}" type="slidenum">
              <a:rPr lang="en-US" altLang="en-US"/>
              <a:pPr/>
              <a:t>22</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200" y="228600"/>
            <a:ext cx="84582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effectLst>
                  <a:glow rad="101600">
                    <a:schemeClr val="accent6">
                      <a:satMod val="175000"/>
                      <a:alpha val="40000"/>
                    </a:schemeClr>
                  </a:glow>
                  <a:outerShdw blurRad="50800" dist="39000" dir="5460000" algn="tl">
                    <a:srgbClr val="000000">
                      <a:alpha val="38000"/>
                    </a:srgbClr>
                  </a:outerShdw>
                </a:effectLst>
              </a:rPr>
              <a:t>Christmas Sermon 2020</a:t>
            </a:r>
          </a:p>
        </p:txBody>
      </p:sp>
      <p:sp>
        <p:nvSpPr>
          <p:cNvPr id="2" name="AutoShape 2" descr="Image result for living victoriou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304800" y="5562600"/>
            <a:ext cx="85344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Sunday, December 20, 2020</a:t>
            </a:r>
            <a:endParaRPr lang="en-US" sz="44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descr="Three lessons from the birth of Jesus – Gregory Croff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98040"/>
            <a:ext cx="7001841" cy="4488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257" y="228600"/>
            <a:ext cx="88392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God Spoke the Universe Into Existence</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1028" name="Picture 4" descr="The Bible's Big Bang, Creation of the Universe | Ancient Origins"/>
          <p:cNvPicPr>
            <a:picLocks noChangeAspect="1" noChangeArrowheads="1"/>
          </p:cNvPicPr>
          <p:nvPr/>
        </p:nvPicPr>
        <p:blipFill rotWithShape="1">
          <a:blip r:embed="rId2">
            <a:extLst>
              <a:ext uri="{28A0092B-C50C-407E-A947-70E740481C1C}">
                <a14:useLocalDpi xmlns:a14="http://schemas.microsoft.com/office/drawing/2010/main" val="0"/>
              </a:ext>
            </a:extLst>
          </a:blip>
          <a:srcRect r="1135"/>
          <a:stretch/>
        </p:blipFill>
        <p:spPr bwMode="auto">
          <a:xfrm>
            <a:off x="629557" y="1371600"/>
            <a:ext cx="7759531" cy="470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37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257" y="228600"/>
            <a:ext cx="88392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But Becomes a Vulnerable </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Little Baby  To Begin the Rescue </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of Mankind </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descr="2 Important Lessons We Can Learn From the Savior's Birth | Faith.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6934200" cy="396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552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hepherds Were The First Church - Anthony Delane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44" r="7508"/>
          <a:stretch/>
        </p:blipFill>
        <p:spPr bwMode="auto">
          <a:xfrm>
            <a:off x="2398992" y="1491806"/>
            <a:ext cx="4309730" cy="24705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4120277"/>
            <a:ext cx="8839200" cy="2585323"/>
          </a:xfrm>
          <a:prstGeom prst="rect">
            <a:avLst/>
          </a:prstGeom>
        </p:spPr>
        <p:txBody>
          <a:bodyPr wrap="square">
            <a:spAutoFit/>
          </a:bodyPr>
          <a:lstStyle/>
          <a:p>
            <a:r>
              <a:rPr lang="en-US" sz="1800" baseline="30000" dirty="0"/>
              <a:t>15 </a:t>
            </a:r>
            <a:r>
              <a:rPr lang="en-US" sz="1800" dirty="0"/>
              <a:t> When the angels had left them and gone into heaven, the shepherds said to one another, "Let's go to Bethlehem and see this thing that has happened, which the Lord has told us about." </a:t>
            </a:r>
            <a:r>
              <a:rPr lang="en-US" sz="1800" baseline="30000" dirty="0"/>
              <a:t>16 </a:t>
            </a:r>
            <a:r>
              <a:rPr lang="en-US" sz="1800" dirty="0"/>
              <a:t> So they hurried off and found Mary and Joseph, and the baby, who was lying in the manger. </a:t>
            </a:r>
            <a:r>
              <a:rPr lang="en-US" sz="1800" baseline="30000" dirty="0"/>
              <a:t>17 </a:t>
            </a:r>
            <a:r>
              <a:rPr lang="en-US" sz="1800" dirty="0"/>
              <a:t> When they had seen him, they spread the word concerning what had been told them about this child, </a:t>
            </a:r>
            <a:r>
              <a:rPr lang="en-US" sz="1800" baseline="30000" dirty="0"/>
              <a:t>18 </a:t>
            </a:r>
            <a:r>
              <a:rPr lang="en-US" sz="1800" dirty="0"/>
              <a:t> and all who heard it were amazed at what the shepherds said to them. </a:t>
            </a:r>
            <a:r>
              <a:rPr lang="en-US" sz="1800" baseline="30000" dirty="0"/>
              <a:t>19 </a:t>
            </a:r>
            <a:r>
              <a:rPr lang="en-US" sz="1800" dirty="0"/>
              <a:t> But Mary treasured up all these things and pondered them in her heart. </a:t>
            </a:r>
            <a:r>
              <a:rPr lang="en-US" sz="1800" baseline="30000" dirty="0"/>
              <a:t>20 </a:t>
            </a:r>
            <a:r>
              <a:rPr lang="en-US" sz="1800" dirty="0"/>
              <a:t> The shepherds returned, glorifying and praising God for all the things they had heard and seen, which were just as they had been told. </a:t>
            </a:r>
            <a:r>
              <a:rPr lang="en-US" sz="1800" b="1" dirty="0"/>
              <a:t>Luke 2:15-20 (NIV) </a:t>
            </a:r>
            <a:endParaRPr lang="en-US" sz="1800" dirty="0"/>
          </a:p>
        </p:txBody>
      </p:sp>
      <p:sp>
        <p:nvSpPr>
          <p:cNvPr id="6" name="TextBox 5"/>
          <p:cNvSpPr txBox="1"/>
          <p:nvPr/>
        </p:nvSpPr>
        <p:spPr>
          <a:xfrm>
            <a:off x="134257" y="228600"/>
            <a:ext cx="8839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Shepherds Respond to </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Angels Dramatic Announcement   </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111186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287" y="1409581"/>
            <a:ext cx="8763000" cy="400110"/>
          </a:xfrm>
          <a:prstGeom prst="rect">
            <a:avLst/>
          </a:prstGeom>
        </p:spPr>
        <p:txBody>
          <a:bodyPr wrap="square">
            <a:spAutoFit/>
          </a:bodyPr>
          <a:lstStyle/>
          <a:p>
            <a:pPr algn="l"/>
            <a:r>
              <a:rPr lang="en-US" sz="2000" b="1" dirty="0" smtClean="0">
                <a:solidFill>
                  <a:schemeClr val="bg1"/>
                </a:solidFill>
              </a:rPr>
              <a:t>Did the Shepherds obey what God said to do through the Angels?</a:t>
            </a:r>
            <a:endParaRPr lang="en-US" sz="2000" dirty="0">
              <a:solidFill>
                <a:schemeClr val="bg1"/>
              </a:solidFill>
            </a:endParaRPr>
          </a:p>
        </p:txBody>
      </p:sp>
      <p:sp>
        <p:nvSpPr>
          <p:cNvPr id="3" name="TextBox 2"/>
          <p:cNvSpPr txBox="1"/>
          <p:nvPr/>
        </p:nvSpPr>
        <p:spPr>
          <a:xfrm>
            <a:off x="130713" y="247471"/>
            <a:ext cx="88392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Lessons Learned From The Shepherds</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4" name="Rectangle 3"/>
          <p:cNvSpPr/>
          <p:nvPr/>
        </p:nvSpPr>
        <p:spPr>
          <a:xfrm>
            <a:off x="259569" y="2057400"/>
            <a:ext cx="8686800" cy="707886"/>
          </a:xfrm>
          <a:prstGeom prst="rect">
            <a:avLst/>
          </a:prstGeom>
        </p:spPr>
        <p:txBody>
          <a:bodyPr wrap="square">
            <a:spAutoFit/>
          </a:bodyPr>
          <a:lstStyle/>
          <a:p>
            <a:pPr algn="l"/>
            <a:r>
              <a:rPr lang="en-US" sz="2000" b="1" dirty="0" smtClean="0">
                <a:solidFill>
                  <a:schemeClr val="bg1"/>
                </a:solidFill>
              </a:rPr>
              <a:t>Were the Shepherds bored and lazy and lethargic about the announcement that the Angel made?</a:t>
            </a:r>
            <a:endParaRPr lang="en-US" sz="2000" dirty="0">
              <a:solidFill>
                <a:schemeClr val="bg1"/>
              </a:solidFill>
            </a:endParaRPr>
          </a:p>
        </p:txBody>
      </p:sp>
      <p:sp>
        <p:nvSpPr>
          <p:cNvPr id="6" name="Rectangle 5"/>
          <p:cNvSpPr/>
          <p:nvPr/>
        </p:nvSpPr>
        <p:spPr>
          <a:xfrm>
            <a:off x="271974" y="3048000"/>
            <a:ext cx="8719626" cy="400110"/>
          </a:xfrm>
          <a:prstGeom prst="rect">
            <a:avLst/>
          </a:prstGeom>
        </p:spPr>
        <p:txBody>
          <a:bodyPr wrap="square">
            <a:spAutoFit/>
          </a:bodyPr>
          <a:lstStyle/>
          <a:p>
            <a:pPr algn="l"/>
            <a:r>
              <a:rPr lang="en-US" sz="2000" b="1" dirty="0" smtClean="0">
                <a:solidFill>
                  <a:schemeClr val="bg1"/>
                </a:solidFill>
              </a:rPr>
              <a:t>After they had seen Jesus what did they do?</a:t>
            </a:r>
            <a:endParaRPr lang="en-US" sz="1800" dirty="0">
              <a:solidFill>
                <a:schemeClr val="bg1"/>
              </a:solidFill>
            </a:endParaRPr>
          </a:p>
        </p:txBody>
      </p:sp>
      <p:sp>
        <p:nvSpPr>
          <p:cNvPr id="7" name="Rectangle 6"/>
          <p:cNvSpPr/>
          <p:nvPr/>
        </p:nvSpPr>
        <p:spPr>
          <a:xfrm>
            <a:off x="228600" y="3752465"/>
            <a:ext cx="8696082" cy="707886"/>
          </a:xfrm>
          <a:prstGeom prst="rect">
            <a:avLst/>
          </a:prstGeom>
        </p:spPr>
        <p:txBody>
          <a:bodyPr wrap="square">
            <a:spAutoFit/>
          </a:bodyPr>
          <a:lstStyle/>
          <a:p>
            <a:pPr algn="l"/>
            <a:r>
              <a:rPr lang="en-US" sz="2000" b="1" dirty="0" smtClean="0">
                <a:solidFill>
                  <a:schemeClr val="bg1"/>
                </a:solidFill>
              </a:rPr>
              <a:t>Were these bottom of the barrel – lowest of the culture guys effective in what they shared?</a:t>
            </a:r>
            <a:endParaRPr lang="en-US" sz="2000" dirty="0">
              <a:solidFill>
                <a:schemeClr val="bg1"/>
              </a:solidFill>
            </a:endParaRPr>
          </a:p>
        </p:txBody>
      </p:sp>
      <p:sp>
        <p:nvSpPr>
          <p:cNvPr id="9" name="Rectangle 8"/>
          <p:cNvSpPr/>
          <p:nvPr/>
        </p:nvSpPr>
        <p:spPr>
          <a:xfrm>
            <a:off x="228600" y="4885706"/>
            <a:ext cx="8512713" cy="400110"/>
          </a:xfrm>
          <a:prstGeom prst="rect">
            <a:avLst/>
          </a:prstGeom>
        </p:spPr>
        <p:txBody>
          <a:bodyPr wrap="square">
            <a:spAutoFit/>
          </a:bodyPr>
          <a:lstStyle/>
          <a:p>
            <a:pPr algn="l"/>
            <a:r>
              <a:rPr lang="en-US" sz="2000" b="1" dirty="0" smtClean="0">
                <a:solidFill>
                  <a:schemeClr val="bg1"/>
                </a:solidFill>
              </a:rPr>
              <a:t>When they got back to base camp with the sheep what did they do?</a:t>
            </a:r>
            <a:endParaRPr lang="en-US" sz="2000" dirty="0">
              <a:solidFill>
                <a:schemeClr val="bg1"/>
              </a:solidFill>
            </a:endParaRPr>
          </a:p>
        </p:txBody>
      </p:sp>
      <p:sp>
        <p:nvSpPr>
          <p:cNvPr id="10" name="Rectangle 9"/>
          <p:cNvSpPr/>
          <p:nvPr/>
        </p:nvSpPr>
        <p:spPr>
          <a:xfrm>
            <a:off x="228600" y="5715000"/>
            <a:ext cx="8512713" cy="707886"/>
          </a:xfrm>
          <a:prstGeom prst="rect">
            <a:avLst/>
          </a:prstGeom>
        </p:spPr>
        <p:txBody>
          <a:bodyPr wrap="square">
            <a:spAutoFit/>
          </a:bodyPr>
          <a:lstStyle/>
          <a:p>
            <a:pPr algn="l"/>
            <a:r>
              <a:rPr lang="en-US" sz="2000" b="1" dirty="0" smtClean="0">
                <a:solidFill>
                  <a:schemeClr val="bg1"/>
                </a:solidFill>
              </a:rPr>
              <a:t>How should we respond to the GOOD NEWS Jesus has come and is our Savior?</a:t>
            </a:r>
            <a:endParaRPr lang="en-US" sz="2000" dirty="0">
              <a:solidFill>
                <a:schemeClr val="bg1"/>
              </a:solidFill>
            </a:endParaRPr>
          </a:p>
        </p:txBody>
      </p:sp>
    </p:spTree>
    <p:extLst>
      <p:ext uri="{BB962C8B-B14F-4D97-AF65-F5344CB8AC3E}">
        <p14:creationId xmlns:p14="http://schemas.microsoft.com/office/powerpoint/2010/main" val="200789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257" y="228600"/>
            <a:ext cx="88392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God sent His Best To Rescue us</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TextBox 1"/>
          <p:cNvSpPr txBox="1"/>
          <p:nvPr/>
        </p:nvSpPr>
        <p:spPr>
          <a:xfrm>
            <a:off x="956930" y="978196"/>
            <a:ext cx="7620000" cy="1200329"/>
          </a:xfrm>
          <a:prstGeom prst="rect">
            <a:avLst/>
          </a:prstGeom>
          <a:noFill/>
        </p:spPr>
        <p:txBody>
          <a:bodyPr wrap="square" rtlCol="0">
            <a:spAutoFit/>
          </a:bodyPr>
          <a:lstStyle/>
          <a:p>
            <a:r>
              <a:rPr lang="en-US" dirty="0" smtClean="0"/>
              <a:t>If you are more advanced than someone you can always humble yourself and help the person not as advanced as you -</a:t>
            </a:r>
            <a:endParaRPr lang="en-US" dirty="0"/>
          </a:p>
        </p:txBody>
      </p:sp>
      <p:sp>
        <p:nvSpPr>
          <p:cNvPr id="6" name="TextBox 5"/>
          <p:cNvSpPr txBox="1"/>
          <p:nvPr/>
        </p:nvSpPr>
        <p:spPr>
          <a:xfrm>
            <a:off x="868325" y="2209800"/>
            <a:ext cx="7620000" cy="1200329"/>
          </a:xfrm>
          <a:prstGeom prst="rect">
            <a:avLst/>
          </a:prstGeom>
          <a:noFill/>
        </p:spPr>
        <p:txBody>
          <a:bodyPr wrap="square" rtlCol="0">
            <a:spAutoFit/>
          </a:bodyPr>
          <a:lstStyle/>
          <a:p>
            <a:r>
              <a:rPr lang="en-US" dirty="0" smtClean="0"/>
              <a:t>But if you are very weak or un-advanced – inferior - you can’t help the person above you – you are simply unable to give them what they need. </a:t>
            </a:r>
            <a:endParaRPr lang="en-US" dirty="0"/>
          </a:p>
        </p:txBody>
      </p:sp>
      <p:pic>
        <p:nvPicPr>
          <p:cNvPr id="1029" name="Picture 5" descr="Men Suit Png Image Man Standing In Suit - Clip Art Library"/>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23098" r="23491"/>
          <a:stretch/>
        </p:blipFill>
        <p:spPr bwMode="auto">
          <a:xfrm>
            <a:off x="685800" y="2906631"/>
            <a:ext cx="1694121" cy="395136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Fleas vs Ticks - Fleas and Tick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40" t="20561" r="58081"/>
          <a:stretch/>
        </p:blipFill>
        <p:spPr bwMode="auto">
          <a:xfrm>
            <a:off x="7010400" y="4829324"/>
            <a:ext cx="1105786" cy="133038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ashirojima Island Guide - The Cat Island Of Miyagi | MATCHA - JAPAN TRAVEL  WEB MAGAZIN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141" t="19639"/>
          <a:stretch/>
        </p:blipFill>
        <p:spPr bwMode="auto">
          <a:xfrm>
            <a:off x="2917329" y="4469757"/>
            <a:ext cx="3273056" cy="204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4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713" y="452735"/>
            <a:ext cx="88392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 Daring Rescue </a:t>
            </a:r>
            <a:endParaRPr lang="en-US" sz="44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3" name="Rectangle 2"/>
          <p:cNvSpPr/>
          <p:nvPr/>
        </p:nvSpPr>
        <p:spPr>
          <a:xfrm>
            <a:off x="152400" y="1219200"/>
            <a:ext cx="3581399" cy="5324535"/>
          </a:xfrm>
          <a:prstGeom prst="rect">
            <a:avLst/>
          </a:prstGeom>
        </p:spPr>
        <p:txBody>
          <a:bodyPr wrap="square">
            <a:spAutoFit/>
          </a:bodyPr>
          <a:lstStyle/>
          <a:p>
            <a:r>
              <a:rPr lang="en-US" sz="2000" dirty="0"/>
              <a:t>It was a time of war so many lives were lost</a:t>
            </a:r>
          </a:p>
          <a:p>
            <a:r>
              <a:rPr lang="en-US" sz="2000" dirty="0"/>
              <a:t>Then news came of souls who were caught </a:t>
            </a:r>
          </a:p>
          <a:p>
            <a:r>
              <a:rPr lang="en-US" sz="2000" dirty="0"/>
              <a:t>Behind enemy lines they were entirely trapped</a:t>
            </a:r>
          </a:p>
          <a:p>
            <a:r>
              <a:rPr lang="en-US" sz="2000" dirty="0"/>
              <a:t>A recovery was planned to bring them back </a:t>
            </a:r>
          </a:p>
          <a:p>
            <a:r>
              <a:rPr lang="en-US" sz="2000" dirty="0"/>
              <a:t> </a:t>
            </a:r>
          </a:p>
          <a:p>
            <a:r>
              <a:rPr lang="en-US" sz="2000" dirty="0"/>
              <a:t>Everyone said, “in that place no one could’ve survived.” </a:t>
            </a:r>
          </a:p>
          <a:p>
            <a:r>
              <a:rPr lang="en-US" sz="2000" dirty="0"/>
              <a:t>But the General in command said, “We must try.”</a:t>
            </a:r>
          </a:p>
          <a:p>
            <a:r>
              <a:rPr lang="en-US" sz="2000" dirty="0"/>
              <a:t>Pains were taken to risk and prepare for the worst</a:t>
            </a:r>
          </a:p>
          <a:p>
            <a:r>
              <a:rPr lang="en-US" sz="2000" dirty="0"/>
              <a:t>The best Unit joined the mission to train and rehearse</a:t>
            </a:r>
          </a:p>
        </p:txBody>
      </p:sp>
      <p:pic>
        <p:nvPicPr>
          <p:cNvPr id="3076" name="Picture 4" descr="The Meaning of the Manger · Blog from Author &amp; Methodist Minister Adam  Hamilton · The Meaning of the Manger · Adam Hamilton"/>
          <p:cNvPicPr>
            <a:picLocks noChangeAspect="1" noChangeArrowheads="1"/>
          </p:cNvPicPr>
          <p:nvPr/>
        </p:nvPicPr>
        <p:blipFill rotWithShape="1">
          <a:blip r:embed="rId2">
            <a:extLst>
              <a:ext uri="{28A0092B-C50C-407E-A947-70E740481C1C}">
                <a14:useLocalDpi xmlns:a14="http://schemas.microsoft.com/office/drawing/2010/main" val="0"/>
              </a:ext>
            </a:extLst>
          </a:blip>
          <a:srcRect l="18023" r="23256"/>
          <a:stretch/>
        </p:blipFill>
        <p:spPr bwMode="auto">
          <a:xfrm>
            <a:off x="4343400" y="1981200"/>
            <a:ext cx="3698949" cy="354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989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667000"/>
            <a:ext cx="5867400" cy="4031873"/>
          </a:xfrm>
          <a:prstGeom prst="rect">
            <a:avLst/>
          </a:prstGeom>
        </p:spPr>
        <p:txBody>
          <a:bodyPr wrap="square">
            <a:spAutoFit/>
          </a:bodyPr>
          <a:lstStyle/>
          <a:p>
            <a:r>
              <a:rPr lang="en-US" sz="3200" dirty="0"/>
              <a:t>A daring rescue took place when all were hopeless</a:t>
            </a:r>
          </a:p>
          <a:p>
            <a:r>
              <a:rPr lang="en-US" sz="3200" dirty="0"/>
              <a:t>Into the enemy’s stronghold the Commander went</a:t>
            </a:r>
          </a:p>
          <a:p>
            <a:r>
              <a:rPr lang="en-US" sz="3200" dirty="0"/>
              <a:t>But it was found the men had actually defected</a:t>
            </a:r>
          </a:p>
          <a:p>
            <a:r>
              <a:rPr lang="en-US" sz="3200" dirty="0"/>
              <a:t>And they killed Him and laughed at His attempt</a:t>
            </a:r>
          </a:p>
        </p:txBody>
      </p:sp>
      <p:pic>
        <p:nvPicPr>
          <p:cNvPr id="5122" name="Picture 2" descr="Easter Poem: He Came A Man - Faithful Provisions | Jesus on the cross, Cross  wallpaper, Jesus"/>
          <p:cNvPicPr>
            <a:picLocks noChangeAspect="1" noChangeArrowheads="1"/>
          </p:cNvPicPr>
          <p:nvPr/>
        </p:nvPicPr>
        <p:blipFill rotWithShape="1">
          <a:blip r:embed="rId2">
            <a:extLst>
              <a:ext uri="{28A0092B-C50C-407E-A947-70E740481C1C}">
                <a14:useLocalDpi xmlns:a14="http://schemas.microsoft.com/office/drawing/2010/main" val="0"/>
              </a:ext>
            </a:extLst>
          </a:blip>
          <a:srcRect l="13302" r="15256" b="12930"/>
          <a:stretch/>
        </p:blipFill>
        <p:spPr bwMode="auto">
          <a:xfrm>
            <a:off x="3048000" y="228600"/>
            <a:ext cx="2821172" cy="229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05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40" y="261258"/>
            <a:ext cx="4572000" cy="3046988"/>
          </a:xfrm>
          <a:prstGeom prst="rect">
            <a:avLst/>
          </a:prstGeom>
        </p:spPr>
        <p:txBody>
          <a:bodyPr>
            <a:spAutoFit/>
          </a:bodyPr>
          <a:lstStyle/>
          <a:p>
            <a:r>
              <a:rPr lang="en-US" dirty="0"/>
              <a:t>So the facts proved the gloating traitors had lied</a:t>
            </a:r>
          </a:p>
          <a:p>
            <a:r>
              <a:rPr lang="en-US" dirty="0"/>
              <a:t>But a few escaped claiming the General was still alive</a:t>
            </a:r>
          </a:p>
          <a:p>
            <a:r>
              <a:rPr lang="en-US" dirty="0"/>
              <a:t>They took courage in their hearts and believed His word </a:t>
            </a:r>
          </a:p>
          <a:p>
            <a:r>
              <a:rPr lang="en-US" dirty="0"/>
              <a:t>With hope they prayed He would soon return </a:t>
            </a:r>
          </a:p>
        </p:txBody>
      </p:sp>
      <p:pic>
        <p:nvPicPr>
          <p:cNvPr id="6146" name="Picture 2" descr="The Most 'lol' Cities Around the World | MoveHub"/>
          <p:cNvPicPr>
            <a:picLocks noChangeAspect="1" noChangeArrowheads="1"/>
          </p:cNvPicPr>
          <p:nvPr/>
        </p:nvPicPr>
        <p:blipFill rotWithShape="1">
          <a:blip r:embed="rId2">
            <a:extLst>
              <a:ext uri="{28A0092B-C50C-407E-A947-70E740481C1C}">
                <a14:useLocalDpi xmlns:a14="http://schemas.microsoft.com/office/drawing/2010/main" val="0"/>
              </a:ext>
            </a:extLst>
          </a:blip>
          <a:srcRect l="12753" t="14245"/>
          <a:stretch/>
        </p:blipFill>
        <p:spPr bwMode="auto">
          <a:xfrm>
            <a:off x="4800600" y="2743200"/>
            <a:ext cx="4121888" cy="27009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9996" y="3517880"/>
            <a:ext cx="4572000" cy="3416320"/>
          </a:xfrm>
          <a:prstGeom prst="rect">
            <a:avLst/>
          </a:prstGeom>
        </p:spPr>
        <p:txBody>
          <a:bodyPr>
            <a:spAutoFit/>
          </a:bodyPr>
          <a:lstStyle/>
          <a:p>
            <a:r>
              <a:rPr lang="en-US" dirty="0"/>
              <a:t>For a season it appeared the rebels cheated death</a:t>
            </a:r>
          </a:p>
          <a:p>
            <a:r>
              <a:rPr lang="en-US" dirty="0"/>
              <a:t>Even as they misled friends and partied with the rest</a:t>
            </a:r>
          </a:p>
          <a:p>
            <a:r>
              <a:rPr lang="en-US" dirty="0"/>
              <a:t>Then to their surprise the General came in force</a:t>
            </a:r>
          </a:p>
          <a:p>
            <a:r>
              <a:rPr lang="en-US" dirty="0"/>
              <a:t>Not to set them free this time - but something much worse</a:t>
            </a:r>
          </a:p>
          <a:p>
            <a:r>
              <a:rPr lang="en-US" dirty="0"/>
              <a:t> </a:t>
            </a:r>
          </a:p>
        </p:txBody>
      </p:sp>
    </p:spTree>
    <p:extLst>
      <p:ext uri="{BB962C8B-B14F-4D97-AF65-F5344CB8AC3E}">
        <p14:creationId xmlns:p14="http://schemas.microsoft.com/office/powerpoint/2010/main" val="155620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2667000"/>
            <a:ext cx="5867400" cy="4031873"/>
          </a:xfrm>
          <a:prstGeom prst="rect">
            <a:avLst/>
          </a:prstGeom>
        </p:spPr>
        <p:txBody>
          <a:bodyPr wrap="square">
            <a:spAutoFit/>
          </a:bodyPr>
          <a:lstStyle/>
          <a:p>
            <a:r>
              <a:rPr lang="en-US" sz="3200" dirty="0"/>
              <a:t>A daring rescue took place when all were hopeless</a:t>
            </a:r>
          </a:p>
          <a:p>
            <a:r>
              <a:rPr lang="en-US" sz="3200" dirty="0"/>
              <a:t>Into the enemy’s stronghold the Commander went</a:t>
            </a:r>
          </a:p>
          <a:p>
            <a:r>
              <a:rPr lang="en-US" sz="3200" dirty="0"/>
              <a:t>But it was found the men had actually defected</a:t>
            </a:r>
          </a:p>
          <a:p>
            <a:r>
              <a:rPr lang="en-US" sz="3200" dirty="0"/>
              <a:t>And they killed Him and laughed at His attempt</a:t>
            </a:r>
          </a:p>
        </p:txBody>
      </p:sp>
      <p:pic>
        <p:nvPicPr>
          <p:cNvPr id="5122" name="Picture 2" descr="Easter Poem: He Came A Man - Faithful Provisions | Jesus on the cross, Cross  wallpaper, Jesus"/>
          <p:cNvPicPr>
            <a:picLocks noChangeAspect="1" noChangeArrowheads="1"/>
          </p:cNvPicPr>
          <p:nvPr/>
        </p:nvPicPr>
        <p:blipFill rotWithShape="1">
          <a:blip r:embed="rId2">
            <a:extLst>
              <a:ext uri="{28A0092B-C50C-407E-A947-70E740481C1C}">
                <a14:useLocalDpi xmlns:a14="http://schemas.microsoft.com/office/drawing/2010/main" val="0"/>
              </a:ext>
            </a:extLst>
          </a:blip>
          <a:srcRect l="13302" r="15256" b="12930"/>
          <a:stretch/>
        </p:blipFill>
        <p:spPr bwMode="auto">
          <a:xfrm>
            <a:off x="3048000" y="228600"/>
            <a:ext cx="2821172" cy="229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493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4572000" cy="3046988"/>
          </a:xfrm>
          <a:prstGeom prst="rect">
            <a:avLst/>
          </a:prstGeom>
        </p:spPr>
        <p:txBody>
          <a:bodyPr>
            <a:spAutoFit/>
          </a:bodyPr>
          <a:lstStyle/>
          <a:p>
            <a:r>
              <a:rPr lang="en-US" dirty="0" smtClean="0"/>
              <a:t>You </a:t>
            </a:r>
            <a:r>
              <a:rPr lang="en-US" dirty="0"/>
              <a:t>see this story’s about our world and those on its face</a:t>
            </a:r>
          </a:p>
          <a:p>
            <a:r>
              <a:rPr lang="en-US" dirty="0"/>
              <a:t>It’s so easy to blame God for all the suffering and hate</a:t>
            </a:r>
          </a:p>
          <a:p>
            <a:r>
              <a:rPr lang="en-US" dirty="0"/>
              <a:t>But when you grasp how He was treated - at our hands </a:t>
            </a:r>
          </a:p>
          <a:p>
            <a:r>
              <a:rPr lang="en-US" dirty="0"/>
              <a:t>It’s false teaching that says, “God won’t judge sinful man”</a:t>
            </a:r>
          </a:p>
        </p:txBody>
      </p:sp>
      <p:sp>
        <p:nvSpPr>
          <p:cNvPr id="5" name="Rectangle 4"/>
          <p:cNvSpPr/>
          <p:nvPr/>
        </p:nvSpPr>
        <p:spPr>
          <a:xfrm>
            <a:off x="4343400" y="3276600"/>
            <a:ext cx="4572000" cy="3416320"/>
          </a:xfrm>
          <a:prstGeom prst="rect">
            <a:avLst/>
          </a:prstGeom>
        </p:spPr>
        <p:txBody>
          <a:bodyPr>
            <a:spAutoFit/>
          </a:bodyPr>
          <a:lstStyle/>
          <a:p>
            <a:r>
              <a:rPr lang="en-US" dirty="0"/>
              <a:t>God’s holy - Yet He’s willing to give us a second chance</a:t>
            </a:r>
          </a:p>
          <a:p>
            <a:r>
              <a:rPr lang="en-US" dirty="0"/>
              <a:t>Though we fight against Him – He’s the first to reach </a:t>
            </a:r>
            <a:endParaRPr lang="en-US" dirty="0" smtClean="0"/>
          </a:p>
          <a:p>
            <a:r>
              <a:rPr lang="en-US" dirty="0" smtClean="0"/>
              <a:t>out </a:t>
            </a:r>
            <a:r>
              <a:rPr lang="en-US" dirty="0"/>
              <a:t>a hand</a:t>
            </a:r>
          </a:p>
          <a:p>
            <a:r>
              <a:rPr lang="en-US" dirty="0"/>
              <a:t>Why not trust His heart and make Him your first love</a:t>
            </a:r>
          </a:p>
          <a:p>
            <a:r>
              <a:rPr lang="en-US" dirty="0"/>
              <a:t>So when He returns you won’t need to “fear” – but trust”</a:t>
            </a:r>
          </a:p>
        </p:txBody>
      </p:sp>
      <p:pic>
        <p:nvPicPr>
          <p:cNvPr id="7170" name="Picture 2" descr="A PERFECT SACRIFICE and GRACE for US | Witnessing the Truth of God."/>
          <p:cNvPicPr>
            <a:picLocks noChangeAspect="1" noChangeArrowheads="1"/>
          </p:cNvPicPr>
          <p:nvPr/>
        </p:nvPicPr>
        <p:blipFill rotWithShape="1">
          <a:blip r:embed="rId2">
            <a:extLst>
              <a:ext uri="{28A0092B-C50C-407E-A947-70E740481C1C}">
                <a14:useLocalDpi xmlns:a14="http://schemas.microsoft.com/office/drawing/2010/main" val="0"/>
              </a:ext>
            </a:extLst>
          </a:blip>
          <a:srcRect t="14818" b="7389"/>
          <a:stretch/>
        </p:blipFill>
        <p:spPr bwMode="auto">
          <a:xfrm>
            <a:off x="5181600" y="152400"/>
            <a:ext cx="3009900" cy="30239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RUST GOD'S HEART (guest post) | Karina's Thought"/>
          <p:cNvPicPr>
            <a:picLocks noChangeAspect="1" noChangeArrowheads="1"/>
          </p:cNvPicPr>
          <p:nvPr/>
        </p:nvPicPr>
        <p:blipFill rotWithShape="1">
          <a:blip r:embed="rId3">
            <a:extLst>
              <a:ext uri="{28A0092B-C50C-407E-A947-70E740481C1C}">
                <a14:useLocalDpi xmlns:a14="http://schemas.microsoft.com/office/drawing/2010/main" val="0"/>
              </a:ext>
            </a:extLst>
          </a:blip>
          <a:srcRect l="9508" t="9655" r="41787" b="46875"/>
          <a:stretch/>
        </p:blipFill>
        <p:spPr bwMode="auto">
          <a:xfrm>
            <a:off x="381000" y="3898760"/>
            <a:ext cx="3471042" cy="23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023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Ultimate Christmas Appetizers - 12+ Delicious Recip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606"/>
          <a:stretch/>
        </p:blipFill>
        <p:spPr bwMode="auto">
          <a:xfrm>
            <a:off x="5968746" y="95429"/>
            <a:ext cx="2870454" cy="2667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4257" y="228600"/>
            <a:ext cx="5504543"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Pre- Message</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Appetizer</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6" name="Rectangle 5"/>
          <p:cNvSpPr/>
          <p:nvPr/>
        </p:nvSpPr>
        <p:spPr>
          <a:xfrm>
            <a:off x="250287" y="1763524"/>
            <a:ext cx="5236113" cy="400110"/>
          </a:xfrm>
          <a:prstGeom prst="rect">
            <a:avLst/>
          </a:prstGeom>
        </p:spPr>
        <p:txBody>
          <a:bodyPr wrap="square">
            <a:spAutoFit/>
          </a:bodyPr>
          <a:lstStyle/>
          <a:p>
            <a:pPr algn="l"/>
            <a:r>
              <a:rPr lang="en-US" sz="2000" b="1" dirty="0" smtClean="0">
                <a:solidFill>
                  <a:schemeClr val="bg1"/>
                </a:solidFill>
              </a:rPr>
              <a:t>We are in a SEISMIC SHIFT </a:t>
            </a:r>
            <a:endParaRPr lang="en-US" sz="2000" dirty="0">
              <a:solidFill>
                <a:schemeClr val="bg1"/>
              </a:solidFill>
            </a:endParaRPr>
          </a:p>
        </p:txBody>
      </p:sp>
      <p:sp>
        <p:nvSpPr>
          <p:cNvPr id="7" name="Rectangle 6"/>
          <p:cNvSpPr/>
          <p:nvPr/>
        </p:nvSpPr>
        <p:spPr>
          <a:xfrm>
            <a:off x="272551" y="2692568"/>
            <a:ext cx="5190582" cy="707886"/>
          </a:xfrm>
          <a:prstGeom prst="rect">
            <a:avLst/>
          </a:prstGeom>
        </p:spPr>
        <p:txBody>
          <a:bodyPr wrap="square">
            <a:spAutoFit/>
          </a:bodyPr>
          <a:lstStyle/>
          <a:p>
            <a:pPr algn="l"/>
            <a:r>
              <a:rPr lang="en-US" sz="2000" b="1" dirty="0" smtClean="0">
                <a:solidFill>
                  <a:schemeClr val="bg1"/>
                </a:solidFill>
              </a:rPr>
              <a:t>God is Changing and majorly adjusting His PRIESTHOOD in the earth</a:t>
            </a:r>
            <a:endParaRPr lang="en-US" sz="2000" dirty="0">
              <a:solidFill>
                <a:schemeClr val="bg1"/>
              </a:solidFill>
            </a:endParaRPr>
          </a:p>
        </p:txBody>
      </p:sp>
      <p:sp>
        <p:nvSpPr>
          <p:cNvPr id="8" name="Rectangle 7"/>
          <p:cNvSpPr/>
          <p:nvPr/>
        </p:nvSpPr>
        <p:spPr>
          <a:xfrm>
            <a:off x="290272" y="4876800"/>
            <a:ext cx="5210196" cy="707886"/>
          </a:xfrm>
          <a:prstGeom prst="rect">
            <a:avLst/>
          </a:prstGeom>
        </p:spPr>
        <p:txBody>
          <a:bodyPr wrap="square">
            <a:spAutoFit/>
          </a:bodyPr>
          <a:lstStyle/>
          <a:p>
            <a:pPr algn="l"/>
            <a:r>
              <a:rPr lang="en-US" sz="2000" b="1" dirty="0" smtClean="0">
                <a:solidFill>
                  <a:schemeClr val="bg1"/>
                </a:solidFill>
              </a:rPr>
              <a:t>Mary and Her Prayer – is very powerful – But it is Elizabeth that Identifies the great</a:t>
            </a:r>
            <a:endParaRPr lang="en-US" sz="1800" dirty="0">
              <a:solidFill>
                <a:schemeClr val="bg1"/>
              </a:solidFill>
            </a:endParaRPr>
          </a:p>
        </p:txBody>
      </p:sp>
      <p:sp>
        <p:nvSpPr>
          <p:cNvPr id="9" name="Rectangle 8"/>
          <p:cNvSpPr/>
          <p:nvPr/>
        </p:nvSpPr>
        <p:spPr>
          <a:xfrm>
            <a:off x="290272" y="5635823"/>
            <a:ext cx="5196128" cy="1015663"/>
          </a:xfrm>
          <a:prstGeom prst="rect">
            <a:avLst/>
          </a:prstGeom>
        </p:spPr>
        <p:txBody>
          <a:bodyPr wrap="square">
            <a:spAutoFit/>
          </a:bodyPr>
          <a:lstStyle/>
          <a:p>
            <a:pPr algn="l"/>
            <a:r>
              <a:rPr lang="en-US" sz="2000" b="1" dirty="0" smtClean="0">
                <a:solidFill>
                  <a:schemeClr val="bg1"/>
                </a:solidFill>
              </a:rPr>
              <a:t>Hannah – In The Old Testament Seals the deal – when God was upgrading the Priesthood in that moment  1 Samuel 2</a:t>
            </a:r>
            <a:endParaRPr lang="en-US" sz="2000" dirty="0">
              <a:solidFill>
                <a:schemeClr val="bg1"/>
              </a:solidFill>
            </a:endParaRPr>
          </a:p>
        </p:txBody>
      </p:sp>
      <p:sp>
        <p:nvSpPr>
          <p:cNvPr id="10" name="Rectangle 9"/>
          <p:cNvSpPr/>
          <p:nvPr/>
        </p:nvSpPr>
        <p:spPr>
          <a:xfrm>
            <a:off x="320397" y="3483114"/>
            <a:ext cx="5210196" cy="1323439"/>
          </a:xfrm>
          <a:prstGeom prst="rect">
            <a:avLst/>
          </a:prstGeom>
        </p:spPr>
        <p:txBody>
          <a:bodyPr wrap="square">
            <a:spAutoFit/>
          </a:bodyPr>
          <a:lstStyle/>
          <a:p>
            <a:pPr algn="l"/>
            <a:r>
              <a:rPr lang="en-US" sz="2000" b="1" dirty="0" smtClean="0">
                <a:solidFill>
                  <a:schemeClr val="bg1"/>
                </a:solidFill>
              </a:rPr>
              <a:t>Zechariah Is a Priest God was upgrading Him – He had become familiar with God but was full of unbelief   (could not speak for nine months - LUKE 1</a:t>
            </a:r>
            <a:endParaRPr lang="en-US" sz="1800" dirty="0">
              <a:solidFill>
                <a:schemeClr val="bg1"/>
              </a:solidFill>
            </a:endParaRPr>
          </a:p>
        </p:txBody>
      </p:sp>
      <p:sp>
        <p:nvSpPr>
          <p:cNvPr id="11" name="Rectangle 10"/>
          <p:cNvSpPr/>
          <p:nvPr/>
        </p:nvSpPr>
        <p:spPr>
          <a:xfrm>
            <a:off x="5929315" y="3048000"/>
            <a:ext cx="5210196" cy="1015663"/>
          </a:xfrm>
          <a:prstGeom prst="rect">
            <a:avLst/>
          </a:prstGeom>
        </p:spPr>
        <p:txBody>
          <a:bodyPr wrap="square">
            <a:spAutoFit/>
          </a:bodyPr>
          <a:lstStyle/>
          <a:p>
            <a:pPr algn="l"/>
            <a:r>
              <a:rPr lang="en-US" sz="2000" b="1" dirty="0" smtClean="0">
                <a:solidFill>
                  <a:schemeClr val="bg1"/>
                </a:solidFill>
              </a:rPr>
              <a:t>1 - Semantics  - Keep </a:t>
            </a:r>
          </a:p>
          <a:p>
            <a:pPr algn="l"/>
            <a:r>
              <a:rPr lang="en-US" sz="2000" b="1" dirty="0" smtClean="0">
                <a:solidFill>
                  <a:schemeClr val="bg1"/>
                </a:solidFill>
              </a:rPr>
              <a:t>your heart right – spirit </a:t>
            </a:r>
          </a:p>
          <a:p>
            <a:pPr algn="l"/>
            <a:r>
              <a:rPr lang="en-US" sz="2000" b="1" dirty="0" smtClean="0">
                <a:solidFill>
                  <a:schemeClr val="bg1"/>
                </a:solidFill>
              </a:rPr>
              <a:t>free   </a:t>
            </a:r>
            <a:endParaRPr lang="en-US" sz="1800" dirty="0">
              <a:solidFill>
                <a:schemeClr val="bg1"/>
              </a:solidFill>
            </a:endParaRPr>
          </a:p>
        </p:txBody>
      </p:sp>
      <p:sp>
        <p:nvSpPr>
          <p:cNvPr id="12" name="Rectangle 11"/>
          <p:cNvSpPr/>
          <p:nvPr/>
        </p:nvSpPr>
        <p:spPr>
          <a:xfrm>
            <a:off x="5929315" y="4372450"/>
            <a:ext cx="5196128" cy="400110"/>
          </a:xfrm>
          <a:prstGeom prst="rect">
            <a:avLst/>
          </a:prstGeom>
        </p:spPr>
        <p:txBody>
          <a:bodyPr wrap="square">
            <a:spAutoFit/>
          </a:bodyPr>
          <a:lstStyle/>
          <a:p>
            <a:pPr algn="l"/>
            <a:r>
              <a:rPr lang="en-US" sz="2000" b="1" dirty="0" smtClean="0">
                <a:solidFill>
                  <a:schemeClr val="bg1"/>
                </a:solidFill>
              </a:rPr>
              <a:t>2 - Faith/ Unbelief  </a:t>
            </a:r>
            <a:endParaRPr lang="en-US" sz="2000" dirty="0">
              <a:solidFill>
                <a:schemeClr val="bg1"/>
              </a:solidFill>
            </a:endParaRPr>
          </a:p>
        </p:txBody>
      </p:sp>
      <p:sp>
        <p:nvSpPr>
          <p:cNvPr id="13" name="Rectangle 12"/>
          <p:cNvSpPr/>
          <p:nvPr/>
        </p:nvSpPr>
        <p:spPr>
          <a:xfrm>
            <a:off x="5991204" y="5029200"/>
            <a:ext cx="5210196" cy="707886"/>
          </a:xfrm>
          <a:prstGeom prst="rect">
            <a:avLst/>
          </a:prstGeom>
        </p:spPr>
        <p:txBody>
          <a:bodyPr wrap="square">
            <a:spAutoFit/>
          </a:bodyPr>
          <a:lstStyle/>
          <a:p>
            <a:pPr algn="l"/>
            <a:r>
              <a:rPr lang="en-US" sz="2000" b="1" dirty="0" smtClean="0">
                <a:solidFill>
                  <a:schemeClr val="bg1"/>
                </a:solidFill>
              </a:rPr>
              <a:t>God is dealing with </a:t>
            </a:r>
          </a:p>
          <a:p>
            <a:pPr algn="l"/>
            <a:r>
              <a:rPr lang="en-US" sz="2000" b="1" dirty="0" smtClean="0">
                <a:solidFill>
                  <a:schemeClr val="bg1"/>
                </a:solidFill>
              </a:rPr>
              <a:t>His Priesthood</a:t>
            </a:r>
            <a:endParaRPr lang="en-US" sz="1800" dirty="0">
              <a:solidFill>
                <a:schemeClr val="bg1"/>
              </a:solidFill>
            </a:endParaRPr>
          </a:p>
        </p:txBody>
      </p:sp>
      <p:sp>
        <p:nvSpPr>
          <p:cNvPr id="14" name="Rectangle 13"/>
          <p:cNvSpPr/>
          <p:nvPr/>
        </p:nvSpPr>
        <p:spPr>
          <a:xfrm>
            <a:off x="5867400" y="6000690"/>
            <a:ext cx="5196128" cy="400110"/>
          </a:xfrm>
          <a:prstGeom prst="rect">
            <a:avLst/>
          </a:prstGeom>
        </p:spPr>
        <p:txBody>
          <a:bodyPr wrap="square">
            <a:spAutoFit/>
          </a:bodyPr>
          <a:lstStyle/>
          <a:p>
            <a:pPr algn="l"/>
            <a:r>
              <a:rPr lang="en-US" sz="2000" b="1" dirty="0" smtClean="0">
                <a:solidFill>
                  <a:schemeClr val="bg1"/>
                </a:solidFill>
              </a:rPr>
              <a:t>Thwarting the Anti-Christ</a:t>
            </a:r>
            <a:endParaRPr lang="en-US" sz="2000" dirty="0">
              <a:solidFill>
                <a:schemeClr val="bg1"/>
              </a:solidFill>
            </a:endParaRPr>
          </a:p>
        </p:txBody>
      </p:sp>
    </p:spTree>
    <p:extLst>
      <p:ext uri="{BB962C8B-B14F-4D97-AF65-F5344CB8AC3E}">
        <p14:creationId xmlns:p14="http://schemas.microsoft.com/office/powerpoint/2010/main" val="24441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ll, dirty, dangerous mission? Send in the robot vehicle | Article | The  United States Army"/>
          <p:cNvPicPr>
            <a:picLocks noChangeAspect="1" noChangeArrowheads="1"/>
          </p:cNvPicPr>
          <p:nvPr/>
        </p:nvPicPr>
        <p:blipFill rotWithShape="1">
          <a:blip r:embed="rId2">
            <a:extLst>
              <a:ext uri="{28A0092B-C50C-407E-A947-70E740481C1C}">
                <a14:useLocalDpi xmlns:a14="http://schemas.microsoft.com/office/drawing/2010/main" val="0"/>
              </a:ext>
            </a:extLst>
          </a:blip>
          <a:srcRect b="16930"/>
          <a:stretch/>
        </p:blipFill>
        <p:spPr bwMode="auto">
          <a:xfrm>
            <a:off x="381000" y="304800"/>
            <a:ext cx="8485038"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205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0713" y="452735"/>
            <a:ext cx="88392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What If You Made A Robot That Rebelled Against You </a:t>
            </a:r>
            <a:endParaRPr lang="en-US"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1026" name="Picture 2" descr="Pin on Bots"/>
          <p:cNvPicPr>
            <a:picLocks noChangeAspect="1" noChangeArrowheads="1"/>
          </p:cNvPicPr>
          <p:nvPr/>
        </p:nvPicPr>
        <p:blipFill rotWithShape="1">
          <a:blip r:embed="rId2">
            <a:extLst>
              <a:ext uri="{28A0092B-C50C-407E-A947-70E740481C1C}">
                <a14:useLocalDpi xmlns:a14="http://schemas.microsoft.com/office/drawing/2010/main" val="0"/>
              </a:ext>
            </a:extLst>
          </a:blip>
          <a:srcRect r="30255"/>
          <a:stretch/>
        </p:blipFill>
        <p:spPr bwMode="auto">
          <a:xfrm>
            <a:off x="1143000" y="1219200"/>
            <a:ext cx="6553200" cy="5285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296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89544"/>
            <a:ext cx="8686800" cy="3539430"/>
          </a:xfrm>
          <a:prstGeom prst="rect">
            <a:avLst/>
          </a:prstGeom>
        </p:spPr>
        <p:txBody>
          <a:bodyPr wrap="square">
            <a:spAutoFit/>
          </a:bodyPr>
          <a:lstStyle/>
          <a:p>
            <a:pPr marL="514350" indent="-514350" algn="l">
              <a:buAutoNum type="arabicPeriod"/>
            </a:pPr>
            <a:r>
              <a:rPr lang="en-US" sz="2800" dirty="0" smtClean="0">
                <a:effectLst>
                  <a:outerShdw blurRad="38100" dist="38100" dir="2700000" algn="tl">
                    <a:srgbClr val="000000">
                      <a:alpha val="43137"/>
                    </a:srgbClr>
                  </a:outerShdw>
                </a:effectLst>
              </a:rPr>
              <a:t>Have you responded to this GOOD NEWS – have you allowed Jesus to rescue you from Your selfish heart – from the world around you that tempts you to stay in the rebellion?</a:t>
            </a:r>
          </a:p>
          <a:p>
            <a:pPr marL="514350" indent="-514350" algn="l">
              <a:buAutoNum type="arabicPeriod"/>
            </a:pPr>
            <a:r>
              <a:rPr lang="en-US" sz="2800" dirty="0" smtClean="0">
                <a:effectLst>
                  <a:outerShdw blurRad="38100" dist="38100" dir="2700000" algn="tl">
                    <a:srgbClr val="000000">
                      <a:alpha val="43137"/>
                    </a:srgbClr>
                  </a:outerShdw>
                </a:effectLst>
              </a:rPr>
              <a:t>Are You GRATEFUL that the Lord made a way for you to come out of your sins and be RESCUED?</a:t>
            </a:r>
          </a:p>
          <a:p>
            <a:pPr marL="514350" indent="-514350" algn="l">
              <a:buAutoNum type="arabicPeriod"/>
            </a:pPr>
            <a:r>
              <a:rPr lang="en-US" sz="2800" dirty="0" smtClean="0">
                <a:effectLst>
                  <a:outerShdw blurRad="38100" dist="38100" dir="2700000" algn="tl">
                    <a:srgbClr val="000000">
                      <a:alpha val="43137"/>
                    </a:srgbClr>
                  </a:outerShdw>
                </a:effectLst>
              </a:rPr>
              <a:t>Will you tell others of this GOOD NEWS like the shepherds did?</a:t>
            </a:r>
            <a:endParaRPr lang="en-US" sz="2800" dirty="0">
              <a:effectLst>
                <a:outerShdw blurRad="38100" dist="38100" dir="2700000" algn="tl">
                  <a:srgbClr val="000000">
                    <a:alpha val="43137"/>
                  </a:srgbClr>
                </a:outerShdw>
              </a:effectLst>
            </a:endParaRPr>
          </a:p>
        </p:txBody>
      </p:sp>
      <p:sp>
        <p:nvSpPr>
          <p:cNvPr id="3" name="TextBox 2"/>
          <p:cNvSpPr txBox="1"/>
          <p:nvPr/>
        </p:nvSpPr>
        <p:spPr>
          <a:xfrm>
            <a:off x="2514600" y="373559"/>
            <a:ext cx="4038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outerShdw blurRad="50800" dist="39000" dir="5460000" algn="tl">
                    <a:srgbClr val="000000">
                      <a:alpha val="38000"/>
                    </a:srgbClr>
                  </a:outerShdw>
                </a:effectLst>
              </a:rPr>
              <a:t>Application</a:t>
            </a:r>
            <a:endParaRPr lang="en-US" sz="4400" b="1"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0594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257" y="228600"/>
            <a:ext cx="88392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Thailand Rescue 2018</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2052" name="Picture 4" descr="Thai cave rescue: football team found alive but face long wait | The Ti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357" y="987917"/>
            <a:ext cx="8001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890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257" y="228600"/>
            <a:ext cx="8839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What Does The Word </a:t>
            </a:r>
          </a:p>
          <a:p>
            <a:r>
              <a:rPr lang="en-US" sz="3600"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rPr>
              <a:t>RESCUE</a:t>
            </a:r>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 mean?</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Rectangle 4"/>
          <p:cNvSpPr/>
          <p:nvPr/>
        </p:nvSpPr>
        <p:spPr>
          <a:xfrm>
            <a:off x="381000" y="1828800"/>
            <a:ext cx="8153400" cy="830997"/>
          </a:xfrm>
          <a:prstGeom prst="rect">
            <a:avLst/>
          </a:prstGeom>
        </p:spPr>
        <p:txBody>
          <a:bodyPr wrap="square">
            <a:spAutoFit/>
          </a:bodyPr>
          <a:lstStyle/>
          <a:p>
            <a:r>
              <a:rPr lang="en-US" dirty="0" smtClean="0"/>
              <a:t>To save </a:t>
            </a:r>
            <a:r>
              <a:rPr lang="en-US" dirty="0"/>
              <a:t>(someone) from a dangerous or distressing situation.</a:t>
            </a:r>
          </a:p>
        </p:txBody>
      </p:sp>
      <p:sp>
        <p:nvSpPr>
          <p:cNvPr id="6" name="TextBox 5"/>
          <p:cNvSpPr txBox="1"/>
          <p:nvPr/>
        </p:nvSpPr>
        <p:spPr>
          <a:xfrm>
            <a:off x="762000" y="2819400"/>
            <a:ext cx="7086600" cy="830997"/>
          </a:xfrm>
          <a:prstGeom prst="rect">
            <a:avLst/>
          </a:prstGeom>
          <a:noFill/>
        </p:spPr>
        <p:txBody>
          <a:bodyPr wrap="square" rtlCol="0">
            <a:spAutoFit/>
          </a:bodyPr>
          <a:lstStyle/>
          <a:p>
            <a:r>
              <a:rPr lang="en-US" dirty="0" smtClean="0"/>
              <a:t>INTERVENTION  - </a:t>
            </a:r>
            <a:r>
              <a:rPr lang="en-US" dirty="0"/>
              <a:t>action taken to improve a </a:t>
            </a:r>
            <a:r>
              <a:rPr lang="en-US" dirty="0" smtClean="0"/>
              <a:t>situation from the same word as INTERCESSION</a:t>
            </a:r>
            <a:endParaRPr lang="en-US" dirty="0"/>
          </a:p>
        </p:txBody>
      </p:sp>
      <p:pic>
        <p:nvPicPr>
          <p:cNvPr id="1026" name="Picture 2" descr="Possums in Your Roof? What You Need to Know About Removal, Repair &amp;  Preven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42" y="4419600"/>
            <a:ext cx="3116921" cy="20860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ure's garbage men': Opossums are plentiful, productive and really, most  sincerely, od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570"/>
          <a:stretch/>
        </p:blipFill>
        <p:spPr bwMode="auto">
          <a:xfrm>
            <a:off x="3810000" y="4437401"/>
            <a:ext cx="2329588" cy="12478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man buys a $3 Artifact from a junk store that turns out to be anything  but ordinary – Page 4 – HealthZ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4490950"/>
            <a:ext cx="1714007" cy="11407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19400" y="3650397"/>
            <a:ext cx="3962400" cy="461665"/>
          </a:xfrm>
          <a:prstGeom prst="rect">
            <a:avLst/>
          </a:prstGeom>
          <a:noFill/>
        </p:spPr>
        <p:txBody>
          <a:bodyPr wrap="square" rtlCol="0">
            <a:spAutoFit/>
          </a:bodyPr>
          <a:lstStyle/>
          <a:p>
            <a:r>
              <a:rPr lang="en-US" dirty="0" smtClean="0">
                <a:solidFill>
                  <a:srgbClr val="FFFF00"/>
                </a:solidFill>
              </a:rPr>
              <a:t>The Possum Rescue Story </a:t>
            </a:r>
            <a:endParaRPr lang="en-US" dirty="0">
              <a:solidFill>
                <a:srgbClr val="FFFF00"/>
              </a:solidFill>
            </a:endParaRPr>
          </a:p>
        </p:txBody>
      </p:sp>
    </p:spTree>
    <p:extLst>
      <p:ext uri="{BB962C8B-B14F-4D97-AF65-F5344CB8AC3E}">
        <p14:creationId xmlns:p14="http://schemas.microsoft.com/office/powerpoint/2010/main" val="145814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257" y="228600"/>
            <a:ext cx="8839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So How Would You Rescue</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World?</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3076" name="Picture 4" descr="This Is the Best Picture of Earth From Space, According to NASA Contest |  Travel + Leisure | Travel + Leisure"/>
          <p:cNvPicPr>
            <a:picLocks noChangeAspect="1" noChangeArrowheads="1"/>
          </p:cNvPicPr>
          <p:nvPr/>
        </p:nvPicPr>
        <p:blipFill rotWithShape="1">
          <a:blip r:embed="rId2">
            <a:extLst>
              <a:ext uri="{28A0092B-C50C-407E-A947-70E740481C1C}">
                <a14:useLocalDpi xmlns:a14="http://schemas.microsoft.com/office/drawing/2010/main" val="0"/>
              </a:ext>
            </a:extLst>
          </a:blip>
          <a:srcRect l="17176" r="15242"/>
          <a:stretch/>
        </p:blipFill>
        <p:spPr bwMode="auto">
          <a:xfrm>
            <a:off x="1981200" y="1524000"/>
            <a:ext cx="5009707" cy="4941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8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21108"/>
            <a:ext cx="8153400" cy="4832092"/>
          </a:xfrm>
          <a:prstGeom prst="rect">
            <a:avLst/>
          </a:prstGeom>
        </p:spPr>
        <p:txBody>
          <a:bodyPr wrap="square">
            <a:spAutoFit/>
          </a:bodyPr>
          <a:lstStyle/>
          <a:p>
            <a:r>
              <a:rPr lang="en-US" sz="2800" dirty="0" smtClean="0"/>
              <a:t>But </a:t>
            </a:r>
            <a:r>
              <a:rPr lang="en-US" sz="2800" dirty="0"/>
              <a:t>the angel said to </a:t>
            </a:r>
            <a:r>
              <a:rPr lang="en-US" sz="2800" dirty="0" smtClean="0"/>
              <a:t>them (Shepherds), </a:t>
            </a:r>
            <a:r>
              <a:rPr lang="en-US" sz="2800" dirty="0"/>
              <a:t>"Do not be afraid. </a:t>
            </a:r>
            <a:r>
              <a:rPr lang="en-US" sz="2800" b="1" dirty="0">
                <a:solidFill>
                  <a:srgbClr val="FFFF00"/>
                </a:solidFill>
              </a:rPr>
              <a:t>I bring you good news of great joy that will be for all the people. </a:t>
            </a:r>
            <a:r>
              <a:rPr lang="en-US" sz="2800" baseline="30000" dirty="0"/>
              <a:t>11 </a:t>
            </a:r>
            <a:r>
              <a:rPr lang="en-US" sz="2800" dirty="0"/>
              <a:t> Today in the town of David a Savior has been born to you; </a:t>
            </a:r>
            <a:r>
              <a:rPr lang="en-US" sz="2800" dirty="0" smtClean="0"/>
              <a:t>He </a:t>
            </a:r>
            <a:r>
              <a:rPr lang="en-US" sz="2800" dirty="0"/>
              <a:t>is Christ the Lord. </a:t>
            </a:r>
            <a:r>
              <a:rPr lang="en-US" sz="2800" baseline="30000" dirty="0"/>
              <a:t>12 </a:t>
            </a:r>
            <a:r>
              <a:rPr lang="en-US" sz="2800" dirty="0"/>
              <a:t> This will be a sign to you: You will find a baby wrapped in </a:t>
            </a:r>
            <a:r>
              <a:rPr lang="en-US" sz="2800" dirty="0" smtClean="0"/>
              <a:t>(Swaddling) cloths </a:t>
            </a:r>
            <a:r>
              <a:rPr lang="en-US" sz="2800" dirty="0"/>
              <a:t>and lying in a manger." </a:t>
            </a:r>
            <a:r>
              <a:rPr lang="en-US" sz="2800" baseline="30000" dirty="0"/>
              <a:t>13 </a:t>
            </a:r>
            <a:r>
              <a:rPr lang="en-US" sz="2800" dirty="0"/>
              <a:t> Suddenly a great company of the heavenly host appeared with the angel, praising God and saying, </a:t>
            </a:r>
            <a:r>
              <a:rPr lang="en-US" sz="2800" baseline="30000" dirty="0"/>
              <a:t>14 </a:t>
            </a:r>
            <a:r>
              <a:rPr lang="en-US" sz="2800" dirty="0"/>
              <a:t> "Glory to God in the highest, and on earth peace to men on whom </a:t>
            </a:r>
            <a:r>
              <a:rPr lang="en-US" sz="2800" dirty="0" smtClean="0"/>
              <a:t>His </a:t>
            </a:r>
            <a:r>
              <a:rPr lang="en-US" sz="2800" dirty="0"/>
              <a:t>favor rests." </a:t>
            </a:r>
            <a:r>
              <a:rPr lang="en-US" sz="2800" b="1" dirty="0" smtClean="0"/>
              <a:t>Luke </a:t>
            </a:r>
            <a:r>
              <a:rPr lang="en-US" sz="2800" b="1" dirty="0"/>
              <a:t>2:10-14 (NIV) </a:t>
            </a:r>
            <a:endParaRPr lang="en-US" sz="2800" dirty="0"/>
          </a:p>
        </p:txBody>
      </p:sp>
      <p:sp>
        <p:nvSpPr>
          <p:cNvPr id="5" name="TextBox 4"/>
          <p:cNvSpPr txBox="1"/>
          <p:nvPr/>
        </p:nvSpPr>
        <p:spPr>
          <a:xfrm>
            <a:off x="134257" y="228600"/>
            <a:ext cx="8839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Most Explosive Message </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Ever Delivered To Mankind </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2508827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91000" y="304800"/>
            <a:ext cx="4800600" cy="1200329"/>
          </a:xfrm>
          <a:prstGeom prst="rect">
            <a:avLst/>
          </a:prstGeom>
        </p:spPr>
        <p:txBody>
          <a:bodyPr wrap="square">
            <a:spAutoFit/>
          </a:bodyPr>
          <a:lstStyle/>
          <a:p>
            <a:r>
              <a:rPr lang="en-US" sz="3600" b="1" dirty="0">
                <a:solidFill>
                  <a:srgbClr val="FFFF00"/>
                </a:solidFill>
              </a:rPr>
              <a:t>Providentially manipulated details</a:t>
            </a:r>
          </a:p>
        </p:txBody>
      </p:sp>
      <p:sp>
        <p:nvSpPr>
          <p:cNvPr id="2" name="TextBox 1"/>
          <p:cNvSpPr txBox="1"/>
          <p:nvPr/>
        </p:nvSpPr>
        <p:spPr>
          <a:xfrm>
            <a:off x="4267200" y="2125196"/>
            <a:ext cx="3848100" cy="646331"/>
          </a:xfrm>
          <a:prstGeom prst="rect">
            <a:avLst/>
          </a:prstGeom>
          <a:noFill/>
        </p:spPr>
        <p:txBody>
          <a:bodyPr wrap="square" rtlCol="0">
            <a:spAutoFit/>
          </a:bodyPr>
          <a:lstStyle/>
          <a:p>
            <a:r>
              <a:rPr lang="en-US" sz="3600" dirty="0" smtClean="0"/>
              <a:t>Joseph and Mary </a:t>
            </a:r>
            <a:endParaRPr lang="en-US" sz="3600" dirty="0"/>
          </a:p>
        </p:txBody>
      </p:sp>
      <p:pic>
        <p:nvPicPr>
          <p:cNvPr id="8194" name="Picture 2" descr="Joseph and Mary Travel to the Census"/>
          <p:cNvPicPr>
            <a:picLocks noChangeAspect="1" noChangeArrowheads="1"/>
          </p:cNvPicPr>
          <p:nvPr/>
        </p:nvPicPr>
        <p:blipFill rotWithShape="1">
          <a:blip r:embed="rId2">
            <a:extLst>
              <a:ext uri="{28A0092B-C50C-407E-A947-70E740481C1C}">
                <a14:useLocalDpi xmlns:a14="http://schemas.microsoft.com/office/drawing/2010/main" val="0"/>
              </a:ext>
            </a:extLst>
          </a:blip>
          <a:srcRect t="22352" b="21707"/>
          <a:stretch/>
        </p:blipFill>
        <p:spPr bwMode="auto">
          <a:xfrm>
            <a:off x="316148" y="457200"/>
            <a:ext cx="3857030" cy="28133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05300" y="3048000"/>
            <a:ext cx="4572000" cy="3416320"/>
          </a:xfrm>
          <a:prstGeom prst="rect">
            <a:avLst/>
          </a:prstGeom>
        </p:spPr>
        <p:txBody>
          <a:bodyPr>
            <a:spAutoFit/>
          </a:bodyPr>
          <a:lstStyle/>
          <a:p>
            <a:r>
              <a:rPr lang="en-US" baseline="30000" dirty="0"/>
              <a:t>1 </a:t>
            </a:r>
            <a:r>
              <a:rPr lang="en-US" dirty="0"/>
              <a:t> In those days Caesar Augustus issued a decree that a census should be taken of the entire Roman world. </a:t>
            </a:r>
            <a:r>
              <a:rPr lang="en-US" baseline="30000" dirty="0"/>
              <a:t>2 </a:t>
            </a:r>
            <a:r>
              <a:rPr lang="en-US" dirty="0"/>
              <a:t> (This was the first census that took place while </a:t>
            </a:r>
            <a:r>
              <a:rPr lang="en-US" dirty="0" err="1"/>
              <a:t>Quirinius</a:t>
            </a:r>
            <a:r>
              <a:rPr lang="en-US" dirty="0"/>
              <a:t> was governor of Syria.) </a:t>
            </a:r>
            <a:r>
              <a:rPr lang="en-US" baseline="30000" dirty="0"/>
              <a:t>3 </a:t>
            </a:r>
            <a:r>
              <a:rPr lang="en-US" dirty="0"/>
              <a:t> </a:t>
            </a:r>
            <a:r>
              <a:rPr lang="en-US" b="1" dirty="0">
                <a:solidFill>
                  <a:srgbClr val="FFFF00"/>
                </a:solidFill>
              </a:rPr>
              <a:t>And everyone went to his own town to register</a:t>
            </a:r>
            <a:r>
              <a:rPr lang="en-US" dirty="0"/>
              <a:t>. </a:t>
            </a:r>
            <a:r>
              <a:rPr lang="en-US" b="1" dirty="0"/>
              <a:t>Luke 2:1-3 (NIV) </a:t>
            </a:r>
            <a:endParaRPr lang="en-US" dirty="0"/>
          </a:p>
        </p:txBody>
      </p:sp>
      <p:sp>
        <p:nvSpPr>
          <p:cNvPr id="6" name="Rectangle 5"/>
          <p:cNvSpPr/>
          <p:nvPr/>
        </p:nvSpPr>
        <p:spPr>
          <a:xfrm>
            <a:off x="292005" y="3810000"/>
            <a:ext cx="3670395" cy="2862322"/>
          </a:xfrm>
          <a:prstGeom prst="rect">
            <a:avLst/>
          </a:prstGeom>
        </p:spPr>
        <p:txBody>
          <a:bodyPr wrap="square">
            <a:spAutoFit/>
          </a:bodyPr>
          <a:lstStyle/>
          <a:p>
            <a:r>
              <a:rPr lang="en-US" sz="2000" dirty="0"/>
              <a:t> "But you, Bethlehem </a:t>
            </a:r>
            <a:r>
              <a:rPr lang="en-US" sz="2000" dirty="0" err="1"/>
              <a:t>Ephrathah</a:t>
            </a:r>
            <a:r>
              <a:rPr lang="en-US" sz="2000" dirty="0"/>
              <a:t>, though you are small among the clans of Judah, out of you will come for me one who will be ruler over Israel, whose origins are from of old, from ancient times." </a:t>
            </a:r>
            <a:r>
              <a:rPr lang="en-US" sz="2000" b="1" dirty="0"/>
              <a:t>Micah 5:2 (NIV) </a:t>
            </a:r>
            <a:r>
              <a:rPr lang="en-US" sz="2000" dirty="0"/>
              <a:t/>
            </a:r>
            <a:br>
              <a:rPr lang="en-US" sz="2000" dirty="0"/>
            </a:br>
            <a:endParaRPr lang="en-US" sz="2000" dirty="0"/>
          </a:p>
        </p:txBody>
      </p:sp>
    </p:spTree>
    <p:extLst>
      <p:ext uri="{BB962C8B-B14F-4D97-AF65-F5344CB8AC3E}">
        <p14:creationId xmlns:p14="http://schemas.microsoft.com/office/powerpoint/2010/main" val="2529416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p and History of Israel at the time of Jesus Christ"/>
          <p:cNvPicPr>
            <a:picLocks noChangeAspect="1" noChangeArrowheads="1"/>
          </p:cNvPicPr>
          <p:nvPr/>
        </p:nvPicPr>
        <p:blipFill rotWithShape="1">
          <a:blip r:embed="rId2">
            <a:extLst>
              <a:ext uri="{28A0092B-C50C-407E-A947-70E740481C1C}">
                <a14:useLocalDpi xmlns:a14="http://schemas.microsoft.com/office/drawing/2010/main" val="0"/>
              </a:ext>
            </a:extLst>
          </a:blip>
          <a:srcRect l="12271" t="23470" b="20482"/>
          <a:stretch/>
        </p:blipFill>
        <p:spPr bwMode="auto">
          <a:xfrm>
            <a:off x="609600" y="228600"/>
            <a:ext cx="7825564" cy="63557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bwMode="auto">
          <a:xfrm flipH="1" flipV="1">
            <a:off x="4038600" y="4953000"/>
            <a:ext cx="4648200" cy="228600"/>
          </a:xfrm>
          <a:prstGeom prst="line">
            <a:avLst/>
          </a:prstGeom>
          <a:gradFill rotWithShape="1">
            <a:gsLst>
              <a:gs pos="0">
                <a:schemeClr val="bg2">
                  <a:gamma/>
                  <a:tint val="26667"/>
                  <a:invGamma/>
                </a:schemeClr>
              </a:gs>
              <a:gs pos="100000">
                <a:schemeClr val="bg2">
                  <a:alpha val="14999"/>
                </a:schemeClr>
              </a:gs>
            </a:gsLst>
            <a:lin ang="5400000" scaled="1"/>
          </a:gradFill>
          <a:ln w="698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H="1">
            <a:off x="3782437" y="5005057"/>
            <a:ext cx="103764" cy="328943"/>
          </a:xfrm>
          <a:prstGeom prst="line">
            <a:avLst/>
          </a:prstGeom>
          <a:gradFill rotWithShape="1">
            <a:gsLst>
              <a:gs pos="0">
                <a:schemeClr val="bg2">
                  <a:gamma/>
                  <a:tint val="26667"/>
                  <a:invGamma/>
                </a:schemeClr>
              </a:gs>
              <a:gs pos="100000">
                <a:schemeClr val="bg2">
                  <a:alpha val="14999"/>
                </a:schemeClr>
              </a:gs>
            </a:gsLst>
            <a:lin ang="5400000" scaled="1"/>
          </a:gradFill>
          <a:ln w="698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270" name="Picture 6" descr="A Story about the Magi in Armen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844" t="55132" r="10574" b="9158"/>
          <a:stretch/>
        </p:blipFill>
        <p:spPr bwMode="auto">
          <a:xfrm>
            <a:off x="5105400" y="3232575"/>
            <a:ext cx="3130990" cy="11990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A Story about the Magi in Armenia"/>
          <p:cNvPicPr>
            <a:picLocks noChangeAspect="1" noChangeArrowheads="1"/>
          </p:cNvPicPr>
          <p:nvPr/>
        </p:nvPicPr>
        <p:blipFill rotWithShape="1">
          <a:blip r:embed="rId3">
            <a:extLst>
              <a:ext uri="{28A0092B-C50C-407E-A947-70E740481C1C}">
                <a14:useLocalDpi xmlns:a14="http://schemas.microsoft.com/office/drawing/2010/main" val="0"/>
              </a:ext>
            </a:extLst>
          </a:blip>
          <a:srcRect l="33357" t="14628" r="55669" b="64330"/>
          <a:stretch/>
        </p:blipFill>
        <p:spPr bwMode="auto">
          <a:xfrm>
            <a:off x="2208028" y="4431582"/>
            <a:ext cx="535172" cy="8207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A Story about the Magi in Armenia"/>
          <p:cNvPicPr>
            <a:picLocks noChangeAspect="1" noChangeArrowheads="1"/>
          </p:cNvPicPr>
          <p:nvPr/>
        </p:nvPicPr>
        <p:blipFill rotWithShape="1">
          <a:blip r:embed="rId3">
            <a:extLst>
              <a:ext uri="{28A0092B-C50C-407E-A947-70E740481C1C}">
                <a14:useLocalDpi xmlns:a14="http://schemas.microsoft.com/office/drawing/2010/main" val="0"/>
              </a:ext>
            </a:extLst>
          </a:blip>
          <a:srcRect l="33357" t="14628" r="55669" b="64330"/>
          <a:stretch/>
        </p:blipFill>
        <p:spPr bwMode="auto">
          <a:xfrm>
            <a:off x="3238405" y="5562600"/>
            <a:ext cx="535172" cy="82074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bwMode="auto">
          <a:xfrm flipH="1" flipV="1">
            <a:off x="3831661" y="5486400"/>
            <a:ext cx="3712140" cy="1219200"/>
          </a:xfrm>
          <a:prstGeom prst="line">
            <a:avLst/>
          </a:prstGeom>
          <a:gradFill rotWithShape="1">
            <a:gsLst>
              <a:gs pos="0">
                <a:schemeClr val="bg2">
                  <a:gamma/>
                  <a:tint val="26667"/>
                  <a:invGamma/>
                </a:schemeClr>
              </a:gs>
              <a:gs pos="100000">
                <a:schemeClr val="bg2">
                  <a:alpha val="14999"/>
                </a:schemeClr>
              </a:gs>
            </a:gsLst>
            <a:lin ang="5400000" scaled="1"/>
          </a:gradFill>
          <a:ln w="698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374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304800"/>
            <a:ext cx="4800600" cy="1200329"/>
          </a:xfrm>
          <a:prstGeom prst="rect">
            <a:avLst/>
          </a:prstGeom>
        </p:spPr>
        <p:txBody>
          <a:bodyPr wrap="square">
            <a:spAutoFit/>
          </a:bodyPr>
          <a:lstStyle/>
          <a:p>
            <a:r>
              <a:rPr lang="en-US" sz="3600" b="1" dirty="0">
                <a:solidFill>
                  <a:srgbClr val="FFFF00"/>
                </a:solidFill>
              </a:rPr>
              <a:t>Providentially manipulated details</a:t>
            </a:r>
          </a:p>
        </p:txBody>
      </p:sp>
      <p:pic>
        <p:nvPicPr>
          <p:cNvPr id="10242" name="Picture 2" descr="Why do Matthew and Luke seem to disagree about the circumstances of Jesus'  birth? – Good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24000"/>
            <a:ext cx="481965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152400"/>
            <a:ext cx="3352800" cy="2585323"/>
          </a:xfrm>
          <a:prstGeom prst="rect">
            <a:avLst/>
          </a:prstGeom>
        </p:spPr>
        <p:txBody>
          <a:bodyPr wrap="square">
            <a:spAutoFit/>
          </a:bodyPr>
          <a:lstStyle/>
          <a:p>
            <a:r>
              <a:rPr lang="en-US" sz="1800" baseline="30000" dirty="0"/>
              <a:t>1 </a:t>
            </a:r>
            <a:r>
              <a:rPr lang="en-US" sz="1800" dirty="0"/>
              <a:t> After Jesus was born in Bethlehem in Judea, during the time of King Herod, Magi from the east came to Jerusalem </a:t>
            </a:r>
            <a:r>
              <a:rPr lang="en-US" sz="1800" baseline="30000" dirty="0"/>
              <a:t>2 </a:t>
            </a:r>
            <a:r>
              <a:rPr lang="en-US" sz="1800" dirty="0"/>
              <a:t> and asked, "Where is the one who has been born king of the Jews? We saw his star in the east and have come to worship him." </a:t>
            </a:r>
            <a:r>
              <a:rPr lang="en-US" sz="1800" b="1" dirty="0"/>
              <a:t>Matthew </a:t>
            </a:r>
            <a:r>
              <a:rPr lang="en-US" sz="1800" b="1" dirty="0" smtClean="0"/>
              <a:t>2:1-2</a:t>
            </a:r>
            <a:endParaRPr lang="en-US" sz="1800" dirty="0"/>
          </a:p>
        </p:txBody>
      </p:sp>
      <p:pic>
        <p:nvPicPr>
          <p:cNvPr id="10244" name="Picture 4" descr="Her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70" y="2971800"/>
            <a:ext cx="3076659" cy="20859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1450" y="5410200"/>
            <a:ext cx="8610600" cy="1323439"/>
          </a:xfrm>
          <a:prstGeom prst="rect">
            <a:avLst/>
          </a:prstGeom>
        </p:spPr>
        <p:txBody>
          <a:bodyPr wrap="square">
            <a:spAutoFit/>
          </a:bodyPr>
          <a:lstStyle/>
          <a:p>
            <a:r>
              <a:rPr lang="en-US" sz="2000" dirty="0" smtClean="0"/>
              <a:t>On </a:t>
            </a:r>
            <a:r>
              <a:rPr lang="en-US" sz="2000" dirty="0"/>
              <a:t>coming to the house, they saw the child with his mother Mary, and they bowed down and worshiped him. Then they opened their treasures and presented him with gifts of gold and of incense and of myrrh. </a:t>
            </a:r>
            <a:endParaRPr lang="en-US" sz="2000" dirty="0" smtClean="0"/>
          </a:p>
          <a:p>
            <a:r>
              <a:rPr lang="en-US" sz="2000" b="1" dirty="0" smtClean="0"/>
              <a:t>Matthew 2:11</a:t>
            </a:r>
            <a:endParaRPr lang="en-US" sz="2000" dirty="0"/>
          </a:p>
        </p:txBody>
      </p:sp>
    </p:spTree>
    <p:extLst>
      <p:ext uri="{BB962C8B-B14F-4D97-AF65-F5344CB8AC3E}">
        <p14:creationId xmlns:p14="http://schemas.microsoft.com/office/powerpoint/2010/main" val="2184963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81403</TotalTime>
  <Words>809</Words>
  <Application>Microsoft Office PowerPoint</Application>
  <PresentationFormat>On-screen Show (4:3)</PresentationFormat>
  <Paragraphs>95</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965</cp:revision>
  <cp:lastPrinted>2020-12-06T13:47:00Z</cp:lastPrinted>
  <dcterms:created xsi:type="dcterms:W3CDTF">2019-07-16T01:09:40Z</dcterms:created>
  <dcterms:modified xsi:type="dcterms:W3CDTF">2020-12-20T16:53:31Z</dcterms:modified>
</cp:coreProperties>
</file>