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9" r:id="rId2"/>
    <p:sldId id="444" r:id="rId3"/>
    <p:sldId id="438" r:id="rId4"/>
    <p:sldId id="440" r:id="rId5"/>
    <p:sldId id="453" r:id="rId6"/>
    <p:sldId id="459" r:id="rId7"/>
    <p:sldId id="441" r:id="rId8"/>
    <p:sldId id="455" r:id="rId9"/>
    <p:sldId id="454" r:id="rId10"/>
    <p:sldId id="456" r:id="rId11"/>
    <p:sldId id="460" r:id="rId12"/>
    <p:sldId id="457" r:id="rId13"/>
    <p:sldId id="439" r:id="rId14"/>
    <p:sldId id="458" r:id="rId15"/>
    <p:sldId id="462" r:id="rId16"/>
    <p:sldId id="463" r:id="rId17"/>
    <p:sldId id="464" r:id="rId18"/>
    <p:sldId id="465" r:id="rId19"/>
    <p:sldId id="466" r:id="rId20"/>
    <p:sldId id="467" r:id="rId21"/>
    <p:sldId id="461" r:id="rId22"/>
    <p:sldId id="451" r:id="rId23"/>
    <p:sldId id="448" r:id="rId24"/>
    <p:sldId id="442" r:id="rId25"/>
    <p:sldId id="443" r:id="rId26"/>
    <p:sldId id="452" r:id="rId2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0" d="100"/>
          <a:sy n="60" d="100"/>
        </p:scale>
        <p:origin x="-3084" y="-1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3B81995-1601-4C67-BB57-020255E560B7}" type="datetimeFigureOut">
              <a:rPr lang="en-US" smtClean="0"/>
              <a:t>11/7/2021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D1C2FEA-DF17-4053-B0BB-29AA4A2BF674}" type="slidenum">
              <a:rPr lang="en-US" smtClean="0"/>
              <a:t>‹#›</a:t>
            </a:fld>
            <a:endParaRPr lang="en-US"/>
          </a:p>
        </p:txBody>
      </p:sp>
    </p:spTree>
    <p:extLst>
      <p:ext uri="{BB962C8B-B14F-4D97-AF65-F5344CB8AC3E}">
        <p14:creationId xmlns:p14="http://schemas.microsoft.com/office/powerpoint/2010/main" val="131750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2" tIns="48331" rIns="96662" bIns="48331" rtlCol="0"/>
          <a:lstStyle>
            <a:lvl1pPr algn="r">
              <a:defRPr sz="1300"/>
            </a:lvl1pPr>
          </a:lstStyle>
          <a:p>
            <a:fld id="{0B494172-9784-41F0-BAC5-D2E79B1EF098}" type="datetimeFigureOut">
              <a:rPr lang="en-US" smtClean="0"/>
              <a:t>11/7/2021</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2" tIns="48331" rIns="96662"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62" tIns="48331" rIns="96662" bIns="48331" rtlCol="0" anchor="b"/>
          <a:lstStyle>
            <a:lvl1pPr algn="r">
              <a:defRPr sz="1300"/>
            </a:lvl1pPr>
          </a:lstStyle>
          <a:p>
            <a:fld id="{9D4C1232-077D-45E0-B5D2-BC454D923D9E}" type="slidenum">
              <a:rPr lang="en-US" smtClean="0"/>
              <a:t>‹#›</a:t>
            </a:fld>
            <a:endParaRPr lang="en-US"/>
          </a:p>
        </p:txBody>
      </p:sp>
    </p:spTree>
    <p:extLst>
      <p:ext uri="{BB962C8B-B14F-4D97-AF65-F5344CB8AC3E}">
        <p14:creationId xmlns:p14="http://schemas.microsoft.com/office/powerpoint/2010/main" val="18303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6" name="Group 8"/>
          <p:cNvGrpSpPr>
            <a:grpSpLocks/>
          </p:cNvGrpSpPr>
          <p:nvPr/>
        </p:nvGrpSpPr>
        <p:grpSpPr bwMode="auto">
          <a:xfrm>
            <a:off x="0" y="1752600"/>
            <a:ext cx="9142413" cy="1981200"/>
            <a:chOff x="0" y="1104"/>
            <a:chExt cx="5759" cy="1248"/>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104"/>
              <a:ext cx="5759"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Arc 3"/>
            <p:cNvSpPr>
              <a:spLocks/>
            </p:cNvSpPr>
            <p:nvPr/>
          </p:nvSpPr>
          <p:spPr bwMode="auto">
            <a:xfrm>
              <a:off x="576" y="1444"/>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5" name="Group 7"/>
            <p:cNvGrpSpPr>
              <a:grpSpLocks/>
            </p:cNvGrpSpPr>
            <p:nvPr/>
          </p:nvGrpSpPr>
          <p:grpSpPr bwMode="auto">
            <a:xfrm>
              <a:off x="0" y="2208"/>
              <a:ext cx="5759" cy="144"/>
              <a:chOff x="0" y="2208"/>
              <a:chExt cx="5759" cy="144"/>
            </a:xfrm>
          </p:grpSpPr>
          <p:sp>
            <p:nvSpPr>
              <p:cNvPr id="2052" name="Rectangle 4"/>
              <p:cNvSpPr>
                <a:spLocks noChangeArrowheads="1"/>
              </p:cNvSpPr>
              <p:nvPr/>
            </p:nvSpPr>
            <p:spPr bwMode="ltGray">
              <a:xfrm>
                <a:off x="0" y="2208"/>
                <a:ext cx="5759"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5"/>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Rectangle 6"/>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57" name="Rectangle 9"/>
          <p:cNvSpPr>
            <a:spLocks noGrp="1" noChangeArrowheads="1"/>
          </p:cNvSpPr>
          <p:nvPr>
            <p:ph type="ctrTitle" sz="quarter"/>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2058" name="Rectangle 1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59" name="Rectangle 11"/>
          <p:cNvSpPr>
            <a:spLocks noGrp="1" noChangeArrowheads="1"/>
          </p:cNvSpPr>
          <p:nvPr>
            <p:ph type="dt" sz="quarter" idx="2"/>
          </p:nvPr>
        </p:nvSpPr>
        <p:spPr/>
        <p:txBody>
          <a:bodyPr/>
          <a:lstStyle>
            <a:lvl1pPr>
              <a:defRPr/>
            </a:lvl1pPr>
          </a:lstStyle>
          <a:p>
            <a:endParaRPr lang="en-US" altLang="en-US"/>
          </a:p>
        </p:txBody>
      </p:sp>
      <p:sp>
        <p:nvSpPr>
          <p:cNvPr id="2060" name="Rectangle 12"/>
          <p:cNvSpPr>
            <a:spLocks noGrp="1" noChangeArrowheads="1"/>
          </p:cNvSpPr>
          <p:nvPr>
            <p:ph type="ftr" sz="quarter" idx="3"/>
          </p:nvPr>
        </p:nvSpPr>
        <p:spPr/>
        <p:txBody>
          <a:bodyPr/>
          <a:lstStyle>
            <a:lvl1pPr>
              <a:defRPr/>
            </a:lvl1pPr>
          </a:lstStyle>
          <a:p>
            <a:endParaRPr lang="en-US" altLang="en-US"/>
          </a:p>
        </p:txBody>
      </p:sp>
      <p:sp>
        <p:nvSpPr>
          <p:cNvPr id="2061" name="Rectangle 13"/>
          <p:cNvSpPr>
            <a:spLocks noGrp="1" noChangeArrowheads="1"/>
          </p:cNvSpPr>
          <p:nvPr>
            <p:ph type="sldNum" sz="quarter" idx="4"/>
          </p:nvPr>
        </p:nvSpPr>
        <p:spPr/>
        <p:txBody>
          <a:bodyPr/>
          <a:lstStyle>
            <a:lvl1pPr>
              <a:defRPr/>
            </a:lvl1pPr>
          </a:lstStyle>
          <a:p>
            <a:fld id="{7BC24DF6-080B-47EF-9058-25C28C51120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63A00E-52BC-44B5-AACC-C7535D2633E2}" type="slidenum">
              <a:rPr lang="en-US" altLang="en-US"/>
              <a:pPr/>
              <a:t>‹#›</a:t>
            </a:fld>
            <a:endParaRPr lang="en-US" altLang="en-US"/>
          </a:p>
        </p:txBody>
      </p:sp>
    </p:spTree>
    <p:extLst>
      <p:ext uri="{BB962C8B-B14F-4D97-AF65-F5344CB8AC3E}">
        <p14:creationId xmlns:p14="http://schemas.microsoft.com/office/powerpoint/2010/main" val="363759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FFA754-0F0E-46EC-814E-A70AEEA8827F}" type="slidenum">
              <a:rPr lang="en-US" altLang="en-US"/>
              <a:pPr/>
              <a:t>‹#›</a:t>
            </a:fld>
            <a:endParaRPr lang="en-US" altLang="en-US"/>
          </a:p>
        </p:txBody>
      </p:sp>
    </p:spTree>
    <p:extLst>
      <p:ext uri="{BB962C8B-B14F-4D97-AF65-F5344CB8AC3E}">
        <p14:creationId xmlns:p14="http://schemas.microsoft.com/office/powerpoint/2010/main" val="77515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51B158-BF10-46CF-BD9C-1C7469AA0B49}" type="slidenum">
              <a:rPr lang="en-US" altLang="en-US"/>
              <a:pPr/>
              <a:t>‹#›</a:t>
            </a:fld>
            <a:endParaRPr lang="en-US" altLang="en-US"/>
          </a:p>
        </p:txBody>
      </p:sp>
    </p:spTree>
    <p:extLst>
      <p:ext uri="{BB962C8B-B14F-4D97-AF65-F5344CB8AC3E}">
        <p14:creationId xmlns:p14="http://schemas.microsoft.com/office/powerpoint/2010/main" val="19315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16DFF5-101C-4485-B391-C2BA125F7C15}" type="slidenum">
              <a:rPr lang="en-US" altLang="en-US"/>
              <a:pPr/>
              <a:t>‹#›</a:t>
            </a:fld>
            <a:endParaRPr lang="en-US" altLang="en-US"/>
          </a:p>
        </p:txBody>
      </p:sp>
    </p:spTree>
    <p:extLst>
      <p:ext uri="{BB962C8B-B14F-4D97-AF65-F5344CB8AC3E}">
        <p14:creationId xmlns:p14="http://schemas.microsoft.com/office/powerpoint/2010/main" val="286196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E35998-828F-436F-A07D-E1707AF045FE}" type="slidenum">
              <a:rPr lang="en-US" altLang="en-US"/>
              <a:pPr/>
              <a:t>‹#›</a:t>
            </a:fld>
            <a:endParaRPr lang="en-US" altLang="en-US"/>
          </a:p>
        </p:txBody>
      </p:sp>
    </p:spTree>
    <p:extLst>
      <p:ext uri="{BB962C8B-B14F-4D97-AF65-F5344CB8AC3E}">
        <p14:creationId xmlns:p14="http://schemas.microsoft.com/office/powerpoint/2010/main" val="213609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1DC7F50-B315-4EE3-8D14-8A0AD7AD0560}" type="slidenum">
              <a:rPr lang="en-US" altLang="en-US"/>
              <a:pPr/>
              <a:t>‹#›</a:t>
            </a:fld>
            <a:endParaRPr lang="en-US" altLang="en-US"/>
          </a:p>
        </p:txBody>
      </p:sp>
    </p:spTree>
    <p:extLst>
      <p:ext uri="{BB962C8B-B14F-4D97-AF65-F5344CB8AC3E}">
        <p14:creationId xmlns:p14="http://schemas.microsoft.com/office/powerpoint/2010/main" val="288161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6D99126-7161-430F-8F28-94B1FE742A98}" type="slidenum">
              <a:rPr lang="en-US" altLang="en-US"/>
              <a:pPr/>
              <a:t>‹#›</a:t>
            </a:fld>
            <a:endParaRPr lang="en-US" altLang="en-US"/>
          </a:p>
        </p:txBody>
      </p:sp>
    </p:spTree>
    <p:extLst>
      <p:ext uri="{BB962C8B-B14F-4D97-AF65-F5344CB8AC3E}">
        <p14:creationId xmlns:p14="http://schemas.microsoft.com/office/powerpoint/2010/main" val="102577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838A74E-3225-4129-B35E-F8CFF22ED185}" type="slidenum">
              <a:rPr lang="en-US" altLang="en-US"/>
              <a:pPr/>
              <a:t>‹#›</a:t>
            </a:fld>
            <a:endParaRPr lang="en-US" altLang="en-US"/>
          </a:p>
        </p:txBody>
      </p:sp>
    </p:spTree>
    <p:extLst>
      <p:ext uri="{BB962C8B-B14F-4D97-AF65-F5344CB8AC3E}">
        <p14:creationId xmlns:p14="http://schemas.microsoft.com/office/powerpoint/2010/main" val="117656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899A70-981A-4E7E-9E05-07530DFA329F}" type="slidenum">
              <a:rPr lang="en-US" altLang="en-US"/>
              <a:pPr/>
              <a:t>‹#›</a:t>
            </a:fld>
            <a:endParaRPr lang="en-US" altLang="en-US"/>
          </a:p>
        </p:txBody>
      </p:sp>
    </p:spTree>
    <p:extLst>
      <p:ext uri="{BB962C8B-B14F-4D97-AF65-F5344CB8AC3E}">
        <p14:creationId xmlns:p14="http://schemas.microsoft.com/office/powerpoint/2010/main" val="400216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7BE3111-EA24-4D77-8318-CBFE7C4E4CF8}" type="slidenum">
              <a:rPr lang="en-US" altLang="en-US"/>
              <a:pPr/>
              <a:t>‹#›</a:t>
            </a:fld>
            <a:endParaRPr lang="en-US" altLang="en-US"/>
          </a:p>
        </p:txBody>
      </p:sp>
    </p:spTree>
    <p:extLst>
      <p:ext uri="{BB962C8B-B14F-4D97-AF65-F5344CB8AC3E}">
        <p14:creationId xmlns:p14="http://schemas.microsoft.com/office/powerpoint/2010/main" val="230812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2" name="Group 8"/>
          <p:cNvGrpSpPr>
            <a:grpSpLocks/>
          </p:cNvGrpSpPr>
          <p:nvPr/>
        </p:nvGrpSpPr>
        <p:grpSpPr bwMode="auto">
          <a:xfrm>
            <a:off x="0" y="0"/>
            <a:ext cx="9142413" cy="6856413"/>
            <a:chOff x="0" y="0"/>
            <a:chExt cx="5759" cy="4319"/>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5759"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Arc 3"/>
            <p:cNvSpPr>
              <a:spLocks/>
            </p:cNvSpPr>
            <p:nvPr/>
          </p:nvSpPr>
          <p:spPr bwMode="auto">
            <a:xfrm>
              <a:off x="576" y="340"/>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close/>
                </a:path>
              </a:pathLst>
            </a:custGeom>
            <a:solidFill>
              <a:schemeClr val="accent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Rectangle 4"/>
            <p:cNvSpPr>
              <a:spLocks noChangeArrowheads="1"/>
            </p:cNvSpPr>
            <p:nvPr/>
          </p:nvSpPr>
          <p:spPr bwMode="hidden">
            <a:xfrm>
              <a:off x="0" y="1104"/>
              <a:ext cx="5759" cy="3215"/>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ltGray">
            <a:xfrm>
              <a:off x="0" y="1104"/>
              <a:ext cx="5759"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6"/>
            <p:cNvSpPr>
              <a:spLocks noChangeArrowheads="1"/>
            </p:cNvSpPr>
            <p:nvPr/>
          </p:nvSpPr>
          <p:spPr bwMode="ltGray">
            <a:xfrm>
              <a:off x="4319" y="1104"/>
              <a:ext cx="1440" cy="144"/>
            </a:xfrm>
            <a:prstGeom prst="rect">
              <a:avLst/>
            </a:prstGeom>
            <a:gradFill rotWithShape="0">
              <a:gsLst>
                <a:gs pos="0">
                  <a:schemeClr val="accent2"/>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Rectangle 7"/>
            <p:cNvSpPr>
              <a:spLocks noChangeArrowheads="1"/>
            </p:cNvSpPr>
            <p:nvPr/>
          </p:nvSpPr>
          <p:spPr bwMode="ltGray">
            <a:xfrm>
              <a:off x="0" y="1104"/>
              <a:ext cx="1440" cy="144"/>
            </a:xfrm>
            <a:prstGeom prst="rect">
              <a:avLst/>
            </a:prstGeom>
            <a:gradFill rotWithShape="0">
              <a:gsLst>
                <a:gs pos="0">
                  <a:schemeClr val="hlink"/>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3" name="Rectangle 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5" name="Rectangle 1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36" name="Rectangle 1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7" name="Rectangle 13"/>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A3DFF184-A0FF-466B-AC07-9D82C2AEC6E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457200" y="3962400"/>
            <a:ext cx="8458200" cy="1752600"/>
          </a:xfrm>
        </p:spPr>
        <p:txBody>
          <a:bodyPr/>
          <a:lstStyle/>
          <a:p>
            <a:endParaRPr lang="en-US" sz="6000" b="1" dirty="0" smtClean="0">
              <a:effectLst>
                <a:outerShdw blurRad="38100" dist="38100" dir="2700000" algn="tl">
                  <a:srgbClr val="000000">
                    <a:alpha val="43137"/>
                  </a:srgbClr>
                </a:outerShdw>
              </a:effectLst>
            </a:endParaRPr>
          </a:p>
          <a:p>
            <a:r>
              <a:rPr lang="en-US" sz="6000" b="1" dirty="0" smtClean="0">
                <a:effectLst>
                  <a:outerShdw blurRad="38100" dist="38100" dir="2700000" algn="tl">
                    <a:srgbClr val="000000">
                      <a:alpha val="43137"/>
                    </a:srgbClr>
                  </a:outerShdw>
                </a:effectLst>
              </a:rPr>
              <a:t>LifeGate Sermon</a:t>
            </a:r>
          </a:p>
          <a:p>
            <a:r>
              <a:rPr lang="en-US" sz="4000" b="1" dirty="0" smtClean="0">
                <a:solidFill>
                  <a:srgbClr val="FFFF00"/>
                </a:solidFill>
                <a:effectLst>
                  <a:outerShdw blurRad="38100" dist="38100" dir="2700000" algn="tl">
                    <a:srgbClr val="000000">
                      <a:alpha val="43137"/>
                    </a:srgbClr>
                  </a:outerShdw>
                </a:effectLst>
              </a:rPr>
              <a:t>October 31, 2021 </a:t>
            </a:r>
            <a:endParaRPr lang="en-US" sz="4000"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52400" y="0"/>
            <a:ext cx="8763000" cy="1446550"/>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rPr>
              <a:t>504 Years Since The  </a:t>
            </a:r>
          </a:p>
          <a:p>
            <a:pPr algn="ctr"/>
            <a:r>
              <a:rPr lang="en-US" sz="4400" b="1" dirty="0" smtClean="0">
                <a:solidFill>
                  <a:srgbClr val="FFFF00"/>
                </a:solidFill>
                <a:effectLst>
                  <a:outerShdw blurRad="38100" dist="38100" dir="2700000" algn="tl">
                    <a:srgbClr val="000000">
                      <a:alpha val="43137"/>
                    </a:srgbClr>
                  </a:outerShdw>
                </a:effectLst>
              </a:rPr>
              <a:t>Great Reformation </a:t>
            </a:r>
            <a:endParaRPr lang="en-US" sz="4400" b="1" dirty="0">
              <a:solidFill>
                <a:srgbClr val="FFFF00"/>
              </a:solidFill>
              <a:effectLst>
                <a:outerShdw blurRad="38100" dist="38100" dir="2700000" algn="tl">
                  <a:srgbClr val="000000">
                    <a:alpha val="43137"/>
                  </a:srgbClr>
                </a:outerShdw>
              </a:effectLst>
            </a:endParaRPr>
          </a:p>
        </p:txBody>
      </p:sp>
      <p:pic>
        <p:nvPicPr>
          <p:cNvPr id="1026" name="Picture 2" descr="Martin Luther&amp;#39;s 95 Theses | ReasonableTheology.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524000"/>
            <a:ext cx="70485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2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3650"/>
            <a:ext cx="84582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I Thought If We Are Saved </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By Grace  - God Does It All </a:t>
            </a:r>
          </a:p>
        </p:txBody>
      </p:sp>
      <p:sp>
        <p:nvSpPr>
          <p:cNvPr id="5" name="Rectangle 4"/>
          <p:cNvSpPr/>
          <p:nvPr/>
        </p:nvSpPr>
        <p:spPr>
          <a:xfrm>
            <a:off x="228600" y="5410200"/>
            <a:ext cx="8610600" cy="1200329"/>
          </a:xfrm>
          <a:prstGeom prst="rect">
            <a:avLst/>
          </a:prstGeom>
        </p:spPr>
        <p:txBody>
          <a:bodyPr wrap="square">
            <a:spAutoFit/>
          </a:bodyPr>
          <a:lstStyle/>
          <a:p>
            <a:r>
              <a:rPr lang="en-US" sz="2400" dirty="0" smtClean="0"/>
              <a:t>But </a:t>
            </a:r>
            <a:r>
              <a:rPr lang="en-US" sz="2400" dirty="0"/>
              <a:t>by the grace of God I am what I am, </a:t>
            </a:r>
            <a:r>
              <a:rPr lang="en-US" sz="2400" b="1" dirty="0">
                <a:solidFill>
                  <a:srgbClr val="FFFF00"/>
                </a:solidFill>
              </a:rPr>
              <a:t>and </a:t>
            </a:r>
            <a:r>
              <a:rPr lang="en-US" sz="2400" b="1" dirty="0" smtClean="0">
                <a:solidFill>
                  <a:srgbClr val="FFFF00"/>
                </a:solidFill>
              </a:rPr>
              <a:t>His </a:t>
            </a:r>
            <a:r>
              <a:rPr lang="en-US" sz="2400" b="1" dirty="0">
                <a:solidFill>
                  <a:srgbClr val="FFFF00"/>
                </a:solidFill>
              </a:rPr>
              <a:t>grace to me was not without effect</a:t>
            </a:r>
            <a:r>
              <a:rPr lang="en-US" sz="2400" dirty="0"/>
              <a:t>. No, I worked harder than all of them--yet not I, but the grace of God that was with me. </a:t>
            </a:r>
            <a:r>
              <a:rPr lang="en-US" sz="2400" b="1" dirty="0"/>
              <a:t>1 Corinthians 15:10 (NIV) </a:t>
            </a:r>
            <a:endParaRPr lang="en-US" sz="2400" dirty="0"/>
          </a:p>
        </p:txBody>
      </p:sp>
      <p:sp>
        <p:nvSpPr>
          <p:cNvPr id="6" name="Rectangle 5"/>
          <p:cNvSpPr/>
          <p:nvPr/>
        </p:nvSpPr>
        <p:spPr>
          <a:xfrm>
            <a:off x="228600" y="3429000"/>
            <a:ext cx="8458200" cy="1569660"/>
          </a:xfrm>
          <a:prstGeom prst="rect">
            <a:avLst/>
          </a:prstGeom>
        </p:spPr>
        <p:txBody>
          <a:bodyPr wrap="square">
            <a:spAutoFit/>
          </a:bodyPr>
          <a:lstStyle/>
          <a:p>
            <a:r>
              <a:rPr lang="en-US" sz="2400" dirty="0" smtClean="0"/>
              <a:t>For </a:t>
            </a:r>
            <a:r>
              <a:rPr lang="en-US" sz="2400" dirty="0"/>
              <a:t>the grace of God that brings salvation has appeared to all men. </a:t>
            </a:r>
            <a:r>
              <a:rPr lang="en-US" sz="2400" baseline="30000" dirty="0"/>
              <a:t>12 </a:t>
            </a:r>
            <a:r>
              <a:rPr lang="en-US" sz="2400" dirty="0"/>
              <a:t> It teaches us to say "No" to ungodliness and worldly passions, and to live self-controlled, upright and godly lives in this present age, </a:t>
            </a:r>
            <a:r>
              <a:rPr lang="en-US" sz="2400" b="1" dirty="0"/>
              <a:t>Titus 2:11-12 (NIV) </a:t>
            </a:r>
            <a:endParaRPr lang="en-US" sz="2400" dirty="0"/>
          </a:p>
        </p:txBody>
      </p:sp>
      <p:sp>
        <p:nvSpPr>
          <p:cNvPr id="7" name="Rectangle 6"/>
          <p:cNvSpPr/>
          <p:nvPr/>
        </p:nvSpPr>
        <p:spPr>
          <a:xfrm>
            <a:off x="304800" y="2228671"/>
            <a:ext cx="8534400" cy="1384995"/>
          </a:xfrm>
          <a:prstGeom prst="rect">
            <a:avLst/>
          </a:prstGeom>
        </p:spPr>
        <p:txBody>
          <a:bodyPr wrap="square">
            <a:spAutoFit/>
          </a:bodyPr>
          <a:lstStyle/>
          <a:p>
            <a:r>
              <a:rPr lang="en-US" sz="2800" dirty="0">
                <a:solidFill>
                  <a:schemeClr val="bg2"/>
                </a:solidFill>
              </a:rPr>
              <a:t> It does not, therefore, depend on man's desire or effort, but on God's mercy. </a:t>
            </a:r>
            <a:r>
              <a:rPr lang="en-US" sz="2800" b="1" dirty="0">
                <a:solidFill>
                  <a:schemeClr val="bg2"/>
                </a:solidFill>
              </a:rPr>
              <a:t>Romans 9:16 (NIV) </a:t>
            </a:r>
            <a:r>
              <a:rPr lang="en-US" sz="2800" dirty="0">
                <a:solidFill>
                  <a:schemeClr val="bg2"/>
                </a:solidFill>
              </a:rPr>
              <a:t/>
            </a:r>
            <a:br>
              <a:rPr lang="en-US" sz="2800" dirty="0">
                <a:solidFill>
                  <a:schemeClr val="bg2"/>
                </a:solidFill>
              </a:rPr>
            </a:br>
            <a:endParaRPr lang="en-US" sz="2800" dirty="0">
              <a:solidFill>
                <a:schemeClr val="bg2"/>
              </a:solidFill>
            </a:endParaRPr>
          </a:p>
        </p:txBody>
      </p:sp>
    </p:spTree>
    <p:extLst>
      <p:ext uri="{BB962C8B-B14F-4D97-AF65-F5344CB8AC3E}">
        <p14:creationId xmlns:p14="http://schemas.microsoft.com/office/powerpoint/2010/main" val="254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0"/>
            <a:ext cx="84582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Three Revelations</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Of 21</a:t>
            </a:r>
            <a:r>
              <a:rPr lang="en-US" sz="4400" b="1" baseline="30000"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st</a:t>
            </a: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 Century Reformation</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8" name="TextBox 7"/>
          <p:cNvSpPr txBox="1"/>
          <p:nvPr/>
        </p:nvSpPr>
        <p:spPr>
          <a:xfrm>
            <a:off x="0" y="3733800"/>
            <a:ext cx="1143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2</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
        <p:nvSpPr>
          <p:cNvPr id="7" name="Rectangle 6"/>
          <p:cNvSpPr/>
          <p:nvPr/>
        </p:nvSpPr>
        <p:spPr>
          <a:xfrm>
            <a:off x="760228" y="3886200"/>
            <a:ext cx="7850372" cy="1631216"/>
          </a:xfrm>
          <a:prstGeom prst="rect">
            <a:avLst/>
          </a:prstGeom>
        </p:spPr>
        <p:txBody>
          <a:bodyPr wrap="square">
            <a:spAutoFit/>
          </a:bodyPr>
          <a:lstStyle/>
          <a:p>
            <a:r>
              <a:rPr lang="en-US" sz="2000" b="1" dirty="0">
                <a:solidFill>
                  <a:srgbClr val="FFFF00"/>
                </a:solidFill>
              </a:rPr>
              <a:t>OVERCOMING THE LIE OF BEING UNQUALIFIED TO SERVE THE LORD </a:t>
            </a:r>
            <a:r>
              <a:rPr lang="en-US" sz="2000" b="1" dirty="0" smtClean="0">
                <a:solidFill>
                  <a:srgbClr val="FFFF00"/>
                </a:solidFill>
              </a:rPr>
              <a:t> </a:t>
            </a:r>
            <a:r>
              <a:rPr lang="en-US" sz="2000" dirty="0" smtClean="0"/>
              <a:t>- </a:t>
            </a:r>
            <a:r>
              <a:rPr lang="en-US" sz="2000" dirty="0"/>
              <a:t>These searched for their family records, but they could not find them and so were excluded from the priesthood as unclean. Ezra 2:62 (NIV</a:t>
            </a:r>
            <a:r>
              <a:rPr lang="en-US" sz="2000" dirty="0" smtClean="0"/>
              <a:t>) - </a:t>
            </a:r>
            <a:r>
              <a:rPr lang="en-US" sz="2000" baseline="30000" dirty="0"/>
              <a:t>10 </a:t>
            </a:r>
            <a:r>
              <a:rPr lang="en-US" sz="2000" dirty="0"/>
              <a:t> For we are God's workmanship, created in Christ Jesus to do good works, which God prepared in advance for us to do. </a:t>
            </a:r>
            <a:r>
              <a:rPr lang="en-US" sz="2000" b="1" dirty="0" smtClean="0"/>
              <a:t>Ephesians 2:10-</a:t>
            </a:r>
            <a:endParaRPr lang="en-US" sz="2000" dirty="0"/>
          </a:p>
        </p:txBody>
      </p:sp>
    </p:spTree>
    <p:extLst>
      <p:ext uri="{BB962C8B-B14F-4D97-AF65-F5344CB8AC3E}">
        <p14:creationId xmlns:p14="http://schemas.microsoft.com/office/powerpoint/2010/main" val="2614731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Y TREASURE BOX&amp;quot; : THE BIBLE: THE SECOND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6543675" cy="4200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4337" y="-142458"/>
            <a:ext cx="8458200" cy="212365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Can You Imagine The Excitement of Returning To The </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Promised Land </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3316" name="Picture 4" descr="Ezra, the Scribe Scribe: a teacher of the Law (scriptures) Ezra 7-8 |  DWELLING in the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45529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35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0"/>
            <a:ext cx="84582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Do Not Believe The Lie</a:t>
            </a:r>
          </a:p>
          <a:p>
            <a:pPr algn="ctr"/>
            <a:r>
              <a:rPr lang="en-US" sz="5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That You Are Disqualified </a:t>
            </a:r>
            <a:endParaRPr lang="en-US" sz="5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76200" y="2136339"/>
            <a:ext cx="5867400" cy="2554545"/>
          </a:xfrm>
          <a:prstGeom prst="rect">
            <a:avLst/>
          </a:prstGeom>
        </p:spPr>
        <p:txBody>
          <a:bodyPr wrap="square">
            <a:spAutoFit/>
          </a:bodyPr>
          <a:lstStyle/>
          <a:p>
            <a:r>
              <a:rPr lang="en-US" sz="2400" dirty="0"/>
              <a:t>And from among the priests: The descendants of </a:t>
            </a:r>
            <a:r>
              <a:rPr lang="en-US" sz="2400" dirty="0" err="1"/>
              <a:t>Hobaiah</a:t>
            </a:r>
            <a:r>
              <a:rPr lang="en-US" sz="2400" dirty="0"/>
              <a:t>, </a:t>
            </a:r>
            <a:r>
              <a:rPr lang="en-US" sz="2400" dirty="0" err="1"/>
              <a:t>Hakkoz</a:t>
            </a:r>
            <a:r>
              <a:rPr lang="en-US" sz="2400" dirty="0"/>
              <a:t> and </a:t>
            </a:r>
            <a:r>
              <a:rPr lang="en-US" sz="2400" dirty="0" err="1"/>
              <a:t>Barzillai</a:t>
            </a:r>
            <a:r>
              <a:rPr lang="en-US" sz="2400" dirty="0"/>
              <a:t> </a:t>
            </a:r>
            <a:r>
              <a:rPr lang="en-US" sz="2400" dirty="0" smtClean="0"/>
              <a:t>62  </a:t>
            </a:r>
            <a:r>
              <a:rPr lang="en-US" sz="2400" dirty="0"/>
              <a:t>These searched for their family records, </a:t>
            </a:r>
            <a:r>
              <a:rPr lang="en-US" sz="2800" b="1" dirty="0">
                <a:solidFill>
                  <a:srgbClr val="FFFF00"/>
                </a:solidFill>
              </a:rPr>
              <a:t>but they could not find them and so were excluded from the priesthood as unclean. </a:t>
            </a:r>
            <a:r>
              <a:rPr lang="en-US" sz="2400" dirty="0"/>
              <a:t>Ezra 2</a:t>
            </a:r>
            <a:r>
              <a:rPr lang="en-US" sz="2400" dirty="0" smtClean="0"/>
              <a:t>: 61, 62 </a:t>
            </a:r>
            <a:r>
              <a:rPr lang="en-US" sz="2400" dirty="0"/>
              <a:t>(</a:t>
            </a:r>
            <a:r>
              <a:rPr lang="en-US" sz="2400" dirty="0" smtClean="0"/>
              <a:t>NIV)</a:t>
            </a:r>
            <a:endParaRPr lang="en-US" sz="2400" dirty="0"/>
          </a:p>
        </p:txBody>
      </p:sp>
      <p:sp>
        <p:nvSpPr>
          <p:cNvPr id="3" name="Rectangle 2"/>
          <p:cNvSpPr/>
          <p:nvPr/>
        </p:nvSpPr>
        <p:spPr>
          <a:xfrm>
            <a:off x="152399" y="5193385"/>
            <a:ext cx="8690345" cy="1384995"/>
          </a:xfrm>
          <a:prstGeom prst="rect">
            <a:avLst/>
          </a:prstGeom>
        </p:spPr>
        <p:txBody>
          <a:bodyPr wrap="square">
            <a:spAutoFit/>
          </a:bodyPr>
          <a:lstStyle/>
          <a:p>
            <a:r>
              <a:rPr lang="en-US" sz="2800" dirty="0"/>
              <a:t>For we are God's workmanship, created in Christ Jesus to do good works, which God prepared in advance for us to do. </a:t>
            </a:r>
            <a:r>
              <a:rPr lang="en-US" sz="2800" b="1" dirty="0"/>
              <a:t>Ephesians 2:10-</a:t>
            </a:r>
            <a:endParaRPr lang="en-US" sz="2800" dirty="0"/>
          </a:p>
        </p:txBody>
      </p:sp>
      <p:pic>
        <p:nvPicPr>
          <p:cNvPr id="8194" name="Picture 2" descr="Ezra the Scribe - Jewish History"/>
          <p:cNvPicPr>
            <a:picLocks noChangeAspect="1" noChangeArrowheads="1"/>
          </p:cNvPicPr>
          <p:nvPr/>
        </p:nvPicPr>
        <p:blipFill rotWithShape="1">
          <a:blip r:embed="rId2">
            <a:extLst>
              <a:ext uri="{28A0092B-C50C-407E-A947-70E740481C1C}">
                <a14:useLocalDpi xmlns:a14="http://schemas.microsoft.com/office/drawing/2010/main" val="0"/>
              </a:ext>
            </a:extLst>
          </a:blip>
          <a:srcRect l="9675" r="21786"/>
          <a:stretch/>
        </p:blipFill>
        <p:spPr bwMode="auto">
          <a:xfrm>
            <a:off x="6096000" y="2667000"/>
            <a:ext cx="2746745" cy="240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124361"/>
            <a:ext cx="8458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Practical Application of Overcoming </a:t>
            </a:r>
          </a:p>
          <a:p>
            <a:pPr algn="ctr"/>
            <a:r>
              <a:rPr lang="en-US" sz="4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The Lie Of I’m Unqualified </a:t>
            </a:r>
            <a:endParaRPr lang="en-US" sz="40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Rectangle 4"/>
          <p:cNvSpPr/>
          <p:nvPr/>
        </p:nvSpPr>
        <p:spPr>
          <a:xfrm>
            <a:off x="304800" y="2667000"/>
            <a:ext cx="8343900" cy="1754326"/>
          </a:xfrm>
          <a:prstGeom prst="rect">
            <a:avLst/>
          </a:prstGeom>
        </p:spPr>
        <p:txBody>
          <a:bodyPr wrap="square">
            <a:spAutoFit/>
          </a:bodyPr>
          <a:lstStyle/>
          <a:p>
            <a:r>
              <a:rPr lang="en-US" dirty="0">
                <a:solidFill>
                  <a:schemeClr val="bg2"/>
                </a:solidFill>
              </a:rPr>
              <a:t>I want to reiterate that there is no amount of is of self goodness or self effort that can make us become qualified and holy </a:t>
            </a:r>
            <a:r>
              <a:rPr lang="en-US" dirty="0" smtClean="0">
                <a:solidFill>
                  <a:schemeClr val="bg2"/>
                </a:solidFill>
              </a:rPr>
              <a:t>enough and pure enough and anointed enough </a:t>
            </a:r>
            <a:r>
              <a:rPr lang="en-US" dirty="0">
                <a:solidFill>
                  <a:schemeClr val="bg2"/>
                </a:solidFill>
              </a:rPr>
              <a:t>to </a:t>
            </a:r>
            <a:r>
              <a:rPr lang="en-US" dirty="0" smtClean="0">
                <a:solidFill>
                  <a:schemeClr val="bg2"/>
                </a:solidFill>
              </a:rPr>
              <a:t>serve  God as </a:t>
            </a:r>
            <a:r>
              <a:rPr lang="en-US" dirty="0">
                <a:solidFill>
                  <a:schemeClr val="bg2"/>
                </a:solidFill>
              </a:rPr>
              <a:t>kings and </a:t>
            </a:r>
            <a:r>
              <a:rPr lang="en-US" dirty="0" smtClean="0">
                <a:solidFill>
                  <a:schemeClr val="bg2"/>
                </a:solidFill>
              </a:rPr>
              <a:t>priests. Only </a:t>
            </a:r>
            <a:r>
              <a:rPr lang="en-US" dirty="0">
                <a:solidFill>
                  <a:schemeClr val="bg2"/>
                </a:solidFill>
              </a:rPr>
              <a:t>the blood of Jesus purifies us from all unrighteousness and his DNA in us </a:t>
            </a:r>
            <a:r>
              <a:rPr lang="en-US" dirty="0" smtClean="0">
                <a:solidFill>
                  <a:schemeClr val="bg2"/>
                </a:solidFill>
              </a:rPr>
              <a:t>removes self- reliance – fleshly pride and  </a:t>
            </a:r>
            <a:r>
              <a:rPr lang="en-US" dirty="0">
                <a:solidFill>
                  <a:schemeClr val="bg2"/>
                </a:solidFill>
              </a:rPr>
              <a:t>those voices and those circumstances and those lies that tell us we are never going to serve </a:t>
            </a:r>
            <a:r>
              <a:rPr lang="en-US" dirty="0" smtClean="0">
                <a:solidFill>
                  <a:schemeClr val="bg2"/>
                </a:solidFill>
              </a:rPr>
              <a:t>God good enough – we are unclean. </a:t>
            </a:r>
            <a:endParaRPr lang="en-US" dirty="0">
              <a:solidFill>
                <a:schemeClr val="bg2"/>
              </a:solidFill>
            </a:endParaRPr>
          </a:p>
        </p:txBody>
      </p:sp>
      <p:sp>
        <p:nvSpPr>
          <p:cNvPr id="6" name="Rectangle 5"/>
          <p:cNvSpPr/>
          <p:nvPr/>
        </p:nvSpPr>
        <p:spPr>
          <a:xfrm>
            <a:off x="228600" y="4628852"/>
            <a:ext cx="8534400" cy="2000548"/>
          </a:xfrm>
          <a:prstGeom prst="rect">
            <a:avLst/>
          </a:prstGeom>
        </p:spPr>
        <p:txBody>
          <a:bodyPr wrap="square">
            <a:spAutoFit/>
          </a:bodyPr>
          <a:lstStyle/>
          <a:p>
            <a:r>
              <a:rPr lang="en-US" sz="2000" baseline="30000" dirty="0"/>
              <a:t>9 </a:t>
            </a:r>
            <a:r>
              <a:rPr lang="en-US" sz="2000" dirty="0"/>
              <a:t> And they sung a new song, saying, Thou art worthy to take the book, and to open the seals thereof: for </a:t>
            </a:r>
            <a:r>
              <a:rPr lang="en-US" sz="2000" dirty="0" smtClean="0"/>
              <a:t>You were slain</a:t>
            </a:r>
            <a:r>
              <a:rPr lang="en-US" sz="2000" dirty="0"/>
              <a:t>, and </a:t>
            </a:r>
            <a:r>
              <a:rPr lang="en-US" sz="2000" dirty="0" smtClean="0"/>
              <a:t>have redeemed </a:t>
            </a:r>
            <a:r>
              <a:rPr lang="en-US" sz="2000" dirty="0"/>
              <a:t>us to God by thy blood out of every kindred, and tongue, and people, and nation; </a:t>
            </a:r>
            <a:r>
              <a:rPr lang="en-US" sz="2000" baseline="30000" dirty="0"/>
              <a:t>10 </a:t>
            </a:r>
            <a:r>
              <a:rPr lang="en-US" sz="2000" dirty="0"/>
              <a:t> </a:t>
            </a:r>
            <a:r>
              <a:rPr lang="en-US" sz="2800" b="1" dirty="0">
                <a:solidFill>
                  <a:srgbClr val="FFFF00"/>
                </a:solidFill>
              </a:rPr>
              <a:t>And </a:t>
            </a:r>
            <a:r>
              <a:rPr lang="en-US" sz="2800" b="1" dirty="0" smtClean="0">
                <a:solidFill>
                  <a:srgbClr val="FFFF00"/>
                </a:solidFill>
              </a:rPr>
              <a:t>You have </a:t>
            </a:r>
            <a:r>
              <a:rPr lang="en-US" sz="2800" b="1" dirty="0">
                <a:solidFill>
                  <a:srgbClr val="FFFF00"/>
                </a:solidFill>
              </a:rPr>
              <a:t>made us unto our God kings and priests: and we shall reign on the earth. </a:t>
            </a:r>
            <a:r>
              <a:rPr lang="en-US" sz="2000" b="1" dirty="0"/>
              <a:t>Revelation 5:9-10 (KJV) </a:t>
            </a:r>
            <a:endParaRPr lang="en-US" sz="2000" dirty="0"/>
          </a:p>
        </p:txBody>
      </p:sp>
      <p:sp>
        <p:nvSpPr>
          <p:cNvPr id="7" name="Rectangle 6"/>
          <p:cNvSpPr/>
          <p:nvPr/>
        </p:nvSpPr>
        <p:spPr>
          <a:xfrm>
            <a:off x="342900" y="1972270"/>
            <a:ext cx="8572500" cy="923330"/>
          </a:xfrm>
          <a:prstGeom prst="rect">
            <a:avLst/>
          </a:prstGeom>
        </p:spPr>
        <p:txBody>
          <a:bodyPr wrap="square">
            <a:spAutoFit/>
          </a:bodyPr>
          <a:lstStyle/>
          <a:p>
            <a:r>
              <a:rPr lang="en-US" b="1" baseline="30000" dirty="0">
                <a:solidFill>
                  <a:srgbClr val="FFFF00"/>
                </a:solidFill>
              </a:rPr>
              <a:t>17 </a:t>
            </a:r>
            <a:r>
              <a:rPr lang="en-US" b="1" dirty="0">
                <a:solidFill>
                  <a:srgbClr val="FFFF00"/>
                </a:solidFill>
              </a:rPr>
              <a:t> Therefore, if anyone is in Christ, he is a new creation; the old has gone, the new has come! 2 Corinthians 5:17 (NIV) </a:t>
            </a:r>
            <a:br>
              <a:rPr lang="en-US" b="1" dirty="0">
                <a:solidFill>
                  <a:srgbClr val="FFFF00"/>
                </a:solidFill>
              </a:rPr>
            </a:br>
            <a:endParaRPr lang="en-US" b="1" dirty="0">
              <a:solidFill>
                <a:srgbClr val="FFFF00"/>
              </a:solidFill>
            </a:endParaRPr>
          </a:p>
        </p:txBody>
      </p:sp>
    </p:spTree>
    <p:extLst>
      <p:ext uri="{BB962C8B-B14F-4D97-AF65-F5344CB8AC3E}">
        <p14:creationId xmlns:p14="http://schemas.microsoft.com/office/powerpoint/2010/main" val="31181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458200" cy="212365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Only Two Things </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Make Us Unclean –</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Or Disqualify US </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TextBox 4"/>
          <p:cNvSpPr txBox="1"/>
          <p:nvPr/>
        </p:nvSpPr>
        <p:spPr>
          <a:xfrm>
            <a:off x="971107" y="3951982"/>
            <a:ext cx="7620000" cy="1569660"/>
          </a:xfrm>
          <a:prstGeom prst="rect">
            <a:avLst/>
          </a:prstGeom>
          <a:noFill/>
        </p:spPr>
        <p:txBody>
          <a:bodyPr wrap="square" rtlCol="0">
            <a:spAutoFit/>
          </a:bodyPr>
          <a:lstStyle/>
          <a:p>
            <a:r>
              <a:rPr lang="en-US" sz="3200" b="1" dirty="0" smtClean="0">
                <a:solidFill>
                  <a:srgbClr val="FFFF00"/>
                </a:solidFill>
              </a:rPr>
              <a:t>Unconverted Heart </a:t>
            </a:r>
            <a:r>
              <a:rPr lang="en-US" sz="3200" dirty="0" smtClean="0"/>
              <a:t>– I have not Given my FIRST LOVE TO GOD and repented of my sins – </a:t>
            </a:r>
            <a:r>
              <a:rPr lang="en-US" sz="2800" dirty="0" smtClean="0"/>
              <a:t>(I AM NOT IN COVENANT WITH GOD) </a:t>
            </a:r>
            <a:endParaRPr lang="en-US" sz="2800" dirty="0"/>
          </a:p>
        </p:txBody>
      </p:sp>
      <p:sp>
        <p:nvSpPr>
          <p:cNvPr id="6" name="TextBox 5"/>
          <p:cNvSpPr txBox="1"/>
          <p:nvPr/>
        </p:nvSpPr>
        <p:spPr>
          <a:xfrm>
            <a:off x="189614" y="3996422"/>
            <a:ext cx="5715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1</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
        <p:nvSpPr>
          <p:cNvPr id="7" name="Rectangle 6"/>
          <p:cNvSpPr/>
          <p:nvPr/>
        </p:nvSpPr>
        <p:spPr>
          <a:xfrm>
            <a:off x="266257" y="2057400"/>
            <a:ext cx="8572943" cy="1631216"/>
          </a:xfrm>
          <a:prstGeom prst="rect">
            <a:avLst/>
          </a:prstGeom>
        </p:spPr>
        <p:txBody>
          <a:bodyPr wrap="square">
            <a:spAutoFit/>
          </a:bodyPr>
          <a:lstStyle/>
          <a:p>
            <a:r>
              <a:rPr lang="en-US" sz="2000" baseline="30000" dirty="0">
                <a:solidFill>
                  <a:schemeClr val="bg2"/>
                </a:solidFill>
              </a:rPr>
              <a:t>10 </a:t>
            </a:r>
            <a:r>
              <a:rPr lang="en-US" sz="2000" dirty="0">
                <a:solidFill>
                  <a:schemeClr val="bg2"/>
                </a:solidFill>
              </a:rPr>
              <a:t> And we pray this in order that </a:t>
            </a:r>
            <a:r>
              <a:rPr lang="en-US" sz="2000" dirty="0">
                <a:solidFill>
                  <a:srgbClr val="FFFF00"/>
                </a:solidFill>
              </a:rPr>
              <a:t>you may live a life worthy of the Lord and may please him in every way</a:t>
            </a:r>
            <a:r>
              <a:rPr lang="en-US" sz="2000" dirty="0">
                <a:solidFill>
                  <a:schemeClr val="bg2"/>
                </a:solidFill>
              </a:rPr>
              <a:t>: bearing fruit in every good work, growing in the knowledge of God, </a:t>
            </a:r>
            <a:r>
              <a:rPr lang="en-US" sz="2000" baseline="30000" dirty="0">
                <a:solidFill>
                  <a:schemeClr val="bg2"/>
                </a:solidFill>
              </a:rPr>
              <a:t>11 </a:t>
            </a:r>
            <a:r>
              <a:rPr lang="en-US" sz="2000" dirty="0">
                <a:solidFill>
                  <a:schemeClr val="bg2"/>
                </a:solidFill>
              </a:rPr>
              <a:t> being strengthened with all power according to his glorious might so that you may have great endurance and patience, and joyfully </a:t>
            </a:r>
            <a:r>
              <a:rPr lang="en-US" sz="2000" b="1" dirty="0">
                <a:solidFill>
                  <a:schemeClr val="bg2"/>
                </a:solidFill>
              </a:rPr>
              <a:t>Colossians 1:10-11 (NIV) </a:t>
            </a:r>
            <a:endParaRPr lang="en-US" sz="2000" dirty="0">
              <a:solidFill>
                <a:schemeClr val="bg2"/>
              </a:solidFill>
            </a:endParaRPr>
          </a:p>
        </p:txBody>
      </p:sp>
      <p:sp>
        <p:nvSpPr>
          <p:cNvPr id="8" name="TextBox 7"/>
          <p:cNvSpPr txBox="1"/>
          <p:nvPr/>
        </p:nvSpPr>
        <p:spPr>
          <a:xfrm>
            <a:off x="1066800" y="5552182"/>
            <a:ext cx="7620000" cy="1077218"/>
          </a:xfrm>
          <a:prstGeom prst="rect">
            <a:avLst/>
          </a:prstGeom>
          <a:noFill/>
        </p:spPr>
        <p:txBody>
          <a:bodyPr wrap="square" rtlCol="0">
            <a:spAutoFit/>
          </a:bodyPr>
          <a:lstStyle/>
          <a:p>
            <a:r>
              <a:rPr lang="en-US" sz="3200" b="1" dirty="0" smtClean="0">
                <a:solidFill>
                  <a:srgbClr val="FFFF00"/>
                </a:solidFill>
              </a:rPr>
              <a:t>Backslidden  Heart </a:t>
            </a:r>
            <a:r>
              <a:rPr lang="en-US" sz="3200" dirty="0" smtClean="0"/>
              <a:t>– I have forsaken my FIRST LOVE TO GOD – I need to </a:t>
            </a:r>
            <a:endParaRPr lang="en-US" sz="3200" dirty="0"/>
          </a:p>
        </p:txBody>
      </p:sp>
      <p:sp>
        <p:nvSpPr>
          <p:cNvPr id="9" name="TextBox 8"/>
          <p:cNvSpPr txBox="1"/>
          <p:nvPr/>
        </p:nvSpPr>
        <p:spPr>
          <a:xfrm>
            <a:off x="285307" y="5413682"/>
            <a:ext cx="5715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2</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75286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992"/>
            <a:ext cx="8458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Short Tutorial On God and </a:t>
            </a:r>
          </a:p>
          <a:p>
            <a:r>
              <a:rPr lang="en-US" sz="4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Delegated Authority</a:t>
            </a:r>
          </a:p>
          <a:p>
            <a:r>
              <a:rPr lang="en-US" sz="4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PART ONE</a:t>
            </a:r>
            <a:endParaRPr lang="en-US" sz="40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1524000" y="1657290"/>
            <a:ext cx="8915400" cy="400110"/>
          </a:xfrm>
          <a:prstGeom prst="rect">
            <a:avLst/>
          </a:prstGeom>
        </p:spPr>
        <p:txBody>
          <a:bodyPr wrap="square">
            <a:spAutoFit/>
          </a:bodyPr>
          <a:lstStyle/>
          <a:p>
            <a:r>
              <a:rPr lang="en-US" sz="2000" dirty="0" smtClean="0">
                <a:solidFill>
                  <a:schemeClr val="bg2"/>
                </a:solidFill>
              </a:rPr>
              <a:t>For </a:t>
            </a:r>
            <a:r>
              <a:rPr lang="en-US" sz="2000" dirty="0">
                <a:solidFill>
                  <a:schemeClr val="bg2"/>
                </a:solidFill>
              </a:rPr>
              <a:t>God's gifts and </a:t>
            </a:r>
            <a:r>
              <a:rPr lang="en-US" sz="2000" dirty="0" smtClean="0">
                <a:solidFill>
                  <a:schemeClr val="bg2"/>
                </a:solidFill>
              </a:rPr>
              <a:t>His </a:t>
            </a:r>
            <a:r>
              <a:rPr lang="en-US" sz="2000" dirty="0">
                <a:solidFill>
                  <a:schemeClr val="bg2"/>
                </a:solidFill>
              </a:rPr>
              <a:t>call are irrevocable. </a:t>
            </a:r>
            <a:r>
              <a:rPr lang="en-US" sz="2000" b="1" dirty="0">
                <a:solidFill>
                  <a:schemeClr val="bg2"/>
                </a:solidFill>
              </a:rPr>
              <a:t>Romans </a:t>
            </a:r>
            <a:r>
              <a:rPr lang="en-US" sz="2000" b="1" dirty="0" smtClean="0">
                <a:solidFill>
                  <a:schemeClr val="bg2"/>
                </a:solidFill>
              </a:rPr>
              <a:t>11:29</a:t>
            </a:r>
            <a:endParaRPr lang="en-US" sz="2000" dirty="0">
              <a:solidFill>
                <a:schemeClr val="bg2"/>
              </a:solidFill>
            </a:endParaRPr>
          </a:p>
        </p:txBody>
      </p:sp>
      <p:sp>
        <p:nvSpPr>
          <p:cNvPr id="4" name="Rectangle 3"/>
          <p:cNvSpPr/>
          <p:nvPr/>
        </p:nvSpPr>
        <p:spPr>
          <a:xfrm>
            <a:off x="76200" y="3048000"/>
            <a:ext cx="6705600" cy="923330"/>
          </a:xfrm>
          <a:prstGeom prst="rect">
            <a:avLst/>
          </a:prstGeom>
        </p:spPr>
        <p:txBody>
          <a:bodyPr wrap="square">
            <a:spAutoFit/>
          </a:bodyPr>
          <a:lstStyle/>
          <a:p>
            <a:r>
              <a:rPr lang="en-US" dirty="0" smtClean="0"/>
              <a:t>But </a:t>
            </a:r>
            <a:r>
              <a:rPr lang="en-US" dirty="0"/>
              <a:t>even the archangel Michael, when he was disputing with the devil about the body of Moses, did not dare to bring a slanderous accusation against him, but said, "The Lord rebuke you!" </a:t>
            </a:r>
            <a:r>
              <a:rPr lang="en-US" b="1" dirty="0"/>
              <a:t>Jude </a:t>
            </a:r>
            <a:r>
              <a:rPr lang="en-US" b="1" dirty="0" smtClean="0"/>
              <a:t>1:9</a:t>
            </a:r>
            <a:endParaRPr lang="en-US" dirty="0"/>
          </a:p>
        </p:txBody>
      </p:sp>
      <p:pic>
        <p:nvPicPr>
          <p:cNvPr id="5122" name="Picture 2" descr="Quiapo Church - #SaintMichael #SaintGabriel and #SaintRaphael 29 September;  Feast Day of the Holy Archangels Prayer to St. Michael the Archangel [ENG] SAINT  MICHAEL THE ARCHANGEL, defend us in battle, be our"/>
          <p:cNvPicPr>
            <a:picLocks noChangeAspect="1" noChangeArrowheads="1"/>
          </p:cNvPicPr>
          <p:nvPr/>
        </p:nvPicPr>
        <p:blipFill rotWithShape="1">
          <a:blip r:embed="rId2">
            <a:extLst>
              <a:ext uri="{28A0092B-C50C-407E-A947-70E740481C1C}">
                <a14:useLocalDpi xmlns:a14="http://schemas.microsoft.com/office/drawing/2010/main" val="0"/>
              </a:ext>
            </a:extLst>
          </a:blip>
          <a:srcRect l="36496"/>
          <a:stretch/>
        </p:blipFill>
        <p:spPr bwMode="auto">
          <a:xfrm>
            <a:off x="6806609" y="2895600"/>
            <a:ext cx="2206256" cy="34742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8093" y="5994737"/>
            <a:ext cx="6201440" cy="1015663"/>
          </a:xfrm>
          <a:prstGeom prst="rect">
            <a:avLst/>
          </a:prstGeom>
        </p:spPr>
        <p:txBody>
          <a:bodyPr wrap="square">
            <a:spAutoFit/>
          </a:bodyPr>
          <a:lstStyle/>
          <a:p>
            <a:r>
              <a:rPr lang="en-US" sz="2000" baseline="30000" dirty="0"/>
              <a:t>20 </a:t>
            </a:r>
            <a:r>
              <a:rPr lang="en-US" sz="2000" dirty="0"/>
              <a:t> The God of peace will soon crush Satan under your feet. The grace of our Lord Jesus be with you. </a:t>
            </a:r>
            <a:r>
              <a:rPr lang="en-US" sz="2000" b="1" dirty="0"/>
              <a:t>Romans </a:t>
            </a:r>
            <a:r>
              <a:rPr lang="en-US" sz="2000" b="1" dirty="0" smtClean="0"/>
              <a:t>16:20</a:t>
            </a:r>
            <a:r>
              <a:rPr lang="en-US" sz="2000" dirty="0"/>
              <a:t/>
            </a:r>
            <a:br>
              <a:rPr lang="en-US" sz="2000" dirty="0"/>
            </a:br>
            <a:endParaRPr lang="en-US" sz="2000" dirty="0"/>
          </a:p>
        </p:txBody>
      </p:sp>
      <p:sp>
        <p:nvSpPr>
          <p:cNvPr id="7" name="Rectangle 6"/>
          <p:cNvSpPr/>
          <p:nvPr/>
        </p:nvSpPr>
        <p:spPr>
          <a:xfrm>
            <a:off x="76200" y="4114800"/>
            <a:ext cx="6703828" cy="1754326"/>
          </a:xfrm>
          <a:prstGeom prst="rect">
            <a:avLst/>
          </a:prstGeom>
        </p:spPr>
        <p:txBody>
          <a:bodyPr wrap="square">
            <a:spAutoFit/>
          </a:bodyPr>
          <a:lstStyle/>
          <a:p>
            <a:r>
              <a:rPr lang="en-US" dirty="0" smtClean="0"/>
              <a:t>Daniel</a:t>
            </a:r>
            <a:r>
              <a:rPr lang="en-US" dirty="0"/>
              <a:t>. Since the first day that you set your mind to gain understanding and to humble yourself before your God, </a:t>
            </a:r>
            <a:r>
              <a:rPr lang="en-US" b="1" dirty="0">
                <a:solidFill>
                  <a:srgbClr val="FFFF00"/>
                </a:solidFill>
              </a:rPr>
              <a:t>your words were heard, and I have come in response to them.</a:t>
            </a:r>
            <a:r>
              <a:rPr lang="en-US" dirty="0"/>
              <a:t> </a:t>
            </a:r>
            <a:r>
              <a:rPr lang="en-US" baseline="30000" dirty="0"/>
              <a:t>13 </a:t>
            </a:r>
            <a:r>
              <a:rPr lang="en-US" dirty="0"/>
              <a:t> But the prince of the Persian kingdom resisted me twenty-one days. Then Michael, one of the chief princes, came to help me, because I was detained there with the king of Persia. </a:t>
            </a:r>
            <a:r>
              <a:rPr lang="en-US" b="1" dirty="0"/>
              <a:t>Daniel </a:t>
            </a:r>
            <a:r>
              <a:rPr lang="en-US" b="1" dirty="0" smtClean="0"/>
              <a:t>10:12-13)  (ALSO – Daniel 9:20-23)</a:t>
            </a:r>
            <a:endParaRPr lang="en-US" dirty="0"/>
          </a:p>
        </p:txBody>
      </p:sp>
      <p:sp>
        <p:nvSpPr>
          <p:cNvPr id="8" name="Rectangle 7"/>
          <p:cNvSpPr/>
          <p:nvPr/>
        </p:nvSpPr>
        <p:spPr>
          <a:xfrm>
            <a:off x="5236535" y="533400"/>
            <a:ext cx="4059865" cy="1138773"/>
          </a:xfrm>
          <a:prstGeom prst="rect">
            <a:avLst/>
          </a:prstGeom>
        </p:spPr>
        <p:txBody>
          <a:bodyPr wrap="square">
            <a:spAutoFit/>
          </a:bodyPr>
          <a:lstStyle/>
          <a:p>
            <a:r>
              <a:rPr lang="en-US" sz="1600" dirty="0" smtClean="0">
                <a:solidFill>
                  <a:schemeClr val="bg2"/>
                </a:solidFill>
              </a:rPr>
              <a:t> </a:t>
            </a:r>
            <a:r>
              <a:rPr lang="en-US" sz="1600" dirty="0">
                <a:solidFill>
                  <a:schemeClr val="bg2"/>
                </a:solidFill>
              </a:rPr>
              <a:t>And God blessed them, and God said unto them, </a:t>
            </a:r>
            <a:r>
              <a:rPr lang="en-US" sz="1600" b="1" dirty="0">
                <a:solidFill>
                  <a:schemeClr val="bg2"/>
                </a:solidFill>
              </a:rPr>
              <a:t>Be fruitful, and multiply, and replenish the earth, and subdue it: </a:t>
            </a:r>
            <a:r>
              <a:rPr lang="en-US" b="1" dirty="0">
                <a:solidFill>
                  <a:schemeClr val="bg2"/>
                </a:solidFill>
              </a:rPr>
              <a:t>and have </a:t>
            </a:r>
            <a:r>
              <a:rPr lang="en-US" b="1" dirty="0" smtClean="0">
                <a:solidFill>
                  <a:schemeClr val="bg2"/>
                </a:solidFill>
              </a:rPr>
              <a:t>dominion</a:t>
            </a:r>
            <a:r>
              <a:rPr lang="en-US" sz="1600" b="1" dirty="0" smtClean="0">
                <a:solidFill>
                  <a:schemeClr val="bg2"/>
                </a:solidFill>
              </a:rPr>
              <a:t> Genesis 1:28</a:t>
            </a:r>
            <a:endParaRPr lang="en-US" sz="1600" dirty="0">
              <a:solidFill>
                <a:schemeClr val="bg2"/>
              </a:solidFill>
            </a:endParaRPr>
          </a:p>
        </p:txBody>
      </p:sp>
      <p:sp>
        <p:nvSpPr>
          <p:cNvPr id="10" name="Rectangle 9"/>
          <p:cNvSpPr/>
          <p:nvPr/>
        </p:nvSpPr>
        <p:spPr>
          <a:xfrm>
            <a:off x="225056" y="2048470"/>
            <a:ext cx="8458200" cy="923330"/>
          </a:xfrm>
          <a:prstGeom prst="rect">
            <a:avLst/>
          </a:prstGeom>
        </p:spPr>
        <p:txBody>
          <a:bodyPr wrap="square">
            <a:spAutoFit/>
          </a:bodyPr>
          <a:lstStyle/>
          <a:p>
            <a:r>
              <a:rPr lang="en-US" dirty="0" smtClean="0">
                <a:solidFill>
                  <a:schemeClr val="bg2"/>
                </a:solidFill>
              </a:rPr>
              <a:t>Wherein </a:t>
            </a:r>
            <a:r>
              <a:rPr lang="en-US" dirty="0">
                <a:solidFill>
                  <a:schemeClr val="bg2"/>
                </a:solidFill>
              </a:rPr>
              <a:t>in </a:t>
            </a:r>
            <a:r>
              <a:rPr lang="en-US" dirty="0" smtClean="0">
                <a:solidFill>
                  <a:schemeClr val="bg2"/>
                </a:solidFill>
              </a:rPr>
              <a:t>times </a:t>
            </a:r>
            <a:r>
              <a:rPr lang="en-US" dirty="0">
                <a:solidFill>
                  <a:schemeClr val="bg2"/>
                </a:solidFill>
              </a:rPr>
              <a:t>past </a:t>
            </a:r>
            <a:r>
              <a:rPr lang="en-US" dirty="0" smtClean="0">
                <a:solidFill>
                  <a:schemeClr val="bg2"/>
                </a:solidFill>
              </a:rPr>
              <a:t>you </a:t>
            </a:r>
            <a:r>
              <a:rPr lang="en-US" dirty="0">
                <a:solidFill>
                  <a:schemeClr val="bg2"/>
                </a:solidFill>
              </a:rPr>
              <a:t>walked according to the course of this world, according to the </a:t>
            </a:r>
            <a:r>
              <a:rPr lang="en-US" b="1" dirty="0">
                <a:solidFill>
                  <a:srgbClr val="FFFF00"/>
                </a:solidFill>
              </a:rPr>
              <a:t>prince of the power of the air</a:t>
            </a:r>
            <a:r>
              <a:rPr lang="en-US" dirty="0">
                <a:solidFill>
                  <a:schemeClr val="bg2"/>
                </a:solidFill>
              </a:rPr>
              <a:t>, the spirit that now </a:t>
            </a:r>
            <a:r>
              <a:rPr lang="en-US" dirty="0" err="1">
                <a:solidFill>
                  <a:schemeClr val="bg2"/>
                </a:solidFill>
              </a:rPr>
              <a:t>worketh</a:t>
            </a:r>
            <a:r>
              <a:rPr lang="en-US" dirty="0">
                <a:solidFill>
                  <a:schemeClr val="bg2"/>
                </a:solidFill>
              </a:rPr>
              <a:t> in the children of disobedience: </a:t>
            </a:r>
            <a:r>
              <a:rPr lang="en-US" b="1" dirty="0">
                <a:solidFill>
                  <a:schemeClr val="bg2"/>
                </a:solidFill>
              </a:rPr>
              <a:t>Ephesians 2:2 (KJV) </a:t>
            </a:r>
            <a:endParaRPr lang="en-US" dirty="0">
              <a:solidFill>
                <a:schemeClr val="bg2"/>
              </a:solidFill>
            </a:endParaRPr>
          </a:p>
        </p:txBody>
      </p:sp>
    </p:spTree>
    <p:extLst>
      <p:ext uri="{BB962C8B-B14F-4D97-AF65-F5344CB8AC3E}">
        <p14:creationId xmlns:p14="http://schemas.microsoft.com/office/powerpoint/2010/main" val="13528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0"/>
            <a:ext cx="8458200" cy="212365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Short Tutorial</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On God and Delegated Authority</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PART TWO</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190500" y="3801070"/>
            <a:ext cx="8763000" cy="923330"/>
          </a:xfrm>
          <a:prstGeom prst="rect">
            <a:avLst/>
          </a:prstGeom>
        </p:spPr>
        <p:txBody>
          <a:bodyPr wrap="square">
            <a:spAutoFit/>
          </a:bodyPr>
          <a:lstStyle/>
          <a:p>
            <a:r>
              <a:rPr lang="en-US" baseline="30000" dirty="0"/>
              <a:t>18 </a:t>
            </a:r>
            <a:r>
              <a:rPr lang="en-US" dirty="0"/>
              <a:t> Then Jesus came to them and said, "All authority in heaven and on earth has been given to me. </a:t>
            </a:r>
            <a:r>
              <a:rPr lang="en-US" baseline="30000" dirty="0"/>
              <a:t>19 </a:t>
            </a:r>
            <a:r>
              <a:rPr lang="en-US" dirty="0"/>
              <a:t> Therefore go and make disciples of all nations, baptizing them in the name of the Father and of the Son and of the Holy Spirit, </a:t>
            </a:r>
            <a:r>
              <a:rPr lang="en-US" b="1" dirty="0"/>
              <a:t>Matthew 28:18-19 (NIV) </a:t>
            </a:r>
            <a:endParaRPr lang="en-US" dirty="0"/>
          </a:p>
        </p:txBody>
      </p:sp>
      <p:sp>
        <p:nvSpPr>
          <p:cNvPr id="6" name="Rectangle 5"/>
          <p:cNvSpPr/>
          <p:nvPr/>
        </p:nvSpPr>
        <p:spPr>
          <a:xfrm>
            <a:off x="342900" y="2155073"/>
            <a:ext cx="8610600" cy="646331"/>
          </a:xfrm>
          <a:prstGeom prst="rect">
            <a:avLst/>
          </a:prstGeom>
        </p:spPr>
        <p:txBody>
          <a:bodyPr wrap="square">
            <a:spAutoFit/>
          </a:bodyPr>
          <a:lstStyle/>
          <a:p>
            <a:r>
              <a:rPr lang="en-US" baseline="30000" dirty="0">
                <a:solidFill>
                  <a:schemeClr val="bg2"/>
                </a:solidFill>
              </a:rPr>
              <a:t>15 </a:t>
            </a:r>
            <a:r>
              <a:rPr lang="en-US" dirty="0">
                <a:solidFill>
                  <a:schemeClr val="bg2"/>
                </a:solidFill>
              </a:rPr>
              <a:t> And having disarmed the powers and authorities, he made a public spectacle of them, triumphing over them by the cross. </a:t>
            </a:r>
            <a:r>
              <a:rPr lang="en-US" b="1" dirty="0">
                <a:solidFill>
                  <a:schemeClr val="bg2"/>
                </a:solidFill>
              </a:rPr>
              <a:t>Colossians 2:15 (NIV) </a:t>
            </a:r>
            <a:endParaRPr lang="en-US" dirty="0">
              <a:solidFill>
                <a:schemeClr val="bg2"/>
              </a:solidFill>
            </a:endParaRPr>
          </a:p>
        </p:txBody>
      </p:sp>
      <p:sp>
        <p:nvSpPr>
          <p:cNvPr id="7" name="TextBox 6"/>
          <p:cNvSpPr txBox="1"/>
          <p:nvPr/>
        </p:nvSpPr>
        <p:spPr>
          <a:xfrm>
            <a:off x="342900" y="2801404"/>
            <a:ext cx="8610600" cy="954107"/>
          </a:xfrm>
          <a:prstGeom prst="rect">
            <a:avLst/>
          </a:prstGeom>
          <a:noFill/>
        </p:spPr>
        <p:txBody>
          <a:bodyPr wrap="square" rtlCol="0">
            <a:spAutoFit/>
          </a:bodyPr>
          <a:lstStyle/>
          <a:p>
            <a:pPr algn="ctr"/>
            <a:r>
              <a:rPr lang="en-US" sz="2800" b="1" dirty="0" smtClean="0">
                <a:solidFill>
                  <a:srgbClr val="FFFF00"/>
                </a:solidFill>
              </a:rPr>
              <a:t>SATAN IS ALREADY DEFEATED BUT HE IS NOT ETERNALLY JUDGED</a:t>
            </a:r>
            <a:endParaRPr lang="en-US" sz="2800" b="1" dirty="0">
              <a:solidFill>
                <a:srgbClr val="FFFF00"/>
              </a:solidFill>
            </a:endParaRPr>
          </a:p>
        </p:txBody>
      </p:sp>
      <p:sp>
        <p:nvSpPr>
          <p:cNvPr id="8" name="Rectangle 7"/>
          <p:cNvSpPr/>
          <p:nvPr/>
        </p:nvSpPr>
        <p:spPr>
          <a:xfrm>
            <a:off x="228600" y="4867870"/>
            <a:ext cx="8763000" cy="923330"/>
          </a:xfrm>
          <a:prstGeom prst="rect">
            <a:avLst/>
          </a:prstGeom>
        </p:spPr>
        <p:txBody>
          <a:bodyPr wrap="square">
            <a:spAutoFit/>
          </a:bodyPr>
          <a:lstStyle/>
          <a:p>
            <a:r>
              <a:rPr lang="en-US" baseline="30000" dirty="0"/>
              <a:t>4 </a:t>
            </a:r>
            <a:r>
              <a:rPr lang="en-US" dirty="0"/>
              <a:t> The weapons we fight with are not the weapons of the world. On the contrary, they have divine power to demolish strongholds. </a:t>
            </a:r>
            <a:r>
              <a:rPr lang="en-US" b="1" dirty="0"/>
              <a:t>2 Corinthians 10:4 (NIV) </a:t>
            </a:r>
            <a:r>
              <a:rPr lang="en-US" dirty="0"/>
              <a:t/>
            </a:r>
            <a:br>
              <a:rPr lang="en-US" dirty="0"/>
            </a:br>
            <a:endParaRPr lang="en-US" dirty="0"/>
          </a:p>
        </p:txBody>
      </p:sp>
      <p:sp>
        <p:nvSpPr>
          <p:cNvPr id="9" name="Rectangle 8"/>
          <p:cNvSpPr/>
          <p:nvPr/>
        </p:nvSpPr>
        <p:spPr>
          <a:xfrm>
            <a:off x="304800" y="5638800"/>
            <a:ext cx="8610600" cy="984885"/>
          </a:xfrm>
          <a:prstGeom prst="rect">
            <a:avLst/>
          </a:prstGeom>
        </p:spPr>
        <p:txBody>
          <a:bodyPr wrap="square">
            <a:spAutoFit/>
          </a:bodyPr>
          <a:lstStyle/>
          <a:p>
            <a:r>
              <a:rPr lang="en-US" baseline="30000" dirty="0"/>
              <a:t>5 </a:t>
            </a:r>
            <a:r>
              <a:rPr lang="en-US" dirty="0"/>
              <a:t> made us alive with Christ even when we were dead in transgressions--it is by grace you have been saved. </a:t>
            </a:r>
            <a:r>
              <a:rPr lang="en-US" baseline="30000" dirty="0"/>
              <a:t>6 </a:t>
            </a:r>
            <a:r>
              <a:rPr lang="en-US" dirty="0"/>
              <a:t> </a:t>
            </a:r>
            <a:r>
              <a:rPr lang="en-US" sz="2000" b="1" dirty="0">
                <a:solidFill>
                  <a:srgbClr val="FFFF00"/>
                </a:solidFill>
              </a:rPr>
              <a:t>And God raised us up with Christ and seated us with him in the heavenly realms in Christ Jesus, </a:t>
            </a:r>
            <a:r>
              <a:rPr lang="en-US" b="1" dirty="0"/>
              <a:t>Ephesians 2:5-6 (NIV) </a:t>
            </a:r>
            <a:endParaRPr lang="en-US" dirty="0"/>
          </a:p>
        </p:txBody>
      </p:sp>
    </p:spTree>
    <p:extLst>
      <p:ext uri="{BB962C8B-B14F-4D97-AF65-F5344CB8AC3E}">
        <p14:creationId xmlns:p14="http://schemas.microsoft.com/office/powerpoint/2010/main" val="39436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 y="3054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Operating Out of</a:t>
            </a:r>
          </a:p>
          <a:p>
            <a:pPr algn="ctr"/>
            <a:r>
              <a:rPr lang="en-US" sz="48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Third Heaven Authority </a:t>
            </a:r>
            <a:endParaRPr lang="en-US" sz="48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6146" name="Picture 2" descr="Heavens: - The 3 heavens"/>
          <p:cNvPicPr>
            <a:picLocks noChangeAspect="1" noChangeArrowheads="1"/>
          </p:cNvPicPr>
          <p:nvPr/>
        </p:nvPicPr>
        <p:blipFill rotWithShape="1">
          <a:blip r:embed="rId2">
            <a:extLst>
              <a:ext uri="{28A0092B-C50C-407E-A947-70E740481C1C}">
                <a14:useLocalDpi xmlns:a14="http://schemas.microsoft.com/office/drawing/2010/main" val="0"/>
              </a:ext>
            </a:extLst>
          </a:blip>
          <a:srcRect b="15713"/>
          <a:stretch/>
        </p:blipFill>
        <p:spPr bwMode="auto">
          <a:xfrm>
            <a:off x="762000" y="1961707"/>
            <a:ext cx="7239000" cy="3976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4303693"/>
            <a:ext cx="1219200" cy="954107"/>
          </a:xfrm>
          <a:prstGeom prst="rect">
            <a:avLst/>
          </a:prstGeom>
          <a:noFill/>
        </p:spPr>
        <p:txBody>
          <a:bodyPr wrap="square" rtlCol="0">
            <a:spAutoFit/>
          </a:bodyPr>
          <a:lstStyle/>
          <a:p>
            <a:r>
              <a:rPr lang="en-US" sz="1400" b="1" dirty="0" smtClean="0">
                <a:solidFill>
                  <a:schemeClr val="bg2"/>
                </a:solidFill>
              </a:rPr>
              <a:t>PRINCE OF THE POWER OF THE AIR </a:t>
            </a:r>
            <a:endParaRPr lang="en-US" sz="1400" b="1" dirty="0">
              <a:solidFill>
                <a:schemeClr val="bg2"/>
              </a:solidFill>
            </a:endParaRPr>
          </a:p>
        </p:txBody>
      </p:sp>
      <p:sp>
        <p:nvSpPr>
          <p:cNvPr id="7" name="TextBox 6"/>
          <p:cNvSpPr txBox="1"/>
          <p:nvPr/>
        </p:nvSpPr>
        <p:spPr>
          <a:xfrm>
            <a:off x="2133600" y="1988403"/>
            <a:ext cx="1219200" cy="830997"/>
          </a:xfrm>
          <a:prstGeom prst="rect">
            <a:avLst/>
          </a:prstGeom>
          <a:noFill/>
        </p:spPr>
        <p:txBody>
          <a:bodyPr wrap="square" rtlCol="0">
            <a:spAutoFit/>
          </a:bodyPr>
          <a:lstStyle/>
          <a:p>
            <a:r>
              <a:rPr lang="en-US" sz="1200" b="1" dirty="0" smtClean="0">
                <a:solidFill>
                  <a:schemeClr val="accent4">
                    <a:lumMod val="40000"/>
                    <a:lumOff val="60000"/>
                  </a:schemeClr>
                </a:solidFill>
              </a:rPr>
              <a:t>Demonic </a:t>
            </a:r>
          </a:p>
          <a:p>
            <a:r>
              <a:rPr lang="en-US" sz="1200" b="1" dirty="0" smtClean="0">
                <a:solidFill>
                  <a:schemeClr val="accent4">
                    <a:lumMod val="40000"/>
                    <a:lumOff val="60000"/>
                  </a:schemeClr>
                </a:solidFill>
              </a:rPr>
              <a:t>Principalities </a:t>
            </a:r>
          </a:p>
          <a:p>
            <a:r>
              <a:rPr lang="en-US" sz="1200" b="1" dirty="0" smtClean="0">
                <a:solidFill>
                  <a:schemeClr val="accent4">
                    <a:lumMod val="40000"/>
                    <a:lumOff val="60000"/>
                  </a:schemeClr>
                </a:solidFill>
              </a:rPr>
              <a:t>Wickedness  In High Places </a:t>
            </a:r>
            <a:endParaRPr lang="en-US" sz="1200" b="1" dirty="0">
              <a:solidFill>
                <a:schemeClr val="accent4">
                  <a:lumMod val="40000"/>
                  <a:lumOff val="60000"/>
                </a:schemeClr>
              </a:solidFill>
            </a:endParaRPr>
          </a:p>
        </p:txBody>
      </p:sp>
      <p:sp>
        <p:nvSpPr>
          <p:cNvPr id="8" name="TextBox 7"/>
          <p:cNvSpPr txBox="1"/>
          <p:nvPr/>
        </p:nvSpPr>
        <p:spPr>
          <a:xfrm>
            <a:off x="4953000" y="2195623"/>
            <a:ext cx="1219200" cy="461665"/>
          </a:xfrm>
          <a:prstGeom prst="rect">
            <a:avLst/>
          </a:prstGeom>
          <a:noFill/>
        </p:spPr>
        <p:txBody>
          <a:bodyPr wrap="square" rtlCol="0">
            <a:spAutoFit/>
          </a:bodyPr>
          <a:lstStyle/>
          <a:p>
            <a:r>
              <a:rPr lang="en-US" sz="1200" b="1" dirty="0" smtClean="0">
                <a:solidFill>
                  <a:schemeClr val="bg2"/>
                </a:solidFill>
              </a:rPr>
              <a:t>Third Heaven</a:t>
            </a:r>
          </a:p>
          <a:p>
            <a:r>
              <a:rPr lang="en-US" sz="1200" b="1" dirty="0" smtClean="0">
                <a:solidFill>
                  <a:schemeClr val="bg2"/>
                </a:solidFill>
              </a:rPr>
              <a:t>Authority </a:t>
            </a:r>
            <a:endParaRPr lang="en-US" sz="1200" b="1" dirty="0">
              <a:solidFill>
                <a:schemeClr val="bg2"/>
              </a:solidFill>
            </a:endParaRPr>
          </a:p>
        </p:txBody>
      </p:sp>
      <p:sp>
        <p:nvSpPr>
          <p:cNvPr id="9" name="TextBox 8"/>
          <p:cNvSpPr txBox="1"/>
          <p:nvPr/>
        </p:nvSpPr>
        <p:spPr>
          <a:xfrm>
            <a:off x="6858000" y="2242065"/>
            <a:ext cx="1219200" cy="461665"/>
          </a:xfrm>
          <a:prstGeom prst="rect">
            <a:avLst/>
          </a:prstGeom>
          <a:noFill/>
        </p:spPr>
        <p:txBody>
          <a:bodyPr wrap="square" rtlCol="0">
            <a:spAutoFit/>
          </a:bodyPr>
          <a:lstStyle/>
          <a:p>
            <a:r>
              <a:rPr lang="en-US" sz="1200" b="1" dirty="0" smtClean="0">
                <a:solidFill>
                  <a:schemeClr val="bg2"/>
                </a:solidFill>
              </a:rPr>
              <a:t>Seated With Christ </a:t>
            </a:r>
            <a:endParaRPr lang="en-US" sz="1200" b="1" dirty="0">
              <a:solidFill>
                <a:schemeClr val="bg2"/>
              </a:solidFill>
            </a:endParaRPr>
          </a:p>
        </p:txBody>
      </p:sp>
      <p:sp>
        <p:nvSpPr>
          <p:cNvPr id="10" name="TextBox 9"/>
          <p:cNvSpPr txBox="1"/>
          <p:nvPr/>
        </p:nvSpPr>
        <p:spPr>
          <a:xfrm>
            <a:off x="1524000" y="5420380"/>
            <a:ext cx="2286000" cy="523220"/>
          </a:xfrm>
          <a:prstGeom prst="rect">
            <a:avLst/>
          </a:prstGeom>
          <a:noFill/>
        </p:spPr>
        <p:txBody>
          <a:bodyPr wrap="square" rtlCol="0">
            <a:spAutoFit/>
          </a:bodyPr>
          <a:lstStyle/>
          <a:p>
            <a:r>
              <a:rPr lang="en-US" sz="1400" b="1" dirty="0" smtClean="0">
                <a:solidFill>
                  <a:schemeClr val="bg2"/>
                </a:solidFill>
              </a:rPr>
              <a:t>Spiritual Warfare – RESISTING THE DEVIL</a:t>
            </a:r>
            <a:endParaRPr lang="en-US" sz="1400" b="1" dirty="0">
              <a:solidFill>
                <a:schemeClr val="bg2"/>
              </a:solidFill>
            </a:endParaRPr>
          </a:p>
        </p:txBody>
      </p:sp>
      <p:sp>
        <p:nvSpPr>
          <p:cNvPr id="6" name="Rectangle 5"/>
          <p:cNvSpPr/>
          <p:nvPr/>
        </p:nvSpPr>
        <p:spPr>
          <a:xfrm>
            <a:off x="228600" y="5934670"/>
            <a:ext cx="8763000" cy="923330"/>
          </a:xfrm>
          <a:prstGeom prst="rect">
            <a:avLst/>
          </a:prstGeom>
        </p:spPr>
        <p:txBody>
          <a:bodyPr wrap="square">
            <a:spAutoFit/>
          </a:bodyPr>
          <a:lstStyle/>
          <a:p>
            <a:r>
              <a:rPr lang="en-US" b="1" dirty="0"/>
              <a:t>Praise be to the LORD my Rock, who trains my hands for war, my fingers for battle. </a:t>
            </a:r>
            <a:r>
              <a:rPr lang="en-US" b="1" dirty="0" smtClean="0"/>
              <a:t>  </a:t>
            </a:r>
            <a:r>
              <a:rPr lang="en-US" b="1" dirty="0"/>
              <a:t>He is my loving God and my fortress, my stronghold and my deliverer</a:t>
            </a:r>
            <a:r>
              <a:rPr lang="en-US" dirty="0"/>
              <a:t>, my shield, in whom I take refuge, who subdues peoples under me. Psalm 144:1-2 (NIV)</a:t>
            </a:r>
          </a:p>
        </p:txBody>
      </p:sp>
    </p:spTree>
    <p:extLst>
      <p:ext uri="{BB962C8B-B14F-4D97-AF65-F5344CB8AC3E}">
        <p14:creationId xmlns:p14="http://schemas.microsoft.com/office/powerpoint/2010/main" val="11252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900" y="0"/>
            <a:ext cx="8458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Use Your Delegated</a:t>
            </a:r>
          </a:p>
          <a:p>
            <a:pPr algn="ctr"/>
            <a:r>
              <a:rPr lang="en-US" sz="48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Authority </a:t>
            </a:r>
            <a:endParaRPr lang="en-US" sz="48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152400" y="2133600"/>
            <a:ext cx="5067300" cy="4524315"/>
          </a:xfrm>
          <a:prstGeom prst="rect">
            <a:avLst/>
          </a:prstGeom>
        </p:spPr>
        <p:txBody>
          <a:bodyPr wrap="square">
            <a:spAutoFit/>
          </a:bodyPr>
          <a:lstStyle/>
          <a:p>
            <a:r>
              <a:rPr lang="en-US" dirty="0"/>
              <a:t> Elisha said, "Get a bow and some arrows," and he did so. </a:t>
            </a:r>
            <a:r>
              <a:rPr lang="en-US" baseline="30000" dirty="0"/>
              <a:t>16 </a:t>
            </a:r>
            <a:r>
              <a:rPr lang="en-US" dirty="0"/>
              <a:t> "Take the bow in your hands," he said to the king of Israel. When he had taken it, Elisha put his hands on the king's hands. </a:t>
            </a:r>
            <a:r>
              <a:rPr lang="en-US" baseline="30000" dirty="0"/>
              <a:t>17 </a:t>
            </a:r>
            <a:r>
              <a:rPr lang="en-US" dirty="0"/>
              <a:t> "Open the east window," he said, and he opened it. "Shoot!" Elisha said, and he shot. "The </a:t>
            </a:r>
            <a:r>
              <a:rPr lang="en-US" cap="small" dirty="0"/>
              <a:t>LORD</a:t>
            </a:r>
            <a:r>
              <a:rPr lang="en-US" dirty="0"/>
              <a:t>'s arrow of victory, the arrow of victory over Aram!" Elisha declared. "You will completely destroy the Arameans at </a:t>
            </a:r>
            <a:r>
              <a:rPr lang="en-US" dirty="0" err="1"/>
              <a:t>Aphek</a:t>
            </a:r>
            <a:r>
              <a:rPr lang="en-US" dirty="0"/>
              <a:t>." </a:t>
            </a:r>
            <a:r>
              <a:rPr lang="en-US" baseline="30000" dirty="0"/>
              <a:t>18 </a:t>
            </a:r>
            <a:r>
              <a:rPr lang="en-US" dirty="0"/>
              <a:t> Then he said, "Take the arrows," and the king took them. Elisha told him, "Strike the ground." He struck it three times and stopped. </a:t>
            </a:r>
            <a:r>
              <a:rPr lang="en-US" baseline="30000" dirty="0"/>
              <a:t>19 </a:t>
            </a:r>
            <a:r>
              <a:rPr lang="en-US" dirty="0"/>
              <a:t> The man of God was angry with him and said, "You should have struck the ground five or six times; then you would have defeated Aram and completely destroyed it. But now you will defeat it only three times." </a:t>
            </a:r>
            <a:r>
              <a:rPr lang="en-US" b="1" dirty="0"/>
              <a:t>2 Kings 13:15-19 (NIV) </a:t>
            </a:r>
            <a:endParaRPr lang="en-US" dirty="0"/>
          </a:p>
        </p:txBody>
      </p:sp>
      <p:pic>
        <p:nvPicPr>
          <p:cNvPr id="3076" name="Picture 4" descr="Reflection – Jehoash: King of Israel"/>
          <p:cNvPicPr>
            <a:picLocks noChangeAspect="1" noChangeArrowheads="1"/>
          </p:cNvPicPr>
          <p:nvPr/>
        </p:nvPicPr>
        <p:blipFill rotWithShape="1">
          <a:blip r:embed="rId2">
            <a:extLst>
              <a:ext uri="{28A0092B-C50C-407E-A947-70E740481C1C}">
                <a14:useLocalDpi xmlns:a14="http://schemas.microsoft.com/office/drawing/2010/main" val="0"/>
              </a:ext>
            </a:extLst>
          </a:blip>
          <a:srcRect r="6218" b="22597"/>
          <a:stretch/>
        </p:blipFill>
        <p:spPr bwMode="auto">
          <a:xfrm>
            <a:off x="5256914" y="2133600"/>
            <a:ext cx="383702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sking Big | liveSENT.today"/>
          <p:cNvPicPr>
            <a:picLocks noChangeAspect="1" noChangeArrowheads="1"/>
          </p:cNvPicPr>
          <p:nvPr/>
        </p:nvPicPr>
        <p:blipFill rotWithShape="1">
          <a:blip r:embed="rId3">
            <a:extLst>
              <a:ext uri="{28A0092B-C50C-407E-A947-70E740481C1C}">
                <a14:useLocalDpi xmlns:a14="http://schemas.microsoft.com/office/drawing/2010/main" val="0"/>
              </a:ext>
            </a:extLst>
          </a:blip>
          <a:srcRect t="21021" b="26843"/>
          <a:stretch/>
        </p:blipFill>
        <p:spPr bwMode="auto">
          <a:xfrm>
            <a:off x="5295899" y="4800600"/>
            <a:ext cx="3798038" cy="151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6200"/>
            <a:ext cx="84582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This Is The </a:t>
            </a:r>
            <a:r>
              <a:rPr lang="en-US" sz="4400" b="1" dirty="0" err="1"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The</a:t>
            </a: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 Moment </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We Are In</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04800" y="2057400"/>
            <a:ext cx="8458200" cy="4832092"/>
          </a:xfrm>
          <a:prstGeom prst="rect">
            <a:avLst/>
          </a:prstGeom>
        </p:spPr>
        <p:txBody>
          <a:bodyPr wrap="square">
            <a:spAutoFit/>
          </a:bodyPr>
          <a:lstStyle/>
          <a:p>
            <a:r>
              <a:rPr lang="en-US" sz="2800" baseline="30000" dirty="0"/>
              <a:t>16 </a:t>
            </a:r>
            <a:r>
              <a:rPr lang="en-US" sz="2800" dirty="0"/>
              <a:t> Then those who feared the </a:t>
            </a:r>
            <a:r>
              <a:rPr lang="en-US" sz="2800" cap="small" dirty="0"/>
              <a:t>LORD</a:t>
            </a:r>
            <a:r>
              <a:rPr lang="en-US" sz="2800" dirty="0"/>
              <a:t> talked with each other, and the </a:t>
            </a:r>
            <a:r>
              <a:rPr lang="en-US" sz="2800" cap="small" dirty="0"/>
              <a:t>LORD</a:t>
            </a:r>
            <a:r>
              <a:rPr lang="en-US" sz="2800" dirty="0"/>
              <a:t> listened and heard. A scroll of remembrance was written in his presence concerning those who feared the </a:t>
            </a:r>
            <a:r>
              <a:rPr lang="en-US" sz="2800" cap="small" dirty="0"/>
              <a:t>LORD</a:t>
            </a:r>
            <a:r>
              <a:rPr lang="en-US" sz="2800" dirty="0"/>
              <a:t> and honored his name. </a:t>
            </a:r>
            <a:r>
              <a:rPr lang="en-US" sz="2800" baseline="30000" dirty="0"/>
              <a:t>17 </a:t>
            </a:r>
            <a:r>
              <a:rPr lang="en-US" sz="2800" dirty="0"/>
              <a:t> "They will be mine," says the </a:t>
            </a:r>
            <a:r>
              <a:rPr lang="en-US" sz="2800" cap="small" dirty="0"/>
              <a:t>LORD</a:t>
            </a:r>
            <a:r>
              <a:rPr lang="en-US" sz="2800" dirty="0"/>
              <a:t> Almighty, "in the day when I make up my treasured possession. </a:t>
            </a:r>
            <a:r>
              <a:rPr lang="en-US" sz="2800" b="1" dirty="0">
                <a:solidFill>
                  <a:srgbClr val="FFFF00"/>
                </a:solidFill>
              </a:rPr>
              <a:t>I will spare them, just as in compassion a man spares his son who serves him. </a:t>
            </a:r>
            <a:r>
              <a:rPr lang="en-US" sz="2800" baseline="30000" dirty="0"/>
              <a:t>18 </a:t>
            </a:r>
            <a:r>
              <a:rPr lang="en-US" sz="2800" dirty="0"/>
              <a:t> </a:t>
            </a:r>
            <a:r>
              <a:rPr lang="en-US" sz="2800" b="1" dirty="0">
                <a:solidFill>
                  <a:schemeClr val="accent2">
                    <a:lumMod val="90000"/>
                  </a:schemeClr>
                </a:solidFill>
              </a:rPr>
              <a:t>And you will again see the distinction between the righteous and the wicked, between those who serve God and those who do not. </a:t>
            </a:r>
            <a:r>
              <a:rPr lang="en-US" sz="2800" b="1" dirty="0"/>
              <a:t>Malachi 3:16-18 (NIV) </a:t>
            </a:r>
            <a:endParaRPr lang="en-US" sz="2800" dirty="0"/>
          </a:p>
        </p:txBody>
      </p:sp>
    </p:spTree>
    <p:extLst>
      <p:ext uri="{BB962C8B-B14F-4D97-AF65-F5344CB8AC3E}">
        <p14:creationId xmlns:p14="http://schemas.microsoft.com/office/powerpoint/2010/main" val="2490038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72869"/>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Prayer Tools </a:t>
            </a:r>
            <a:endParaRPr lang="en-US" sz="60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55" t="14419" r="16715" b="8217"/>
          <a:stretch/>
        </p:blipFill>
        <p:spPr bwMode="auto">
          <a:xfrm>
            <a:off x="1409700" y="2209800"/>
            <a:ext cx="6172200" cy="407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224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0"/>
            <a:ext cx="84582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Three Revelations</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Of 21</a:t>
            </a:r>
            <a:r>
              <a:rPr lang="en-US" sz="4400" b="1" baseline="30000"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st</a:t>
            </a: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 Century Reformation</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10" name="TextBox 9"/>
          <p:cNvSpPr txBox="1"/>
          <p:nvPr/>
        </p:nvSpPr>
        <p:spPr>
          <a:xfrm>
            <a:off x="76200" y="5562600"/>
            <a:ext cx="1143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3</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
        <p:nvSpPr>
          <p:cNvPr id="9" name="TextBox 8"/>
          <p:cNvSpPr txBox="1"/>
          <p:nvPr/>
        </p:nvSpPr>
        <p:spPr>
          <a:xfrm>
            <a:off x="760228" y="5791200"/>
            <a:ext cx="8078972" cy="923330"/>
          </a:xfrm>
          <a:prstGeom prst="rect">
            <a:avLst/>
          </a:prstGeom>
          <a:noFill/>
        </p:spPr>
        <p:txBody>
          <a:bodyPr wrap="square" rtlCol="0">
            <a:spAutoFit/>
          </a:bodyPr>
          <a:lstStyle/>
          <a:p>
            <a:r>
              <a:rPr lang="en-US" b="1" dirty="0" smtClean="0">
                <a:solidFill>
                  <a:srgbClr val="FFFF00"/>
                </a:solidFill>
              </a:rPr>
              <a:t>UNDERSTANDING THE SEASONS OF GOD’S DEALINGS </a:t>
            </a:r>
            <a:r>
              <a:rPr lang="en-US" dirty="0" smtClean="0"/>
              <a:t>- </a:t>
            </a:r>
            <a:r>
              <a:rPr lang="en-US" dirty="0"/>
              <a:t>IT IS TIME TO ACTIVATE A NEW LEVEL OF INTERCESSION AND WORSHIP – I WILL USE YOUR PRAYERS AND OBEDIENCE TO BRING MERCY TO YOUR NATION </a:t>
            </a:r>
          </a:p>
        </p:txBody>
      </p:sp>
    </p:spTree>
    <p:extLst>
      <p:ext uri="{BB962C8B-B14F-4D97-AF65-F5344CB8AC3E}">
        <p14:creationId xmlns:p14="http://schemas.microsoft.com/office/powerpoint/2010/main" val="2614731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00" y="-76200"/>
            <a:ext cx="8458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Understanding The Seasons</a:t>
            </a:r>
          </a:p>
          <a:p>
            <a:pPr algn="ctr"/>
            <a:r>
              <a:rPr lang="en-US" sz="4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Of God from David’s Trial</a:t>
            </a:r>
            <a:endParaRPr lang="en-US" sz="40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7170" name="Picture 2" descr="Abraham was willing to sacrifice his son Isaac"/>
          <p:cNvPicPr>
            <a:picLocks noChangeAspect="1" noChangeArrowheads="1"/>
          </p:cNvPicPr>
          <p:nvPr/>
        </p:nvPicPr>
        <p:blipFill rotWithShape="1">
          <a:blip r:embed="rId2">
            <a:extLst>
              <a:ext uri="{28A0092B-C50C-407E-A947-70E740481C1C}">
                <a14:useLocalDpi xmlns:a14="http://schemas.microsoft.com/office/drawing/2010/main" val="0"/>
              </a:ext>
            </a:extLst>
          </a:blip>
          <a:srcRect t="6098" r="48708" b="8528"/>
          <a:stretch/>
        </p:blipFill>
        <p:spPr bwMode="auto">
          <a:xfrm>
            <a:off x="5410200" y="2119423"/>
            <a:ext cx="3517605" cy="43912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2119423"/>
            <a:ext cx="5029200" cy="4524315"/>
          </a:xfrm>
          <a:prstGeom prst="rect">
            <a:avLst/>
          </a:prstGeom>
        </p:spPr>
        <p:txBody>
          <a:bodyPr wrap="square">
            <a:spAutoFit/>
          </a:bodyPr>
          <a:lstStyle/>
          <a:p>
            <a:r>
              <a:rPr lang="en-US" sz="3200" b="1" dirty="0" smtClean="0"/>
              <a:t>Again </a:t>
            </a:r>
            <a:r>
              <a:rPr lang="en-US" sz="3200" b="1" dirty="0"/>
              <a:t>the anger of the LORD burned against Israel, and he incited David against them, saying, "Go and take a census of Israel and Judah." (</a:t>
            </a:r>
            <a:r>
              <a:rPr lang="en-US" sz="3200" baseline="30000" dirty="0"/>
              <a:t>1 </a:t>
            </a:r>
            <a:r>
              <a:rPr lang="en-US" sz="3200" dirty="0"/>
              <a:t> Satan rose up against Israel and incited David to take a census of Israel. </a:t>
            </a:r>
            <a:r>
              <a:rPr lang="en-US" sz="3200" b="1" dirty="0"/>
              <a:t>1 Chronicles </a:t>
            </a:r>
            <a:r>
              <a:rPr lang="en-US" sz="3200" b="1" dirty="0" smtClean="0"/>
              <a:t>21:1</a:t>
            </a:r>
            <a:endParaRPr lang="en-US" sz="3200" dirty="0"/>
          </a:p>
        </p:txBody>
      </p:sp>
    </p:spTree>
    <p:extLst>
      <p:ext uri="{BB962C8B-B14F-4D97-AF65-F5344CB8AC3E}">
        <p14:creationId xmlns:p14="http://schemas.microsoft.com/office/powerpoint/2010/main" val="420194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66" y="228600"/>
            <a:ext cx="6978718" cy="6404810"/>
          </a:xfrm>
          <a:prstGeom prst="rect">
            <a:avLst/>
          </a:prstGeom>
        </p:spPr>
      </p:pic>
      <p:sp>
        <p:nvSpPr>
          <p:cNvPr id="5" name="TextBox 4"/>
          <p:cNvSpPr txBox="1"/>
          <p:nvPr/>
        </p:nvSpPr>
        <p:spPr>
          <a:xfrm>
            <a:off x="3581400" y="2819400"/>
            <a:ext cx="1676400" cy="1477328"/>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rPr>
              <a:t>Seasons</a:t>
            </a:r>
          </a:p>
          <a:p>
            <a:pPr algn="ctr"/>
            <a:r>
              <a:rPr lang="en-US" sz="2400" b="1" dirty="0" smtClean="0">
                <a:solidFill>
                  <a:srgbClr val="FF0000"/>
                </a:solidFill>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Of God’s Dealings </a:t>
            </a:r>
            <a:endParaRPr lang="en-US" sz="2400" dirty="0">
              <a:solidFill>
                <a:srgbClr val="FF0000"/>
              </a:solidFill>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p:txBody>
      </p:sp>
      <p:sp>
        <p:nvSpPr>
          <p:cNvPr id="6" name="TextBox 5"/>
          <p:cNvSpPr txBox="1"/>
          <p:nvPr/>
        </p:nvSpPr>
        <p:spPr>
          <a:xfrm>
            <a:off x="3581400" y="1226403"/>
            <a:ext cx="1657350" cy="830997"/>
          </a:xfrm>
          <a:prstGeom prst="rect">
            <a:avLst/>
          </a:prstGeom>
          <a:noFill/>
        </p:spPr>
        <p:txBody>
          <a:bodyPr wrap="square" rtlCol="0">
            <a:spAutoFit/>
          </a:bodyPr>
          <a:lstStyle/>
          <a:p>
            <a:pPr algn="ctr"/>
            <a:r>
              <a:rPr lang="en-US" sz="1600" b="1" dirty="0" smtClean="0">
                <a:solidFill>
                  <a:srgbClr val="002060"/>
                </a:solidFill>
              </a:rPr>
              <a:t>The illumination and exposure </a:t>
            </a:r>
            <a:r>
              <a:rPr lang="en-US" sz="1600" b="1" dirty="0">
                <a:solidFill>
                  <a:srgbClr val="002060"/>
                </a:solidFill>
              </a:rPr>
              <a:t>of issues and </a:t>
            </a:r>
            <a:r>
              <a:rPr lang="en-US" sz="1600" b="1" dirty="0" smtClean="0">
                <a:solidFill>
                  <a:srgbClr val="002060"/>
                </a:solidFill>
              </a:rPr>
              <a:t>evil.</a:t>
            </a:r>
            <a:endParaRPr lang="en-US" sz="1600" dirty="0">
              <a:solidFill>
                <a:srgbClr val="002060"/>
              </a:solidFill>
            </a:endParaRPr>
          </a:p>
        </p:txBody>
      </p:sp>
      <p:sp>
        <p:nvSpPr>
          <p:cNvPr id="7" name="Rectangle 6"/>
          <p:cNvSpPr/>
          <p:nvPr/>
        </p:nvSpPr>
        <p:spPr>
          <a:xfrm>
            <a:off x="4953000" y="1905000"/>
            <a:ext cx="2133600" cy="1077218"/>
          </a:xfrm>
          <a:prstGeom prst="rect">
            <a:avLst/>
          </a:prstGeom>
        </p:spPr>
        <p:txBody>
          <a:bodyPr wrap="square">
            <a:spAutoFit/>
          </a:bodyPr>
          <a:lstStyle/>
          <a:p>
            <a:r>
              <a:rPr lang="en-US" sz="1600" b="1" dirty="0" smtClean="0">
                <a:solidFill>
                  <a:srgbClr val="002060"/>
                </a:solidFill>
              </a:rPr>
              <a:t>    The “whoops </a:t>
            </a:r>
          </a:p>
          <a:p>
            <a:r>
              <a:rPr lang="en-US" sz="1600" b="1" dirty="0" smtClean="0">
                <a:solidFill>
                  <a:srgbClr val="002060"/>
                </a:solidFill>
              </a:rPr>
              <a:t>– </a:t>
            </a:r>
            <a:r>
              <a:rPr lang="en-US" sz="1600" b="1" dirty="0">
                <a:solidFill>
                  <a:srgbClr val="002060"/>
                </a:solidFill>
              </a:rPr>
              <a:t>there is something dreadfully wrong </a:t>
            </a:r>
            <a:r>
              <a:rPr lang="en-US" sz="1600" b="1" dirty="0" smtClean="0">
                <a:solidFill>
                  <a:srgbClr val="002060"/>
                </a:solidFill>
              </a:rPr>
              <a:t>here.” moment</a:t>
            </a:r>
            <a:endParaRPr lang="en-US" sz="1600" b="1" dirty="0">
              <a:solidFill>
                <a:srgbClr val="002060"/>
              </a:solidFill>
            </a:endParaRPr>
          </a:p>
        </p:txBody>
      </p:sp>
      <p:sp>
        <p:nvSpPr>
          <p:cNvPr id="8" name="Rectangle 7"/>
          <p:cNvSpPr/>
          <p:nvPr/>
        </p:nvSpPr>
        <p:spPr>
          <a:xfrm>
            <a:off x="5181600" y="3200400"/>
            <a:ext cx="2133600" cy="1077218"/>
          </a:xfrm>
          <a:prstGeom prst="rect">
            <a:avLst/>
          </a:prstGeom>
        </p:spPr>
        <p:txBody>
          <a:bodyPr wrap="square">
            <a:spAutoFit/>
          </a:bodyPr>
          <a:lstStyle/>
          <a:p>
            <a:r>
              <a:rPr lang="en-US" sz="1600" b="1" dirty="0">
                <a:solidFill>
                  <a:srgbClr val="002060"/>
                </a:solidFill>
              </a:rPr>
              <a:t>The corrective grace </a:t>
            </a:r>
            <a:endParaRPr lang="en-US" sz="1600" b="1" dirty="0" smtClean="0">
              <a:solidFill>
                <a:srgbClr val="002060"/>
              </a:solidFill>
            </a:endParaRPr>
          </a:p>
          <a:p>
            <a:r>
              <a:rPr lang="en-US" sz="1600" b="1" dirty="0" smtClean="0">
                <a:solidFill>
                  <a:srgbClr val="002060"/>
                </a:solidFill>
              </a:rPr>
              <a:t>of </a:t>
            </a:r>
            <a:r>
              <a:rPr lang="en-US" sz="1600" b="1" dirty="0">
                <a:solidFill>
                  <a:srgbClr val="002060"/>
                </a:solidFill>
              </a:rPr>
              <a:t>God speaks of coming adjustment and </a:t>
            </a:r>
            <a:r>
              <a:rPr lang="en-US" sz="1600" b="1" dirty="0" smtClean="0">
                <a:solidFill>
                  <a:srgbClr val="002060"/>
                </a:solidFill>
              </a:rPr>
              <a:t> judgment </a:t>
            </a:r>
            <a:endParaRPr lang="en-US" sz="1600" dirty="0">
              <a:solidFill>
                <a:srgbClr val="002060"/>
              </a:solidFill>
            </a:endParaRPr>
          </a:p>
        </p:txBody>
      </p:sp>
      <p:sp>
        <p:nvSpPr>
          <p:cNvPr id="9" name="Rectangle 8"/>
          <p:cNvSpPr/>
          <p:nvPr/>
        </p:nvSpPr>
        <p:spPr>
          <a:xfrm>
            <a:off x="4610100" y="4572000"/>
            <a:ext cx="2019300" cy="1077218"/>
          </a:xfrm>
          <a:prstGeom prst="rect">
            <a:avLst/>
          </a:prstGeom>
        </p:spPr>
        <p:txBody>
          <a:bodyPr wrap="square">
            <a:spAutoFit/>
          </a:bodyPr>
          <a:lstStyle/>
          <a:p>
            <a:r>
              <a:rPr lang="en-US" sz="1600" b="1" dirty="0">
                <a:solidFill>
                  <a:srgbClr val="002060"/>
                </a:solidFill>
              </a:rPr>
              <a:t>Get into a deeper place of mercy </a:t>
            </a:r>
            <a:r>
              <a:rPr lang="en-US" sz="1600" b="1" dirty="0" smtClean="0">
                <a:solidFill>
                  <a:srgbClr val="002060"/>
                </a:solidFill>
              </a:rPr>
              <a:t>so you </a:t>
            </a:r>
            <a:r>
              <a:rPr lang="en-US" sz="1600" b="1" dirty="0">
                <a:solidFill>
                  <a:srgbClr val="002060"/>
                </a:solidFill>
              </a:rPr>
              <a:t>can </a:t>
            </a:r>
            <a:r>
              <a:rPr lang="en-US" sz="1600" b="1" dirty="0" smtClean="0">
                <a:solidFill>
                  <a:srgbClr val="002060"/>
                </a:solidFill>
              </a:rPr>
              <a:t>touch God’s</a:t>
            </a:r>
          </a:p>
          <a:p>
            <a:r>
              <a:rPr lang="en-US" sz="1600" b="1" dirty="0" smtClean="0">
                <a:solidFill>
                  <a:srgbClr val="002060"/>
                </a:solidFill>
              </a:rPr>
              <a:t>heart </a:t>
            </a:r>
            <a:endParaRPr lang="en-US" sz="1600" b="1" dirty="0">
              <a:solidFill>
                <a:srgbClr val="002060"/>
              </a:solidFill>
            </a:endParaRPr>
          </a:p>
        </p:txBody>
      </p:sp>
      <p:sp>
        <p:nvSpPr>
          <p:cNvPr id="10" name="Rectangle 9"/>
          <p:cNvSpPr/>
          <p:nvPr/>
        </p:nvSpPr>
        <p:spPr>
          <a:xfrm>
            <a:off x="2971800" y="4208383"/>
            <a:ext cx="2057400" cy="1354217"/>
          </a:xfrm>
          <a:prstGeom prst="rect">
            <a:avLst/>
          </a:prstGeom>
        </p:spPr>
        <p:txBody>
          <a:bodyPr wrap="square">
            <a:spAutoFit/>
          </a:bodyPr>
          <a:lstStyle/>
          <a:p>
            <a:r>
              <a:rPr lang="en-US" sz="1600" b="1" dirty="0" smtClean="0">
                <a:solidFill>
                  <a:srgbClr val="002060"/>
                </a:solidFill>
              </a:rPr>
              <a:t>      The </a:t>
            </a:r>
            <a:r>
              <a:rPr lang="en-US" sz="1600" b="1" dirty="0">
                <a:solidFill>
                  <a:srgbClr val="002060"/>
                </a:solidFill>
              </a:rPr>
              <a:t>sins are forgiven but the judgment </a:t>
            </a:r>
            <a:r>
              <a:rPr lang="en-US" sz="1600" b="1" dirty="0" smtClean="0">
                <a:solidFill>
                  <a:srgbClr val="002060"/>
                </a:solidFill>
              </a:rPr>
              <a:t>and consequences </a:t>
            </a:r>
          </a:p>
          <a:p>
            <a:r>
              <a:rPr lang="en-US" sz="1600" b="1" dirty="0" smtClean="0">
                <a:solidFill>
                  <a:srgbClr val="002060"/>
                </a:solidFill>
              </a:rPr>
              <a:t>are </a:t>
            </a:r>
            <a:r>
              <a:rPr lang="en-US" sz="1600" b="1" dirty="0">
                <a:solidFill>
                  <a:srgbClr val="002060"/>
                </a:solidFill>
              </a:rPr>
              <a:t>still in motion </a:t>
            </a:r>
          </a:p>
        </p:txBody>
      </p:sp>
      <p:sp>
        <p:nvSpPr>
          <p:cNvPr id="11" name="Rectangle 10"/>
          <p:cNvSpPr/>
          <p:nvPr/>
        </p:nvSpPr>
        <p:spPr>
          <a:xfrm>
            <a:off x="1981200" y="3214659"/>
            <a:ext cx="1905000" cy="1569660"/>
          </a:xfrm>
          <a:prstGeom prst="rect">
            <a:avLst/>
          </a:prstGeom>
        </p:spPr>
        <p:txBody>
          <a:bodyPr wrap="square">
            <a:spAutoFit/>
          </a:bodyPr>
          <a:lstStyle/>
          <a:p>
            <a:pPr lvl="0"/>
            <a:r>
              <a:rPr lang="en-US" sz="1600" b="1" dirty="0">
                <a:solidFill>
                  <a:srgbClr val="002060"/>
                </a:solidFill>
              </a:rPr>
              <a:t>The God relents moment – things begin to change – Cease and desist </a:t>
            </a:r>
            <a:r>
              <a:rPr lang="en-US" sz="1600" b="1" dirty="0" smtClean="0">
                <a:solidFill>
                  <a:srgbClr val="002060"/>
                </a:solidFill>
              </a:rPr>
              <a:t>orders are</a:t>
            </a:r>
          </a:p>
          <a:p>
            <a:pPr lvl="0"/>
            <a:r>
              <a:rPr lang="en-US" sz="1600" b="1" dirty="0" smtClean="0">
                <a:solidFill>
                  <a:srgbClr val="002060"/>
                </a:solidFill>
              </a:rPr>
              <a:t>given</a:t>
            </a:r>
            <a:endParaRPr lang="en-US" sz="1600" b="1" dirty="0">
              <a:solidFill>
                <a:srgbClr val="002060"/>
              </a:solidFill>
            </a:endParaRPr>
          </a:p>
        </p:txBody>
      </p:sp>
      <p:sp>
        <p:nvSpPr>
          <p:cNvPr id="12" name="Rectangle 11"/>
          <p:cNvSpPr/>
          <p:nvPr/>
        </p:nvSpPr>
        <p:spPr>
          <a:xfrm>
            <a:off x="2590800" y="1663005"/>
            <a:ext cx="1752600" cy="1384995"/>
          </a:xfrm>
          <a:prstGeom prst="rect">
            <a:avLst/>
          </a:prstGeom>
        </p:spPr>
        <p:txBody>
          <a:bodyPr wrap="square">
            <a:spAutoFit/>
          </a:bodyPr>
          <a:lstStyle/>
          <a:p>
            <a:r>
              <a:rPr lang="en-US" sz="1400" b="1" dirty="0">
                <a:solidFill>
                  <a:srgbClr val="002060"/>
                </a:solidFill>
              </a:rPr>
              <a:t>It is time </a:t>
            </a:r>
            <a:endParaRPr lang="en-US" sz="1400" b="1" dirty="0" smtClean="0">
              <a:solidFill>
                <a:srgbClr val="002060"/>
              </a:solidFill>
            </a:endParaRPr>
          </a:p>
          <a:p>
            <a:r>
              <a:rPr lang="en-US" sz="1400" b="1" dirty="0" smtClean="0">
                <a:solidFill>
                  <a:srgbClr val="002060"/>
                </a:solidFill>
              </a:rPr>
              <a:t>to </a:t>
            </a:r>
            <a:r>
              <a:rPr lang="en-US" sz="1400" b="1" dirty="0">
                <a:solidFill>
                  <a:srgbClr val="002060"/>
                </a:solidFill>
              </a:rPr>
              <a:t>activate a </a:t>
            </a:r>
            <a:endParaRPr lang="en-US" sz="1400" b="1" dirty="0" smtClean="0">
              <a:solidFill>
                <a:srgbClr val="002060"/>
              </a:solidFill>
            </a:endParaRPr>
          </a:p>
          <a:p>
            <a:r>
              <a:rPr lang="en-US" sz="1400" b="1" dirty="0" smtClean="0">
                <a:solidFill>
                  <a:srgbClr val="002060"/>
                </a:solidFill>
              </a:rPr>
              <a:t>new </a:t>
            </a:r>
            <a:r>
              <a:rPr lang="en-US" sz="1400" b="1" dirty="0">
                <a:solidFill>
                  <a:srgbClr val="002060"/>
                </a:solidFill>
              </a:rPr>
              <a:t>level of intercession and worship and obedience </a:t>
            </a:r>
          </a:p>
        </p:txBody>
      </p:sp>
      <p:sp>
        <p:nvSpPr>
          <p:cNvPr id="13" name="TextBox 12"/>
          <p:cNvSpPr txBox="1"/>
          <p:nvPr/>
        </p:nvSpPr>
        <p:spPr>
          <a:xfrm>
            <a:off x="2667000" y="-2977"/>
            <a:ext cx="3581400" cy="307777"/>
          </a:xfrm>
          <a:prstGeom prst="rect">
            <a:avLst/>
          </a:prstGeom>
          <a:noFill/>
        </p:spPr>
        <p:txBody>
          <a:bodyPr wrap="square" rtlCol="0">
            <a:spAutoFit/>
          </a:bodyPr>
          <a:lstStyle/>
          <a:p>
            <a:r>
              <a:rPr lang="en-US" sz="1400" b="1" dirty="0" smtClean="0">
                <a:solidFill>
                  <a:srgbClr val="FF0000"/>
                </a:solidFill>
              </a:rPr>
              <a:t>God is Grieved Over His Backsliding People </a:t>
            </a:r>
            <a:endParaRPr lang="en-US" sz="1400" b="1" dirty="0">
              <a:solidFill>
                <a:srgbClr val="FF0000"/>
              </a:solidFill>
            </a:endParaRPr>
          </a:p>
        </p:txBody>
      </p:sp>
      <p:sp>
        <p:nvSpPr>
          <p:cNvPr id="15" name="TextBox 14"/>
          <p:cNvSpPr txBox="1"/>
          <p:nvPr/>
        </p:nvSpPr>
        <p:spPr>
          <a:xfrm>
            <a:off x="6858000" y="417493"/>
            <a:ext cx="2209800" cy="954107"/>
          </a:xfrm>
          <a:prstGeom prst="rect">
            <a:avLst/>
          </a:prstGeom>
          <a:noFill/>
        </p:spPr>
        <p:txBody>
          <a:bodyPr wrap="square" rtlCol="0">
            <a:spAutoFit/>
          </a:bodyPr>
          <a:lstStyle/>
          <a:p>
            <a:r>
              <a:rPr lang="en-US" sz="1400" b="1" dirty="0" smtClean="0">
                <a:solidFill>
                  <a:srgbClr val="FF0000"/>
                </a:solidFill>
              </a:rPr>
              <a:t>“Aha Moment” Produces</a:t>
            </a:r>
          </a:p>
          <a:p>
            <a:r>
              <a:rPr lang="en-US" sz="1400" b="1" dirty="0" smtClean="0">
                <a:solidFill>
                  <a:srgbClr val="FF0000"/>
                </a:solidFill>
              </a:rPr>
              <a:t>Conviction of sin and desire to take ownership       for their selfish choices.</a:t>
            </a:r>
            <a:endParaRPr lang="en-US" sz="1400" b="1" dirty="0">
              <a:solidFill>
                <a:srgbClr val="FF0000"/>
              </a:solidFill>
            </a:endParaRPr>
          </a:p>
        </p:txBody>
      </p:sp>
      <p:sp>
        <p:nvSpPr>
          <p:cNvPr id="16" name="TextBox 15"/>
          <p:cNvSpPr txBox="1"/>
          <p:nvPr/>
        </p:nvSpPr>
        <p:spPr>
          <a:xfrm>
            <a:off x="7848600" y="3124200"/>
            <a:ext cx="2209800" cy="1169551"/>
          </a:xfrm>
          <a:prstGeom prst="rect">
            <a:avLst/>
          </a:prstGeom>
          <a:noFill/>
        </p:spPr>
        <p:txBody>
          <a:bodyPr wrap="square" rtlCol="0">
            <a:spAutoFit/>
          </a:bodyPr>
          <a:lstStyle/>
          <a:p>
            <a:r>
              <a:rPr lang="en-US" sz="1400" b="1" dirty="0" smtClean="0">
                <a:solidFill>
                  <a:srgbClr val="FF0000"/>
                </a:solidFill>
              </a:rPr>
              <a:t>Shaking is </a:t>
            </a:r>
          </a:p>
          <a:p>
            <a:r>
              <a:rPr lang="en-US" sz="1400" b="1" dirty="0" smtClean="0">
                <a:solidFill>
                  <a:srgbClr val="FF0000"/>
                </a:solidFill>
              </a:rPr>
              <a:t>Coming in</a:t>
            </a:r>
          </a:p>
          <a:p>
            <a:r>
              <a:rPr lang="en-US" sz="1400" b="1" dirty="0" smtClean="0">
                <a:solidFill>
                  <a:srgbClr val="FF0000"/>
                </a:solidFill>
              </a:rPr>
              <a:t>Some </a:t>
            </a:r>
          </a:p>
          <a:p>
            <a:r>
              <a:rPr lang="en-US" sz="1400" b="1" dirty="0" smtClean="0">
                <a:solidFill>
                  <a:srgbClr val="FF0000"/>
                </a:solidFill>
              </a:rPr>
              <a:t>Specific </a:t>
            </a:r>
          </a:p>
          <a:p>
            <a:r>
              <a:rPr lang="en-US" sz="1400" b="1" dirty="0" smtClean="0">
                <a:solidFill>
                  <a:srgbClr val="FF0000"/>
                </a:solidFill>
              </a:rPr>
              <a:t>Ways </a:t>
            </a:r>
            <a:endParaRPr lang="en-US" sz="1400" b="1" dirty="0">
              <a:solidFill>
                <a:srgbClr val="FF0000"/>
              </a:solidFill>
            </a:endParaRPr>
          </a:p>
        </p:txBody>
      </p:sp>
      <p:sp>
        <p:nvSpPr>
          <p:cNvPr id="17" name="TextBox 16"/>
          <p:cNvSpPr txBox="1"/>
          <p:nvPr/>
        </p:nvSpPr>
        <p:spPr>
          <a:xfrm>
            <a:off x="6629400" y="5715000"/>
            <a:ext cx="2209800" cy="954107"/>
          </a:xfrm>
          <a:prstGeom prst="rect">
            <a:avLst/>
          </a:prstGeom>
          <a:noFill/>
        </p:spPr>
        <p:txBody>
          <a:bodyPr wrap="square" rtlCol="0">
            <a:spAutoFit/>
          </a:bodyPr>
          <a:lstStyle/>
          <a:p>
            <a:r>
              <a:rPr lang="en-US" sz="1400" b="1" dirty="0" smtClean="0">
                <a:solidFill>
                  <a:srgbClr val="FF0000"/>
                </a:solidFill>
              </a:rPr>
              <a:t>A desperation to touch</a:t>
            </a:r>
          </a:p>
          <a:p>
            <a:r>
              <a:rPr lang="en-US" sz="1400" b="1" dirty="0" smtClean="0">
                <a:solidFill>
                  <a:srgbClr val="FF0000"/>
                </a:solidFill>
              </a:rPr>
              <a:t>The compassion of God moves faith into intercession</a:t>
            </a:r>
            <a:endParaRPr lang="en-US" sz="1400" b="1" dirty="0">
              <a:solidFill>
                <a:srgbClr val="FF0000"/>
              </a:solidFill>
            </a:endParaRPr>
          </a:p>
        </p:txBody>
      </p:sp>
      <p:sp>
        <p:nvSpPr>
          <p:cNvPr id="18" name="TextBox 17"/>
          <p:cNvSpPr txBox="1"/>
          <p:nvPr/>
        </p:nvSpPr>
        <p:spPr>
          <a:xfrm>
            <a:off x="381000" y="5734493"/>
            <a:ext cx="2209800" cy="738664"/>
          </a:xfrm>
          <a:prstGeom prst="rect">
            <a:avLst/>
          </a:prstGeom>
          <a:noFill/>
        </p:spPr>
        <p:txBody>
          <a:bodyPr wrap="square" rtlCol="0">
            <a:spAutoFit/>
          </a:bodyPr>
          <a:lstStyle/>
          <a:p>
            <a:r>
              <a:rPr lang="en-US" sz="1400" b="1" dirty="0" smtClean="0">
                <a:solidFill>
                  <a:srgbClr val="FF0000"/>
                </a:solidFill>
              </a:rPr>
              <a:t>Perseverance is required</a:t>
            </a:r>
          </a:p>
          <a:p>
            <a:r>
              <a:rPr lang="en-US" sz="1400" b="1" dirty="0" smtClean="0">
                <a:solidFill>
                  <a:srgbClr val="FF0000"/>
                </a:solidFill>
              </a:rPr>
              <a:t>When it seems the shaking</a:t>
            </a:r>
          </a:p>
          <a:p>
            <a:r>
              <a:rPr lang="en-US" sz="1400" b="1" dirty="0" smtClean="0">
                <a:solidFill>
                  <a:srgbClr val="FF0000"/>
                </a:solidFill>
              </a:rPr>
              <a:t>Will not end well</a:t>
            </a:r>
            <a:endParaRPr lang="en-US" sz="1400" b="1" dirty="0">
              <a:solidFill>
                <a:srgbClr val="FF0000"/>
              </a:solidFill>
            </a:endParaRPr>
          </a:p>
        </p:txBody>
      </p:sp>
      <p:sp>
        <p:nvSpPr>
          <p:cNvPr id="19" name="TextBox 18"/>
          <p:cNvSpPr txBox="1"/>
          <p:nvPr/>
        </p:nvSpPr>
        <p:spPr>
          <a:xfrm>
            <a:off x="152400" y="3100496"/>
            <a:ext cx="990600" cy="1384995"/>
          </a:xfrm>
          <a:prstGeom prst="rect">
            <a:avLst/>
          </a:prstGeom>
          <a:noFill/>
        </p:spPr>
        <p:txBody>
          <a:bodyPr wrap="square" rtlCol="0">
            <a:spAutoFit/>
          </a:bodyPr>
          <a:lstStyle/>
          <a:p>
            <a:r>
              <a:rPr lang="en-US" sz="1400" b="1" dirty="0" smtClean="0">
                <a:solidFill>
                  <a:srgbClr val="FF0000"/>
                </a:solidFill>
              </a:rPr>
              <a:t>God does come in mercy and interrupt the judgment</a:t>
            </a:r>
            <a:endParaRPr lang="en-US" sz="1400" b="1" dirty="0">
              <a:solidFill>
                <a:srgbClr val="FF0000"/>
              </a:solidFill>
            </a:endParaRPr>
          </a:p>
        </p:txBody>
      </p:sp>
      <p:sp>
        <p:nvSpPr>
          <p:cNvPr id="20" name="TextBox 19"/>
          <p:cNvSpPr txBox="1"/>
          <p:nvPr/>
        </p:nvSpPr>
        <p:spPr>
          <a:xfrm>
            <a:off x="368595" y="857071"/>
            <a:ext cx="2209800" cy="954107"/>
          </a:xfrm>
          <a:prstGeom prst="rect">
            <a:avLst/>
          </a:prstGeom>
          <a:noFill/>
        </p:spPr>
        <p:txBody>
          <a:bodyPr wrap="square" rtlCol="0">
            <a:spAutoFit/>
          </a:bodyPr>
          <a:lstStyle/>
          <a:p>
            <a:r>
              <a:rPr lang="en-US" sz="1400" b="1" dirty="0" smtClean="0">
                <a:solidFill>
                  <a:srgbClr val="FF0000"/>
                </a:solidFill>
              </a:rPr>
              <a:t>God  uses our prayers and obedience to bring</a:t>
            </a:r>
          </a:p>
          <a:p>
            <a:r>
              <a:rPr lang="en-US" sz="1400" b="1" dirty="0" smtClean="0">
                <a:solidFill>
                  <a:srgbClr val="FF0000"/>
                </a:solidFill>
              </a:rPr>
              <a:t> mercy to our </a:t>
            </a:r>
          </a:p>
          <a:p>
            <a:r>
              <a:rPr lang="en-US" sz="1400" b="1" dirty="0" smtClean="0">
                <a:solidFill>
                  <a:srgbClr val="FF0000"/>
                </a:solidFill>
              </a:rPr>
              <a:t>nation </a:t>
            </a:r>
            <a:endParaRPr lang="en-US" sz="1400" b="1" dirty="0">
              <a:solidFill>
                <a:srgbClr val="FF0000"/>
              </a:solidFill>
            </a:endParaRPr>
          </a:p>
        </p:txBody>
      </p:sp>
    </p:spTree>
    <p:extLst>
      <p:ext uri="{BB962C8B-B14F-4D97-AF65-F5344CB8AC3E}">
        <p14:creationId xmlns:p14="http://schemas.microsoft.com/office/powerpoint/2010/main" val="382572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5" grpId="0"/>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72869"/>
            <a:ext cx="86868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Prayer Tools </a:t>
            </a:r>
            <a:endParaRPr lang="en-US" sz="60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55" t="14419" r="16715" b="8217"/>
          <a:stretch/>
        </p:blipFill>
        <p:spPr bwMode="auto">
          <a:xfrm>
            <a:off x="1409700" y="2209800"/>
            <a:ext cx="6172200" cy="407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320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0"/>
            <a:ext cx="84582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We May Be In Battle</a:t>
            </a:r>
          </a:p>
          <a:p>
            <a:pPr algn="ctr"/>
            <a:r>
              <a:rPr lang="en-US" sz="5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But We Will Win </a:t>
            </a:r>
            <a:endParaRPr lang="en-US" sz="5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42900" y="2690336"/>
            <a:ext cx="8458200" cy="2862322"/>
          </a:xfrm>
          <a:prstGeom prst="rect">
            <a:avLst/>
          </a:prstGeom>
        </p:spPr>
        <p:txBody>
          <a:bodyPr wrap="square">
            <a:spAutoFit/>
          </a:bodyPr>
          <a:lstStyle/>
          <a:p>
            <a:r>
              <a:rPr lang="en-US" sz="3600" dirty="0" smtClean="0"/>
              <a:t>And </a:t>
            </a:r>
            <a:r>
              <a:rPr lang="en-US" sz="3600" dirty="0"/>
              <a:t>such as do wickedly against the covenant (God’s people) shall he corrupt by flatteries: </a:t>
            </a:r>
            <a:r>
              <a:rPr lang="en-US" sz="3600" b="1" dirty="0"/>
              <a:t>but the people that do know their God shall be strong, and do exploits.</a:t>
            </a:r>
            <a:r>
              <a:rPr lang="en-US" sz="3600" dirty="0"/>
              <a:t> Daniel 11:32 (KJV)</a:t>
            </a:r>
          </a:p>
        </p:txBody>
      </p:sp>
    </p:spTree>
    <p:extLst>
      <p:ext uri="{BB962C8B-B14F-4D97-AF65-F5344CB8AC3E}">
        <p14:creationId xmlns:p14="http://schemas.microsoft.com/office/powerpoint/2010/main" val="37258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0"/>
            <a:ext cx="84582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We Are Only Going</a:t>
            </a:r>
          </a:p>
          <a:p>
            <a:pPr algn="ctr"/>
            <a:r>
              <a:rPr lang="en-US" sz="36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To Be Able To Do Exploits</a:t>
            </a:r>
          </a:p>
          <a:p>
            <a:pPr algn="ctr"/>
            <a:r>
              <a:rPr lang="en-US" sz="36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Because Of The Cross </a:t>
            </a:r>
            <a:endParaRPr lang="en-US" sz="36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9218" name="Picture 2" descr="How to Take Communion for Your Healing | Kenneth Copeland Ministr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2286000"/>
            <a:ext cx="37719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43400" y="2590800"/>
            <a:ext cx="4572000" cy="3970318"/>
          </a:xfrm>
          <a:prstGeom prst="rect">
            <a:avLst/>
          </a:prstGeom>
        </p:spPr>
        <p:txBody>
          <a:bodyPr>
            <a:spAutoFit/>
          </a:bodyPr>
          <a:lstStyle/>
          <a:p>
            <a:r>
              <a:rPr lang="en-US" baseline="30000" dirty="0"/>
              <a:t>10 </a:t>
            </a:r>
            <a:r>
              <a:rPr lang="en-US" dirty="0"/>
              <a:t> Concerning this salvation, the prophets, who spoke of the grace that was to come to you, searched intently and with the greatest care, </a:t>
            </a:r>
            <a:r>
              <a:rPr lang="en-US" baseline="30000" dirty="0"/>
              <a:t>11 </a:t>
            </a:r>
            <a:r>
              <a:rPr lang="en-US" dirty="0"/>
              <a:t> trying to find out the time and circumstances to which the Spirit of Christ in them was pointing when </a:t>
            </a:r>
            <a:r>
              <a:rPr lang="en-US" b="1" dirty="0" smtClean="0">
                <a:solidFill>
                  <a:srgbClr val="FFFF00"/>
                </a:solidFill>
              </a:rPr>
              <a:t>He </a:t>
            </a:r>
            <a:r>
              <a:rPr lang="en-US" b="1" dirty="0">
                <a:solidFill>
                  <a:srgbClr val="FFFF00"/>
                </a:solidFill>
              </a:rPr>
              <a:t>predicted the sufferings of Christ and the glories that would follow</a:t>
            </a:r>
            <a:r>
              <a:rPr lang="en-US" dirty="0"/>
              <a:t>. </a:t>
            </a:r>
            <a:r>
              <a:rPr lang="en-US" baseline="30000" dirty="0"/>
              <a:t>12 </a:t>
            </a:r>
            <a:r>
              <a:rPr lang="en-US" dirty="0"/>
              <a:t> It was revealed to them that they were not serving themselves but you, when they spoke of the things that have now been told you by those who have preached the gospel to you by the Holy Spirit sent from heaven. Even angels long to look into these things. </a:t>
            </a:r>
            <a:r>
              <a:rPr lang="en-US" b="1" dirty="0"/>
              <a:t>1 Peter 1:10-12 (NIV) </a:t>
            </a:r>
            <a:endParaRPr lang="en-US" dirty="0"/>
          </a:p>
        </p:txBody>
      </p:sp>
    </p:spTree>
    <p:extLst>
      <p:ext uri="{BB962C8B-B14F-4D97-AF65-F5344CB8AC3E}">
        <p14:creationId xmlns:p14="http://schemas.microsoft.com/office/powerpoint/2010/main" val="2652304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0"/>
            <a:ext cx="84582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Three Revelations</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Of 21</a:t>
            </a:r>
            <a:r>
              <a:rPr lang="en-US" sz="4400" b="1" baseline="30000"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st</a:t>
            </a: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 Century Reformation</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457201" y="2104072"/>
            <a:ext cx="8610600" cy="1754326"/>
          </a:xfrm>
          <a:prstGeom prst="rect">
            <a:avLst/>
          </a:prstGeom>
        </p:spPr>
        <p:txBody>
          <a:bodyPr wrap="square">
            <a:spAutoFit/>
          </a:bodyPr>
          <a:lstStyle/>
          <a:p>
            <a:r>
              <a:rPr lang="en-US" b="1" dirty="0">
                <a:solidFill>
                  <a:srgbClr val="FFFF00"/>
                </a:solidFill>
              </a:rPr>
              <a:t>God </a:t>
            </a:r>
            <a:r>
              <a:rPr lang="en-US" b="1" dirty="0" smtClean="0">
                <a:solidFill>
                  <a:srgbClr val="FFFF00"/>
                </a:solidFill>
              </a:rPr>
              <a:t>is removing the two primary evil roots </a:t>
            </a:r>
            <a:r>
              <a:rPr lang="en-US" b="1" dirty="0">
                <a:solidFill>
                  <a:srgbClr val="FFFF00"/>
                </a:solidFill>
              </a:rPr>
              <a:t>that we inherited from the weak Christianity that morphed over probably </a:t>
            </a:r>
            <a:r>
              <a:rPr lang="en-US" b="1" dirty="0" smtClean="0">
                <a:solidFill>
                  <a:srgbClr val="FFFF00"/>
                </a:solidFill>
              </a:rPr>
              <a:t>50 </a:t>
            </a:r>
            <a:r>
              <a:rPr lang="en-US" b="1" dirty="0">
                <a:solidFill>
                  <a:srgbClr val="FFFF00"/>
                </a:solidFill>
              </a:rPr>
              <a:t>years in </a:t>
            </a:r>
            <a:r>
              <a:rPr lang="en-US" b="1" dirty="0" smtClean="0">
                <a:solidFill>
                  <a:srgbClr val="FFFF00"/>
                </a:solidFill>
              </a:rPr>
              <a:t>America into DEAD RELIGION</a:t>
            </a:r>
            <a:r>
              <a:rPr lang="en-US" b="1" dirty="0" smtClean="0">
                <a:solidFill>
                  <a:schemeClr val="bg2"/>
                </a:solidFill>
              </a:rPr>
              <a:t>. We </a:t>
            </a:r>
            <a:r>
              <a:rPr lang="en-US" b="1" dirty="0">
                <a:solidFill>
                  <a:schemeClr val="bg2"/>
                </a:solidFill>
              </a:rPr>
              <a:t>inherited a double minded spirit that took </a:t>
            </a:r>
            <a:r>
              <a:rPr lang="en-US" b="1" dirty="0" smtClean="0">
                <a:solidFill>
                  <a:schemeClr val="bg2"/>
                </a:solidFill>
              </a:rPr>
              <a:t>the GRACE OF GOD and </a:t>
            </a:r>
            <a:r>
              <a:rPr lang="en-US" b="1" dirty="0">
                <a:solidFill>
                  <a:schemeClr val="bg2"/>
                </a:solidFill>
              </a:rPr>
              <a:t>played with sin instead of overcoming </a:t>
            </a:r>
            <a:r>
              <a:rPr lang="en-US" b="1" dirty="0" smtClean="0">
                <a:solidFill>
                  <a:schemeClr val="bg2"/>
                </a:solidFill>
              </a:rPr>
              <a:t>it. And </a:t>
            </a:r>
            <a:r>
              <a:rPr lang="en-US" b="1" dirty="0">
                <a:solidFill>
                  <a:schemeClr val="bg2"/>
                </a:solidFill>
              </a:rPr>
              <a:t>secondly we </a:t>
            </a:r>
            <a:r>
              <a:rPr lang="en-US" b="1" dirty="0" smtClean="0">
                <a:solidFill>
                  <a:schemeClr val="bg2"/>
                </a:solidFill>
              </a:rPr>
              <a:t>inherited a </a:t>
            </a:r>
            <a:r>
              <a:rPr lang="en-US" b="1" dirty="0">
                <a:solidFill>
                  <a:schemeClr val="bg2"/>
                </a:solidFill>
              </a:rPr>
              <a:t>prayerless </a:t>
            </a:r>
            <a:r>
              <a:rPr lang="en-US" b="1" dirty="0" smtClean="0">
                <a:solidFill>
                  <a:schemeClr val="bg2"/>
                </a:solidFill>
              </a:rPr>
              <a:t>church. We </a:t>
            </a:r>
            <a:r>
              <a:rPr lang="en-US" b="1" dirty="0">
                <a:solidFill>
                  <a:schemeClr val="bg2"/>
                </a:solidFill>
              </a:rPr>
              <a:t>did not know how to build an altar </a:t>
            </a:r>
            <a:r>
              <a:rPr lang="en-US" b="1" dirty="0" smtClean="0">
                <a:solidFill>
                  <a:schemeClr val="bg2"/>
                </a:solidFill>
              </a:rPr>
              <a:t>of radical prevailing intercession to </a:t>
            </a:r>
            <a:r>
              <a:rPr lang="en-US" b="1" dirty="0">
                <a:solidFill>
                  <a:schemeClr val="bg2"/>
                </a:solidFill>
              </a:rPr>
              <a:t>the </a:t>
            </a:r>
            <a:r>
              <a:rPr lang="en-US" b="1" dirty="0" smtClean="0">
                <a:solidFill>
                  <a:schemeClr val="bg2"/>
                </a:solidFill>
              </a:rPr>
              <a:t>Lord. We do not know how to operate out of delegated authority given to God’s people.</a:t>
            </a:r>
            <a:endParaRPr lang="en-US" b="1" dirty="0">
              <a:solidFill>
                <a:schemeClr val="bg2"/>
              </a:solidFill>
            </a:endParaRPr>
          </a:p>
        </p:txBody>
      </p:sp>
      <p:sp>
        <p:nvSpPr>
          <p:cNvPr id="3" name="TextBox 2"/>
          <p:cNvSpPr txBox="1"/>
          <p:nvPr/>
        </p:nvSpPr>
        <p:spPr>
          <a:xfrm>
            <a:off x="0" y="2104072"/>
            <a:ext cx="762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1</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
        <p:nvSpPr>
          <p:cNvPr id="8" name="TextBox 7"/>
          <p:cNvSpPr txBox="1"/>
          <p:nvPr/>
        </p:nvSpPr>
        <p:spPr>
          <a:xfrm>
            <a:off x="0" y="3733800"/>
            <a:ext cx="1143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2</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
        <p:nvSpPr>
          <p:cNvPr id="7" name="Rectangle 6"/>
          <p:cNvSpPr/>
          <p:nvPr/>
        </p:nvSpPr>
        <p:spPr>
          <a:xfrm>
            <a:off x="760228" y="3886200"/>
            <a:ext cx="7850372" cy="1631216"/>
          </a:xfrm>
          <a:prstGeom prst="rect">
            <a:avLst/>
          </a:prstGeom>
        </p:spPr>
        <p:txBody>
          <a:bodyPr wrap="square">
            <a:spAutoFit/>
          </a:bodyPr>
          <a:lstStyle/>
          <a:p>
            <a:r>
              <a:rPr lang="en-US" sz="2000" b="1" dirty="0">
                <a:solidFill>
                  <a:srgbClr val="FFFF00"/>
                </a:solidFill>
              </a:rPr>
              <a:t>OVERCOMING THE LIE OF BEING UNQUALIFIED TO SERVE THE LORD </a:t>
            </a:r>
            <a:r>
              <a:rPr lang="en-US" sz="2000" b="1" dirty="0" smtClean="0">
                <a:solidFill>
                  <a:srgbClr val="FFFF00"/>
                </a:solidFill>
              </a:rPr>
              <a:t> </a:t>
            </a:r>
            <a:r>
              <a:rPr lang="en-US" sz="2000" dirty="0" smtClean="0"/>
              <a:t>- </a:t>
            </a:r>
            <a:r>
              <a:rPr lang="en-US" sz="2000" dirty="0"/>
              <a:t>These searched for their family records, but they could not find them and so were excluded from the priesthood as unclean. Ezra 2:62 (NIV</a:t>
            </a:r>
            <a:r>
              <a:rPr lang="en-US" sz="2000" dirty="0" smtClean="0"/>
              <a:t>) - </a:t>
            </a:r>
            <a:r>
              <a:rPr lang="en-US" sz="2000" baseline="30000" dirty="0"/>
              <a:t>10 </a:t>
            </a:r>
            <a:r>
              <a:rPr lang="en-US" sz="2000" dirty="0"/>
              <a:t> For we are God's workmanship, created in Christ Jesus to do good works, which God prepared in advance for us to do. </a:t>
            </a:r>
            <a:r>
              <a:rPr lang="en-US" sz="2000" b="1" dirty="0" smtClean="0"/>
              <a:t>Ephesians 2:10-</a:t>
            </a:r>
            <a:endParaRPr lang="en-US" sz="2000" dirty="0"/>
          </a:p>
        </p:txBody>
      </p:sp>
      <p:sp>
        <p:nvSpPr>
          <p:cNvPr id="10" name="TextBox 9"/>
          <p:cNvSpPr txBox="1"/>
          <p:nvPr/>
        </p:nvSpPr>
        <p:spPr>
          <a:xfrm>
            <a:off x="76200" y="5562600"/>
            <a:ext cx="1143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3</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
        <p:nvSpPr>
          <p:cNvPr id="9" name="TextBox 8"/>
          <p:cNvSpPr txBox="1"/>
          <p:nvPr/>
        </p:nvSpPr>
        <p:spPr>
          <a:xfrm>
            <a:off x="760228" y="5791200"/>
            <a:ext cx="8078972" cy="923330"/>
          </a:xfrm>
          <a:prstGeom prst="rect">
            <a:avLst/>
          </a:prstGeom>
          <a:noFill/>
        </p:spPr>
        <p:txBody>
          <a:bodyPr wrap="square" rtlCol="0">
            <a:spAutoFit/>
          </a:bodyPr>
          <a:lstStyle/>
          <a:p>
            <a:r>
              <a:rPr lang="en-US" b="1" dirty="0" smtClean="0">
                <a:solidFill>
                  <a:srgbClr val="FFFF00"/>
                </a:solidFill>
              </a:rPr>
              <a:t>UNDERSTANDING THE SEASONS OF GOD’S DEALINGS </a:t>
            </a:r>
            <a:r>
              <a:rPr lang="en-US" dirty="0" smtClean="0"/>
              <a:t>- </a:t>
            </a:r>
            <a:r>
              <a:rPr lang="en-US" dirty="0"/>
              <a:t>IT IS TIME TO ACTIVATE A NEW LEVEL OF INTERCESSION AND WORSHIP – I WILL USE YOUR PRAYERS AND OBEDIENCE TO BRING MERCY TO YOUR NATION </a:t>
            </a:r>
          </a:p>
        </p:txBody>
      </p:sp>
    </p:spTree>
    <p:extLst>
      <p:ext uri="{BB962C8B-B14F-4D97-AF65-F5344CB8AC3E}">
        <p14:creationId xmlns:p14="http://schemas.microsoft.com/office/powerpoint/2010/main" val="16448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 grpId="0"/>
      <p:bldP spid="10"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458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How Did We Get Here?</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81000" y="2136339"/>
            <a:ext cx="8458200" cy="4524315"/>
          </a:xfrm>
          <a:prstGeom prst="rect">
            <a:avLst/>
          </a:prstGeom>
        </p:spPr>
        <p:txBody>
          <a:bodyPr wrap="square">
            <a:spAutoFit/>
          </a:bodyPr>
          <a:lstStyle/>
          <a:p>
            <a:r>
              <a:rPr lang="en-US" sz="3200" b="1" dirty="0" smtClean="0">
                <a:solidFill>
                  <a:srgbClr val="FFFF00"/>
                </a:solidFill>
              </a:rPr>
              <a:t> </a:t>
            </a:r>
            <a:r>
              <a:rPr lang="en-US" sz="3200" b="1" dirty="0">
                <a:solidFill>
                  <a:srgbClr val="FFFF00"/>
                </a:solidFill>
              </a:rPr>
              <a:t>PEOPLE LOOK LIKE THEY WANT GOD – THEY HAVE ENOUGH OF THE LEFT OVER SPIRITUAL CAPITAL FROM THE PREVIOUS GENERATION TO KNOW WHAT IS RIGHT – BUT THEIR HEARTS ARE NOT IN IT – THEY WANT GOD’S PROTECTION AND PROVISION </a:t>
            </a:r>
            <a:r>
              <a:rPr lang="en-US" sz="3200" b="1" dirty="0" smtClean="0">
                <a:solidFill>
                  <a:srgbClr val="FFFF00"/>
                </a:solidFill>
              </a:rPr>
              <a:t>AND BLESSINGS - BUT </a:t>
            </a:r>
            <a:r>
              <a:rPr lang="en-US" sz="3200" b="1" dirty="0">
                <a:solidFill>
                  <a:srgbClr val="FFFF00"/>
                </a:solidFill>
              </a:rPr>
              <a:t>NOT HIS HOLINESS AND HIS INTENSE NEAR </a:t>
            </a:r>
            <a:r>
              <a:rPr lang="en-US" sz="3200" b="1" dirty="0" smtClean="0">
                <a:solidFill>
                  <a:srgbClr val="FFFF00"/>
                </a:solidFill>
              </a:rPr>
              <a:t>FELLOWSHIP.</a:t>
            </a:r>
            <a:endParaRPr lang="en-US" sz="3200" b="1" dirty="0">
              <a:solidFill>
                <a:srgbClr val="FFFF00"/>
              </a:solidFill>
            </a:endParaRPr>
          </a:p>
        </p:txBody>
      </p:sp>
    </p:spTree>
    <p:extLst>
      <p:ext uri="{BB962C8B-B14F-4D97-AF65-F5344CB8AC3E}">
        <p14:creationId xmlns:p14="http://schemas.microsoft.com/office/powerpoint/2010/main" val="3163082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4" y="1066800"/>
            <a:ext cx="9067800" cy="510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71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0"/>
            <a:ext cx="84582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Three Revelations</a:t>
            </a:r>
          </a:p>
          <a:p>
            <a:pPr algn="ct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Of 21</a:t>
            </a:r>
            <a:r>
              <a:rPr lang="en-US" sz="4400" b="1" baseline="30000"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st</a:t>
            </a:r>
            <a:r>
              <a:rPr lang="en-US" sz="4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 Century Reformation</a:t>
            </a:r>
            <a:endParaRPr lang="en-US" sz="4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457201" y="2104072"/>
            <a:ext cx="8610600" cy="1754326"/>
          </a:xfrm>
          <a:prstGeom prst="rect">
            <a:avLst/>
          </a:prstGeom>
        </p:spPr>
        <p:txBody>
          <a:bodyPr wrap="square">
            <a:spAutoFit/>
          </a:bodyPr>
          <a:lstStyle/>
          <a:p>
            <a:r>
              <a:rPr lang="en-US" b="1" dirty="0">
                <a:solidFill>
                  <a:srgbClr val="FFFF00"/>
                </a:solidFill>
              </a:rPr>
              <a:t>God </a:t>
            </a:r>
            <a:r>
              <a:rPr lang="en-US" b="1" dirty="0" smtClean="0">
                <a:solidFill>
                  <a:srgbClr val="FFFF00"/>
                </a:solidFill>
              </a:rPr>
              <a:t>is removing the two primary evil roots </a:t>
            </a:r>
            <a:r>
              <a:rPr lang="en-US" b="1" dirty="0">
                <a:solidFill>
                  <a:srgbClr val="FFFF00"/>
                </a:solidFill>
              </a:rPr>
              <a:t>that we inherited from the weak Christianity that morphed over probably </a:t>
            </a:r>
            <a:r>
              <a:rPr lang="en-US" b="1" dirty="0" smtClean="0">
                <a:solidFill>
                  <a:srgbClr val="FFFF00"/>
                </a:solidFill>
              </a:rPr>
              <a:t>50 </a:t>
            </a:r>
            <a:r>
              <a:rPr lang="en-US" b="1" dirty="0">
                <a:solidFill>
                  <a:srgbClr val="FFFF00"/>
                </a:solidFill>
              </a:rPr>
              <a:t>years in </a:t>
            </a:r>
            <a:r>
              <a:rPr lang="en-US" b="1" dirty="0" smtClean="0">
                <a:solidFill>
                  <a:srgbClr val="FFFF00"/>
                </a:solidFill>
              </a:rPr>
              <a:t>America into DEAD RELIGION</a:t>
            </a:r>
            <a:r>
              <a:rPr lang="en-US" b="1" dirty="0" smtClean="0">
                <a:solidFill>
                  <a:schemeClr val="bg2"/>
                </a:solidFill>
              </a:rPr>
              <a:t>. We </a:t>
            </a:r>
            <a:r>
              <a:rPr lang="en-US" b="1" dirty="0">
                <a:solidFill>
                  <a:schemeClr val="bg2"/>
                </a:solidFill>
              </a:rPr>
              <a:t>inherited a double minded spirit that took </a:t>
            </a:r>
            <a:r>
              <a:rPr lang="en-US" b="1" dirty="0" smtClean="0">
                <a:solidFill>
                  <a:schemeClr val="bg2"/>
                </a:solidFill>
              </a:rPr>
              <a:t>the GRACE OF GOD and </a:t>
            </a:r>
            <a:r>
              <a:rPr lang="en-US" b="1" dirty="0">
                <a:solidFill>
                  <a:schemeClr val="bg2"/>
                </a:solidFill>
              </a:rPr>
              <a:t>played with sin instead of overcoming </a:t>
            </a:r>
            <a:r>
              <a:rPr lang="en-US" b="1" dirty="0" smtClean="0">
                <a:solidFill>
                  <a:schemeClr val="bg2"/>
                </a:solidFill>
              </a:rPr>
              <a:t>it. And </a:t>
            </a:r>
            <a:r>
              <a:rPr lang="en-US" b="1" dirty="0">
                <a:solidFill>
                  <a:schemeClr val="bg2"/>
                </a:solidFill>
              </a:rPr>
              <a:t>secondly we </a:t>
            </a:r>
            <a:r>
              <a:rPr lang="en-US" b="1" dirty="0" smtClean="0">
                <a:solidFill>
                  <a:schemeClr val="bg2"/>
                </a:solidFill>
              </a:rPr>
              <a:t>inherited a </a:t>
            </a:r>
            <a:r>
              <a:rPr lang="en-US" b="1" dirty="0">
                <a:solidFill>
                  <a:schemeClr val="bg2"/>
                </a:solidFill>
              </a:rPr>
              <a:t>prayerless </a:t>
            </a:r>
            <a:r>
              <a:rPr lang="en-US" b="1" dirty="0" smtClean="0">
                <a:solidFill>
                  <a:schemeClr val="bg2"/>
                </a:solidFill>
              </a:rPr>
              <a:t>church. We </a:t>
            </a:r>
            <a:r>
              <a:rPr lang="en-US" b="1" dirty="0">
                <a:solidFill>
                  <a:schemeClr val="bg2"/>
                </a:solidFill>
              </a:rPr>
              <a:t>did not know how to build an altar </a:t>
            </a:r>
            <a:r>
              <a:rPr lang="en-US" b="1" dirty="0" smtClean="0">
                <a:solidFill>
                  <a:schemeClr val="bg2"/>
                </a:solidFill>
              </a:rPr>
              <a:t>of radical prevailing intercession to </a:t>
            </a:r>
            <a:r>
              <a:rPr lang="en-US" b="1" dirty="0">
                <a:solidFill>
                  <a:schemeClr val="bg2"/>
                </a:solidFill>
              </a:rPr>
              <a:t>the </a:t>
            </a:r>
            <a:r>
              <a:rPr lang="en-US" b="1" dirty="0" smtClean="0">
                <a:solidFill>
                  <a:schemeClr val="bg2"/>
                </a:solidFill>
              </a:rPr>
              <a:t>Lord. We do not know how to operate out of delegated authority given to God’s people.</a:t>
            </a:r>
            <a:endParaRPr lang="en-US" b="1" dirty="0">
              <a:solidFill>
                <a:schemeClr val="bg2"/>
              </a:solidFill>
            </a:endParaRPr>
          </a:p>
        </p:txBody>
      </p:sp>
      <p:sp>
        <p:nvSpPr>
          <p:cNvPr id="3" name="TextBox 2"/>
          <p:cNvSpPr txBox="1"/>
          <p:nvPr/>
        </p:nvSpPr>
        <p:spPr>
          <a:xfrm>
            <a:off x="0" y="2104072"/>
            <a:ext cx="762000" cy="1107996"/>
          </a:xfrm>
          <a:prstGeom prst="rect">
            <a:avLst/>
          </a:prstGeom>
          <a:noFill/>
        </p:spPr>
        <p:txBody>
          <a:bodyPr wrap="square" rtlCol="0">
            <a:spAutoFit/>
          </a:bodyPr>
          <a:lstStyle/>
          <a:p>
            <a:r>
              <a:rPr lang="en-US" sz="6600" b="1" dirty="0" smtClean="0">
                <a:solidFill>
                  <a:srgbClr val="FFFF00"/>
                </a:solidFill>
                <a:effectLst>
                  <a:outerShdw blurRad="38100" dist="38100" dir="2700000" algn="tl">
                    <a:srgbClr val="000000">
                      <a:alpha val="43137"/>
                    </a:srgbClr>
                  </a:outerShdw>
                </a:effectLst>
                <a:latin typeface="Bahnschrift SemiBold" panose="020B0502040204020203" pitchFamily="34" charset="0"/>
              </a:rPr>
              <a:t>1</a:t>
            </a:r>
            <a:endParaRPr lang="en-US" sz="6600" b="1" dirty="0">
              <a:solidFill>
                <a:srgbClr val="FFFF00"/>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7504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458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Isaiah 58 Challenge</a:t>
            </a:r>
            <a:endParaRPr lang="en-US" sz="60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400493" y="2057400"/>
            <a:ext cx="8514907" cy="4524315"/>
          </a:xfrm>
          <a:prstGeom prst="rect">
            <a:avLst/>
          </a:prstGeom>
        </p:spPr>
        <p:txBody>
          <a:bodyPr wrap="square">
            <a:spAutoFit/>
          </a:bodyPr>
          <a:lstStyle/>
          <a:p>
            <a:r>
              <a:rPr lang="en-US" sz="3200" dirty="0" smtClean="0"/>
              <a:t>"Shout </a:t>
            </a:r>
            <a:r>
              <a:rPr lang="en-US" sz="3200" dirty="0"/>
              <a:t>it aloud, do not hold back. Raise your voice like a trumpet. Declare to my people their rebellion and to the house of Jacob their sins. 2  For day after day they seek me out; they seem eager (inclined with - seem pleased) to know My ways, as if they were a nation that does what is right and </a:t>
            </a:r>
            <a:r>
              <a:rPr lang="en-US" sz="3200" b="1" dirty="0">
                <a:solidFill>
                  <a:srgbClr val="FFFF00"/>
                </a:solidFill>
              </a:rPr>
              <a:t>has not forsaken the commands of its God</a:t>
            </a:r>
            <a:r>
              <a:rPr lang="en-US" sz="3200" dirty="0">
                <a:solidFill>
                  <a:srgbClr val="FFFF00"/>
                </a:solidFill>
              </a:rPr>
              <a:t>.</a:t>
            </a:r>
            <a:r>
              <a:rPr lang="en-US" sz="3200" dirty="0"/>
              <a:t> </a:t>
            </a:r>
            <a:r>
              <a:rPr lang="en-US" sz="3200" b="1" dirty="0"/>
              <a:t>They ask me for just decisions and seem eager for God to come near them</a:t>
            </a:r>
            <a:r>
              <a:rPr lang="en-US" sz="3200" dirty="0"/>
              <a:t>. Isaiah 58:1-2</a:t>
            </a:r>
          </a:p>
        </p:txBody>
      </p:sp>
    </p:spTree>
    <p:extLst>
      <p:ext uri="{BB962C8B-B14F-4D97-AF65-F5344CB8AC3E}">
        <p14:creationId xmlns:p14="http://schemas.microsoft.com/office/powerpoint/2010/main" val="3975738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023170"/>
            <a:ext cx="7086600" cy="3539430"/>
          </a:xfrm>
          <a:prstGeom prst="rect">
            <a:avLst/>
          </a:prstGeom>
        </p:spPr>
        <p:txBody>
          <a:bodyPr wrap="square">
            <a:spAutoFit/>
          </a:bodyPr>
          <a:lstStyle/>
          <a:p>
            <a:r>
              <a:rPr lang="en-US" sz="2800" dirty="0"/>
              <a:t>Think about it – there is a God-shaped hole in our hearts and so coming into a seeking mode to know God </a:t>
            </a:r>
            <a:r>
              <a:rPr lang="en-US" sz="2800" dirty="0" smtClean="0"/>
              <a:t>“feels </a:t>
            </a:r>
            <a:r>
              <a:rPr lang="en-US" sz="2800" dirty="0"/>
              <a:t>good</a:t>
            </a:r>
            <a:r>
              <a:rPr lang="en-US" sz="2800" dirty="0" smtClean="0"/>
              <a:t>.” </a:t>
            </a:r>
            <a:r>
              <a:rPr lang="en-US" sz="2800" dirty="0"/>
              <a:t>But </a:t>
            </a:r>
            <a:r>
              <a:rPr lang="en-US" sz="2800" dirty="0" smtClean="0"/>
              <a:t>without surrender, without leaving our false-lovers, and </a:t>
            </a:r>
            <a:r>
              <a:rPr lang="en-US" sz="2800" dirty="0"/>
              <a:t>repentance the issue remains in doubt – we do not come into UNION WITH GOD </a:t>
            </a:r>
            <a:r>
              <a:rPr lang="en-US" sz="2800" dirty="0" smtClean="0"/>
              <a:t>without being </a:t>
            </a:r>
            <a:r>
              <a:rPr lang="en-US" sz="2800" b="1" dirty="0" smtClean="0">
                <a:solidFill>
                  <a:srgbClr val="FFFF00"/>
                </a:solidFill>
              </a:rPr>
              <a:t>all in </a:t>
            </a:r>
            <a:r>
              <a:rPr lang="en-US" sz="2800" dirty="0" smtClean="0"/>
              <a:t>– </a:t>
            </a:r>
            <a:r>
              <a:rPr lang="en-US" sz="2800" dirty="0"/>
              <a:t>we </a:t>
            </a:r>
            <a:r>
              <a:rPr lang="en-US" sz="2800" dirty="0" smtClean="0"/>
              <a:t>may draw </a:t>
            </a:r>
            <a:r>
              <a:rPr lang="en-US" sz="2800" dirty="0"/>
              <a:t>near with pretense – but our hearts are in it. </a:t>
            </a:r>
          </a:p>
        </p:txBody>
      </p:sp>
      <p:sp>
        <p:nvSpPr>
          <p:cNvPr id="6" name="TextBox 5"/>
          <p:cNvSpPr txBox="1"/>
          <p:nvPr/>
        </p:nvSpPr>
        <p:spPr>
          <a:xfrm>
            <a:off x="304800" y="388203"/>
            <a:ext cx="84582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They Seem Eager For God</a:t>
            </a:r>
            <a:endParaRPr lang="en-US" sz="48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7" name="Rectangle 6"/>
          <p:cNvSpPr/>
          <p:nvPr/>
        </p:nvSpPr>
        <p:spPr>
          <a:xfrm>
            <a:off x="228600" y="5562600"/>
            <a:ext cx="8686800" cy="1015663"/>
          </a:xfrm>
          <a:prstGeom prst="rect">
            <a:avLst/>
          </a:prstGeom>
        </p:spPr>
        <p:txBody>
          <a:bodyPr wrap="square">
            <a:spAutoFit/>
          </a:bodyPr>
          <a:lstStyle/>
          <a:p>
            <a:r>
              <a:rPr lang="en-US" sz="2000" b="1" dirty="0">
                <a:solidFill>
                  <a:srgbClr val="FFFF00"/>
                </a:solidFill>
              </a:rPr>
              <a:t>The Lord says: "These people come near to me with their mouth and honor me with their lips, but their hearts are far from me. Their worship of me is made up only of rules taught by men. </a:t>
            </a:r>
            <a:r>
              <a:rPr lang="en-US" sz="2000" b="1" dirty="0" smtClean="0">
                <a:solidFill>
                  <a:srgbClr val="FFFF00"/>
                </a:solidFill>
              </a:rPr>
              <a:t>(Isaiah 29:13)</a:t>
            </a:r>
            <a:endParaRPr lang="en-US" sz="2000" dirty="0">
              <a:solidFill>
                <a:srgbClr val="FFFF00"/>
              </a:solidFill>
            </a:endParaRPr>
          </a:p>
        </p:txBody>
      </p:sp>
      <p:pic>
        <p:nvPicPr>
          <p:cNvPr id="11266" name="Picture 2" descr="Dating God: A True Story of How I Dated God: Jocelynn M. Burton:  9781449744625 - Christianbook.com"/>
          <p:cNvPicPr>
            <a:picLocks noChangeAspect="1" noChangeArrowheads="1"/>
          </p:cNvPicPr>
          <p:nvPr/>
        </p:nvPicPr>
        <p:blipFill rotWithShape="1">
          <a:blip r:embed="rId2">
            <a:extLst>
              <a:ext uri="{28A0092B-C50C-407E-A947-70E740481C1C}">
                <a14:useLocalDpi xmlns:a14="http://schemas.microsoft.com/office/drawing/2010/main" val="0"/>
              </a:ext>
            </a:extLst>
          </a:blip>
          <a:srcRect b="73619"/>
          <a:stretch/>
        </p:blipFill>
        <p:spPr bwMode="auto">
          <a:xfrm rot="18513981">
            <a:off x="6533425" y="3672364"/>
            <a:ext cx="2857500" cy="113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08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84582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What Does Total</a:t>
            </a:r>
          </a:p>
          <a:p>
            <a:pPr algn="ctr"/>
            <a:r>
              <a:rPr lang="en-US" sz="5400" b="1" dirty="0" smtClean="0">
                <a:ln w="11430"/>
                <a:solidFill>
                  <a:srgbClr val="C00000"/>
                </a:solidFill>
                <a:effectLst>
                  <a:glow rad="101600">
                    <a:schemeClr val="accent6">
                      <a:satMod val="175000"/>
                      <a:alpha val="40000"/>
                    </a:schemeClr>
                  </a:glow>
                  <a:outerShdw blurRad="50800" dist="39000" dir="5460000" algn="tl">
                    <a:srgbClr val="000000">
                      <a:alpha val="38000"/>
                    </a:srgbClr>
                  </a:outerShdw>
                </a:effectLst>
              </a:rPr>
              <a:t>Surrender Look Like </a:t>
            </a:r>
            <a:endParaRPr lang="en-US" sz="5400" b="1" dirty="0">
              <a:ln w="11430"/>
              <a:solidFill>
                <a:srgbClr val="C000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Rectangle 4"/>
          <p:cNvSpPr/>
          <p:nvPr/>
        </p:nvSpPr>
        <p:spPr>
          <a:xfrm>
            <a:off x="228600" y="2057400"/>
            <a:ext cx="8686800" cy="4524315"/>
          </a:xfrm>
          <a:prstGeom prst="rect">
            <a:avLst/>
          </a:prstGeom>
        </p:spPr>
        <p:txBody>
          <a:bodyPr wrap="square">
            <a:spAutoFit/>
          </a:bodyPr>
          <a:lstStyle/>
          <a:p>
            <a:pPr marL="514350" indent="-514350">
              <a:buFont typeface="+mj-lt"/>
              <a:buAutoNum type="arabicPeriod"/>
            </a:pPr>
            <a:r>
              <a:rPr lang="en-US" sz="3200" b="1" dirty="0" smtClean="0"/>
              <a:t>Elevates God into the Highest Place of Importance in your life – He is number one.</a:t>
            </a:r>
          </a:p>
          <a:p>
            <a:pPr marL="514350" indent="-514350">
              <a:buFont typeface="+mj-lt"/>
              <a:buAutoNum type="arabicPeriod"/>
            </a:pPr>
            <a:r>
              <a:rPr lang="en-US" sz="3200" b="1" dirty="0" smtClean="0"/>
              <a:t>Sustain </a:t>
            </a:r>
            <a:r>
              <a:rPr lang="en-US" sz="3200" b="1" dirty="0"/>
              <a:t>a proper alignment toward the things of the world </a:t>
            </a:r>
            <a:endParaRPr lang="en-US" sz="3200" b="1" dirty="0" smtClean="0"/>
          </a:p>
          <a:p>
            <a:pPr marL="514350" indent="-514350">
              <a:buFont typeface="+mj-lt"/>
              <a:buAutoNum type="arabicPeriod"/>
            </a:pPr>
            <a:r>
              <a:rPr lang="en-US" sz="3200" b="1" dirty="0" smtClean="0"/>
              <a:t>Don’t </a:t>
            </a:r>
            <a:r>
              <a:rPr lang="en-US" sz="3200" b="1" dirty="0"/>
              <a:t>over-indulge the flesh </a:t>
            </a:r>
            <a:endParaRPr lang="en-US" sz="3200" b="1" dirty="0" smtClean="0"/>
          </a:p>
          <a:p>
            <a:pPr marL="514350" indent="-514350">
              <a:buFont typeface="+mj-lt"/>
              <a:buAutoNum type="arabicPeriod"/>
            </a:pPr>
            <a:r>
              <a:rPr lang="en-US" sz="3200" b="1" dirty="0" smtClean="0"/>
              <a:t>Don’t </a:t>
            </a:r>
            <a:r>
              <a:rPr lang="en-US" sz="3200" b="1" dirty="0"/>
              <a:t>covet </a:t>
            </a:r>
            <a:r>
              <a:rPr lang="en-US" sz="3200" b="1" dirty="0" smtClean="0"/>
              <a:t>things</a:t>
            </a:r>
          </a:p>
          <a:p>
            <a:pPr marL="514350" indent="-514350">
              <a:buFont typeface="+mj-lt"/>
              <a:buAutoNum type="arabicPeriod"/>
            </a:pPr>
            <a:r>
              <a:rPr lang="en-US" sz="3200" b="1" dirty="0" smtClean="0"/>
              <a:t>Don’t </a:t>
            </a:r>
            <a:r>
              <a:rPr lang="en-US" sz="3200" b="1" dirty="0"/>
              <a:t>become bitter because of pain and suffering.</a:t>
            </a:r>
            <a:r>
              <a:rPr lang="en-US" sz="3200" dirty="0"/>
              <a:t> </a:t>
            </a:r>
            <a:endParaRPr lang="en-US" sz="3200" dirty="0" smtClean="0"/>
          </a:p>
          <a:p>
            <a:pPr marL="514350" indent="-514350">
              <a:buFont typeface="+mj-lt"/>
              <a:buAutoNum type="arabicPeriod"/>
            </a:pPr>
            <a:r>
              <a:rPr lang="en-US" sz="3200" b="1" dirty="0" smtClean="0"/>
              <a:t>Love </a:t>
            </a:r>
            <a:r>
              <a:rPr lang="en-US" sz="3200" b="1" dirty="0"/>
              <a:t>your neighbor for their best interest</a:t>
            </a:r>
            <a:r>
              <a:rPr lang="en-US" sz="3200" dirty="0"/>
              <a:t>.</a:t>
            </a:r>
          </a:p>
        </p:txBody>
      </p:sp>
    </p:spTree>
    <p:extLst>
      <p:ext uri="{BB962C8B-B14F-4D97-AF65-F5344CB8AC3E}">
        <p14:creationId xmlns:p14="http://schemas.microsoft.com/office/powerpoint/2010/main" val="371672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nrise_design_slides">
  <a:themeElements>
    <a:clrScheme name="Office Them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Office Them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Office Them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Office Them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Sunrise_design_slides</Template>
  <TotalTime>55693</TotalTime>
  <Words>1607</Words>
  <Application>Microsoft Office PowerPoint</Application>
  <PresentationFormat>On-screen Show (4:3)</PresentationFormat>
  <Paragraphs>143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Sunrise_design_slides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Lamb</dc:creator>
  <cp:lastModifiedBy>LifeGate</cp:lastModifiedBy>
  <cp:revision>550</cp:revision>
  <cp:lastPrinted>2021-09-05T13:04:15Z</cp:lastPrinted>
  <dcterms:created xsi:type="dcterms:W3CDTF">2021-04-01T19:14:38Z</dcterms:created>
  <dcterms:modified xsi:type="dcterms:W3CDTF">2021-11-07T14:58:26Z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TC010690811033</vt:lpwstr>
  </property>
</Properties>
</file>