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75" r:id="rId3"/>
    <p:sldId id="280" r:id="rId4"/>
    <p:sldId id="257" r:id="rId5"/>
    <p:sldId id="256" r:id="rId6"/>
    <p:sldId id="258" r:id="rId7"/>
    <p:sldId id="259" r:id="rId8"/>
    <p:sldId id="260" r:id="rId9"/>
    <p:sldId id="269" r:id="rId10"/>
    <p:sldId id="268" r:id="rId11"/>
    <p:sldId id="262" r:id="rId12"/>
    <p:sldId id="272" r:id="rId13"/>
    <p:sldId id="271" r:id="rId14"/>
    <p:sldId id="263" r:id="rId15"/>
    <p:sldId id="270" r:id="rId16"/>
    <p:sldId id="274" r:id="rId17"/>
    <p:sldId id="264" r:id="rId18"/>
    <p:sldId id="265" r:id="rId19"/>
    <p:sldId id="279" r:id="rId20"/>
    <p:sldId id="278" r:id="rId21"/>
    <p:sldId id="284" r:id="rId22"/>
    <p:sldId id="276" r:id="rId23"/>
    <p:sldId id="282" r:id="rId24"/>
    <p:sldId id="283" r:id="rId25"/>
    <p:sldId id="286" r:id="rId26"/>
    <p:sldId id="288" r:id="rId27"/>
    <p:sldId id="289" r:id="rId28"/>
    <p:sldId id="290" r:id="rId29"/>
    <p:sldId id="266" r:id="rId30"/>
    <p:sldId id="267" r:id="rId31"/>
    <p:sldId id="277" r:id="rId32"/>
    <p:sldId id="287"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11/28/2021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11/28/2021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11/28/2021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11/28/2021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0199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548640"/>
            <a:ext cx="10820400" cy="4024125"/>
          </a:xfrm>
        </p:spPr>
        <p:txBody>
          <a:bodyPr>
            <a:noAutofit/>
          </a:bodyPr>
          <a:lstStyle/>
          <a:p>
            <a:r>
              <a:rPr lang="en-US" sz="4400" b="1" baseline="30000" dirty="0"/>
              <a:t>35 </a:t>
            </a:r>
            <a:r>
              <a:rPr lang="en-US" sz="4400" b="1" dirty="0"/>
              <a:t>“Therefore </a:t>
            </a:r>
            <a:r>
              <a:rPr lang="en-US" sz="4400" b="1" dirty="0">
                <a:solidFill>
                  <a:srgbClr val="FF0000"/>
                </a:solidFill>
              </a:rPr>
              <a:t>keep watch </a:t>
            </a:r>
            <a:r>
              <a:rPr lang="en-US" sz="4400" b="1" dirty="0"/>
              <a:t>because you do not know when the owner of the house will come back—whether in the evening, or at midnight, or when the rooster crows, or at dawn. </a:t>
            </a:r>
            <a:endParaRPr lang="en-US" sz="4400" b="1" dirty="0" smtClean="0"/>
          </a:p>
          <a:p>
            <a:r>
              <a:rPr lang="en-US" sz="4400" b="1" baseline="30000" dirty="0" smtClean="0"/>
              <a:t>36</a:t>
            </a:r>
            <a:r>
              <a:rPr lang="en-US" sz="4400" b="1" baseline="30000" dirty="0"/>
              <a:t> </a:t>
            </a:r>
            <a:r>
              <a:rPr lang="en-US" sz="4400" b="1" dirty="0"/>
              <a:t>If he comes suddenly, </a:t>
            </a:r>
            <a:r>
              <a:rPr lang="en-US" sz="4400" b="1" dirty="0">
                <a:solidFill>
                  <a:srgbClr val="FF0000"/>
                </a:solidFill>
              </a:rPr>
              <a:t>do not let him find you sleeping.</a:t>
            </a:r>
            <a:r>
              <a:rPr lang="en-US" sz="4400" b="1" dirty="0"/>
              <a:t> </a:t>
            </a:r>
            <a:r>
              <a:rPr lang="en-US" sz="4400" b="1" baseline="30000" dirty="0"/>
              <a:t>37 </a:t>
            </a:r>
            <a:r>
              <a:rPr lang="en-US" sz="4400" b="1" dirty="0"/>
              <a:t>What I say to you, I say to everyone: </a:t>
            </a:r>
            <a:r>
              <a:rPr lang="en-US" sz="4400" b="1" dirty="0">
                <a:solidFill>
                  <a:srgbClr val="FF0000"/>
                </a:solidFill>
              </a:rPr>
              <a:t>‘Watch!’”</a:t>
            </a:r>
          </a:p>
          <a:p>
            <a:endParaRPr lang="en-US" sz="4400" dirty="0"/>
          </a:p>
        </p:txBody>
      </p:sp>
    </p:spTree>
    <p:extLst>
      <p:ext uri="{BB962C8B-B14F-4D97-AF65-F5344CB8AC3E}">
        <p14:creationId xmlns:p14="http://schemas.microsoft.com/office/powerpoint/2010/main" val="3524990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035" y="111231"/>
            <a:ext cx="8610600" cy="1293028"/>
          </a:xfrm>
        </p:spPr>
        <p:txBody>
          <a:bodyPr/>
          <a:lstStyle/>
          <a:p>
            <a:pPr algn="l"/>
            <a:r>
              <a:rPr lang="en-US" b="1" dirty="0" smtClean="0">
                <a:effectLst>
                  <a:outerShdw blurRad="38100" dist="38100" dir="2700000" algn="tl">
                    <a:srgbClr val="000000">
                      <a:alpha val="43137"/>
                    </a:srgbClr>
                  </a:outerShdw>
                </a:effectLst>
              </a:rPr>
              <a:t>1John 2:18-27</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90303" y="1045028"/>
            <a:ext cx="10820400" cy="4024125"/>
          </a:xfrm>
        </p:spPr>
        <p:txBody>
          <a:bodyPr>
            <a:noAutofit/>
          </a:bodyPr>
          <a:lstStyle/>
          <a:p>
            <a:pPr marL="0" indent="0">
              <a:buNone/>
            </a:pPr>
            <a:r>
              <a:rPr lang="en-US" sz="4400" b="1" baseline="30000" dirty="0" smtClean="0">
                <a:effectLst>
                  <a:outerShdw blurRad="38100" dist="38100" dir="2700000" algn="tl">
                    <a:srgbClr val="000000">
                      <a:alpha val="43137"/>
                    </a:srgbClr>
                  </a:outerShdw>
                </a:effectLst>
              </a:rPr>
              <a:t>18</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Dear children, this is the last hour; and as you have heard that the antichrist is coming, even now many antichrists have come. This is how we know it is the last hour. </a:t>
            </a:r>
          </a:p>
          <a:p>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2451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baseline="30000" dirty="0"/>
              <a:t>19 </a:t>
            </a:r>
            <a:r>
              <a:rPr lang="en-US" sz="4400" b="1" dirty="0"/>
              <a:t>They went out from us, but they did not really belong to us. For if they had belonged to us, they would have remained with us; but their going showed that none of them belonged to us.</a:t>
            </a:r>
          </a:p>
        </p:txBody>
      </p:sp>
    </p:spTree>
    <p:extLst>
      <p:ext uri="{BB962C8B-B14F-4D97-AF65-F5344CB8AC3E}">
        <p14:creationId xmlns:p14="http://schemas.microsoft.com/office/powerpoint/2010/main" val="222655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0" y="529047"/>
            <a:ext cx="10820400" cy="4024125"/>
          </a:xfrm>
        </p:spPr>
        <p:txBody>
          <a:bodyPr>
            <a:noAutofit/>
          </a:bodyPr>
          <a:lstStyle/>
          <a:p>
            <a:pPr marL="0" indent="0">
              <a:buNone/>
            </a:pPr>
            <a:r>
              <a:rPr lang="en-US" sz="4400" b="1" baseline="30000" dirty="0">
                <a:effectLst>
                  <a:outerShdw blurRad="38100" dist="38100" dir="2700000" algn="tl">
                    <a:srgbClr val="000000">
                      <a:alpha val="43137"/>
                    </a:srgbClr>
                  </a:outerShdw>
                </a:effectLst>
              </a:rPr>
              <a:t>20 </a:t>
            </a:r>
            <a:r>
              <a:rPr lang="en-US" sz="4400" b="1" dirty="0">
                <a:effectLst>
                  <a:outerShdw blurRad="38100" dist="38100" dir="2700000" algn="tl">
                    <a:srgbClr val="000000">
                      <a:alpha val="43137"/>
                    </a:srgbClr>
                  </a:outerShdw>
                </a:effectLst>
              </a:rPr>
              <a:t>But you have an anointing from the Holy One, and all of you know the truth</a:t>
            </a:r>
            <a:r>
              <a:rPr lang="en-US" sz="4400" b="1" dirty="0" smtClean="0">
                <a:effectLst>
                  <a:outerShdw blurRad="38100" dist="38100" dir="2700000" algn="tl">
                    <a:srgbClr val="000000">
                      <a:alpha val="43137"/>
                    </a:srgbClr>
                  </a:outerShdw>
                </a:effectLst>
              </a:rPr>
              <a:t>.</a:t>
            </a:r>
            <a:r>
              <a:rPr lang="en-US" sz="4400" b="1" dirty="0">
                <a:effectLst>
                  <a:outerShdw blurRad="38100" dist="38100" dir="2700000" algn="tl">
                    <a:srgbClr val="000000">
                      <a:alpha val="43137"/>
                    </a:srgbClr>
                  </a:outerShdw>
                </a:effectLst>
              </a:rPr>
              <a:t>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21</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I do not write to you because you do not know the truth, but because you do know it and because no lie comes from the truth. </a:t>
            </a:r>
          </a:p>
        </p:txBody>
      </p:sp>
    </p:spTree>
    <p:extLst>
      <p:ext uri="{BB962C8B-B14F-4D97-AF65-F5344CB8AC3E}">
        <p14:creationId xmlns:p14="http://schemas.microsoft.com/office/powerpoint/2010/main" val="125693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400" b="1" baseline="30000" dirty="0"/>
              <a:t>22 </a:t>
            </a:r>
            <a:r>
              <a:rPr lang="en-US" sz="4400" b="1" dirty="0"/>
              <a:t>Who is the liar? It is whoever denies that Jesus is the Christ. Such a person is the antichrist—denying the Father and the Son. </a:t>
            </a:r>
            <a:r>
              <a:rPr lang="en-US" sz="4400" b="1" baseline="30000" dirty="0"/>
              <a:t>23 </a:t>
            </a:r>
            <a:r>
              <a:rPr lang="en-US" sz="4400" b="1" dirty="0"/>
              <a:t>No one who denies the Son has the Father; whoever acknowledges the Son has the Father also.</a:t>
            </a:r>
          </a:p>
        </p:txBody>
      </p:sp>
    </p:spTree>
    <p:extLst>
      <p:ext uri="{BB962C8B-B14F-4D97-AF65-F5344CB8AC3E}">
        <p14:creationId xmlns:p14="http://schemas.microsoft.com/office/powerpoint/2010/main" val="2713611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baseline="30000" dirty="0"/>
              <a:t>24 </a:t>
            </a:r>
            <a:r>
              <a:rPr lang="en-US" sz="4400" b="1" dirty="0"/>
              <a:t>As for you, </a:t>
            </a:r>
            <a:r>
              <a:rPr lang="en-US" sz="4400" b="1" dirty="0">
                <a:solidFill>
                  <a:srgbClr val="FF0000"/>
                </a:solidFill>
              </a:rPr>
              <a:t>see that what you have heard from the beginning remains in you. </a:t>
            </a:r>
            <a:r>
              <a:rPr lang="en-US" sz="4400" b="1" dirty="0"/>
              <a:t>If it does, you also will remain in the Son and in the Father. </a:t>
            </a:r>
            <a:r>
              <a:rPr lang="en-US" sz="4400" b="1" baseline="30000" dirty="0"/>
              <a:t>25 </a:t>
            </a:r>
            <a:r>
              <a:rPr lang="en-US" sz="4400" b="1" dirty="0"/>
              <a:t>And this is what he promised us—eternal life.</a:t>
            </a:r>
          </a:p>
          <a:p>
            <a:pPr marL="0" indent="0">
              <a:buNone/>
            </a:pPr>
            <a:endParaRPr lang="en-US" b="1" baseline="30000" dirty="0" smtClean="0"/>
          </a:p>
          <a:p>
            <a:pPr marL="0" indent="0">
              <a:buNone/>
            </a:pPr>
            <a:endParaRPr lang="en-US" b="1" baseline="30000" dirty="0"/>
          </a:p>
          <a:p>
            <a:endParaRPr lang="en-US" dirty="0"/>
          </a:p>
          <a:p>
            <a:endParaRPr lang="en-US" dirty="0"/>
          </a:p>
        </p:txBody>
      </p:sp>
    </p:spTree>
    <p:extLst>
      <p:ext uri="{BB962C8B-B14F-4D97-AF65-F5344CB8AC3E}">
        <p14:creationId xmlns:p14="http://schemas.microsoft.com/office/powerpoint/2010/main" val="123347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385551"/>
            <a:ext cx="10820400" cy="4024125"/>
          </a:xfrm>
        </p:spPr>
        <p:txBody>
          <a:bodyPr>
            <a:noAutofit/>
          </a:bodyPr>
          <a:lstStyle/>
          <a:p>
            <a:pPr marL="0" indent="0">
              <a:buNone/>
            </a:pPr>
            <a:r>
              <a:rPr lang="en-US" sz="4400" b="1" baseline="30000" dirty="0">
                <a:effectLst>
                  <a:outerShdw blurRad="38100" dist="38100" dir="2700000" algn="tl">
                    <a:srgbClr val="000000">
                      <a:alpha val="43137"/>
                    </a:srgbClr>
                  </a:outerShdw>
                </a:effectLst>
              </a:rPr>
              <a:t>26 </a:t>
            </a:r>
            <a:r>
              <a:rPr lang="en-US" sz="4400" b="1" dirty="0">
                <a:effectLst>
                  <a:outerShdw blurRad="38100" dist="38100" dir="2700000" algn="tl">
                    <a:srgbClr val="000000">
                      <a:alpha val="43137"/>
                    </a:srgbClr>
                  </a:outerShdw>
                </a:effectLst>
              </a:rPr>
              <a:t>I am writing these things to you about those who are trying to lead you astray.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27</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As for you, the anointing you received from him remains in you, and you do not need anyone to teach you. But as his anointing teaches you about all things and as that anointing is real, not counterfeit—just as it has taught you, </a:t>
            </a:r>
            <a:r>
              <a:rPr lang="en-US" sz="4400" b="1" dirty="0">
                <a:solidFill>
                  <a:srgbClr val="FF0000"/>
                </a:solidFill>
                <a:effectLst>
                  <a:outerShdw blurRad="38100" dist="38100" dir="2700000" algn="tl">
                    <a:srgbClr val="000000">
                      <a:alpha val="43137"/>
                    </a:srgbClr>
                  </a:outerShdw>
                </a:effectLst>
              </a:rPr>
              <a:t>remain in him.</a:t>
            </a:r>
          </a:p>
        </p:txBody>
      </p:sp>
    </p:spTree>
    <p:extLst>
      <p:ext uri="{BB962C8B-B14F-4D97-AF65-F5344CB8AC3E}">
        <p14:creationId xmlns:p14="http://schemas.microsoft.com/office/powerpoint/2010/main" val="2392657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76544"/>
            <a:ext cx="8610600" cy="1293028"/>
          </a:xfrm>
        </p:spPr>
        <p:txBody>
          <a:bodyPr>
            <a:normAutofit/>
          </a:bodyPr>
          <a:lstStyle/>
          <a:p>
            <a:pPr algn="l"/>
            <a:r>
              <a:rPr lang="en-US" sz="4400" b="1" dirty="0" smtClean="0">
                <a:effectLst>
                  <a:outerShdw blurRad="38100" dist="38100" dir="2700000" algn="tl">
                    <a:srgbClr val="000000">
                      <a:alpha val="43137"/>
                    </a:srgbClr>
                  </a:outerShdw>
                </a:effectLst>
              </a:rPr>
              <a:t>1john 3:7-10</a:t>
            </a:r>
            <a:endParaRPr lang="en-US" sz="4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31073" y="1280160"/>
            <a:ext cx="11234057" cy="5094514"/>
          </a:xfrm>
        </p:spPr>
        <p:txBody>
          <a:bodyPr>
            <a:normAutofit fontScale="92500" lnSpcReduction="10000"/>
          </a:bodyPr>
          <a:lstStyle/>
          <a:p>
            <a:pPr marL="0" indent="0">
              <a:buNone/>
            </a:pPr>
            <a:r>
              <a:rPr lang="en-US" sz="4400" b="1" baseline="30000" dirty="0"/>
              <a:t>7 </a:t>
            </a:r>
            <a:r>
              <a:rPr lang="en-US" sz="4400" b="1" dirty="0"/>
              <a:t>Dear children, do not let anyone lead you astray. The one who does what is right is righteous, just as he is righteous. </a:t>
            </a:r>
            <a:endParaRPr lang="en-US" sz="4400" b="1" dirty="0" smtClean="0"/>
          </a:p>
          <a:p>
            <a:pPr marL="0" indent="0">
              <a:buNone/>
            </a:pPr>
            <a:endParaRPr lang="en-US" sz="4400" b="1" baseline="30000" dirty="0"/>
          </a:p>
          <a:p>
            <a:pPr marL="0" indent="0">
              <a:buNone/>
            </a:pPr>
            <a:r>
              <a:rPr lang="en-US" sz="4400" b="1" baseline="30000" dirty="0" smtClean="0"/>
              <a:t>8</a:t>
            </a:r>
            <a:r>
              <a:rPr lang="en-US" sz="4400" b="1" baseline="30000" dirty="0"/>
              <a:t> </a:t>
            </a:r>
            <a:r>
              <a:rPr lang="en-US" sz="4400" b="1" dirty="0"/>
              <a:t>The one who does what is sinful is of the devil, because the devil has been sinning from the beginning. </a:t>
            </a:r>
            <a:r>
              <a:rPr lang="en-US" sz="4400" b="1" dirty="0">
                <a:solidFill>
                  <a:srgbClr val="FF0000"/>
                </a:solidFill>
              </a:rPr>
              <a:t>The reason the Son of God appeared was to destroy the devil’s work.</a:t>
            </a:r>
            <a:r>
              <a:rPr lang="en-US" b="1" dirty="0">
                <a:solidFill>
                  <a:srgbClr val="FF0000"/>
                </a:solidFill>
              </a:rPr>
              <a:t> </a:t>
            </a:r>
          </a:p>
        </p:txBody>
      </p:sp>
    </p:spTree>
    <p:extLst>
      <p:ext uri="{BB962C8B-B14F-4D97-AF65-F5344CB8AC3E}">
        <p14:creationId xmlns:p14="http://schemas.microsoft.com/office/powerpoint/2010/main" val="3115104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78823" y="1162594"/>
            <a:ext cx="11127377" cy="5056091"/>
          </a:xfrm>
        </p:spPr>
        <p:txBody>
          <a:bodyPr>
            <a:normAutofit fontScale="92500" lnSpcReduction="20000"/>
          </a:bodyPr>
          <a:lstStyle/>
          <a:p>
            <a:pPr marL="0" indent="0">
              <a:buNone/>
            </a:pPr>
            <a:r>
              <a:rPr lang="en-US" sz="4400" b="1" baseline="30000" dirty="0">
                <a:effectLst>
                  <a:outerShdw blurRad="38100" dist="38100" dir="2700000" algn="tl">
                    <a:srgbClr val="000000">
                      <a:alpha val="43137"/>
                    </a:srgbClr>
                  </a:outerShdw>
                </a:effectLst>
              </a:rPr>
              <a:t>9 </a:t>
            </a:r>
            <a:r>
              <a:rPr lang="en-US" sz="4400" b="1" dirty="0">
                <a:effectLst>
                  <a:outerShdw blurRad="38100" dist="38100" dir="2700000" algn="tl">
                    <a:srgbClr val="000000">
                      <a:alpha val="43137"/>
                    </a:srgbClr>
                  </a:outerShdw>
                </a:effectLst>
              </a:rPr>
              <a:t>No one who is born of God will continue to sin, because God’s seed remains in them; they cannot go on sinning, because they have been born of God. </a:t>
            </a:r>
            <a:endParaRPr lang="en-US" sz="4400" b="1" dirty="0" smtClean="0">
              <a:effectLst>
                <a:outerShdw blurRad="38100" dist="38100" dir="2700000" algn="tl">
                  <a:srgbClr val="000000">
                    <a:alpha val="43137"/>
                  </a:srgbClr>
                </a:outerShdw>
              </a:effectLst>
            </a:endParaRPr>
          </a:p>
          <a:p>
            <a:pPr marL="0" indent="0">
              <a:buNone/>
            </a:pPr>
            <a:endParaRPr lang="en-US" sz="4400" b="1" baseline="30000" dirty="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10</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This is how we know who the children of God are and who the children of the devil are: Anyone who does not do what is right is not God’s child, nor is anyone who does not love their brother and sister.</a:t>
            </a:r>
          </a:p>
          <a:p>
            <a:endParaRPr lang="en-US" dirty="0"/>
          </a:p>
        </p:txBody>
      </p:sp>
    </p:spTree>
    <p:extLst>
      <p:ext uri="{BB962C8B-B14F-4D97-AF65-F5344CB8AC3E}">
        <p14:creationId xmlns:p14="http://schemas.microsoft.com/office/powerpoint/2010/main" val="4125141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657" y="0"/>
            <a:ext cx="8610600" cy="1293028"/>
          </a:xfrm>
        </p:spPr>
        <p:txBody>
          <a:bodyPr/>
          <a:lstStyle/>
          <a:p>
            <a:pPr algn="l"/>
            <a:r>
              <a:rPr lang="en-US" b="1" dirty="0" smtClean="0">
                <a:effectLst>
                  <a:outerShdw blurRad="38100" dist="38100" dir="2700000" algn="tl">
                    <a:srgbClr val="000000">
                      <a:alpha val="43137"/>
                    </a:srgbClr>
                  </a:outerShdw>
                </a:effectLst>
              </a:rPr>
              <a:t>John 3:5-8</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40080" y="940331"/>
            <a:ext cx="10866120" cy="4925657"/>
          </a:xfrm>
        </p:spPr>
        <p:txBody>
          <a:bodyPr>
            <a:noAutofit/>
          </a:bodyPr>
          <a:lstStyle/>
          <a:p>
            <a:pPr marL="0" indent="0">
              <a:buNone/>
            </a:pPr>
            <a:r>
              <a:rPr lang="en-US" sz="4400" b="1" baseline="30000" dirty="0">
                <a:effectLst>
                  <a:outerShdw blurRad="38100" dist="38100" dir="2700000" algn="tl">
                    <a:srgbClr val="000000">
                      <a:alpha val="43137"/>
                    </a:srgbClr>
                  </a:outerShdw>
                </a:effectLst>
              </a:rPr>
              <a:t>5 </a:t>
            </a:r>
            <a:r>
              <a:rPr lang="en-US" sz="4400" b="1" dirty="0">
                <a:effectLst>
                  <a:outerShdw blurRad="38100" dist="38100" dir="2700000" algn="tl">
                    <a:srgbClr val="000000">
                      <a:alpha val="43137"/>
                    </a:srgbClr>
                  </a:outerShdw>
                </a:effectLst>
              </a:rPr>
              <a:t>Jesus answered, “Very truly I tell you, no one can enter the kingdom of God unless they are born of water and the Spirit.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6</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Flesh gives birth to flesh, but the </a:t>
            </a:r>
            <a:r>
              <a:rPr lang="en-US" sz="4400" b="1" dirty="0" smtClean="0">
                <a:effectLst>
                  <a:outerShdw blurRad="38100" dist="38100" dir="2700000" algn="tl">
                    <a:srgbClr val="000000">
                      <a:alpha val="43137"/>
                    </a:srgbClr>
                  </a:outerShdw>
                </a:effectLst>
              </a:rPr>
              <a:t>Spirit</a:t>
            </a:r>
            <a:r>
              <a:rPr lang="en-US" sz="4400" b="1" baseline="30000" dirty="0">
                <a:effectLst>
                  <a:outerShdw blurRad="38100" dist="38100" dir="2700000" algn="tl">
                    <a:srgbClr val="000000">
                      <a:alpha val="43137"/>
                    </a:srgbClr>
                  </a:outerShdw>
                </a:effectLst>
              </a:rPr>
              <a:t> </a:t>
            </a:r>
            <a:r>
              <a:rPr lang="en-US" sz="4400" b="1" dirty="0" smtClean="0">
                <a:effectLst>
                  <a:outerShdw blurRad="38100" dist="38100" dir="2700000" algn="tl">
                    <a:srgbClr val="000000">
                      <a:alpha val="43137"/>
                    </a:srgbClr>
                  </a:outerShdw>
                </a:effectLst>
              </a:rPr>
              <a:t>gives </a:t>
            </a:r>
            <a:r>
              <a:rPr lang="en-US" sz="4400" b="1" dirty="0">
                <a:effectLst>
                  <a:outerShdw blurRad="38100" dist="38100" dir="2700000" algn="tl">
                    <a:srgbClr val="000000">
                      <a:alpha val="43137"/>
                    </a:srgbClr>
                  </a:outerShdw>
                </a:effectLst>
              </a:rPr>
              <a:t>birth to spirit.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7</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You should not be surprised at my saying, ‘</a:t>
            </a:r>
            <a:r>
              <a:rPr lang="en-US" sz="4400" b="1" dirty="0" smtClean="0">
                <a:effectLst>
                  <a:outerShdw blurRad="38100" dist="38100" dir="2700000" algn="tl">
                    <a:srgbClr val="000000">
                      <a:alpha val="43137"/>
                    </a:srgbClr>
                  </a:outerShdw>
                </a:effectLst>
              </a:rPr>
              <a:t>You</a:t>
            </a:r>
            <a:r>
              <a:rPr lang="en-US" sz="4400" b="1" dirty="0">
                <a:effectLst>
                  <a:outerShdw blurRad="38100" dist="38100" dir="2700000" algn="tl">
                    <a:srgbClr val="000000">
                      <a:alpha val="43137"/>
                    </a:srgbClr>
                  </a:outerShdw>
                </a:effectLst>
              </a:rPr>
              <a:t> must be born again</a:t>
            </a:r>
            <a:r>
              <a:rPr lang="en-US" sz="4400" b="1" dirty="0" smtClean="0">
                <a:effectLst>
                  <a:outerShdw blurRad="38100" dist="38100" dir="2700000" algn="tl">
                    <a:srgbClr val="000000">
                      <a:alpha val="43137"/>
                    </a:srgbClr>
                  </a:outerShdw>
                </a:effectLst>
              </a:rPr>
              <a:t>.’</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2023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b="1" dirty="0" smtClean="0"/>
              <a:t>Luke 24:45-49</a:t>
            </a:r>
            <a:endParaRPr lang="en-US" sz="4400" b="1" dirty="0"/>
          </a:p>
        </p:txBody>
      </p:sp>
      <p:sp>
        <p:nvSpPr>
          <p:cNvPr id="3" name="Content Placeholder 2"/>
          <p:cNvSpPr>
            <a:spLocks noGrp="1"/>
          </p:cNvSpPr>
          <p:nvPr>
            <p:ph idx="1"/>
          </p:nvPr>
        </p:nvSpPr>
        <p:spPr/>
        <p:txBody>
          <a:bodyPr>
            <a:normAutofit/>
          </a:bodyPr>
          <a:lstStyle/>
          <a:p>
            <a:pPr marL="0" indent="0">
              <a:buNone/>
            </a:pPr>
            <a:r>
              <a:rPr lang="en-US" sz="4400" b="1" baseline="30000" dirty="0">
                <a:effectLst>
                  <a:outerShdw blurRad="38100" dist="38100" dir="2700000" algn="tl">
                    <a:srgbClr val="000000">
                      <a:alpha val="43137"/>
                    </a:srgbClr>
                  </a:outerShdw>
                </a:effectLst>
              </a:rPr>
              <a:t>45 </a:t>
            </a:r>
            <a:r>
              <a:rPr lang="en-US" sz="4400" b="1" dirty="0">
                <a:effectLst>
                  <a:outerShdw blurRad="38100" dist="38100" dir="2700000" algn="tl">
                    <a:srgbClr val="000000">
                      <a:alpha val="43137"/>
                    </a:srgbClr>
                  </a:outerShdw>
                </a:effectLst>
              </a:rPr>
              <a:t>Then he opened their minds so they could understand the Scriptures. </a:t>
            </a:r>
            <a:r>
              <a:rPr lang="en-US" sz="4400" b="1" baseline="30000" dirty="0">
                <a:effectLst>
                  <a:outerShdw blurRad="38100" dist="38100" dir="2700000" algn="tl">
                    <a:srgbClr val="000000">
                      <a:alpha val="43137"/>
                    </a:srgbClr>
                  </a:outerShdw>
                </a:effectLst>
              </a:rPr>
              <a:t>46 </a:t>
            </a:r>
            <a:r>
              <a:rPr lang="en-US" sz="4400" b="1" dirty="0">
                <a:effectLst>
                  <a:outerShdw blurRad="38100" dist="38100" dir="2700000" algn="tl">
                    <a:srgbClr val="000000">
                      <a:alpha val="43137"/>
                    </a:srgbClr>
                  </a:outerShdw>
                </a:effectLst>
              </a:rPr>
              <a:t>He told them, “This is what is written: The Messiah will suffer and rise from the dead on the third day, </a:t>
            </a:r>
          </a:p>
        </p:txBody>
      </p:sp>
    </p:spTree>
    <p:extLst>
      <p:ext uri="{BB962C8B-B14F-4D97-AF65-F5344CB8AC3E}">
        <p14:creationId xmlns:p14="http://schemas.microsoft.com/office/powerpoint/2010/main" val="1609499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48640" y="1436914"/>
            <a:ext cx="10957560" cy="4781771"/>
          </a:xfrm>
        </p:spPr>
        <p:txBody>
          <a:bodyPr/>
          <a:lstStyle/>
          <a:p>
            <a:pPr marL="0" indent="0">
              <a:buNone/>
            </a:pPr>
            <a:r>
              <a:rPr lang="en-US" dirty="0"/>
              <a:t> </a:t>
            </a:r>
            <a:r>
              <a:rPr lang="en-US" sz="4400" b="1" baseline="30000" dirty="0">
                <a:effectLst>
                  <a:outerShdw blurRad="38100" dist="38100" dir="2700000" algn="tl">
                    <a:srgbClr val="000000">
                      <a:alpha val="43137"/>
                    </a:srgbClr>
                  </a:outerShdw>
                </a:effectLst>
              </a:rPr>
              <a:t>8 </a:t>
            </a:r>
            <a:r>
              <a:rPr lang="en-US" sz="4400" b="1" dirty="0">
                <a:effectLst>
                  <a:outerShdw blurRad="38100" dist="38100" dir="2700000" algn="tl">
                    <a:srgbClr val="000000">
                      <a:alpha val="43137"/>
                    </a:srgbClr>
                  </a:outerShdw>
                </a:effectLst>
              </a:rPr>
              <a:t>The wind blows wherever it pleases. You hear its sound, but you cannot tell where it comes from or where it is going. </a:t>
            </a:r>
            <a:endParaRPr lang="en-US" sz="4400" b="1" dirty="0" smtClean="0">
              <a:effectLst>
                <a:outerShdw blurRad="38100" dist="38100" dir="2700000" algn="tl">
                  <a:srgbClr val="000000">
                    <a:alpha val="43137"/>
                  </a:srgbClr>
                </a:outerShdw>
              </a:effectLst>
            </a:endParaRPr>
          </a:p>
          <a:p>
            <a:pPr marL="0" indent="0">
              <a:buNone/>
            </a:pPr>
            <a:r>
              <a:rPr lang="en-US" sz="4400" b="1" dirty="0" smtClean="0">
                <a:solidFill>
                  <a:srgbClr val="FF0000"/>
                </a:solidFill>
                <a:effectLst>
                  <a:outerShdw blurRad="38100" dist="38100" dir="2700000" algn="tl">
                    <a:srgbClr val="000000">
                      <a:alpha val="43137"/>
                    </a:srgbClr>
                  </a:outerShdw>
                </a:effectLst>
              </a:rPr>
              <a:t>So </a:t>
            </a:r>
            <a:r>
              <a:rPr lang="en-US" sz="4400" b="1" dirty="0">
                <a:solidFill>
                  <a:srgbClr val="FF0000"/>
                </a:solidFill>
                <a:effectLst>
                  <a:outerShdw blurRad="38100" dist="38100" dir="2700000" algn="tl">
                    <a:srgbClr val="000000">
                      <a:alpha val="43137"/>
                    </a:srgbClr>
                  </a:outerShdw>
                </a:effectLst>
              </a:rPr>
              <a:t>it is with everyone born of the Spirit</a:t>
            </a:r>
            <a:r>
              <a:rPr lang="en-US" sz="4400" b="1" dirty="0">
                <a:effectLst>
                  <a:outerShdw blurRad="38100" dist="38100" dir="2700000" algn="tl">
                    <a:srgbClr val="000000">
                      <a:alpha val="43137"/>
                    </a:srgbClr>
                  </a:outerShdw>
                </a:effectLst>
              </a:rPr>
              <a:t>.”</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9201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dirty="0"/>
              <a:t>Jude v. 20 </a:t>
            </a:r>
            <a:br>
              <a:rPr lang="en-US" sz="4400" b="1" dirty="0"/>
            </a:br>
            <a:r>
              <a:rPr lang="en-US" sz="4400" b="1" dirty="0"/>
              <a:t>But you, dear friends, by building yourselves up in your most holy faith and praying in the Holy Spirit,</a:t>
            </a:r>
            <a:endParaRPr lang="en-US" sz="4400" dirty="0"/>
          </a:p>
          <a:p>
            <a:endParaRPr lang="en-US" dirty="0"/>
          </a:p>
        </p:txBody>
      </p:sp>
    </p:spTree>
    <p:extLst>
      <p:ext uri="{BB962C8B-B14F-4D97-AF65-F5344CB8AC3E}">
        <p14:creationId xmlns:p14="http://schemas.microsoft.com/office/powerpoint/2010/main" val="2043100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James 5:16-18</a:t>
            </a:r>
            <a:endParaRPr lang="en-US" b="1" dirty="0"/>
          </a:p>
        </p:txBody>
      </p:sp>
      <p:sp>
        <p:nvSpPr>
          <p:cNvPr id="3" name="Content Placeholder 2"/>
          <p:cNvSpPr>
            <a:spLocks noGrp="1"/>
          </p:cNvSpPr>
          <p:nvPr>
            <p:ph idx="1"/>
          </p:nvPr>
        </p:nvSpPr>
        <p:spPr/>
        <p:txBody>
          <a:bodyPr/>
          <a:lstStyle/>
          <a:p>
            <a:pPr marL="0" indent="0">
              <a:buNone/>
            </a:pPr>
            <a:r>
              <a:rPr lang="en-US" sz="4400" b="1" baseline="30000" dirty="0"/>
              <a:t>16 </a:t>
            </a:r>
            <a:r>
              <a:rPr lang="en-US" sz="4400" b="1" dirty="0"/>
              <a:t>Therefore confess your sins to each other and pray for each other so that you may be healed. </a:t>
            </a:r>
            <a:endParaRPr lang="en-US" sz="4400" b="1" dirty="0" smtClean="0"/>
          </a:p>
          <a:p>
            <a:pPr marL="0" indent="0">
              <a:buNone/>
            </a:pPr>
            <a:r>
              <a:rPr lang="en-US" sz="4400" b="1" dirty="0" smtClean="0"/>
              <a:t>The </a:t>
            </a:r>
            <a:r>
              <a:rPr lang="en-US" sz="4400" b="1" dirty="0"/>
              <a:t>prayer of a righteous person is </a:t>
            </a:r>
            <a:r>
              <a:rPr lang="en-US" sz="4400" b="1" dirty="0">
                <a:solidFill>
                  <a:srgbClr val="FF0000"/>
                </a:solidFill>
              </a:rPr>
              <a:t>powerful and effective</a:t>
            </a:r>
            <a:r>
              <a:rPr lang="en-US" sz="4400" b="1" dirty="0"/>
              <a:t>.</a:t>
            </a:r>
          </a:p>
          <a:p>
            <a:pPr marL="0" indent="0">
              <a:buNone/>
            </a:pPr>
            <a:endParaRPr lang="en-US" dirty="0"/>
          </a:p>
        </p:txBody>
      </p:sp>
    </p:spTree>
    <p:extLst>
      <p:ext uri="{BB962C8B-B14F-4D97-AF65-F5344CB8AC3E}">
        <p14:creationId xmlns:p14="http://schemas.microsoft.com/office/powerpoint/2010/main" val="19669077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61703" y="1423852"/>
            <a:ext cx="10944497" cy="4794834"/>
          </a:xfrm>
        </p:spPr>
        <p:txBody>
          <a:bodyPr>
            <a:normAutofit/>
          </a:bodyPr>
          <a:lstStyle/>
          <a:p>
            <a:pPr marL="0" indent="0">
              <a:buNone/>
            </a:pPr>
            <a:r>
              <a:rPr lang="en-US" sz="4400" b="1" baseline="30000" dirty="0"/>
              <a:t>17 </a:t>
            </a:r>
            <a:r>
              <a:rPr lang="en-US" sz="4400" b="1" dirty="0"/>
              <a:t>Elijah was a </a:t>
            </a:r>
            <a:r>
              <a:rPr lang="en-US" sz="4400" b="1" dirty="0" smtClean="0"/>
              <a:t>man, </a:t>
            </a:r>
            <a:r>
              <a:rPr lang="en-US" sz="4400" b="1" dirty="0"/>
              <a:t>even as we are. He prayed earnestly that it would not rain, and it did not rain on the land for three and a half years. </a:t>
            </a:r>
            <a:endParaRPr lang="en-US" sz="4400" b="1" dirty="0" smtClean="0"/>
          </a:p>
          <a:p>
            <a:pPr marL="0" indent="0">
              <a:buNone/>
            </a:pPr>
            <a:r>
              <a:rPr lang="en-US" sz="4400" b="1" baseline="30000" dirty="0" smtClean="0"/>
              <a:t>18</a:t>
            </a:r>
            <a:r>
              <a:rPr lang="en-US" sz="4400" b="1" baseline="30000" dirty="0"/>
              <a:t> </a:t>
            </a:r>
            <a:r>
              <a:rPr lang="en-US" sz="4400" b="1" dirty="0"/>
              <a:t>Again he prayed, and the heavens gave rain, and the earth produced its crops.</a:t>
            </a:r>
          </a:p>
          <a:p>
            <a:endParaRPr lang="en-US" dirty="0"/>
          </a:p>
        </p:txBody>
      </p:sp>
    </p:spTree>
    <p:extLst>
      <p:ext uri="{BB962C8B-B14F-4D97-AF65-F5344CB8AC3E}">
        <p14:creationId xmlns:p14="http://schemas.microsoft.com/office/powerpoint/2010/main" val="24022790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435" y="365955"/>
            <a:ext cx="8610600" cy="1293028"/>
          </a:xfrm>
        </p:spPr>
        <p:txBody>
          <a:bodyPr/>
          <a:lstStyle/>
          <a:p>
            <a:pPr algn="l"/>
            <a:r>
              <a:rPr lang="en-US" b="1" dirty="0" smtClean="0">
                <a:effectLst>
                  <a:outerShdw blurRad="38100" dist="38100" dir="2700000" algn="tl">
                    <a:srgbClr val="000000">
                      <a:alpha val="43137"/>
                    </a:srgbClr>
                  </a:outerShdw>
                </a:effectLst>
              </a:rPr>
              <a:t>John 15:1-8</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42108" y="1658983"/>
            <a:ext cx="10820400" cy="4024125"/>
          </a:xfrm>
        </p:spPr>
        <p:txBody>
          <a:bodyPr>
            <a:noAutofit/>
          </a:bodyPr>
          <a:lstStyle/>
          <a:p>
            <a:pPr marL="0" indent="0">
              <a:buNone/>
            </a:pPr>
            <a:r>
              <a:rPr lang="en-US" sz="4400" b="1" dirty="0" smtClean="0"/>
              <a:t>“</a:t>
            </a:r>
            <a:r>
              <a:rPr lang="en-US" sz="4400" b="1" dirty="0"/>
              <a:t>I am the true vine, and my Father is the gardener. </a:t>
            </a:r>
            <a:r>
              <a:rPr lang="en-US" sz="4400" b="1" baseline="30000" dirty="0"/>
              <a:t>2 </a:t>
            </a:r>
            <a:r>
              <a:rPr lang="en-US" sz="4400" b="1" dirty="0"/>
              <a:t>He cuts off every branch in me that bears no fruit, while every branch that does bear fruit he </a:t>
            </a:r>
            <a:r>
              <a:rPr lang="en-US" sz="4400" b="1" dirty="0" smtClean="0"/>
              <a:t>prunes</a:t>
            </a:r>
            <a:r>
              <a:rPr lang="en-US" sz="4400" b="1" baseline="30000" dirty="0"/>
              <a:t> </a:t>
            </a:r>
            <a:r>
              <a:rPr lang="en-US" sz="4400" b="1" dirty="0" smtClean="0"/>
              <a:t>so </a:t>
            </a:r>
            <a:r>
              <a:rPr lang="en-US" sz="4400" b="1" dirty="0"/>
              <a:t>that it will be even more fruitful. </a:t>
            </a:r>
            <a:r>
              <a:rPr lang="en-US" sz="4400" b="1" baseline="30000" dirty="0"/>
              <a:t>3 </a:t>
            </a:r>
            <a:r>
              <a:rPr lang="en-US" sz="4400" b="1" dirty="0"/>
              <a:t>You are already clean because of the word I have spoken to you</a:t>
            </a:r>
            <a:r>
              <a:rPr lang="en-US" sz="4400" b="1" dirty="0" smtClean="0"/>
              <a:t>.</a:t>
            </a:r>
            <a:endParaRPr lang="en-US" sz="4400" b="1" dirty="0"/>
          </a:p>
        </p:txBody>
      </p:sp>
    </p:spTree>
    <p:extLst>
      <p:ext uri="{BB962C8B-B14F-4D97-AF65-F5344CB8AC3E}">
        <p14:creationId xmlns:p14="http://schemas.microsoft.com/office/powerpoint/2010/main" val="2115487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sz="4400" b="1" baseline="30000" dirty="0"/>
              <a:t>4 </a:t>
            </a:r>
            <a:r>
              <a:rPr lang="en-US" sz="4400" b="1" dirty="0"/>
              <a:t>Remain in me, as I also remain in you. No branch can bear fruit by itself; it must remain in the vine. Neither can you bear fruit unless you remain in me.</a:t>
            </a:r>
          </a:p>
          <a:p>
            <a:pPr marL="0" indent="0">
              <a:buNone/>
            </a:pPr>
            <a:endParaRPr lang="en-US" sz="4400" dirty="0"/>
          </a:p>
        </p:txBody>
      </p:sp>
    </p:spTree>
    <p:extLst>
      <p:ext uri="{BB962C8B-B14F-4D97-AF65-F5344CB8AC3E}">
        <p14:creationId xmlns:p14="http://schemas.microsoft.com/office/powerpoint/2010/main" val="368029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2737" y="1528354"/>
            <a:ext cx="10820400" cy="4689566"/>
          </a:xfrm>
        </p:spPr>
        <p:txBody>
          <a:bodyPr>
            <a:normAutofit fontScale="92500" lnSpcReduction="10000"/>
          </a:bodyPr>
          <a:lstStyle/>
          <a:p>
            <a:pPr marL="0" indent="0">
              <a:buNone/>
            </a:pPr>
            <a:r>
              <a:rPr lang="en-US" sz="4400" b="1" baseline="30000" dirty="0"/>
              <a:t>5 </a:t>
            </a:r>
            <a:r>
              <a:rPr lang="en-US" sz="4400" b="1" dirty="0"/>
              <a:t>“I am the vine; you are the branches. If you remain in me and I in you, you will bear much fruit; apart from me you can do nothing. </a:t>
            </a:r>
            <a:endParaRPr lang="en-US" sz="4400" b="1" dirty="0" smtClean="0"/>
          </a:p>
          <a:p>
            <a:pPr marL="0" indent="0">
              <a:buNone/>
            </a:pPr>
            <a:endParaRPr lang="en-US" sz="4400" b="1" baseline="30000" dirty="0" smtClean="0"/>
          </a:p>
          <a:p>
            <a:pPr marL="0" indent="0">
              <a:buNone/>
            </a:pPr>
            <a:r>
              <a:rPr lang="en-US" sz="4400" b="1" baseline="30000" dirty="0" smtClean="0"/>
              <a:t>6</a:t>
            </a:r>
            <a:r>
              <a:rPr lang="en-US" sz="4400" b="1" baseline="30000" dirty="0"/>
              <a:t> </a:t>
            </a:r>
            <a:r>
              <a:rPr lang="en-US" sz="4400" b="1" dirty="0"/>
              <a:t>If you do not remain in me, you are like a branch that is thrown away and withers; such branches are picked up, thrown into the fire and burned. </a:t>
            </a:r>
          </a:p>
          <a:p>
            <a:endParaRPr lang="en-US" dirty="0"/>
          </a:p>
        </p:txBody>
      </p:sp>
    </p:spTree>
    <p:extLst>
      <p:ext uri="{BB962C8B-B14F-4D97-AF65-F5344CB8AC3E}">
        <p14:creationId xmlns:p14="http://schemas.microsoft.com/office/powerpoint/2010/main" val="24399481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baseline="30000" dirty="0"/>
              <a:t>7 </a:t>
            </a:r>
            <a:r>
              <a:rPr lang="en-US" sz="4400" b="1" dirty="0"/>
              <a:t>If you remain in me and my words remain in you, ask whatever you wish, and it will be done for you. </a:t>
            </a:r>
            <a:r>
              <a:rPr lang="en-US" sz="4400" b="1" baseline="30000" dirty="0"/>
              <a:t>8 </a:t>
            </a:r>
            <a:r>
              <a:rPr lang="en-US" sz="4400" b="1" dirty="0"/>
              <a:t>This is to my Father’s glory, that you bear much fruit, showing yourselves to be my disciples.</a:t>
            </a:r>
          </a:p>
        </p:txBody>
      </p:sp>
    </p:spTree>
    <p:extLst>
      <p:ext uri="{BB962C8B-B14F-4D97-AF65-F5344CB8AC3E}">
        <p14:creationId xmlns:p14="http://schemas.microsoft.com/office/powerpoint/2010/main" val="20221879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2943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You Are his witnesses!</a:t>
            </a:r>
            <a:endParaRPr lang="en-US" b="1" dirty="0"/>
          </a:p>
        </p:txBody>
      </p:sp>
      <p:sp>
        <p:nvSpPr>
          <p:cNvPr id="3" name="Content Placeholder 2"/>
          <p:cNvSpPr>
            <a:spLocks noGrp="1"/>
          </p:cNvSpPr>
          <p:nvPr>
            <p:ph idx="1"/>
          </p:nvPr>
        </p:nvSpPr>
        <p:spPr/>
        <p:txBody>
          <a:bodyPr>
            <a:normAutofit/>
          </a:bodyPr>
          <a:lstStyle/>
          <a:p>
            <a:pPr marL="0" indent="0">
              <a:buNone/>
            </a:pPr>
            <a:r>
              <a:rPr lang="en-US" sz="4400" b="1" dirty="0" smtClean="0"/>
              <a:t>God’s Son</a:t>
            </a:r>
          </a:p>
          <a:p>
            <a:pPr marL="0" indent="0">
              <a:buNone/>
            </a:pPr>
            <a:endParaRPr lang="en-US" sz="4400" b="1" dirty="0"/>
          </a:p>
          <a:p>
            <a:pPr marL="0" indent="0">
              <a:buNone/>
            </a:pPr>
            <a:r>
              <a:rPr lang="en-US" sz="4400" b="1" dirty="0" smtClean="0"/>
              <a:t>The Devil’s Master </a:t>
            </a:r>
          </a:p>
          <a:p>
            <a:pPr marL="0" indent="0">
              <a:buNone/>
            </a:pPr>
            <a:endParaRPr lang="en-US" sz="4400" b="1" dirty="0"/>
          </a:p>
          <a:p>
            <a:pPr marL="0" indent="0">
              <a:buNone/>
            </a:pPr>
            <a:r>
              <a:rPr lang="en-US" sz="4400" b="1" dirty="0" smtClean="0"/>
              <a:t>Man’s Servant</a:t>
            </a:r>
            <a:endParaRPr lang="en-US" sz="4400" b="1" dirty="0"/>
          </a:p>
        </p:txBody>
      </p:sp>
    </p:spTree>
    <p:extLst>
      <p:ext uri="{BB962C8B-B14F-4D97-AF65-F5344CB8AC3E}">
        <p14:creationId xmlns:p14="http://schemas.microsoft.com/office/powerpoint/2010/main" val="414414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27017" y="1319350"/>
            <a:ext cx="10879183" cy="4899336"/>
          </a:xfrm>
        </p:spPr>
        <p:txBody>
          <a:bodyPr>
            <a:normAutofit/>
          </a:bodyPr>
          <a:lstStyle/>
          <a:p>
            <a:pPr marL="0" indent="0">
              <a:buNone/>
            </a:pPr>
            <a:r>
              <a:rPr lang="en-US" sz="4000" b="1" baseline="30000" dirty="0">
                <a:effectLst>
                  <a:outerShdw blurRad="38100" dist="38100" dir="2700000" algn="tl">
                    <a:srgbClr val="000000">
                      <a:alpha val="43137"/>
                    </a:srgbClr>
                  </a:outerShdw>
                </a:effectLst>
              </a:rPr>
              <a:t>47 </a:t>
            </a:r>
            <a:r>
              <a:rPr lang="en-US" sz="4000" b="1" dirty="0">
                <a:effectLst>
                  <a:outerShdw blurRad="38100" dist="38100" dir="2700000" algn="tl">
                    <a:srgbClr val="000000">
                      <a:alpha val="43137"/>
                    </a:srgbClr>
                  </a:outerShdw>
                </a:effectLst>
              </a:rPr>
              <a:t>and repentance for the forgiveness of sins will be preached in his name to all nations, beginning at Jerusalem. </a:t>
            </a:r>
            <a:endParaRPr lang="en-US" sz="4000" b="1" dirty="0" smtClean="0">
              <a:effectLst>
                <a:outerShdw blurRad="38100" dist="38100" dir="2700000" algn="tl">
                  <a:srgbClr val="000000">
                    <a:alpha val="43137"/>
                  </a:srgbClr>
                </a:outerShdw>
              </a:effectLst>
            </a:endParaRPr>
          </a:p>
          <a:p>
            <a:pPr marL="0" indent="0">
              <a:buNone/>
            </a:pPr>
            <a:r>
              <a:rPr lang="en-US" sz="4000" b="1" baseline="30000" dirty="0" smtClean="0">
                <a:effectLst>
                  <a:outerShdw blurRad="38100" dist="38100" dir="2700000" algn="tl">
                    <a:srgbClr val="000000">
                      <a:alpha val="43137"/>
                    </a:srgbClr>
                  </a:outerShdw>
                </a:effectLst>
              </a:rPr>
              <a:t>48</a:t>
            </a:r>
            <a:r>
              <a:rPr lang="en-US" sz="4000" b="1" baseline="30000"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You are witnesses of these things. </a:t>
            </a:r>
            <a:endParaRPr lang="en-US" sz="4000" b="1" dirty="0" smtClean="0">
              <a:effectLst>
                <a:outerShdw blurRad="38100" dist="38100" dir="2700000" algn="tl">
                  <a:srgbClr val="000000">
                    <a:alpha val="43137"/>
                  </a:srgbClr>
                </a:outerShdw>
              </a:effectLst>
            </a:endParaRPr>
          </a:p>
          <a:p>
            <a:pPr marL="0" indent="0">
              <a:buNone/>
            </a:pPr>
            <a:r>
              <a:rPr lang="en-US" sz="4000" b="1" baseline="30000" dirty="0" smtClean="0">
                <a:effectLst>
                  <a:outerShdw blurRad="38100" dist="38100" dir="2700000" algn="tl">
                    <a:srgbClr val="000000">
                      <a:alpha val="43137"/>
                    </a:srgbClr>
                  </a:outerShdw>
                </a:effectLst>
              </a:rPr>
              <a:t>49</a:t>
            </a:r>
            <a:r>
              <a:rPr lang="en-US" sz="4000" b="1" baseline="30000"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I am going to send you what my Father has promised; but stay in the city until you have been clothed with power from on high.”</a:t>
            </a:r>
          </a:p>
        </p:txBody>
      </p:sp>
    </p:spTree>
    <p:extLst>
      <p:ext uri="{BB962C8B-B14F-4D97-AF65-F5344CB8AC3E}">
        <p14:creationId xmlns:p14="http://schemas.microsoft.com/office/powerpoint/2010/main" val="3956673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effectLst>
                  <a:outerShdw blurRad="38100" dist="38100" dir="2700000" algn="tl">
                    <a:srgbClr val="000000">
                      <a:alpha val="43137"/>
                    </a:srgbClr>
                  </a:outerShdw>
                </a:effectLst>
              </a:rPr>
              <a:t>Mark 13:32-37 Highlights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4800" b="1" u="sng" dirty="0" smtClean="0">
                <a:solidFill>
                  <a:srgbClr val="FF0000"/>
                </a:solidFill>
                <a:effectLst>
                  <a:outerShdw blurRad="38100" dist="38100" dir="2700000" algn="tl">
                    <a:srgbClr val="000000">
                      <a:alpha val="43137"/>
                    </a:srgbClr>
                  </a:outerShdw>
                </a:effectLst>
              </a:rPr>
              <a:t>Be prepared!</a:t>
            </a:r>
            <a:r>
              <a:rPr lang="en-US" sz="4800" b="1" dirty="0" smtClean="0">
                <a:solidFill>
                  <a:srgbClr val="FF0000"/>
                </a:solidFill>
                <a:effectLst>
                  <a:outerShdw blurRad="38100" dist="38100" dir="2700000" algn="tl">
                    <a:srgbClr val="000000">
                      <a:alpha val="43137"/>
                    </a:srgbClr>
                  </a:outerShdw>
                </a:effectLst>
              </a:rPr>
              <a:t>, </a:t>
            </a:r>
          </a:p>
          <a:p>
            <a:pPr marL="0" indent="0">
              <a:buNone/>
            </a:pPr>
            <a:r>
              <a:rPr lang="en-US" sz="4800" b="1" u="sng" dirty="0" smtClean="0">
                <a:solidFill>
                  <a:srgbClr val="FF0000"/>
                </a:solidFill>
                <a:effectLst>
                  <a:outerShdw blurRad="38100" dist="38100" dir="2700000" algn="tl">
                    <a:srgbClr val="000000">
                      <a:alpha val="43137"/>
                    </a:srgbClr>
                  </a:outerShdw>
                </a:effectLst>
              </a:rPr>
              <a:t>Be Alert!</a:t>
            </a:r>
          </a:p>
          <a:p>
            <a:pPr marL="0" indent="0">
              <a:buNone/>
            </a:pPr>
            <a:r>
              <a:rPr lang="en-US" sz="4800" b="1" u="sng" dirty="0" smtClean="0">
                <a:solidFill>
                  <a:srgbClr val="FF0000"/>
                </a:solidFill>
                <a:effectLst>
                  <a:outerShdw blurRad="38100" dist="38100" dir="2700000" algn="tl">
                    <a:srgbClr val="000000">
                      <a:alpha val="43137"/>
                    </a:srgbClr>
                  </a:outerShdw>
                </a:effectLst>
              </a:rPr>
              <a:t>Be on your guard!, </a:t>
            </a:r>
          </a:p>
          <a:p>
            <a:pPr marL="0" indent="0">
              <a:buNone/>
            </a:pPr>
            <a:r>
              <a:rPr lang="en-US" sz="4800" b="1" u="sng" dirty="0">
                <a:solidFill>
                  <a:srgbClr val="FF0000"/>
                </a:solidFill>
                <a:effectLst>
                  <a:outerShdw blurRad="38100" dist="38100" dir="2700000" algn="tl">
                    <a:srgbClr val="000000">
                      <a:alpha val="43137"/>
                    </a:srgbClr>
                  </a:outerShdw>
                </a:effectLst>
              </a:rPr>
              <a:t>W</a:t>
            </a:r>
            <a:r>
              <a:rPr lang="en-US" sz="4800" b="1" u="sng" dirty="0" smtClean="0">
                <a:solidFill>
                  <a:srgbClr val="FF0000"/>
                </a:solidFill>
                <a:effectLst>
                  <a:outerShdw blurRad="38100" dist="38100" dir="2700000" algn="tl">
                    <a:srgbClr val="000000">
                      <a:alpha val="43137"/>
                    </a:srgbClr>
                  </a:outerShdw>
                </a:effectLst>
              </a:rPr>
              <a:t>atch!</a:t>
            </a:r>
          </a:p>
          <a:p>
            <a:pPr marL="0" indent="0">
              <a:buNone/>
            </a:pPr>
            <a:r>
              <a:rPr lang="en-US" sz="4800" b="1" u="sng" dirty="0" smtClean="0">
                <a:solidFill>
                  <a:srgbClr val="FF0000"/>
                </a:solidFill>
                <a:effectLst>
                  <a:outerShdw blurRad="38100" dist="38100" dir="2700000" algn="tl">
                    <a:srgbClr val="000000">
                      <a:alpha val="43137"/>
                    </a:srgbClr>
                  </a:outerShdw>
                </a:effectLst>
              </a:rPr>
              <a:t>Do not let him catch you sleeping!</a:t>
            </a:r>
          </a:p>
          <a:p>
            <a:pPr marL="0" indent="0">
              <a:buNone/>
            </a:pPr>
            <a:endParaRPr lang="en-US" sz="4800" b="1" dirty="0" smtClean="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4474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39634" y="764374"/>
            <a:ext cx="11022874" cy="4291718"/>
          </a:xfrm>
        </p:spPr>
        <p:txBody>
          <a:bodyPr>
            <a:noAutofit/>
          </a:bodyPr>
          <a:lstStyle/>
          <a:p>
            <a:pPr marL="0" indent="0">
              <a:buNone/>
            </a:pPr>
            <a:r>
              <a:rPr lang="en-US" sz="4400" b="1" dirty="0"/>
              <a:t>You need to </a:t>
            </a:r>
            <a:r>
              <a:rPr lang="en-US" sz="4400" b="1" dirty="0" smtClean="0"/>
              <a:t>“be filled </a:t>
            </a:r>
            <a:r>
              <a:rPr lang="en-US" sz="4400" b="1" dirty="0"/>
              <a:t>with the S</a:t>
            </a:r>
            <a:r>
              <a:rPr lang="en-US" sz="4400" b="1" dirty="0" smtClean="0"/>
              <a:t>pirit” </a:t>
            </a:r>
          </a:p>
          <a:p>
            <a:pPr marL="0" indent="0">
              <a:buNone/>
            </a:pPr>
            <a:r>
              <a:rPr lang="en-US" sz="4400" b="1" dirty="0" err="1" smtClean="0"/>
              <a:t>Eph</a:t>
            </a:r>
            <a:r>
              <a:rPr lang="en-US" sz="4400" b="1" dirty="0" smtClean="0"/>
              <a:t> </a:t>
            </a:r>
            <a:r>
              <a:rPr lang="en-US" sz="4400" b="1" dirty="0"/>
              <a:t>5:18</a:t>
            </a:r>
            <a:endParaRPr lang="en-US" sz="4400" dirty="0"/>
          </a:p>
          <a:p>
            <a:pPr marL="0" indent="0">
              <a:buNone/>
            </a:pPr>
            <a:r>
              <a:rPr lang="en-US" sz="4400" b="1" dirty="0"/>
              <a:t>You need to </a:t>
            </a:r>
            <a:r>
              <a:rPr lang="en-US" sz="4400" b="1" dirty="0" smtClean="0"/>
              <a:t>“pray </a:t>
            </a:r>
            <a:r>
              <a:rPr lang="en-US" sz="4400" b="1" dirty="0"/>
              <a:t>in the Spirit on all </a:t>
            </a:r>
            <a:r>
              <a:rPr lang="en-US" sz="4400" b="1" dirty="0" smtClean="0"/>
              <a:t>occasions.” Ephesians 6:18</a:t>
            </a:r>
          </a:p>
          <a:p>
            <a:pPr marL="0" indent="0">
              <a:buNone/>
            </a:pPr>
            <a:endParaRPr lang="en-US" sz="4400" b="1" u="sng" dirty="0" smtClean="0"/>
          </a:p>
          <a:p>
            <a:pPr marL="0" indent="0">
              <a:buNone/>
            </a:pPr>
            <a:r>
              <a:rPr lang="en-US" sz="4400" b="1" u="sng" dirty="0" smtClean="0"/>
              <a:t>A Reversal of Babel</a:t>
            </a:r>
            <a:endParaRPr lang="en-US" sz="4400" u="sng" dirty="0"/>
          </a:p>
        </p:txBody>
      </p:sp>
    </p:spTree>
    <p:extLst>
      <p:ext uri="{BB962C8B-B14F-4D97-AF65-F5344CB8AC3E}">
        <p14:creationId xmlns:p14="http://schemas.microsoft.com/office/powerpoint/2010/main" val="2064970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sz="4400" b="1" dirty="0" smtClean="0"/>
              <a:t>Unity is a Catalyst for the Holy Spirit</a:t>
            </a:r>
          </a:p>
          <a:p>
            <a:pPr marL="0" indent="0">
              <a:buNone/>
            </a:pPr>
            <a:endParaRPr lang="en-US" sz="4400" b="1" dirty="0"/>
          </a:p>
          <a:p>
            <a:pPr marL="0" indent="0">
              <a:buNone/>
            </a:pPr>
            <a:r>
              <a:rPr lang="en-US" sz="4400" b="1" dirty="0" smtClean="0"/>
              <a:t>Do not wait for a move of God.  He already moved. </a:t>
            </a:r>
          </a:p>
          <a:p>
            <a:pPr marL="0" indent="0">
              <a:buNone/>
            </a:pPr>
            <a:endParaRPr lang="en-US" sz="4400" b="1" dirty="0" smtClean="0"/>
          </a:p>
          <a:p>
            <a:pPr marL="0" indent="0">
              <a:buNone/>
            </a:pPr>
            <a:r>
              <a:rPr lang="en-US" sz="4400" b="1" dirty="0" smtClean="0"/>
              <a:t>Be the revival</a:t>
            </a:r>
          </a:p>
          <a:p>
            <a:pPr marL="0" indent="0">
              <a:buNone/>
            </a:pPr>
            <a:endParaRPr lang="en-US" sz="4400" b="1" dirty="0"/>
          </a:p>
        </p:txBody>
      </p:sp>
    </p:spTree>
    <p:extLst>
      <p:ext uri="{BB962C8B-B14F-4D97-AF65-F5344CB8AC3E}">
        <p14:creationId xmlns:p14="http://schemas.microsoft.com/office/powerpoint/2010/main" val="1622076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87114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297" y="1214846"/>
            <a:ext cx="10820400" cy="4963885"/>
          </a:xfrm>
        </p:spPr>
        <p:txBody>
          <a:bodyPr>
            <a:normAutofit/>
          </a:bodyPr>
          <a:lstStyle/>
          <a:p>
            <a:pPr marL="0" indent="0">
              <a:buNone/>
            </a:pPr>
            <a:r>
              <a:rPr lang="en-US" sz="5400" b="1" dirty="0">
                <a:effectLst>
                  <a:outerShdw blurRad="38100" dist="38100" dir="2700000" algn="tl">
                    <a:srgbClr val="000000">
                      <a:alpha val="43137"/>
                    </a:srgbClr>
                  </a:outerShdw>
                </a:effectLst>
              </a:rPr>
              <a:t>Acts 1:8 “But You will receive power when the Holy Spirit comes upon you and You will be my witnesses in Jerusalem, Judea and all of Samaria and to the ends of the earth.”</a:t>
            </a:r>
          </a:p>
          <a:p>
            <a:endParaRPr lang="en-US" dirty="0"/>
          </a:p>
        </p:txBody>
      </p:sp>
    </p:spTree>
    <p:extLst>
      <p:ext uri="{BB962C8B-B14F-4D97-AF65-F5344CB8AC3E}">
        <p14:creationId xmlns:p14="http://schemas.microsoft.com/office/powerpoint/2010/main" val="3457511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3222" y="1529081"/>
            <a:ext cx="9448800" cy="685800"/>
          </a:xfrm>
        </p:spPr>
        <p:txBody>
          <a:bodyPr>
            <a:noAutofit/>
          </a:bodyPr>
          <a:lstStyle/>
          <a:p>
            <a:r>
              <a:rPr lang="en-US" sz="4400" b="1" dirty="0" smtClean="0"/>
              <a:t>Witness- (noun) </a:t>
            </a:r>
            <a:r>
              <a:rPr lang="en-US" sz="4400" b="1" dirty="0"/>
              <a:t>to testify about what you have seen or heard or experienced.</a:t>
            </a:r>
          </a:p>
        </p:txBody>
      </p:sp>
    </p:spTree>
    <p:extLst>
      <p:ext uri="{BB962C8B-B14F-4D97-AF65-F5344CB8AC3E}">
        <p14:creationId xmlns:p14="http://schemas.microsoft.com/office/powerpoint/2010/main" val="89155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365" y="679269"/>
            <a:ext cx="10820400" cy="5434148"/>
          </a:xfrm>
        </p:spPr>
        <p:txBody>
          <a:bodyPr>
            <a:normAutofit lnSpcReduction="10000"/>
          </a:bodyPr>
          <a:lstStyle/>
          <a:p>
            <a:pPr marL="0" indent="0">
              <a:buNone/>
            </a:pPr>
            <a:endParaRPr lang="en-US" sz="4800" b="1" baseline="30000" dirty="0" smtClean="0">
              <a:effectLst>
                <a:outerShdw blurRad="38100" dist="38100" dir="2700000" algn="tl">
                  <a:srgbClr val="000000">
                    <a:alpha val="43137"/>
                  </a:srgbClr>
                </a:outerShdw>
              </a:effectLst>
            </a:endParaRPr>
          </a:p>
          <a:p>
            <a:pPr marL="0" indent="0">
              <a:buNone/>
            </a:pPr>
            <a:endParaRPr lang="en-US" sz="4800" b="1" baseline="30000" dirty="0">
              <a:effectLst>
                <a:outerShdw blurRad="38100" dist="38100" dir="2700000" algn="tl">
                  <a:srgbClr val="000000">
                    <a:alpha val="43137"/>
                  </a:srgbClr>
                </a:outerShdw>
              </a:effectLst>
            </a:endParaRPr>
          </a:p>
          <a:p>
            <a:pPr marL="0" indent="0">
              <a:buNone/>
            </a:pPr>
            <a:r>
              <a:rPr lang="en-US" sz="4800" b="1" baseline="30000" dirty="0" smtClean="0">
                <a:effectLst>
                  <a:outerShdw blurRad="38100" dist="38100" dir="2700000" algn="tl">
                    <a:srgbClr val="000000">
                      <a:alpha val="43137"/>
                    </a:srgbClr>
                  </a:outerShdw>
                </a:effectLst>
              </a:rPr>
              <a:t>28</a:t>
            </a:r>
            <a:r>
              <a:rPr lang="en-US" sz="4800" b="1" baseline="30000" dirty="0">
                <a:effectLst>
                  <a:outerShdw blurRad="38100" dist="38100" dir="2700000" algn="tl">
                    <a:srgbClr val="000000">
                      <a:alpha val="43137"/>
                    </a:srgbClr>
                  </a:outerShdw>
                </a:effectLst>
              </a:rPr>
              <a:t> </a:t>
            </a:r>
            <a:r>
              <a:rPr lang="en-US" sz="4800" b="1" dirty="0">
                <a:effectLst>
                  <a:outerShdw blurRad="38100" dist="38100" dir="2700000" algn="tl">
                    <a:srgbClr val="000000">
                      <a:alpha val="43137"/>
                    </a:srgbClr>
                  </a:outerShdw>
                </a:effectLst>
              </a:rPr>
              <a:t>“What do you think? There was a man who had two sons. He went to the first and said, ‘Son, go and work today in the vineyard.’</a:t>
            </a:r>
          </a:p>
          <a:p>
            <a:pPr marL="0" indent="0">
              <a:buNone/>
            </a:pPr>
            <a:endParaRPr lang="en-US" sz="4800" b="1" baseline="30000" dirty="0" smtClean="0">
              <a:effectLst>
                <a:outerShdw blurRad="38100" dist="38100" dir="2700000" algn="tl">
                  <a:srgbClr val="000000">
                    <a:alpha val="43137"/>
                  </a:srgbClr>
                </a:outerShdw>
              </a:effectLst>
            </a:endParaRPr>
          </a:p>
          <a:p>
            <a:pPr marL="0" indent="0">
              <a:buNone/>
            </a:pPr>
            <a:r>
              <a:rPr lang="en-US" sz="4800" b="1" baseline="30000" dirty="0" smtClean="0">
                <a:effectLst>
                  <a:outerShdw blurRad="38100" dist="38100" dir="2700000" algn="tl">
                    <a:srgbClr val="000000">
                      <a:alpha val="43137"/>
                    </a:srgbClr>
                  </a:outerShdw>
                </a:effectLst>
              </a:rPr>
              <a:t>29</a:t>
            </a:r>
            <a:r>
              <a:rPr lang="en-US" sz="4800" b="1" baseline="30000" dirty="0">
                <a:effectLst>
                  <a:outerShdw blurRad="38100" dist="38100" dir="2700000" algn="tl">
                    <a:srgbClr val="000000">
                      <a:alpha val="43137"/>
                    </a:srgbClr>
                  </a:outerShdw>
                </a:effectLst>
              </a:rPr>
              <a:t> </a:t>
            </a:r>
            <a:r>
              <a:rPr lang="en-US" sz="4800" b="1" dirty="0">
                <a:effectLst>
                  <a:outerShdw blurRad="38100" dist="38100" dir="2700000" algn="tl">
                    <a:srgbClr val="000000">
                      <a:alpha val="43137"/>
                    </a:srgbClr>
                  </a:outerShdw>
                </a:effectLst>
              </a:rPr>
              <a:t>“‘I will not,’ he answered, but later he changed his mind and went</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
        <p:nvSpPr>
          <p:cNvPr id="4" name="TextBox 3"/>
          <p:cNvSpPr txBox="1"/>
          <p:nvPr/>
        </p:nvSpPr>
        <p:spPr>
          <a:xfrm>
            <a:off x="1005840" y="809897"/>
            <a:ext cx="8216537" cy="830997"/>
          </a:xfrm>
          <a:prstGeom prst="rect">
            <a:avLst/>
          </a:prstGeom>
          <a:noFill/>
        </p:spPr>
        <p:txBody>
          <a:bodyPr wrap="square" rtlCol="0">
            <a:spAutoFit/>
          </a:bodyPr>
          <a:lstStyle/>
          <a:p>
            <a:r>
              <a:rPr lang="en-US" sz="4800" b="1" dirty="0"/>
              <a:t>Matthew 21:28-32</a:t>
            </a:r>
          </a:p>
        </p:txBody>
      </p:sp>
    </p:spTree>
    <p:extLst>
      <p:ext uri="{BB962C8B-B14F-4D97-AF65-F5344CB8AC3E}">
        <p14:creationId xmlns:p14="http://schemas.microsoft.com/office/powerpoint/2010/main" val="2664313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612" y="496390"/>
            <a:ext cx="10820400" cy="1933302"/>
          </a:xfrm>
        </p:spPr>
        <p:txBody>
          <a:bodyPr>
            <a:noAutofit/>
          </a:bodyPr>
          <a:lstStyle/>
          <a:p>
            <a:pPr marL="0" indent="0">
              <a:buNone/>
            </a:pPr>
            <a:r>
              <a:rPr lang="en-US" sz="4000" b="1" baseline="30000" dirty="0">
                <a:effectLst>
                  <a:outerShdw blurRad="38100" dist="38100" dir="2700000" algn="tl">
                    <a:srgbClr val="000000">
                      <a:alpha val="43137"/>
                    </a:srgbClr>
                  </a:outerShdw>
                </a:effectLst>
              </a:rPr>
              <a:t>30 </a:t>
            </a:r>
            <a:r>
              <a:rPr lang="en-US" sz="4800" b="1" dirty="0">
                <a:effectLst>
                  <a:outerShdw blurRad="38100" dist="38100" dir="2700000" algn="tl">
                    <a:srgbClr val="000000">
                      <a:alpha val="43137"/>
                    </a:srgbClr>
                  </a:outerShdw>
                </a:effectLst>
              </a:rPr>
              <a:t>“Then the father went to the other son and said the same thing. He answered, ‘I will, sir,’ but he did not go.</a:t>
            </a:r>
          </a:p>
          <a:p>
            <a:endParaRPr lang="en-US" sz="4800" b="1" dirty="0"/>
          </a:p>
          <a:p>
            <a:pPr marL="0" indent="0">
              <a:buNone/>
            </a:pPr>
            <a:r>
              <a:rPr lang="en-US" sz="4800" b="1" baseline="30000" dirty="0" smtClean="0"/>
              <a:t>31</a:t>
            </a:r>
            <a:r>
              <a:rPr lang="en-US" sz="4800" b="1" baseline="30000" dirty="0"/>
              <a:t> </a:t>
            </a:r>
            <a:r>
              <a:rPr lang="en-US" sz="4800" b="1" dirty="0"/>
              <a:t>“Which of the two did what his father wanted?”</a:t>
            </a:r>
          </a:p>
          <a:p>
            <a:pPr marL="0" indent="0">
              <a:buNone/>
            </a:pPr>
            <a:r>
              <a:rPr lang="en-US" sz="4800" b="1" dirty="0"/>
              <a:t>“The first,” they answered</a:t>
            </a:r>
            <a:r>
              <a:rPr lang="en-US" sz="4800" b="1" dirty="0" smtClean="0"/>
              <a:t>.</a:t>
            </a:r>
            <a:endParaRPr lang="en-US" sz="4800" b="1" dirty="0"/>
          </a:p>
        </p:txBody>
      </p:sp>
    </p:spTree>
    <p:extLst>
      <p:ext uri="{BB962C8B-B14F-4D97-AF65-F5344CB8AC3E}">
        <p14:creationId xmlns:p14="http://schemas.microsoft.com/office/powerpoint/2010/main" val="398452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6428" y="117565"/>
            <a:ext cx="10820400" cy="4024125"/>
          </a:xfrm>
        </p:spPr>
        <p:txBody>
          <a:bodyPr>
            <a:noAutofit/>
          </a:bodyPr>
          <a:lstStyle/>
          <a:p>
            <a:pPr marL="0" indent="0">
              <a:buNone/>
            </a:pPr>
            <a:r>
              <a:rPr lang="en-US" sz="4400" b="1" dirty="0">
                <a:effectLst>
                  <a:outerShdw blurRad="38100" dist="38100" dir="2700000" algn="tl">
                    <a:srgbClr val="000000">
                      <a:alpha val="43137"/>
                    </a:srgbClr>
                  </a:outerShdw>
                </a:effectLst>
              </a:rPr>
              <a:t>Jesus said to them, “Truly I tell you, the tax collectors and the prostitutes are entering the kingdom of God ahead of you. </a:t>
            </a:r>
            <a:endParaRPr lang="en-US" sz="4400" b="1" dirty="0" smtClean="0">
              <a:effectLst>
                <a:outerShdw blurRad="38100" dist="38100" dir="2700000" algn="tl">
                  <a:srgbClr val="000000">
                    <a:alpha val="43137"/>
                  </a:srgbClr>
                </a:outerShdw>
              </a:effectLst>
            </a:endParaRPr>
          </a:p>
          <a:p>
            <a:pPr marL="0" indent="0">
              <a:buNone/>
            </a:pPr>
            <a:r>
              <a:rPr lang="en-US" sz="4400" b="1" baseline="30000" dirty="0" smtClean="0">
                <a:effectLst>
                  <a:outerShdw blurRad="38100" dist="38100" dir="2700000" algn="tl">
                    <a:srgbClr val="000000">
                      <a:alpha val="43137"/>
                    </a:srgbClr>
                  </a:outerShdw>
                </a:effectLst>
              </a:rPr>
              <a:t>32</a:t>
            </a:r>
            <a:r>
              <a:rPr lang="en-US" sz="4400" b="1" baseline="30000" dirty="0">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For John came to you to show you the way of righteousness, and you did not believe him, but the tax collectors and the prostitutes did. And even after you saw this, you did not repent and believe him.</a:t>
            </a:r>
          </a:p>
          <a:p>
            <a:endParaRPr lang="en-US" sz="4400" dirty="0"/>
          </a:p>
        </p:txBody>
      </p:sp>
    </p:spTree>
    <p:extLst>
      <p:ext uri="{BB962C8B-B14F-4D97-AF65-F5344CB8AC3E}">
        <p14:creationId xmlns:p14="http://schemas.microsoft.com/office/powerpoint/2010/main" val="4090731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754" y="215733"/>
            <a:ext cx="8610600" cy="1293028"/>
          </a:xfrm>
        </p:spPr>
        <p:txBody>
          <a:bodyPr/>
          <a:lstStyle/>
          <a:p>
            <a:pPr algn="l"/>
            <a:r>
              <a:rPr lang="en-US" b="1" dirty="0" smtClean="0"/>
              <a:t>Mark 13:32-37</a:t>
            </a:r>
            <a:endParaRPr lang="en-US" b="1" dirty="0"/>
          </a:p>
        </p:txBody>
      </p:sp>
      <p:sp>
        <p:nvSpPr>
          <p:cNvPr id="3" name="Content Placeholder 2"/>
          <p:cNvSpPr>
            <a:spLocks noGrp="1"/>
          </p:cNvSpPr>
          <p:nvPr>
            <p:ph idx="1"/>
          </p:nvPr>
        </p:nvSpPr>
        <p:spPr>
          <a:xfrm>
            <a:off x="685800" y="1319350"/>
            <a:ext cx="10820400" cy="5722296"/>
          </a:xfrm>
        </p:spPr>
        <p:txBody>
          <a:bodyPr>
            <a:normAutofit/>
          </a:bodyPr>
          <a:lstStyle/>
          <a:p>
            <a:pPr marL="0" indent="0">
              <a:buNone/>
            </a:pPr>
            <a:r>
              <a:rPr lang="en-US" sz="4000" b="1" baseline="30000" dirty="0">
                <a:effectLst>
                  <a:outerShdw blurRad="38100" dist="38100" dir="2700000" algn="tl">
                    <a:srgbClr val="000000">
                      <a:alpha val="43137"/>
                    </a:srgbClr>
                  </a:outerShdw>
                </a:effectLst>
              </a:rPr>
              <a:t>32 </a:t>
            </a:r>
            <a:r>
              <a:rPr lang="en-US" sz="4000" b="1" dirty="0">
                <a:effectLst>
                  <a:outerShdw blurRad="38100" dist="38100" dir="2700000" algn="tl">
                    <a:srgbClr val="000000">
                      <a:alpha val="43137"/>
                    </a:srgbClr>
                  </a:outerShdw>
                </a:effectLst>
              </a:rPr>
              <a:t>“But about that day or hour no one knows, not even the angels in heaven, nor the Son, but only the Father. </a:t>
            </a:r>
            <a:endParaRPr lang="en-US" sz="4000" b="1" dirty="0" smtClean="0">
              <a:effectLst>
                <a:outerShdw blurRad="38100" dist="38100" dir="2700000" algn="tl">
                  <a:srgbClr val="000000">
                    <a:alpha val="43137"/>
                  </a:srgbClr>
                </a:outerShdw>
              </a:effectLst>
            </a:endParaRPr>
          </a:p>
          <a:p>
            <a:pPr marL="0" indent="0">
              <a:buNone/>
            </a:pPr>
            <a:r>
              <a:rPr lang="en-US" sz="4000" b="1" baseline="30000" dirty="0" smtClean="0">
                <a:effectLst>
                  <a:outerShdw blurRad="38100" dist="38100" dir="2700000" algn="tl">
                    <a:srgbClr val="000000">
                      <a:alpha val="43137"/>
                    </a:srgbClr>
                  </a:outerShdw>
                </a:effectLst>
              </a:rPr>
              <a:t>33</a:t>
            </a:r>
            <a:r>
              <a:rPr lang="en-US" sz="4000" b="1" baseline="30000" dirty="0">
                <a:effectLst>
                  <a:outerShdw blurRad="38100" dist="38100" dir="2700000" algn="tl">
                    <a:srgbClr val="000000">
                      <a:alpha val="43137"/>
                    </a:srgbClr>
                  </a:outerShdw>
                </a:effectLst>
              </a:rPr>
              <a:t> </a:t>
            </a:r>
            <a:r>
              <a:rPr lang="en-US" sz="4000" b="1" dirty="0">
                <a:solidFill>
                  <a:srgbClr val="FF0000"/>
                </a:solidFill>
                <a:effectLst>
                  <a:outerShdw blurRad="38100" dist="38100" dir="2700000" algn="tl">
                    <a:srgbClr val="000000">
                      <a:alpha val="43137"/>
                    </a:srgbClr>
                  </a:outerShdw>
                </a:effectLst>
              </a:rPr>
              <a:t>Be on guard</a:t>
            </a:r>
            <a:r>
              <a:rPr lang="en-US" sz="4000" b="1" dirty="0">
                <a:effectLst>
                  <a:outerShdw blurRad="38100" dist="38100" dir="2700000" algn="tl">
                    <a:srgbClr val="000000">
                      <a:alpha val="43137"/>
                    </a:srgbClr>
                  </a:outerShdw>
                </a:effectLst>
              </a:rPr>
              <a:t>! </a:t>
            </a:r>
            <a:r>
              <a:rPr lang="en-US" sz="4000" b="1" dirty="0">
                <a:solidFill>
                  <a:srgbClr val="FF0000"/>
                </a:solidFill>
                <a:effectLst>
                  <a:outerShdw blurRad="38100" dist="38100" dir="2700000" algn="tl">
                    <a:srgbClr val="000000">
                      <a:alpha val="43137"/>
                    </a:srgbClr>
                  </a:outerShdw>
                </a:effectLst>
              </a:rPr>
              <a:t>Be </a:t>
            </a:r>
            <a:r>
              <a:rPr lang="en-US" sz="4000" b="1" dirty="0" smtClean="0">
                <a:solidFill>
                  <a:srgbClr val="FF0000"/>
                </a:solidFill>
                <a:effectLst>
                  <a:outerShdw blurRad="38100" dist="38100" dir="2700000" algn="tl">
                    <a:srgbClr val="000000">
                      <a:alpha val="43137"/>
                    </a:srgbClr>
                  </a:outerShdw>
                </a:effectLst>
              </a:rPr>
              <a:t>alert</a:t>
            </a:r>
            <a:r>
              <a:rPr lang="en-US" sz="4000" b="1" dirty="0" smtClean="0">
                <a:effectLst>
                  <a:outerShdw blurRad="38100" dist="38100" dir="2700000" algn="tl">
                    <a:srgbClr val="000000">
                      <a:alpha val="43137"/>
                    </a:srgbClr>
                  </a:outerShdw>
                </a:effectLst>
              </a:rPr>
              <a:t>!</a:t>
            </a:r>
            <a:r>
              <a:rPr lang="en-US" sz="4000" b="1" dirty="0">
                <a:effectLst>
                  <a:outerShdw blurRad="38100" dist="38100" dir="2700000" algn="tl">
                    <a:srgbClr val="000000">
                      <a:alpha val="43137"/>
                    </a:srgbClr>
                  </a:outerShdw>
                </a:effectLst>
              </a:rPr>
              <a:t> You do not know when that time will come. </a:t>
            </a:r>
            <a:endParaRPr lang="en-US" sz="4000" b="1" dirty="0" smtClean="0">
              <a:effectLst>
                <a:outerShdw blurRad="38100" dist="38100" dir="2700000" algn="tl">
                  <a:srgbClr val="000000">
                    <a:alpha val="43137"/>
                  </a:srgbClr>
                </a:outerShdw>
              </a:effectLst>
            </a:endParaRPr>
          </a:p>
          <a:p>
            <a:pPr marL="0" indent="0">
              <a:buNone/>
            </a:pPr>
            <a:r>
              <a:rPr lang="en-US" sz="4000" b="1" baseline="30000" dirty="0" smtClean="0">
                <a:effectLst>
                  <a:outerShdw blurRad="38100" dist="38100" dir="2700000" algn="tl">
                    <a:srgbClr val="000000">
                      <a:alpha val="43137"/>
                    </a:srgbClr>
                  </a:outerShdw>
                </a:effectLst>
              </a:rPr>
              <a:t>34</a:t>
            </a:r>
            <a:r>
              <a:rPr lang="en-US" sz="4000" b="1" baseline="30000" dirty="0">
                <a:effectLst>
                  <a:outerShdw blurRad="38100" dist="38100" dir="2700000" algn="tl">
                    <a:srgbClr val="000000">
                      <a:alpha val="43137"/>
                    </a:srgbClr>
                  </a:outerShdw>
                </a:effectLst>
              </a:rPr>
              <a:t> </a:t>
            </a:r>
            <a:r>
              <a:rPr lang="en-US" sz="4000" b="1" dirty="0">
                <a:effectLst>
                  <a:outerShdw blurRad="38100" dist="38100" dir="2700000" algn="tl">
                    <a:srgbClr val="000000">
                      <a:alpha val="43137"/>
                    </a:srgbClr>
                  </a:outerShdw>
                </a:effectLst>
              </a:rPr>
              <a:t>It’s like a man going away: He leaves his house and puts his servants in charge, each with their assigned task, and tells the one at the door to </a:t>
            </a:r>
            <a:r>
              <a:rPr lang="en-US" sz="4000" b="1" dirty="0">
                <a:solidFill>
                  <a:srgbClr val="FF0000"/>
                </a:solidFill>
                <a:effectLst>
                  <a:outerShdw blurRad="38100" dist="38100" dir="2700000" algn="tl">
                    <a:srgbClr val="000000">
                      <a:alpha val="43137"/>
                    </a:srgbClr>
                  </a:outerShdw>
                </a:effectLst>
              </a:rPr>
              <a:t>keep watch</a:t>
            </a:r>
            <a:r>
              <a:rPr lang="en-US" sz="4000" b="1" dirty="0">
                <a:effectLst>
                  <a:outerShdw blurRad="38100" dist="38100" dir="2700000" algn="tl">
                    <a:srgbClr val="000000">
                      <a:alpha val="43137"/>
                    </a:srgbClr>
                  </a:outerShdw>
                </a:effectLst>
              </a:rPr>
              <a:t>.</a:t>
            </a:r>
          </a:p>
          <a:p>
            <a:endParaRPr lang="en-US" dirty="0"/>
          </a:p>
        </p:txBody>
      </p:sp>
    </p:spTree>
    <p:extLst>
      <p:ext uri="{BB962C8B-B14F-4D97-AF65-F5344CB8AC3E}">
        <p14:creationId xmlns:p14="http://schemas.microsoft.com/office/powerpoint/2010/main" val="2148023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385</TotalTime>
  <Words>190</Words>
  <Application>Microsoft Office PowerPoint</Application>
  <PresentationFormat>Custom</PresentationFormat>
  <Paragraphs>84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Vapor Trail</vt:lpstr>
      <vt:lpstr>PowerPoint Presentation</vt:lpstr>
      <vt:lpstr>Luke 24:45-49</vt:lpstr>
      <vt:lpstr>PowerPoint Presentation</vt:lpstr>
      <vt:lpstr>PowerPoint Presentation</vt:lpstr>
      <vt:lpstr>PowerPoint Presentation</vt:lpstr>
      <vt:lpstr>PowerPoint Presentation</vt:lpstr>
      <vt:lpstr>PowerPoint Presentation</vt:lpstr>
      <vt:lpstr>PowerPoint Presentation</vt:lpstr>
      <vt:lpstr>Mark 13:32-37</vt:lpstr>
      <vt:lpstr>PowerPoint Presentation</vt:lpstr>
      <vt:lpstr>1John 2:18-27</vt:lpstr>
      <vt:lpstr>PowerPoint Presentation</vt:lpstr>
      <vt:lpstr>PowerPoint Presentation</vt:lpstr>
      <vt:lpstr>PowerPoint Presentation</vt:lpstr>
      <vt:lpstr>PowerPoint Presentation</vt:lpstr>
      <vt:lpstr>PowerPoint Presentation</vt:lpstr>
      <vt:lpstr>1john 3:7-10</vt:lpstr>
      <vt:lpstr>PowerPoint Presentation</vt:lpstr>
      <vt:lpstr>John 3:5-8</vt:lpstr>
      <vt:lpstr>PowerPoint Presentation</vt:lpstr>
      <vt:lpstr>PowerPoint Presentation</vt:lpstr>
      <vt:lpstr>James 5:16-18</vt:lpstr>
      <vt:lpstr>PowerPoint Presentation</vt:lpstr>
      <vt:lpstr>John 15:1-8</vt:lpstr>
      <vt:lpstr>PowerPoint Presentation</vt:lpstr>
      <vt:lpstr>PowerPoint Presentation</vt:lpstr>
      <vt:lpstr>PowerPoint Presentation</vt:lpstr>
      <vt:lpstr>PowerPoint Presentation</vt:lpstr>
      <vt:lpstr>You Are his witnesses!</vt:lpstr>
      <vt:lpstr>Mark 13:32-37 Highlights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Ogilvie</dc:creator>
  <cp:lastModifiedBy>LifeGate</cp:lastModifiedBy>
  <cp:revision>21</cp:revision>
  <dcterms:created xsi:type="dcterms:W3CDTF">2021-11-28T00:50:27Z</dcterms:created>
  <dcterms:modified xsi:type="dcterms:W3CDTF">2021-11-28T17:02:04Z</dcterms:modified>
</cp:coreProperties>
</file>