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30"/>
  </p:notesMasterIdLst>
  <p:sldIdLst>
    <p:sldId id="933" r:id="rId4"/>
    <p:sldId id="904" r:id="rId5"/>
    <p:sldId id="905" r:id="rId6"/>
    <p:sldId id="906" r:id="rId7"/>
    <p:sldId id="927" r:id="rId8"/>
    <p:sldId id="909" r:id="rId9"/>
    <p:sldId id="908" r:id="rId10"/>
    <p:sldId id="916" r:id="rId11"/>
    <p:sldId id="917" r:id="rId12"/>
    <p:sldId id="910" r:id="rId13"/>
    <p:sldId id="921" r:id="rId14"/>
    <p:sldId id="928" r:id="rId15"/>
    <p:sldId id="929" r:id="rId16"/>
    <p:sldId id="932" r:id="rId17"/>
    <p:sldId id="923" r:id="rId18"/>
    <p:sldId id="930" r:id="rId19"/>
    <p:sldId id="922" r:id="rId20"/>
    <p:sldId id="919" r:id="rId21"/>
    <p:sldId id="912" r:id="rId22"/>
    <p:sldId id="913" r:id="rId23"/>
    <p:sldId id="914" r:id="rId24"/>
    <p:sldId id="915" r:id="rId25"/>
    <p:sldId id="925" r:id="rId26"/>
    <p:sldId id="924" r:id="rId27"/>
    <p:sldId id="931" r:id="rId28"/>
    <p:sldId id="874" r:id="rId29"/>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p:scale>
          <a:sx n="70" d="100"/>
          <a:sy n="70" d="100"/>
        </p:scale>
        <p:origin x="-2814" y="-9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119" cy="464820"/>
          </a:xfrm>
          <a:prstGeom prst="rect">
            <a:avLst/>
          </a:prstGeom>
        </p:spPr>
        <p:txBody>
          <a:bodyPr vert="horz" lIns="92438" tIns="46219" rIns="92438" bIns="4621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38" tIns="46219" rIns="92438" bIns="46219" rtlCol="0"/>
          <a:lstStyle>
            <a:lvl1pPr algn="r">
              <a:defRPr sz="1200"/>
            </a:lvl1pPr>
          </a:lstStyle>
          <a:p>
            <a:fld id="{6C4C2796-38F0-4163-B63C-6A929A5D6120}" type="datetimeFigureOut">
              <a:rPr lang="en-US" smtClean="0"/>
              <a:t>1/23/2022</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38" tIns="46219" rIns="92438" bIns="4621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38" tIns="46219" rIns="92438" bIns="462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2982119" cy="464820"/>
          </a:xfrm>
          <a:prstGeom prst="rect">
            <a:avLst/>
          </a:prstGeom>
        </p:spPr>
        <p:txBody>
          <a:bodyPr vert="horz" lIns="92438" tIns="46219" rIns="92438"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8" tIns="46219" rIns="92438" bIns="46219" rtlCol="0" anchor="b"/>
          <a:lstStyle>
            <a:lvl1pPr algn="r">
              <a:defRPr sz="1200"/>
            </a:lvl1pPr>
          </a:lstStyle>
          <a:p>
            <a:fld id="{5DCBF8A3-7C65-4CBF-A992-414CE124F484}" type="slidenum">
              <a:rPr lang="en-US" smtClean="0"/>
              <a:t>‹#›</a:t>
            </a:fld>
            <a:endParaRPr lang="en-US"/>
          </a:p>
        </p:txBody>
      </p:sp>
    </p:spTree>
    <p:extLst>
      <p:ext uri="{BB962C8B-B14F-4D97-AF65-F5344CB8AC3E}">
        <p14:creationId xmlns:p14="http://schemas.microsoft.com/office/powerpoint/2010/main" val="2288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extLst>
              <a:ext uri="{28A0092B-C50C-407E-A947-70E740481C1C}">
                <a14:useLocalDpi xmlns:a14="http://schemas.microsoft.com/office/drawing/2010/main" val="0"/>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39" t="58844" r="23620" b="6384"/>
          <a:stretch/>
        </p:blipFill>
        <p:spPr bwMode="auto">
          <a:xfrm>
            <a:off x="2628" y="0"/>
            <a:ext cx="9553903" cy="6968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52331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066800"/>
            <a:ext cx="8534400" cy="2308324"/>
          </a:xfrm>
          <a:prstGeom prst="rect">
            <a:avLst/>
          </a:prstGeom>
        </p:spPr>
        <p:txBody>
          <a:bodyPr wrap="square">
            <a:spAutoFit/>
          </a:bodyPr>
          <a:lstStyle/>
          <a:p>
            <a:r>
              <a:rPr lang="en-US" sz="3600" dirty="0"/>
              <a:t>"Come, all you who are thirsty, come to the waters; and you who have no money, come, buy and eat! Come, buy wine and milk without money and without cost. </a:t>
            </a:r>
          </a:p>
        </p:txBody>
      </p:sp>
      <p:sp>
        <p:nvSpPr>
          <p:cNvPr id="6" name="Rectangle 2"/>
          <p:cNvSpPr>
            <a:spLocks noGrp="1" noChangeArrowheads="1"/>
          </p:cNvSpPr>
          <p:nvPr>
            <p:ph type="ctrTitle"/>
          </p:nvPr>
        </p:nvSpPr>
        <p:spPr>
          <a:xfrm>
            <a:off x="152400" y="130175"/>
            <a:ext cx="8991600" cy="708025"/>
          </a:xfrm>
        </p:spPr>
        <p:txBody>
          <a:bodyPr/>
          <a:lstStyle/>
          <a:p>
            <a:pPr algn="ctr" eaLnBrk="1" hangingPunct="1">
              <a:defRPr/>
            </a:pPr>
            <a:r>
              <a:rPr lang="en-US" b="1" dirty="0" smtClean="0">
                <a:solidFill>
                  <a:srgbClr val="FFFF00"/>
                </a:solidFill>
                <a:effectLst>
                  <a:outerShdw blurRad="50800" dist="127000" dir="8520000" sx="105000" sy="105000" algn="tl">
                    <a:srgbClr val="000000">
                      <a:alpha val="43137"/>
                    </a:srgbClr>
                  </a:outerShdw>
                </a:effectLst>
              </a:rPr>
              <a:t>Isaiah 55:1</a:t>
            </a:r>
          </a:p>
        </p:txBody>
      </p:sp>
      <p:sp>
        <p:nvSpPr>
          <p:cNvPr id="7" name="Rectangle 6"/>
          <p:cNvSpPr/>
          <p:nvPr/>
        </p:nvSpPr>
        <p:spPr>
          <a:xfrm>
            <a:off x="381000" y="3733800"/>
            <a:ext cx="8534400" cy="1077218"/>
          </a:xfrm>
          <a:prstGeom prst="rect">
            <a:avLst/>
          </a:prstGeom>
        </p:spPr>
        <p:txBody>
          <a:bodyPr wrap="square">
            <a:spAutoFit/>
          </a:bodyPr>
          <a:lstStyle/>
          <a:p>
            <a:r>
              <a:rPr lang="en-US" sz="3200" b="1" dirty="0">
                <a:solidFill>
                  <a:srgbClr val="FFFF00"/>
                </a:solidFill>
                <a:effectLst>
                  <a:outerShdw blurRad="38100" dist="38100" dir="2700000" algn="tl">
                    <a:srgbClr val="000000">
                      <a:alpha val="43137"/>
                    </a:srgbClr>
                  </a:outerShdw>
                </a:effectLst>
              </a:rPr>
              <a:t>WE ARE THIRSTY FOR SOMETHING – WHAT ARE WE THIRSTY </a:t>
            </a:r>
            <a:r>
              <a:rPr lang="en-US" sz="3200" b="1" dirty="0" smtClean="0">
                <a:solidFill>
                  <a:srgbClr val="FFFF00"/>
                </a:solidFill>
                <a:effectLst>
                  <a:outerShdw blurRad="38100" dist="38100" dir="2700000" algn="tl">
                    <a:srgbClr val="000000">
                      <a:alpha val="43137"/>
                    </a:srgbClr>
                  </a:outerShdw>
                </a:effectLst>
              </a:rPr>
              <a:t>FOR? </a:t>
            </a:r>
            <a:endParaRPr lang="en-US" sz="3200" b="1" dirty="0">
              <a:solidFill>
                <a:srgbClr val="FFFF00"/>
              </a:solidFill>
              <a:effectLst>
                <a:outerShdw blurRad="38100" dist="38100" dir="2700000" algn="tl">
                  <a:srgbClr val="000000">
                    <a:alpha val="43137"/>
                  </a:srgbClr>
                </a:outerShdw>
              </a:effectLst>
            </a:endParaRPr>
          </a:p>
        </p:txBody>
      </p:sp>
      <p:sp>
        <p:nvSpPr>
          <p:cNvPr id="2" name="Rectangle 1"/>
          <p:cNvSpPr/>
          <p:nvPr/>
        </p:nvSpPr>
        <p:spPr>
          <a:xfrm>
            <a:off x="381000" y="4832283"/>
            <a:ext cx="8458200" cy="1569660"/>
          </a:xfrm>
          <a:prstGeom prst="rect">
            <a:avLst/>
          </a:prstGeom>
        </p:spPr>
        <p:txBody>
          <a:bodyPr wrap="square">
            <a:spAutoFit/>
          </a:bodyPr>
          <a:lstStyle/>
          <a:p>
            <a:r>
              <a:rPr lang="en-US" sz="2400" dirty="0"/>
              <a:t> On the last and greatest day of the Feast, Jesus stood and said in a loud voice, </a:t>
            </a:r>
            <a:r>
              <a:rPr lang="en-US" sz="2400" b="1" dirty="0">
                <a:solidFill>
                  <a:srgbClr val="FFFF00"/>
                </a:solidFill>
              </a:rPr>
              <a:t>"If anyone is thirsty, let him come to me and drink. </a:t>
            </a:r>
            <a:r>
              <a:rPr lang="en-US" sz="2400" baseline="30000" dirty="0"/>
              <a:t>38 </a:t>
            </a:r>
            <a:r>
              <a:rPr lang="en-US" sz="2400" dirty="0"/>
              <a:t> Whoever believes in me, as the Scripture has said, streams of living water will flow from within him." </a:t>
            </a:r>
            <a:r>
              <a:rPr lang="en-US" sz="2400" b="1" dirty="0"/>
              <a:t>John 7:37-38 (NIV) </a:t>
            </a:r>
            <a:endParaRPr lang="en-US" sz="2400" dirty="0"/>
          </a:p>
        </p:txBody>
      </p:sp>
    </p:spTree>
    <p:extLst>
      <p:ext uri="{BB962C8B-B14F-4D97-AF65-F5344CB8AC3E}">
        <p14:creationId xmlns:p14="http://schemas.microsoft.com/office/powerpoint/2010/main" val="3962591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990600"/>
            <a:ext cx="6096000" cy="5737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Grp="1" noChangeArrowheads="1"/>
          </p:cNvSpPr>
          <p:nvPr>
            <p:ph type="ctrTitle"/>
          </p:nvPr>
        </p:nvSpPr>
        <p:spPr>
          <a:xfrm>
            <a:off x="-152400" y="130175"/>
            <a:ext cx="8991600" cy="708025"/>
          </a:xfrm>
        </p:spPr>
        <p:txBody>
          <a:bodyPr/>
          <a:lstStyle/>
          <a:p>
            <a:pPr algn="ctr" eaLnBrk="1" hangingPunct="1">
              <a:defRPr/>
            </a:pPr>
            <a:r>
              <a:rPr lang="en-US" b="1" dirty="0" smtClean="0">
                <a:solidFill>
                  <a:srgbClr val="FFFF00"/>
                </a:solidFill>
                <a:effectLst>
                  <a:outerShdw blurRad="50800" dist="127000" dir="8520000" sx="105000" sy="105000" algn="tl">
                    <a:srgbClr val="000000">
                      <a:alpha val="43137"/>
                    </a:srgbClr>
                  </a:outerShdw>
                </a:effectLst>
              </a:rPr>
              <a:t>The Pie Chart of  Thirst</a:t>
            </a:r>
          </a:p>
        </p:txBody>
      </p:sp>
    </p:spTree>
    <p:extLst>
      <p:ext uri="{BB962C8B-B14F-4D97-AF65-F5344CB8AC3E}">
        <p14:creationId xmlns:p14="http://schemas.microsoft.com/office/powerpoint/2010/main" val="110928858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0" y="282575"/>
            <a:ext cx="8991600" cy="708025"/>
          </a:xfrm>
        </p:spPr>
        <p:txBody>
          <a:bodyPr/>
          <a:lstStyle/>
          <a:p>
            <a:pPr algn="ctr" eaLnBrk="1" hangingPunct="1">
              <a:defRPr/>
            </a:pPr>
            <a:r>
              <a:rPr lang="en-US" sz="4400" b="1" dirty="0" smtClean="0">
                <a:solidFill>
                  <a:srgbClr val="FFFF00"/>
                </a:solidFill>
                <a:effectLst>
                  <a:outerShdw blurRad="50800" dist="127000" dir="8520000" sx="105000" sy="105000" algn="tl">
                    <a:srgbClr val="000000">
                      <a:alpha val="43137"/>
                    </a:srgbClr>
                  </a:outerShdw>
                </a:effectLst>
              </a:rPr>
              <a:t>God Made Us To Thirst After Himself   </a:t>
            </a:r>
          </a:p>
        </p:txBody>
      </p:sp>
      <p:sp>
        <p:nvSpPr>
          <p:cNvPr id="7" name="Rectangle 6"/>
          <p:cNvSpPr/>
          <p:nvPr/>
        </p:nvSpPr>
        <p:spPr>
          <a:xfrm>
            <a:off x="457200" y="3485498"/>
            <a:ext cx="8305800" cy="1200329"/>
          </a:xfrm>
          <a:prstGeom prst="rect">
            <a:avLst/>
          </a:prstGeom>
        </p:spPr>
        <p:txBody>
          <a:bodyPr wrap="square">
            <a:spAutoFit/>
          </a:bodyPr>
          <a:lstStyle/>
          <a:p>
            <a:r>
              <a:rPr lang="en-US" sz="2400" dirty="0" smtClean="0"/>
              <a:t>As </a:t>
            </a:r>
            <a:r>
              <a:rPr lang="en-US" sz="2400" dirty="0"/>
              <a:t>the deer pants for streams of water, so my soul pants for you, O God. </a:t>
            </a:r>
            <a:r>
              <a:rPr lang="en-US" sz="2400" baseline="30000" dirty="0"/>
              <a:t>2 </a:t>
            </a:r>
            <a:r>
              <a:rPr lang="en-US" sz="2400" dirty="0"/>
              <a:t> My soul thirsts for God, for the living God. When can I go and meet with God? </a:t>
            </a:r>
            <a:r>
              <a:rPr lang="en-US" sz="2400" b="1" dirty="0"/>
              <a:t>Psalm 42:1-2 (NIV) </a:t>
            </a:r>
            <a:endParaRPr lang="en-US" sz="2400" dirty="0"/>
          </a:p>
        </p:txBody>
      </p:sp>
      <p:sp>
        <p:nvSpPr>
          <p:cNvPr id="8" name="Rectangle 7"/>
          <p:cNvSpPr/>
          <p:nvPr/>
        </p:nvSpPr>
        <p:spPr>
          <a:xfrm>
            <a:off x="457200" y="1447800"/>
            <a:ext cx="8382000" cy="2308324"/>
          </a:xfrm>
          <a:prstGeom prst="rect">
            <a:avLst/>
          </a:prstGeom>
        </p:spPr>
        <p:txBody>
          <a:bodyPr wrap="square">
            <a:spAutoFit/>
          </a:bodyPr>
          <a:lstStyle/>
          <a:p>
            <a:r>
              <a:rPr lang="en-US" sz="2400" b="1" baseline="30000" dirty="0">
                <a:solidFill>
                  <a:srgbClr val="FFFF00"/>
                </a:solidFill>
                <a:effectLst>
                  <a:outerShdw blurRad="38100" dist="38100" dir="2700000" algn="tl">
                    <a:srgbClr val="000000">
                      <a:alpha val="43137"/>
                    </a:srgbClr>
                  </a:outerShdw>
                </a:effectLst>
              </a:rPr>
              <a:t>19 </a:t>
            </a:r>
            <a:r>
              <a:rPr lang="en-US" sz="2400" b="1" dirty="0">
                <a:solidFill>
                  <a:srgbClr val="FFFF00"/>
                </a:solidFill>
                <a:effectLst>
                  <a:outerShdw blurRad="38100" dist="38100" dir="2700000" algn="tl">
                    <a:srgbClr val="000000">
                      <a:alpha val="43137"/>
                    </a:srgbClr>
                  </a:outerShdw>
                </a:effectLst>
              </a:rPr>
              <a:t> And the </a:t>
            </a:r>
            <a:r>
              <a:rPr lang="en-US" sz="2400" b="1" cap="small" dirty="0">
                <a:solidFill>
                  <a:srgbClr val="FFFF00"/>
                </a:solidFill>
                <a:effectLst>
                  <a:outerShdw blurRad="38100" dist="38100" dir="2700000" algn="tl">
                    <a:srgbClr val="000000">
                      <a:alpha val="43137"/>
                    </a:srgbClr>
                  </a:outerShdw>
                </a:effectLst>
              </a:rPr>
              <a:t>LORD</a:t>
            </a:r>
            <a:r>
              <a:rPr lang="en-US" sz="2400" b="1" dirty="0">
                <a:solidFill>
                  <a:srgbClr val="FFFF00"/>
                </a:solidFill>
                <a:effectLst>
                  <a:outerShdw blurRad="38100" dist="38100" dir="2700000" algn="tl">
                    <a:srgbClr val="000000">
                      <a:alpha val="43137"/>
                    </a:srgbClr>
                  </a:outerShdw>
                </a:effectLst>
              </a:rPr>
              <a:t> said, "I will cause all my goodness to pass in front of you, and I will proclaim my name, the </a:t>
            </a:r>
            <a:r>
              <a:rPr lang="en-US" sz="2400" b="1" cap="small" dirty="0">
                <a:solidFill>
                  <a:srgbClr val="FFFF00"/>
                </a:solidFill>
                <a:effectLst>
                  <a:outerShdw blurRad="38100" dist="38100" dir="2700000" algn="tl">
                    <a:srgbClr val="000000">
                      <a:alpha val="43137"/>
                    </a:srgbClr>
                  </a:outerShdw>
                </a:effectLst>
              </a:rPr>
              <a:t>LORD</a:t>
            </a:r>
            <a:r>
              <a:rPr lang="en-US" sz="2400" b="1" dirty="0">
                <a:solidFill>
                  <a:srgbClr val="FFFF00"/>
                </a:solidFill>
                <a:effectLst>
                  <a:outerShdw blurRad="38100" dist="38100" dir="2700000" algn="tl">
                    <a:srgbClr val="000000">
                      <a:alpha val="43137"/>
                    </a:srgbClr>
                  </a:outerShdw>
                </a:effectLst>
              </a:rPr>
              <a:t>, in your presence. I will have mercy on whom I will have mercy, and I will have compassion on whom I will have compassion. Exodus 33:19 (NIV) </a:t>
            </a:r>
            <a:br>
              <a:rPr lang="en-US" sz="2400" b="1" dirty="0">
                <a:solidFill>
                  <a:srgbClr val="FFFF00"/>
                </a:solidFill>
                <a:effectLst>
                  <a:outerShdw blurRad="38100" dist="38100" dir="2700000" algn="tl">
                    <a:srgbClr val="000000">
                      <a:alpha val="43137"/>
                    </a:srgbClr>
                  </a:outerShdw>
                </a:effectLst>
              </a:rPr>
            </a:br>
            <a:endParaRPr lang="en-US" sz="2400" b="1" dirty="0">
              <a:solidFill>
                <a:srgbClr val="FFFF00"/>
              </a:solidFill>
              <a:effectLst>
                <a:outerShdw blurRad="38100" dist="38100" dir="2700000" algn="tl">
                  <a:srgbClr val="000000">
                    <a:alpha val="43137"/>
                  </a:srgbClr>
                </a:outerShdw>
              </a:effectLst>
            </a:endParaRPr>
          </a:p>
        </p:txBody>
      </p:sp>
      <p:sp>
        <p:nvSpPr>
          <p:cNvPr id="9" name="Rectangle 8"/>
          <p:cNvSpPr/>
          <p:nvPr/>
        </p:nvSpPr>
        <p:spPr>
          <a:xfrm>
            <a:off x="606056" y="5029200"/>
            <a:ext cx="8305800" cy="1200329"/>
          </a:xfrm>
          <a:prstGeom prst="rect">
            <a:avLst/>
          </a:prstGeom>
        </p:spPr>
        <p:txBody>
          <a:bodyPr wrap="square">
            <a:spAutoFit/>
          </a:bodyPr>
          <a:lstStyle/>
          <a:p>
            <a:r>
              <a:rPr lang="en-US" sz="2400" baseline="30000" dirty="0"/>
              <a:t>6 </a:t>
            </a:r>
            <a:r>
              <a:rPr lang="en-US" sz="2400" dirty="0"/>
              <a:t> Blessed are those who hunger and thirst for righteousness, for they will be filled. </a:t>
            </a:r>
            <a:r>
              <a:rPr lang="en-US" sz="2400" b="1" dirty="0"/>
              <a:t>Matthew 5:6 (NIV) </a:t>
            </a:r>
            <a:r>
              <a:rPr lang="en-US" sz="2400" dirty="0"/>
              <a:t/>
            </a:r>
            <a:br>
              <a:rPr lang="en-US" sz="2400" dirty="0"/>
            </a:br>
            <a:endParaRPr lang="en-US" sz="2400" dirty="0"/>
          </a:p>
        </p:txBody>
      </p:sp>
    </p:spTree>
    <p:extLst>
      <p:ext uri="{BB962C8B-B14F-4D97-AF65-F5344CB8AC3E}">
        <p14:creationId xmlns:p14="http://schemas.microsoft.com/office/powerpoint/2010/main" val="2288842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0" y="152400"/>
            <a:ext cx="8991600" cy="708025"/>
          </a:xfrm>
        </p:spPr>
        <p:txBody>
          <a:bodyPr/>
          <a:lstStyle/>
          <a:p>
            <a:pPr algn="ctr" eaLnBrk="1" hangingPunct="1">
              <a:defRPr/>
            </a:pPr>
            <a:r>
              <a:rPr lang="en-US" b="1" dirty="0" smtClean="0">
                <a:solidFill>
                  <a:srgbClr val="FFFF00"/>
                </a:solidFill>
                <a:effectLst>
                  <a:outerShdw blurRad="50800" dist="127000" dir="8520000" sx="105000" sy="105000" algn="tl">
                    <a:srgbClr val="000000">
                      <a:alpha val="43137"/>
                    </a:srgbClr>
                  </a:outerShdw>
                </a:effectLst>
              </a:rPr>
              <a:t>How Do We Drink Jesus?</a:t>
            </a:r>
          </a:p>
        </p:txBody>
      </p:sp>
      <p:sp>
        <p:nvSpPr>
          <p:cNvPr id="2" name="TextBox 1"/>
          <p:cNvSpPr txBox="1"/>
          <p:nvPr/>
        </p:nvSpPr>
        <p:spPr>
          <a:xfrm>
            <a:off x="228600" y="990600"/>
            <a:ext cx="8839200" cy="1200329"/>
          </a:xfrm>
          <a:prstGeom prst="rect">
            <a:avLst/>
          </a:prstGeom>
          <a:noFill/>
        </p:spPr>
        <p:txBody>
          <a:bodyPr wrap="square" rtlCol="0">
            <a:spAutoFit/>
          </a:bodyPr>
          <a:lstStyle/>
          <a:p>
            <a:r>
              <a:rPr lang="en-US" sz="2400" dirty="0" smtClean="0"/>
              <a:t>We DRINK Jesus by taking our thirstiness and surrendering it to the LORDSHIP of Christ and confessing we have drunk from other wells that have not SATISFIED - </a:t>
            </a:r>
            <a:r>
              <a:rPr lang="en-US" sz="2400" b="1" dirty="0" smtClean="0">
                <a:solidFill>
                  <a:srgbClr val="FFFF00"/>
                </a:solidFill>
              </a:rPr>
              <a:t>CONFESSION AND REPENTANCE </a:t>
            </a:r>
            <a:endParaRPr lang="en-US" sz="2400" b="1" dirty="0">
              <a:solidFill>
                <a:srgbClr val="FFFF00"/>
              </a:solidFill>
            </a:endParaRPr>
          </a:p>
        </p:txBody>
      </p:sp>
      <p:sp>
        <p:nvSpPr>
          <p:cNvPr id="10" name="TextBox 9"/>
          <p:cNvSpPr txBox="1"/>
          <p:nvPr/>
        </p:nvSpPr>
        <p:spPr>
          <a:xfrm>
            <a:off x="152400" y="3307140"/>
            <a:ext cx="8763000" cy="1569660"/>
          </a:xfrm>
          <a:prstGeom prst="rect">
            <a:avLst/>
          </a:prstGeom>
          <a:noFill/>
        </p:spPr>
        <p:txBody>
          <a:bodyPr wrap="square" rtlCol="0">
            <a:spAutoFit/>
          </a:bodyPr>
          <a:lstStyle/>
          <a:p>
            <a:r>
              <a:rPr lang="en-US" sz="2400" dirty="0" smtClean="0"/>
              <a:t>We DRINK Jesus by moving beyond this world of distraction and even religious duties and seeking the Lord with ALL OF OUR HEART – putting aside laziness – false thirsts – dead religion and persistently FELLOWSHIPPING WITH THE LORD </a:t>
            </a:r>
            <a:endParaRPr lang="en-US" sz="2400" dirty="0"/>
          </a:p>
        </p:txBody>
      </p:sp>
      <p:sp>
        <p:nvSpPr>
          <p:cNvPr id="3" name="Rectangle 2"/>
          <p:cNvSpPr/>
          <p:nvPr/>
        </p:nvSpPr>
        <p:spPr>
          <a:xfrm>
            <a:off x="304800" y="2286000"/>
            <a:ext cx="8346558" cy="923330"/>
          </a:xfrm>
          <a:prstGeom prst="rect">
            <a:avLst/>
          </a:prstGeom>
        </p:spPr>
        <p:txBody>
          <a:bodyPr wrap="square">
            <a:spAutoFit/>
          </a:bodyPr>
          <a:lstStyle/>
          <a:p>
            <a:r>
              <a:rPr lang="en-US" baseline="30000" dirty="0"/>
              <a:t>13 </a:t>
            </a:r>
            <a:r>
              <a:rPr lang="en-US" dirty="0"/>
              <a:t> "My people have committed two sins: They have forsaken me, the spring of living water, and have dug their own cisterns, broken cisterns that cannot hold water. </a:t>
            </a:r>
            <a:r>
              <a:rPr lang="en-US" b="1" dirty="0"/>
              <a:t>Jeremiah 2:13 (NIV</a:t>
            </a:r>
            <a:r>
              <a:rPr lang="en-US" b="1" dirty="0" smtClean="0"/>
              <a:t>)</a:t>
            </a:r>
            <a:endParaRPr lang="en-US" dirty="0"/>
          </a:p>
        </p:txBody>
      </p:sp>
      <p:sp>
        <p:nvSpPr>
          <p:cNvPr id="4" name="Rectangle 3"/>
          <p:cNvSpPr/>
          <p:nvPr/>
        </p:nvSpPr>
        <p:spPr>
          <a:xfrm>
            <a:off x="190500" y="5074860"/>
            <a:ext cx="8686800" cy="1015663"/>
          </a:xfrm>
          <a:prstGeom prst="rect">
            <a:avLst/>
          </a:prstGeom>
        </p:spPr>
        <p:txBody>
          <a:bodyPr wrap="square">
            <a:spAutoFit/>
          </a:bodyPr>
          <a:lstStyle/>
          <a:p>
            <a:r>
              <a:rPr lang="en-US" sz="2000" baseline="30000" dirty="0"/>
              <a:t>20 </a:t>
            </a:r>
            <a:r>
              <a:rPr lang="en-US" sz="2000" dirty="0"/>
              <a:t> Here I am! I stand at the door and knock. If anyone hears my voice and opens the door, I will come in and eat with him, and he with me. </a:t>
            </a:r>
            <a:r>
              <a:rPr lang="en-US" sz="2000" b="1" dirty="0"/>
              <a:t>Revelation 3:20 (NIV) </a:t>
            </a:r>
            <a:r>
              <a:rPr lang="en-US" sz="2000" dirty="0"/>
              <a:t/>
            </a:r>
            <a:br>
              <a:rPr lang="en-US" sz="2000" dirty="0"/>
            </a:br>
            <a:endParaRPr lang="en-US" sz="2000" dirty="0"/>
          </a:p>
        </p:txBody>
      </p:sp>
    </p:spTree>
    <p:extLst>
      <p:ext uri="{BB962C8B-B14F-4D97-AF65-F5344CB8AC3E}">
        <p14:creationId xmlns:p14="http://schemas.microsoft.com/office/powerpoint/2010/main" val="663854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8219" y="928092"/>
            <a:ext cx="8610600" cy="5632311"/>
          </a:xfrm>
          <a:prstGeom prst="rect">
            <a:avLst/>
          </a:prstGeom>
        </p:spPr>
        <p:txBody>
          <a:bodyPr wrap="square">
            <a:spAutoFit/>
          </a:bodyPr>
          <a:lstStyle/>
          <a:p>
            <a:r>
              <a:rPr lang="en-US" sz="2000" dirty="0"/>
              <a:t> </a:t>
            </a:r>
          </a:p>
          <a:p>
            <a:pPr marL="342900" lvl="0" indent="-342900">
              <a:buFont typeface="+mj-lt"/>
              <a:buAutoNum type="arabicPeriod"/>
            </a:pPr>
            <a:r>
              <a:rPr lang="en-US" sz="2000" dirty="0"/>
              <a:t>They know there is an expectation in God for them to forsake and cut off all of their ties to their sexual perversions their financial perversions their relationship perversions and their attitude perversions  - but they reason away the call of God’s Word  to live out a true repentance. And come up with, “</a:t>
            </a:r>
            <a:r>
              <a:rPr lang="en-US" sz="2000" b="1" dirty="0">
                <a:solidFill>
                  <a:srgbClr val="FFFF00"/>
                </a:solidFill>
              </a:rPr>
              <a:t>The Scripture really doesn’t say that.” TWISTING THE TRUTH</a:t>
            </a:r>
            <a:endParaRPr lang="en-US" sz="2000" dirty="0">
              <a:solidFill>
                <a:srgbClr val="FFFF00"/>
              </a:solidFill>
            </a:endParaRPr>
          </a:p>
          <a:p>
            <a:pPr marL="342900" lvl="0" indent="-342900">
              <a:buFont typeface="+mj-lt"/>
              <a:buAutoNum type="arabicPeriod"/>
            </a:pPr>
            <a:r>
              <a:rPr lang="en-US" sz="2000" dirty="0" smtClean="0"/>
              <a:t>Others do not THIRST AFTER GOD </a:t>
            </a:r>
            <a:r>
              <a:rPr lang="en-US" sz="2000" b="1" dirty="0" smtClean="0"/>
              <a:t>because </a:t>
            </a:r>
            <a:r>
              <a:rPr lang="en-US" sz="2000" b="1" dirty="0"/>
              <a:t>they believe it's not possible</a:t>
            </a:r>
            <a:r>
              <a:rPr lang="en-US" sz="2000" dirty="0"/>
              <a:t> not only do the y think that God does not require </a:t>
            </a:r>
            <a:r>
              <a:rPr lang="en-US" sz="2000" dirty="0" smtClean="0"/>
              <a:t>us to drink deeply of Himself  </a:t>
            </a:r>
            <a:r>
              <a:rPr lang="en-US" sz="2000" dirty="0"/>
              <a:t>but they believe it’s an impossible standard. </a:t>
            </a:r>
            <a:r>
              <a:rPr lang="en-US" sz="2000" b="1" dirty="0"/>
              <a:t>“We're always going to be compromised.” We are saved by grace and God loves the sinner we are good to go</a:t>
            </a:r>
            <a:r>
              <a:rPr lang="en-US" sz="2000" dirty="0"/>
              <a:t>. </a:t>
            </a:r>
            <a:r>
              <a:rPr lang="en-US" sz="2000" dirty="0" smtClean="0"/>
              <a:t>- </a:t>
            </a:r>
            <a:r>
              <a:rPr lang="en-US" sz="2000" b="1" dirty="0">
                <a:solidFill>
                  <a:srgbClr val="FFFF00"/>
                </a:solidFill>
              </a:rPr>
              <a:t>NO EXPECTATION FOR VICTORY!</a:t>
            </a:r>
            <a:endParaRPr lang="en-US" sz="2000" dirty="0">
              <a:solidFill>
                <a:srgbClr val="FFFF00"/>
              </a:solidFill>
            </a:endParaRPr>
          </a:p>
          <a:p>
            <a:pPr marL="342900" lvl="0" indent="-342900">
              <a:buFont typeface="+mj-lt"/>
              <a:buAutoNum type="arabicPeriod"/>
            </a:pPr>
            <a:r>
              <a:rPr lang="en-US" sz="2000" dirty="0"/>
              <a:t>The third reason is just plain ignorance </a:t>
            </a:r>
            <a:r>
              <a:rPr lang="en-US" sz="2000" b="1" dirty="0"/>
              <a:t>they don't know any better</a:t>
            </a:r>
            <a:r>
              <a:rPr lang="en-US" sz="2000" dirty="0"/>
              <a:t> this is the way to live and they do not even think about </a:t>
            </a:r>
            <a:r>
              <a:rPr lang="en-US" sz="2000" dirty="0" smtClean="0"/>
              <a:t> HUNGERING AND THIRSTING AFTER GOD - </a:t>
            </a:r>
            <a:r>
              <a:rPr lang="en-US" sz="2000" b="1" dirty="0">
                <a:solidFill>
                  <a:srgbClr val="FFFF00"/>
                </a:solidFill>
              </a:rPr>
              <a:t>IGNORANCE </a:t>
            </a:r>
            <a:endParaRPr lang="en-US" sz="2000" dirty="0">
              <a:solidFill>
                <a:srgbClr val="FFFF00"/>
              </a:solidFill>
            </a:endParaRPr>
          </a:p>
          <a:p>
            <a:pPr marL="342900" lvl="0" indent="-342900">
              <a:buFont typeface="+mj-lt"/>
              <a:buAutoNum type="arabicPeriod"/>
            </a:pPr>
            <a:r>
              <a:rPr lang="en-US" sz="2000" dirty="0"/>
              <a:t>The fourth reason is “I know </a:t>
            </a:r>
            <a:r>
              <a:rPr lang="en-US" sz="2000" dirty="0" smtClean="0"/>
              <a:t>GOD WANTS ME TO THIRST AFTER HIMSELF - but </a:t>
            </a:r>
            <a:r>
              <a:rPr lang="en-US" sz="2000" dirty="0"/>
              <a:t>I am stubborn I am a person of resistance; I have a chip on the shoulder I'm going </a:t>
            </a:r>
            <a:r>
              <a:rPr lang="en-US" sz="2000" dirty="0" smtClean="0"/>
              <a:t> to do what I want -  </a:t>
            </a:r>
            <a:r>
              <a:rPr lang="en-US" sz="2000" dirty="0"/>
              <a:t>If God </a:t>
            </a:r>
            <a:r>
              <a:rPr lang="en-US" sz="2000" dirty="0" smtClean="0"/>
              <a:t>doesn’t like that  </a:t>
            </a:r>
            <a:r>
              <a:rPr lang="en-US" sz="2000" dirty="0"/>
              <a:t>- I don't care and nobody else cares. </a:t>
            </a:r>
            <a:r>
              <a:rPr lang="en-US" sz="2000" b="1" dirty="0">
                <a:solidFill>
                  <a:srgbClr val="FFFF00"/>
                </a:solidFill>
              </a:rPr>
              <a:t>HORRIBLE SELFISH REBELLION</a:t>
            </a:r>
            <a:endParaRPr lang="en-US" sz="2000" dirty="0">
              <a:solidFill>
                <a:srgbClr val="FFFF00"/>
              </a:solidFill>
            </a:endParaRPr>
          </a:p>
        </p:txBody>
      </p:sp>
      <p:sp>
        <p:nvSpPr>
          <p:cNvPr id="6" name="Rectangle 2"/>
          <p:cNvSpPr>
            <a:spLocks noGrp="1" noChangeArrowheads="1"/>
          </p:cNvSpPr>
          <p:nvPr>
            <p:ph type="ctrTitle"/>
          </p:nvPr>
        </p:nvSpPr>
        <p:spPr>
          <a:xfrm>
            <a:off x="152400" y="228600"/>
            <a:ext cx="8991600" cy="708025"/>
          </a:xfrm>
        </p:spPr>
        <p:txBody>
          <a:bodyPr/>
          <a:lstStyle/>
          <a:p>
            <a:pPr algn="ctr">
              <a:defRPr/>
            </a:pPr>
            <a:r>
              <a:rPr lang="en-US" sz="3600" b="1" dirty="0">
                <a:solidFill>
                  <a:srgbClr val="FFFF00"/>
                </a:solidFill>
                <a:effectLst>
                  <a:outerShdw blurRad="50800" dist="127000" dir="8520000" sx="105000" sy="105000" algn="tl">
                    <a:srgbClr val="000000">
                      <a:alpha val="43137"/>
                    </a:srgbClr>
                  </a:outerShdw>
                </a:effectLst>
              </a:rPr>
              <a:t>THE FOUR ROOT LIES THAT LEAD TO </a:t>
            </a:r>
            <a:r>
              <a:rPr lang="en-US" sz="3600" b="1" dirty="0" smtClean="0">
                <a:solidFill>
                  <a:srgbClr val="FFFF00"/>
                </a:solidFill>
                <a:effectLst>
                  <a:outerShdw blurRad="50800" dist="127000" dir="8520000" sx="105000" sy="105000" algn="tl">
                    <a:srgbClr val="000000">
                      <a:alpha val="43137"/>
                    </a:srgbClr>
                  </a:outerShdw>
                </a:effectLst>
              </a:rPr>
              <a:t/>
            </a:r>
            <a:br>
              <a:rPr lang="en-US" sz="3600" b="1" dirty="0" smtClean="0">
                <a:solidFill>
                  <a:srgbClr val="FFFF00"/>
                </a:solidFill>
                <a:effectLst>
                  <a:outerShdw blurRad="50800" dist="127000" dir="8520000" sx="105000" sy="105000" algn="tl">
                    <a:srgbClr val="000000">
                      <a:alpha val="43137"/>
                    </a:srgbClr>
                  </a:outerShdw>
                </a:effectLst>
              </a:rPr>
            </a:br>
            <a:r>
              <a:rPr lang="en-US" sz="3600" b="1" dirty="0" smtClean="0">
                <a:solidFill>
                  <a:srgbClr val="FFFF00"/>
                </a:solidFill>
                <a:effectLst>
                  <a:outerShdw blurRad="50800" dist="127000" dir="8520000" sx="105000" sy="105000" algn="tl">
                    <a:srgbClr val="000000">
                      <a:alpha val="43137"/>
                    </a:srgbClr>
                  </a:outerShdw>
                </a:effectLst>
              </a:rPr>
              <a:t>NOT </a:t>
            </a:r>
            <a:r>
              <a:rPr lang="en-US" sz="3600" b="1" dirty="0">
                <a:solidFill>
                  <a:srgbClr val="FFFF00"/>
                </a:solidFill>
                <a:effectLst>
                  <a:outerShdw blurRad="50800" dist="127000" dir="8520000" sx="105000" sy="105000" algn="tl">
                    <a:srgbClr val="000000">
                      <a:alpha val="43137"/>
                    </a:srgbClr>
                  </a:outerShdw>
                </a:effectLst>
              </a:rPr>
              <a:t>TASTING THAT THE LORD IS GOOD </a:t>
            </a:r>
            <a:endParaRPr lang="en-US" sz="3600" b="1" dirty="0" smtClean="0">
              <a:solidFill>
                <a:srgbClr val="FFFF00"/>
              </a:solidFill>
              <a:effectLst>
                <a:outerShdw blurRad="50800" dist="127000" dir="8520000" sx="105000" sy="105000" algn="tl">
                  <a:srgbClr val="000000">
                    <a:alpha val="43137"/>
                  </a:srgbClr>
                </a:outerShdw>
              </a:effectLst>
            </a:endParaRPr>
          </a:p>
        </p:txBody>
      </p:sp>
    </p:spTree>
    <p:extLst>
      <p:ext uri="{BB962C8B-B14F-4D97-AF65-F5344CB8AC3E}">
        <p14:creationId xmlns:p14="http://schemas.microsoft.com/office/powerpoint/2010/main" val="19519775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042" y="1143000"/>
            <a:ext cx="8686800" cy="1384995"/>
          </a:xfrm>
          <a:prstGeom prst="rect">
            <a:avLst/>
          </a:prstGeom>
        </p:spPr>
        <p:txBody>
          <a:bodyPr wrap="square">
            <a:spAutoFit/>
          </a:bodyPr>
          <a:lstStyle/>
          <a:p>
            <a:r>
              <a:rPr lang="en-US" sz="2800" dirty="0"/>
              <a:t>Why spend money on what is not bread, and your labor on what does not satisfy? Listen, listen to </a:t>
            </a:r>
            <a:r>
              <a:rPr lang="en-US" sz="2800" dirty="0" smtClean="0"/>
              <a:t>Me</a:t>
            </a:r>
            <a:r>
              <a:rPr lang="en-US" sz="2800" dirty="0"/>
              <a:t>, and eat what is good, and your soul will delight in the richest of fare. </a:t>
            </a:r>
          </a:p>
        </p:txBody>
      </p:sp>
      <p:sp>
        <p:nvSpPr>
          <p:cNvPr id="6" name="Rectangle 2"/>
          <p:cNvSpPr>
            <a:spLocks noGrp="1" noChangeArrowheads="1"/>
          </p:cNvSpPr>
          <p:nvPr>
            <p:ph type="ctrTitle"/>
          </p:nvPr>
        </p:nvSpPr>
        <p:spPr>
          <a:xfrm>
            <a:off x="152400" y="130175"/>
            <a:ext cx="8991600" cy="708025"/>
          </a:xfrm>
        </p:spPr>
        <p:txBody>
          <a:bodyPr/>
          <a:lstStyle/>
          <a:p>
            <a:pPr algn="ctr" eaLnBrk="1" hangingPunct="1">
              <a:defRPr/>
            </a:pPr>
            <a:r>
              <a:rPr lang="en-US" b="1" dirty="0" smtClean="0">
                <a:solidFill>
                  <a:srgbClr val="FFFF00"/>
                </a:solidFill>
                <a:effectLst>
                  <a:outerShdw blurRad="50800" dist="127000" dir="8520000" sx="105000" sy="105000" algn="tl">
                    <a:srgbClr val="000000">
                      <a:alpha val="43137"/>
                    </a:srgbClr>
                  </a:outerShdw>
                </a:effectLst>
              </a:rPr>
              <a:t>Isaiah 55:2, 3</a:t>
            </a:r>
          </a:p>
        </p:txBody>
      </p:sp>
      <p:sp>
        <p:nvSpPr>
          <p:cNvPr id="7" name="Rectangle 6"/>
          <p:cNvSpPr/>
          <p:nvPr/>
        </p:nvSpPr>
        <p:spPr>
          <a:xfrm>
            <a:off x="265814" y="2736503"/>
            <a:ext cx="8685028" cy="1815882"/>
          </a:xfrm>
          <a:prstGeom prst="rect">
            <a:avLst/>
          </a:prstGeom>
        </p:spPr>
        <p:txBody>
          <a:bodyPr wrap="square">
            <a:spAutoFit/>
          </a:bodyPr>
          <a:lstStyle/>
          <a:p>
            <a:r>
              <a:rPr lang="en-US" sz="2800" b="1" dirty="0">
                <a:solidFill>
                  <a:srgbClr val="FFFF00"/>
                </a:solidFill>
                <a:effectLst>
                  <a:outerShdw blurRad="38100" dist="38100" dir="2700000" algn="tl">
                    <a:srgbClr val="000000">
                      <a:alpha val="43137"/>
                    </a:srgbClr>
                  </a:outerShdw>
                </a:effectLst>
              </a:rPr>
              <a:t>THERE’S NO WAY YOU CAN PAY FOR WHAT YOU REALLY NEED – YOU HAVE NO </a:t>
            </a:r>
            <a:r>
              <a:rPr lang="en-US" sz="2800" b="1" dirty="0" smtClean="0">
                <a:solidFill>
                  <a:srgbClr val="FFFF00"/>
                </a:solidFill>
                <a:effectLst>
                  <a:outerShdw blurRad="38100" dist="38100" dir="2700000" algn="tl">
                    <a:srgbClr val="000000">
                      <a:alpha val="43137"/>
                    </a:srgbClr>
                  </a:outerShdw>
                </a:effectLst>
              </a:rPr>
              <a:t>MONEY TO BUY SALVATION AND SATISFACTION.</a:t>
            </a:r>
          </a:p>
          <a:p>
            <a:r>
              <a:rPr lang="en-US" sz="2800" b="1" dirty="0" smtClean="0">
                <a:solidFill>
                  <a:srgbClr val="FFFF00"/>
                </a:solidFill>
                <a:effectLst>
                  <a:outerShdw blurRad="38100" dist="38100" dir="2700000" algn="tl">
                    <a:srgbClr val="000000">
                      <a:alpha val="43137"/>
                    </a:srgbClr>
                  </a:outerShdw>
                </a:effectLst>
              </a:rPr>
              <a:t> </a:t>
            </a:r>
            <a:endParaRPr lang="en-US" sz="2800" b="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304800" y="4297740"/>
            <a:ext cx="8382000" cy="2062103"/>
          </a:xfrm>
          <a:prstGeom prst="rect">
            <a:avLst/>
          </a:prstGeom>
        </p:spPr>
        <p:txBody>
          <a:bodyPr wrap="square">
            <a:spAutoFit/>
          </a:bodyPr>
          <a:lstStyle/>
          <a:p>
            <a:r>
              <a:rPr lang="en-US" sz="3200" dirty="0"/>
              <a:t>Give ear and come to me; hear me, that your soul may live. </a:t>
            </a:r>
            <a:r>
              <a:rPr lang="en-US" sz="3200" b="1" dirty="0">
                <a:solidFill>
                  <a:srgbClr val="FFFF00"/>
                </a:solidFill>
              </a:rPr>
              <a:t>I will make an everlasting covenant with you,</a:t>
            </a:r>
            <a:r>
              <a:rPr lang="en-US" sz="3200" dirty="0"/>
              <a:t> my faithful love promised to David. </a:t>
            </a:r>
          </a:p>
        </p:txBody>
      </p:sp>
    </p:spTree>
    <p:extLst>
      <p:ext uri="{BB962C8B-B14F-4D97-AF65-F5344CB8AC3E}">
        <p14:creationId xmlns:p14="http://schemas.microsoft.com/office/powerpoint/2010/main" val="1697632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152400" y="152400"/>
            <a:ext cx="8991600" cy="708025"/>
          </a:xfrm>
        </p:spPr>
        <p:txBody>
          <a:bodyPr/>
          <a:lstStyle/>
          <a:p>
            <a:pPr algn="ctr" eaLnBrk="1" hangingPunct="1">
              <a:defRPr/>
            </a:pPr>
            <a:r>
              <a:rPr lang="en-US" sz="4000" b="1" dirty="0" smtClean="0">
                <a:solidFill>
                  <a:srgbClr val="FFFF00"/>
                </a:solidFill>
                <a:effectLst>
                  <a:outerShdw blurRad="50800" dist="127000" dir="8520000" sx="105000" sy="105000" algn="tl">
                    <a:srgbClr val="000000">
                      <a:alpha val="43137"/>
                    </a:srgbClr>
                  </a:outerShdw>
                </a:effectLst>
              </a:rPr>
              <a:t>True Covenant is hated by the Devil </a:t>
            </a:r>
          </a:p>
        </p:txBody>
      </p:sp>
      <p:sp>
        <p:nvSpPr>
          <p:cNvPr id="6" name="Rectangle 5"/>
          <p:cNvSpPr/>
          <p:nvPr/>
        </p:nvSpPr>
        <p:spPr>
          <a:xfrm>
            <a:off x="152400" y="2330708"/>
            <a:ext cx="9067800" cy="4832092"/>
          </a:xfrm>
          <a:prstGeom prst="rect">
            <a:avLst/>
          </a:prstGeom>
        </p:spPr>
        <p:txBody>
          <a:bodyPr wrap="square">
            <a:spAutoFit/>
          </a:bodyPr>
          <a:lstStyle/>
          <a:p>
            <a:r>
              <a:rPr lang="en-US" sz="2800" dirty="0"/>
              <a:t> One of the greatest lies that the enemy has perpetrated from the very beginning </a:t>
            </a:r>
            <a:r>
              <a:rPr lang="en-US" sz="2800" dirty="0" smtClean="0"/>
              <a:t>is that uncovenanted living together is </a:t>
            </a:r>
            <a:r>
              <a:rPr lang="en-US" sz="2800" dirty="0"/>
              <a:t>more exciting than being </a:t>
            </a:r>
            <a:r>
              <a:rPr lang="en-US" sz="2800" dirty="0" smtClean="0"/>
              <a:t>in a committed relationship. The enemy is constantly breaking up or making fun of deeply </a:t>
            </a:r>
            <a:r>
              <a:rPr lang="en-US" sz="2800" dirty="0"/>
              <a:t>committed relationships between </a:t>
            </a:r>
            <a:r>
              <a:rPr lang="en-US" sz="2800" dirty="0" smtClean="0"/>
              <a:t>people. This is why the masses are </a:t>
            </a:r>
            <a:r>
              <a:rPr lang="en-US" sz="2800" dirty="0"/>
              <a:t>doing whatever they want to </a:t>
            </a:r>
            <a:r>
              <a:rPr lang="en-US" sz="2800" dirty="0" smtClean="0"/>
              <a:t>do. They </a:t>
            </a:r>
            <a:r>
              <a:rPr lang="en-US" sz="2800" dirty="0"/>
              <a:t>have </a:t>
            </a:r>
            <a:r>
              <a:rPr lang="en-US" sz="2800" dirty="0" smtClean="0"/>
              <a:t>no respect or hunger for covenant relationships. God is at the highest level of that assault. The Devil is always attacking covenant with God. He glamorizes compromised living and paints devotion to God and marriage as old-fashioned.  </a:t>
            </a:r>
            <a:endParaRPr lang="en-US" sz="2800" dirty="0"/>
          </a:p>
          <a:p>
            <a:r>
              <a:rPr lang="en-US" sz="2800" dirty="0"/>
              <a:t> </a:t>
            </a:r>
          </a:p>
        </p:txBody>
      </p:sp>
      <p:pic>
        <p:nvPicPr>
          <p:cNvPr id="6146" name="Picture 2" descr="Broken Covenants | Malachi 2 — Shoreline"/>
          <p:cNvPicPr>
            <a:picLocks noChangeAspect="1" noChangeArrowheads="1"/>
          </p:cNvPicPr>
          <p:nvPr/>
        </p:nvPicPr>
        <p:blipFill rotWithShape="1">
          <a:blip r:embed="rId2">
            <a:extLst>
              <a:ext uri="{28A0092B-C50C-407E-A947-70E740481C1C}">
                <a14:useLocalDpi xmlns:a14="http://schemas.microsoft.com/office/drawing/2010/main" val="0"/>
              </a:ext>
            </a:extLst>
          </a:blip>
          <a:srcRect t="13532" b="35314"/>
          <a:stretch/>
        </p:blipFill>
        <p:spPr bwMode="auto">
          <a:xfrm>
            <a:off x="2232652" y="914400"/>
            <a:ext cx="4907295" cy="1413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9082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935534"/>
            <a:ext cx="8458200" cy="5693866"/>
          </a:xfrm>
          <a:prstGeom prst="rect">
            <a:avLst/>
          </a:prstGeom>
        </p:spPr>
        <p:txBody>
          <a:bodyPr wrap="square">
            <a:spAutoFit/>
          </a:bodyPr>
          <a:lstStyle/>
          <a:p>
            <a:r>
              <a:rPr lang="en-US" sz="2800" dirty="0"/>
              <a:t>Emptiness will always cry out to be satisfied. This will never change. And as long as we continue to fill our emptiness with fleshly things we will only experience more emptiness and grieve the heart of God. Jesus the bondage </a:t>
            </a:r>
            <a:r>
              <a:rPr lang="en-US" sz="2800" dirty="0" smtClean="0"/>
              <a:t>Breaker </a:t>
            </a:r>
            <a:r>
              <a:rPr lang="en-US" sz="2800" dirty="0"/>
              <a:t>introduces a radical motive into our life that is not rooted in getting our way, escaping pain, getting a better life, or having more intense pleasure: </a:t>
            </a:r>
            <a:r>
              <a:rPr lang="en-US" sz="2800" dirty="0" smtClean="0"/>
              <a:t>It </a:t>
            </a:r>
            <a:r>
              <a:rPr lang="en-US" sz="2800" dirty="0"/>
              <a:t>is rooted in God-centeredness. This motive is the motive of pure love for an all-deserving Savior. And this love choses to “taste and see that the Lord is good.” Once we taste the Lord, our emptiness is exposed for the selfish thing that it is and true satisfaction begins to fill our whole </a:t>
            </a:r>
            <a:r>
              <a:rPr lang="en-US" sz="2800" dirty="0" smtClean="0"/>
              <a:t>life as we pursue the Lord for HIS NAME SAKE. </a:t>
            </a:r>
            <a:r>
              <a:rPr lang="en-US" sz="2800" dirty="0"/>
              <a:t>Don Lamb </a:t>
            </a:r>
          </a:p>
        </p:txBody>
      </p:sp>
      <p:sp>
        <p:nvSpPr>
          <p:cNvPr id="6" name="Rectangle 2"/>
          <p:cNvSpPr>
            <a:spLocks noGrp="1" noChangeArrowheads="1"/>
          </p:cNvSpPr>
          <p:nvPr>
            <p:ph type="ctrTitle"/>
          </p:nvPr>
        </p:nvSpPr>
        <p:spPr>
          <a:xfrm>
            <a:off x="0" y="152400"/>
            <a:ext cx="8991600" cy="708025"/>
          </a:xfrm>
        </p:spPr>
        <p:txBody>
          <a:bodyPr/>
          <a:lstStyle/>
          <a:p>
            <a:pPr algn="ctr" eaLnBrk="1" hangingPunct="1">
              <a:defRPr/>
            </a:pPr>
            <a:r>
              <a:rPr lang="en-US" b="1" dirty="0" smtClean="0">
                <a:solidFill>
                  <a:srgbClr val="FFFF00"/>
                </a:solidFill>
                <a:effectLst>
                  <a:outerShdw blurRad="50800" dist="127000" dir="8520000" sx="105000" sy="105000" algn="tl">
                    <a:srgbClr val="000000">
                      <a:alpha val="43137"/>
                    </a:srgbClr>
                  </a:outerShdw>
                </a:effectLst>
              </a:rPr>
              <a:t>True Satisfaction</a:t>
            </a:r>
          </a:p>
        </p:txBody>
      </p:sp>
    </p:spTree>
    <p:extLst>
      <p:ext uri="{BB962C8B-B14F-4D97-AF65-F5344CB8AC3E}">
        <p14:creationId xmlns:p14="http://schemas.microsoft.com/office/powerpoint/2010/main" val="117164869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14 Bible verses about Spiritual"/>
          <p:cNvPicPr>
            <a:picLocks noChangeAspect="1" noChangeArrowheads="1"/>
          </p:cNvPicPr>
          <p:nvPr/>
        </p:nvPicPr>
        <p:blipFill rotWithShape="1">
          <a:blip r:embed="rId2">
            <a:extLst>
              <a:ext uri="{28A0092B-C50C-407E-A947-70E740481C1C}">
                <a14:useLocalDpi xmlns:a14="http://schemas.microsoft.com/office/drawing/2010/main" val="0"/>
              </a:ext>
            </a:extLst>
          </a:blip>
          <a:srcRect l="-458" t="4252" r="458" b="7507"/>
          <a:stretch/>
        </p:blipFill>
        <p:spPr bwMode="auto">
          <a:xfrm>
            <a:off x="304799" y="533400"/>
            <a:ext cx="8059909"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19392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143000"/>
            <a:ext cx="8534400" cy="3539430"/>
          </a:xfrm>
          <a:prstGeom prst="rect">
            <a:avLst/>
          </a:prstGeom>
        </p:spPr>
        <p:txBody>
          <a:bodyPr wrap="square">
            <a:spAutoFit/>
          </a:bodyPr>
          <a:lstStyle/>
          <a:p>
            <a:r>
              <a:rPr lang="en-US" sz="3200" dirty="0"/>
              <a:t>See, I have made </a:t>
            </a:r>
            <a:r>
              <a:rPr lang="en-US" sz="3200" dirty="0" smtClean="0"/>
              <a:t>Him (Jesus) a Witness </a:t>
            </a:r>
            <a:r>
              <a:rPr lang="en-US" sz="3200" dirty="0"/>
              <a:t>to the peoples, a leader and commander of the peoples. 5  Surely you </a:t>
            </a:r>
            <a:r>
              <a:rPr lang="en-US" sz="3200" dirty="0" smtClean="0"/>
              <a:t>(church) will </a:t>
            </a:r>
            <a:r>
              <a:rPr lang="en-US" sz="3200" dirty="0"/>
              <a:t>summon nations you know not, and nations that do not know you will hasten to you, because of the LORD your God, the Holy One of Israel, for he has endowed you with splendor." </a:t>
            </a:r>
          </a:p>
        </p:txBody>
      </p:sp>
      <p:sp>
        <p:nvSpPr>
          <p:cNvPr id="6" name="Rectangle 2"/>
          <p:cNvSpPr>
            <a:spLocks noGrp="1" noChangeArrowheads="1"/>
          </p:cNvSpPr>
          <p:nvPr>
            <p:ph type="ctrTitle"/>
          </p:nvPr>
        </p:nvSpPr>
        <p:spPr>
          <a:xfrm>
            <a:off x="152400" y="130175"/>
            <a:ext cx="8991600" cy="708025"/>
          </a:xfrm>
        </p:spPr>
        <p:txBody>
          <a:bodyPr/>
          <a:lstStyle/>
          <a:p>
            <a:pPr algn="ctr" eaLnBrk="1" hangingPunct="1">
              <a:defRPr/>
            </a:pPr>
            <a:r>
              <a:rPr lang="en-US" b="1" dirty="0" smtClean="0">
                <a:solidFill>
                  <a:srgbClr val="FFFF00"/>
                </a:solidFill>
                <a:effectLst>
                  <a:outerShdw blurRad="50800" dist="127000" dir="8520000" sx="105000" sy="105000" algn="tl">
                    <a:srgbClr val="000000">
                      <a:alpha val="43137"/>
                    </a:srgbClr>
                  </a:outerShdw>
                </a:effectLst>
              </a:rPr>
              <a:t>Isaiah 55:4, 5</a:t>
            </a:r>
          </a:p>
        </p:txBody>
      </p:sp>
      <p:sp>
        <p:nvSpPr>
          <p:cNvPr id="4" name="Rectangle 3"/>
          <p:cNvSpPr/>
          <p:nvPr/>
        </p:nvSpPr>
        <p:spPr>
          <a:xfrm>
            <a:off x="458972" y="4886980"/>
            <a:ext cx="8685028" cy="523220"/>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rPr>
              <a:t>Jesus is the ULTIMATE WITNESS – (literal Prince)</a:t>
            </a:r>
            <a:endParaRPr lang="en-US" sz="28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425303" y="5754707"/>
            <a:ext cx="8685028" cy="954107"/>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rPr>
              <a:t>The Gospel in the hands of the Church is a WITNESS TO THE NATIONS </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9438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123825" y="4343400"/>
            <a:ext cx="9544050" cy="1470025"/>
          </a:xfrm>
        </p:spPr>
        <p:txBody>
          <a:bodyPr/>
          <a:lstStyle/>
          <a:p>
            <a:pPr algn="ctr" eaLnBrk="1" hangingPunct="1">
              <a:defRPr/>
            </a:pPr>
            <a:r>
              <a:rPr lang="en-US" sz="5400" b="1" dirty="0" smtClean="0">
                <a:solidFill>
                  <a:srgbClr val="FFC000"/>
                </a:solidFill>
                <a:effectLst>
                  <a:outerShdw blurRad="50800" dist="127000" dir="8520000" sx="105000" sy="105000" algn="tl">
                    <a:srgbClr val="000000">
                      <a:alpha val="43137"/>
                    </a:srgbClr>
                  </a:outerShdw>
                </a:effectLst>
              </a:rPr>
              <a:t>Isaiah Chapter  55</a:t>
            </a:r>
            <a:br>
              <a:rPr lang="en-US" sz="5400" b="1" dirty="0" smtClean="0">
                <a:solidFill>
                  <a:srgbClr val="FFC000"/>
                </a:solidFill>
                <a:effectLst>
                  <a:outerShdw blurRad="50800" dist="127000" dir="8520000" sx="105000" sy="105000" algn="tl">
                    <a:srgbClr val="000000">
                      <a:alpha val="43137"/>
                    </a:srgbClr>
                  </a:outerShdw>
                </a:effectLst>
              </a:rPr>
            </a:br>
            <a:endParaRPr lang="en-US" sz="5400" b="1" dirty="0" smtClean="0">
              <a:solidFill>
                <a:srgbClr val="FFC000"/>
              </a:solidFill>
              <a:effectLst>
                <a:outerShdw blurRad="50800" dist="127000" dir="8520000" sx="105000" sy="105000" algn="tl">
                  <a:srgbClr val="000000">
                    <a:alpha val="43137"/>
                  </a:srgbClr>
                </a:outerShdw>
              </a:effectLst>
            </a:endParaRPr>
          </a:p>
        </p:txBody>
      </p:sp>
      <p:pic>
        <p:nvPicPr>
          <p:cNvPr id="4" name="Picture 2" descr="Prophecies of Isaiah: The Virgin Birth - Gethsemane Church in Ralei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1000"/>
            <a:ext cx="5029200" cy="38318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133600" y="801469"/>
            <a:ext cx="5029200" cy="646331"/>
          </a:xfrm>
          <a:prstGeom prst="rect">
            <a:avLst/>
          </a:prstGeom>
          <a:solidFill>
            <a:srgbClr val="FFC000"/>
          </a:solidFill>
        </p:spPr>
        <p:txBody>
          <a:bodyPr wrap="square" rtlCol="0">
            <a:spAutoFit/>
          </a:bodyPr>
          <a:lstStyle/>
          <a:p>
            <a:pPr algn="ctr"/>
            <a:r>
              <a:rPr lang="en-US" sz="3600" b="1" dirty="0" smtClean="0"/>
              <a:t>The Final 14 Chapters </a:t>
            </a:r>
            <a:endParaRPr lang="en-US" sz="3600" b="1" dirty="0"/>
          </a:p>
        </p:txBody>
      </p:sp>
      <p:sp>
        <p:nvSpPr>
          <p:cNvPr id="2" name="TextBox 1"/>
          <p:cNvSpPr txBox="1"/>
          <p:nvPr/>
        </p:nvSpPr>
        <p:spPr>
          <a:xfrm>
            <a:off x="3657600" y="2221468"/>
            <a:ext cx="3505200" cy="461665"/>
          </a:xfrm>
          <a:prstGeom prst="rect">
            <a:avLst/>
          </a:prstGeom>
          <a:noFill/>
        </p:spPr>
        <p:txBody>
          <a:bodyPr wrap="square" rtlCol="0">
            <a:spAutoFit/>
          </a:bodyPr>
          <a:lstStyle/>
          <a:p>
            <a:pPr algn="ctr"/>
            <a:r>
              <a:rPr lang="en-US" sz="2400" dirty="0" smtClean="0">
                <a:solidFill>
                  <a:srgbClr val="FFFF00"/>
                </a:solidFill>
              </a:rPr>
              <a:t>Chapters 53-66</a:t>
            </a:r>
            <a:endParaRPr lang="en-US" sz="2400" dirty="0">
              <a:solidFill>
                <a:srgbClr val="FFFF00"/>
              </a:solidFill>
            </a:endParaRPr>
          </a:p>
        </p:txBody>
      </p:sp>
      <p:sp>
        <p:nvSpPr>
          <p:cNvPr id="3" name="TextBox 2"/>
          <p:cNvSpPr txBox="1"/>
          <p:nvPr/>
        </p:nvSpPr>
        <p:spPr>
          <a:xfrm>
            <a:off x="1219200" y="5334000"/>
            <a:ext cx="6781800" cy="707886"/>
          </a:xfrm>
          <a:prstGeom prst="rect">
            <a:avLst/>
          </a:prstGeom>
          <a:noFill/>
        </p:spPr>
        <p:txBody>
          <a:bodyPr wrap="square" rtlCol="0">
            <a:spAutoFit/>
          </a:bodyPr>
          <a:lstStyle/>
          <a:p>
            <a:pPr algn="ctr"/>
            <a:r>
              <a:rPr lang="en-US" sz="4000" b="1" dirty="0" smtClean="0"/>
              <a:t>Sunday, January 23, 2022</a:t>
            </a:r>
            <a:endParaRPr lang="en-US" sz="4000" b="1" dirty="0"/>
          </a:p>
        </p:txBody>
      </p:sp>
    </p:spTree>
    <p:extLst>
      <p:ext uri="{BB962C8B-B14F-4D97-AF65-F5344CB8AC3E}">
        <p14:creationId xmlns:p14="http://schemas.microsoft.com/office/powerpoint/2010/main" val="379900515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447800"/>
            <a:ext cx="8382000" cy="2246769"/>
          </a:xfrm>
          <a:prstGeom prst="rect">
            <a:avLst/>
          </a:prstGeom>
        </p:spPr>
        <p:txBody>
          <a:bodyPr wrap="square">
            <a:spAutoFit/>
          </a:bodyPr>
          <a:lstStyle/>
          <a:p>
            <a:r>
              <a:rPr lang="en-US" sz="2800" dirty="0"/>
              <a:t>6  Seek the LORD while He may be found; call on Him while He is near</a:t>
            </a:r>
            <a:r>
              <a:rPr lang="en-US" sz="2800" dirty="0" smtClean="0"/>
              <a:t>. </a:t>
            </a:r>
            <a:r>
              <a:rPr lang="en-US" sz="2800" dirty="0"/>
              <a:t>7  Let the wicked forsake His way and the evil man his thoughts. Let him turn to the LORD, and He will have mercy on him, and to our God, for He will freely pardon. </a:t>
            </a:r>
          </a:p>
        </p:txBody>
      </p:sp>
      <p:sp>
        <p:nvSpPr>
          <p:cNvPr id="6" name="Rectangle 2"/>
          <p:cNvSpPr>
            <a:spLocks noGrp="1" noChangeArrowheads="1"/>
          </p:cNvSpPr>
          <p:nvPr>
            <p:ph type="ctrTitle"/>
          </p:nvPr>
        </p:nvSpPr>
        <p:spPr>
          <a:xfrm>
            <a:off x="152400" y="130175"/>
            <a:ext cx="8991600" cy="708025"/>
          </a:xfrm>
        </p:spPr>
        <p:txBody>
          <a:bodyPr/>
          <a:lstStyle/>
          <a:p>
            <a:pPr algn="ctr" eaLnBrk="1" hangingPunct="1">
              <a:defRPr/>
            </a:pPr>
            <a:r>
              <a:rPr lang="en-US" b="1" dirty="0" smtClean="0">
                <a:solidFill>
                  <a:srgbClr val="FFFF00"/>
                </a:solidFill>
                <a:effectLst>
                  <a:outerShdw blurRad="50800" dist="127000" dir="8520000" sx="105000" sy="105000" algn="tl">
                    <a:srgbClr val="000000">
                      <a:alpha val="43137"/>
                    </a:srgbClr>
                  </a:outerShdw>
                </a:effectLst>
              </a:rPr>
              <a:t>Isaiah 55:6, 7</a:t>
            </a:r>
          </a:p>
        </p:txBody>
      </p:sp>
      <p:sp>
        <p:nvSpPr>
          <p:cNvPr id="7" name="Rectangle 6"/>
          <p:cNvSpPr/>
          <p:nvPr/>
        </p:nvSpPr>
        <p:spPr>
          <a:xfrm>
            <a:off x="361506" y="4038600"/>
            <a:ext cx="8172893" cy="2677656"/>
          </a:xfrm>
          <a:prstGeom prst="rect">
            <a:avLst/>
          </a:prstGeom>
        </p:spPr>
        <p:txBody>
          <a:bodyPr wrap="square">
            <a:spAutoFit/>
          </a:bodyPr>
          <a:lstStyle/>
          <a:p>
            <a:r>
              <a:rPr lang="en-US" sz="2800" dirty="0"/>
              <a:t>GOD HAS ALREADY MOVED – HE IS NOT WAITING TO MOVE – HE HAS MOVED – HE IS NEAR</a:t>
            </a:r>
            <a:r>
              <a:rPr lang="en-US" sz="2800" dirty="0" smtClean="0"/>
              <a:t>. </a:t>
            </a:r>
            <a:r>
              <a:rPr lang="en-US" sz="2800" dirty="0"/>
              <a:t>SALVATION REQUIRES REPENTANCE – A CHANGE OF HEART – YES INITIATED BY GOD – BUT RECEIVED AND EMBRACED BY THE SOUL OF MAN </a:t>
            </a:r>
          </a:p>
          <a:p>
            <a:endParaRPr lang="en-US" sz="2800" dirty="0"/>
          </a:p>
        </p:txBody>
      </p:sp>
    </p:spTree>
    <p:extLst>
      <p:ext uri="{BB962C8B-B14F-4D97-AF65-F5344CB8AC3E}">
        <p14:creationId xmlns:p14="http://schemas.microsoft.com/office/powerpoint/2010/main" val="14148956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066800"/>
            <a:ext cx="8382000" cy="2246769"/>
          </a:xfrm>
          <a:prstGeom prst="rect">
            <a:avLst/>
          </a:prstGeom>
        </p:spPr>
        <p:txBody>
          <a:bodyPr wrap="square">
            <a:spAutoFit/>
          </a:bodyPr>
          <a:lstStyle/>
          <a:p>
            <a:r>
              <a:rPr lang="en-US" sz="2800" dirty="0" smtClean="0"/>
              <a:t>"For </a:t>
            </a:r>
            <a:r>
              <a:rPr lang="en-US" sz="2800" dirty="0"/>
              <a:t>my thoughts are not your thoughts, neither are your ways my ways," declares the LORD. 9  "As the heavens are higher than the earth, so are my ways higher than your ways and my thoughts than your thoughts. </a:t>
            </a:r>
          </a:p>
        </p:txBody>
      </p:sp>
      <p:sp>
        <p:nvSpPr>
          <p:cNvPr id="6" name="Rectangle 2"/>
          <p:cNvSpPr>
            <a:spLocks noGrp="1" noChangeArrowheads="1"/>
          </p:cNvSpPr>
          <p:nvPr>
            <p:ph type="ctrTitle"/>
          </p:nvPr>
        </p:nvSpPr>
        <p:spPr>
          <a:xfrm>
            <a:off x="152400" y="130175"/>
            <a:ext cx="8991600" cy="708025"/>
          </a:xfrm>
        </p:spPr>
        <p:txBody>
          <a:bodyPr/>
          <a:lstStyle/>
          <a:p>
            <a:pPr algn="ctr" eaLnBrk="1" hangingPunct="1">
              <a:defRPr/>
            </a:pPr>
            <a:r>
              <a:rPr lang="en-US" b="1" dirty="0" smtClean="0">
                <a:solidFill>
                  <a:srgbClr val="FFFF00"/>
                </a:solidFill>
                <a:effectLst>
                  <a:outerShdw blurRad="50800" dist="127000" dir="8520000" sx="105000" sy="105000" algn="tl">
                    <a:srgbClr val="000000">
                      <a:alpha val="43137"/>
                    </a:srgbClr>
                  </a:outerShdw>
                </a:effectLst>
              </a:rPr>
              <a:t>Isaiah 55:8, 9</a:t>
            </a:r>
          </a:p>
        </p:txBody>
      </p:sp>
      <p:sp>
        <p:nvSpPr>
          <p:cNvPr id="4" name="Rectangle 3"/>
          <p:cNvSpPr/>
          <p:nvPr/>
        </p:nvSpPr>
        <p:spPr>
          <a:xfrm>
            <a:off x="228600" y="3518118"/>
            <a:ext cx="8685028" cy="1815882"/>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rPr>
              <a:t>We live in a world that ARROGANTLY IMPUGNS GOD when it can’t figure out what He is doing – or it judges that HIS WORD is old fashioned or out of touch or simply UNTRUSTWORTHY</a:t>
            </a:r>
            <a:endParaRPr lang="en-US" sz="2800" b="1" dirty="0">
              <a:solidFill>
                <a:srgbClr val="FFFF00"/>
              </a:solidFill>
              <a:effectLst>
                <a:outerShdw blurRad="38100" dist="38100" dir="2700000" algn="tl">
                  <a:srgbClr val="000000">
                    <a:alpha val="43137"/>
                  </a:srgbClr>
                </a:outerShdw>
              </a:effectLst>
            </a:endParaRPr>
          </a:p>
        </p:txBody>
      </p:sp>
      <p:sp>
        <p:nvSpPr>
          <p:cNvPr id="7" name="Rectangle 6"/>
          <p:cNvSpPr/>
          <p:nvPr/>
        </p:nvSpPr>
        <p:spPr>
          <a:xfrm>
            <a:off x="228600" y="5410200"/>
            <a:ext cx="8685028" cy="1384995"/>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rPr>
              <a:t>We can REST IN THE FACT – that we will not always figure out instantly what God is doing – but we can be ASSURED that He is HOLY.</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5861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152400" y="130175"/>
            <a:ext cx="8991600" cy="708025"/>
          </a:xfrm>
        </p:spPr>
        <p:txBody>
          <a:bodyPr/>
          <a:lstStyle/>
          <a:p>
            <a:pPr algn="ctr" eaLnBrk="1" hangingPunct="1">
              <a:defRPr/>
            </a:pPr>
            <a:r>
              <a:rPr lang="en-US" b="1" dirty="0" smtClean="0">
                <a:solidFill>
                  <a:srgbClr val="FFFF00"/>
                </a:solidFill>
                <a:effectLst>
                  <a:outerShdw blurRad="50800" dist="127000" dir="8520000" sx="105000" sy="105000" algn="tl">
                    <a:srgbClr val="000000">
                      <a:alpha val="43137"/>
                    </a:srgbClr>
                  </a:outerShdw>
                </a:effectLst>
              </a:rPr>
              <a:t>Isaiah 55:10, 11</a:t>
            </a:r>
          </a:p>
        </p:txBody>
      </p:sp>
      <p:sp>
        <p:nvSpPr>
          <p:cNvPr id="3" name="Rectangle 2"/>
          <p:cNvSpPr/>
          <p:nvPr/>
        </p:nvSpPr>
        <p:spPr>
          <a:xfrm>
            <a:off x="304800" y="1066800"/>
            <a:ext cx="8458200" cy="3108543"/>
          </a:xfrm>
          <a:prstGeom prst="rect">
            <a:avLst/>
          </a:prstGeom>
        </p:spPr>
        <p:txBody>
          <a:bodyPr wrap="square">
            <a:spAutoFit/>
          </a:bodyPr>
          <a:lstStyle/>
          <a:p>
            <a:r>
              <a:rPr lang="en-US" sz="2800" dirty="0" smtClean="0"/>
              <a:t>As </a:t>
            </a:r>
            <a:r>
              <a:rPr lang="en-US" sz="2800" dirty="0"/>
              <a:t>the rain and the snow come down from heaven, and do not return to it without watering the earth and making it bud and flourish, so that it yields seed for the sower and bread for the eater, 11  so is my Word that goes out from my mouth: It will not return to me empty (VOID) , but will accomplish what I desire and achieve the purpose for which I sent it. </a:t>
            </a:r>
          </a:p>
        </p:txBody>
      </p:sp>
      <p:sp>
        <p:nvSpPr>
          <p:cNvPr id="4" name="Rectangle 3"/>
          <p:cNvSpPr/>
          <p:nvPr/>
        </p:nvSpPr>
        <p:spPr>
          <a:xfrm>
            <a:off x="262270" y="4433147"/>
            <a:ext cx="8685028" cy="2246769"/>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rPr>
              <a:t>The word of God acts supernaturally according to LAWS OF FAITH AND TRUTH – just like the rain and clouds operate according to natural laws of moisture and evaporation. – YOU CAN’T STOP THESE LAWS – JUST BECAUSE YOU DON’T WANT TO BELIEVE IN THEM</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18671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F. Martin &amp;amp; His Guitars, 1796-1873: Gura, Philip F.: 9781574242799:  Amazon.com: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3028950" cy="475297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0310" r="27965" b="8372"/>
          <a:stretch/>
        </p:blipFill>
        <p:spPr bwMode="auto">
          <a:xfrm>
            <a:off x="2667000" y="3234070"/>
            <a:ext cx="5973086" cy="3326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Grp="1" noChangeArrowheads="1"/>
          </p:cNvSpPr>
          <p:nvPr>
            <p:ph type="ctrTitle"/>
          </p:nvPr>
        </p:nvSpPr>
        <p:spPr>
          <a:xfrm>
            <a:off x="3352800" y="1044575"/>
            <a:ext cx="5410200" cy="708025"/>
          </a:xfrm>
        </p:spPr>
        <p:txBody>
          <a:bodyPr/>
          <a:lstStyle/>
          <a:p>
            <a:pPr algn="ctr" eaLnBrk="1" hangingPunct="1">
              <a:defRPr/>
            </a:pPr>
            <a:r>
              <a:rPr lang="en-US" b="1" dirty="0" smtClean="0">
                <a:solidFill>
                  <a:srgbClr val="FFFF00"/>
                </a:solidFill>
                <a:effectLst>
                  <a:outerShdw blurRad="50800" dist="127000" dir="8520000" sx="105000" sy="105000" algn="tl">
                    <a:srgbClr val="000000">
                      <a:alpha val="43137"/>
                    </a:srgbClr>
                  </a:outerShdw>
                </a:effectLst>
              </a:rPr>
              <a:t>The Frequency of</a:t>
            </a:r>
            <a:br>
              <a:rPr lang="en-US" b="1" dirty="0" smtClean="0">
                <a:solidFill>
                  <a:srgbClr val="FFFF00"/>
                </a:solidFill>
                <a:effectLst>
                  <a:outerShdw blurRad="50800" dist="127000" dir="8520000" sx="105000" sy="105000" algn="tl">
                    <a:srgbClr val="000000">
                      <a:alpha val="43137"/>
                    </a:srgbClr>
                  </a:outerShdw>
                </a:effectLst>
              </a:rPr>
            </a:br>
            <a:r>
              <a:rPr lang="en-US" b="1" dirty="0" smtClean="0">
                <a:solidFill>
                  <a:srgbClr val="FFFF00"/>
                </a:solidFill>
                <a:effectLst>
                  <a:outerShdw blurRad="50800" dist="127000" dir="8520000" sx="105000" sy="105000" algn="tl">
                    <a:srgbClr val="000000">
                      <a:alpha val="43137"/>
                    </a:srgbClr>
                  </a:outerShdw>
                </a:effectLst>
              </a:rPr>
              <a:t>God’s Word</a:t>
            </a:r>
          </a:p>
        </p:txBody>
      </p:sp>
    </p:spTree>
    <p:extLst>
      <p:ext uri="{BB962C8B-B14F-4D97-AF65-F5344CB8AC3E}">
        <p14:creationId xmlns:p14="http://schemas.microsoft.com/office/powerpoint/2010/main" val="8078280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1044476"/>
            <a:ext cx="8458200" cy="2431435"/>
          </a:xfrm>
          <a:prstGeom prst="rect">
            <a:avLst/>
          </a:prstGeom>
        </p:spPr>
        <p:txBody>
          <a:bodyPr wrap="square">
            <a:spAutoFit/>
          </a:bodyPr>
          <a:lstStyle/>
          <a:p>
            <a:r>
              <a:rPr lang="en-US" sz="2400" dirty="0"/>
              <a:t>. </a:t>
            </a:r>
            <a:r>
              <a:rPr lang="en-US" sz="2400" baseline="30000" dirty="0"/>
              <a:t>12 </a:t>
            </a:r>
            <a:r>
              <a:rPr lang="en-US" sz="2400" dirty="0"/>
              <a:t> You will go out in joy and be led forth in peace; the mountains and hills will burst into song before you, and all the trees of the field will clap their hands. </a:t>
            </a:r>
            <a:r>
              <a:rPr lang="en-US" sz="2400" baseline="30000" dirty="0"/>
              <a:t>13 </a:t>
            </a:r>
            <a:r>
              <a:rPr lang="en-US" sz="2400" dirty="0"/>
              <a:t> Instead of the thornbush will grow the pine tree, and instead of briers the myrtle will grow. This will be for the </a:t>
            </a:r>
            <a:r>
              <a:rPr lang="en-US" sz="2400" cap="small" dirty="0"/>
              <a:t>LORD</a:t>
            </a:r>
            <a:r>
              <a:rPr lang="en-US" sz="2400" dirty="0"/>
              <a:t>'s renown, for an </a:t>
            </a:r>
            <a:r>
              <a:rPr lang="en-US" sz="3200" b="1" dirty="0">
                <a:solidFill>
                  <a:srgbClr val="FFFF00"/>
                </a:solidFill>
              </a:rPr>
              <a:t>everlasting </a:t>
            </a:r>
            <a:r>
              <a:rPr lang="en-US" sz="3200" b="1" dirty="0" smtClean="0">
                <a:solidFill>
                  <a:srgbClr val="FFFF00"/>
                </a:solidFill>
              </a:rPr>
              <a:t>sign </a:t>
            </a:r>
            <a:r>
              <a:rPr lang="en-US" sz="2000" b="1" dirty="0" smtClean="0">
                <a:solidFill>
                  <a:srgbClr val="FFFF00"/>
                </a:solidFill>
              </a:rPr>
              <a:t>(concealed vanishing point) </a:t>
            </a:r>
            <a:r>
              <a:rPr lang="en-US" sz="2400" dirty="0" smtClean="0"/>
              <a:t>, </a:t>
            </a:r>
            <a:r>
              <a:rPr lang="en-US" sz="2400" dirty="0"/>
              <a:t>which will not be destroyed." </a:t>
            </a:r>
            <a:r>
              <a:rPr lang="en-US" sz="2400" b="1" dirty="0"/>
              <a:t>Isaiah 55:1-13 </a:t>
            </a:r>
            <a:endParaRPr lang="en-US" sz="2400" dirty="0"/>
          </a:p>
        </p:txBody>
      </p:sp>
      <p:sp>
        <p:nvSpPr>
          <p:cNvPr id="6" name="Rectangle 2"/>
          <p:cNvSpPr>
            <a:spLocks noGrp="1" noChangeArrowheads="1"/>
          </p:cNvSpPr>
          <p:nvPr>
            <p:ph type="ctrTitle"/>
          </p:nvPr>
        </p:nvSpPr>
        <p:spPr>
          <a:xfrm>
            <a:off x="152400" y="130175"/>
            <a:ext cx="8991600" cy="708025"/>
          </a:xfrm>
        </p:spPr>
        <p:txBody>
          <a:bodyPr/>
          <a:lstStyle/>
          <a:p>
            <a:pPr algn="ctr" eaLnBrk="1" hangingPunct="1">
              <a:defRPr/>
            </a:pPr>
            <a:r>
              <a:rPr lang="en-US" b="1" dirty="0" smtClean="0">
                <a:solidFill>
                  <a:srgbClr val="FFFF00"/>
                </a:solidFill>
                <a:effectLst>
                  <a:outerShdw blurRad="50800" dist="127000" dir="8520000" sx="105000" sy="105000" algn="tl">
                    <a:srgbClr val="000000">
                      <a:alpha val="43137"/>
                    </a:srgbClr>
                  </a:outerShdw>
                </a:effectLst>
              </a:rPr>
              <a:t>Isaiah 55:12, 13</a:t>
            </a:r>
          </a:p>
        </p:txBody>
      </p:sp>
      <p:sp>
        <p:nvSpPr>
          <p:cNvPr id="7" name="Rectangle 6"/>
          <p:cNvSpPr/>
          <p:nvPr/>
        </p:nvSpPr>
        <p:spPr>
          <a:xfrm>
            <a:off x="458972" y="4330005"/>
            <a:ext cx="8685028" cy="1384995"/>
          </a:xfrm>
          <a:prstGeom prst="rect">
            <a:avLst/>
          </a:prstGeom>
        </p:spPr>
        <p:txBody>
          <a:bodyPr wrap="square">
            <a:spAutoFit/>
          </a:bodyPr>
          <a:lstStyle/>
          <a:p>
            <a:r>
              <a:rPr lang="en-US" sz="2800" b="1" dirty="0" smtClean="0">
                <a:solidFill>
                  <a:srgbClr val="FFFF00"/>
                </a:solidFill>
                <a:effectLst>
                  <a:outerShdw blurRad="38100" dist="38100" dir="2700000" algn="tl">
                    <a:srgbClr val="000000">
                      <a:alpha val="43137"/>
                    </a:srgbClr>
                  </a:outerShdw>
                </a:effectLst>
              </a:rPr>
              <a:t>There will be a real TRANSFORMATION – when things happen spiritually – PEACE WILL COME – SONGS WILL COME – thorns will become pine - </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1133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152400" y="282575"/>
            <a:ext cx="8991600" cy="708025"/>
          </a:xfrm>
        </p:spPr>
        <p:txBody>
          <a:bodyPr/>
          <a:lstStyle/>
          <a:p>
            <a:pPr algn="ctr" eaLnBrk="1" hangingPunct="1">
              <a:defRPr/>
            </a:pPr>
            <a:r>
              <a:rPr lang="en-US" sz="4400" b="1" dirty="0" smtClean="0">
                <a:solidFill>
                  <a:srgbClr val="FFFF00"/>
                </a:solidFill>
                <a:effectLst>
                  <a:outerShdw blurRad="50800" dist="127000" dir="8520000" sx="105000" sy="105000" algn="tl">
                    <a:srgbClr val="000000">
                      <a:alpha val="43137"/>
                    </a:srgbClr>
                  </a:outerShdw>
                </a:effectLst>
              </a:rPr>
              <a:t>Everlasting Salvation</a:t>
            </a:r>
            <a:br>
              <a:rPr lang="en-US" sz="4400" b="1" dirty="0" smtClean="0">
                <a:solidFill>
                  <a:srgbClr val="FFFF00"/>
                </a:solidFill>
                <a:effectLst>
                  <a:outerShdw blurRad="50800" dist="127000" dir="8520000" sx="105000" sy="105000" algn="tl">
                    <a:srgbClr val="000000">
                      <a:alpha val="43137"/>
                    </a:srgbClr>
                  </a:outerShdw>
                </a:effectLst>
              </a:rPr>
            </a:br>
            <a:r>
              <a:rPr lang="en-US" sz="4400" b="1" dirty="0" smtClean="0">
                <a:solidFill>
                  <a:srgbClr val="FFFF00"/>
                </a:solidFill>
                <a:effectLst>
                  <a:outerShdw blurRad="50800" dist="127000" dir="8520000" sx="105000" sy="105000" algn="tl">
                    <a:srgbClr val="000000">
                      <a:alpha val="43137"/>
                    </a:srgbClr>
                  </a:outerShdw>
                </a:effectLst>
              </a:rPr>
              <a:t>Or Judgment </a:t>
            </a:r>
          </a:p>
        </p:txBody>
      </p:sp>
      <p:sp>
        <p:nvSpPr>
          <p:cNvPr id="6" name="Rectangle 5"/>
          <p:cNvSpPr/>
          <p:nvPr/>
        </p:nvSpPr>
        <p:spPr>
          <a:xfrm>
            <a:off x="671897" y="1457980"/>
            <a:ext cx="6033703" cy="523220"/>
          </a:xfrm>
          <a:prstGeom prst="rect">
            <a:avLst/>
          </a:prstGeom>
        </p:spPr>
        <p:txBody>
          <a:bodyPr wrap="none">
            <a:spAutoFit/>
          </a:bodyPr>
          <a:lstStyle/>
          <a:p>
            <a:r>
              <a:rPr lang="en-US" sz="2800" dirty="0"/>
              <a:t>The mighty God, </a:t>
            </a:r>
            <a:r>
              <a:rPr lang="en-US" sz="2800" b="1" dirty="0"/>
              <a:t>The everlasting Fathe</a:t>
            </a:r>
            <a:r>
              <a:rPr lang="en-US" sz="2800" dirty="0"/>
              <a:t>r,</a:t>
            </a:r>
          </a:p>
        </p:txBody>
      </p:sp>
      <p:sp>
        <p:nvSpPr>
          <p:cNvPr id="7" name="Rectangle 6"/>
          <p:cNvSpPr/>
          <p:nvPr/>
        </p:nvSpPr>
        <p:spPr>
          <a:xfrm>
            <a:off x="604490" y="2067580"/>
            <a:ext cx="7015510" cy="523220"/>
          </a:xfrm>
          <a:prstGeom prst="rect">
            <a:avLst/>
          </a:prstGeom>
        </p:spPr>
        <p:txBody>
          <a:bodyPr wrap="none">
            <a:spAutoFit/>
          </a:bodyPr>
          <a:lstStyle/>
          <a:p>
            <a:r>
              <a:rPr lang="en-US" sz="2800" dirty="0" smtClean="0"/>
              <a:t>(mankind) has broken </a:t>
            </a:r>
            <a:r>
              <a:rPr lang="en-US" sz="2800" dirty="0"/>
              <a:t>the everlasting covenant</a:t>
            </a:r>
          </a:p>
        </p:txBody>
      </p:sp>
      <p:sp>
        <p:nvSpPr>
          <p:cNvPr id="9" name="Rectangle 8"/>
          <p:cNvSpPr/>
          <p:nvPr/>
        </p:nvSpPr>
        <p:spPr>
          <a:xfrm>
            <a:off x="634672" y="2689225"/>
            <a:ext cx="7119962" cy="523220"/>
          </a:xfrm>
          <a:prstGeom prst="rect">
            <a:avLst/>
          </a:prstGeom>
        </p:spPr>
        <p:txBody>
          <a:bodyPr wrap="none">
            <a:spAutoFit/>
          </a:bodyPr>
          <a:lstStyle/>
          <a:p>
            <a:r>
              <a:rPr lang="en-US" sz="2800" dirty="0"/>
              <a:t>for in the LORD JEHOVAH is everlasting strength</a:t>
            </a:r>
          </a:p>
        </p:txBody>
      </p:sp>
      <p:sp>
        <p:nvSpPr>
          <p:cNvPr id="10" name="Rectangle 9"/>
          <p:cNvSpPr/>
          <p:nvPr/>
        </p:nvSpPr>
        <p:spPr>
          <a:xfrm>
            <a:off x="787072" y="3364845"/>
            <a:ext cx="7932364" cy="523220"/>
          </a:xfrm>
          <a:prstGeom prst="rect">
            <a:avLst/>
          </a:prstGeom>
        </p:spPr>
        <p:txBody>
          <a:bodyPr wrap="none">
            <a:spAutoFit/>
          </a:bodyPr>
          <a:lstStyle/>
          <a:p>
            <a:r>
              <a:rPr lang="en-US" sz="2800" dirty="0"/>
              <a:t>who among us shall dwell with everlasting burnings? </a:t>
            </a:r>
          </a:p>
        </p:txBody>
      </p:sp>
      <p:sp>
        <p:nvSpPr>
          <p:cNvPr id="11" name="Rectangle 10"/>
          <p:cNvSpPr/>
          <p:nvPr/>
        </p:nvSpPr>
        <p:spPr>
          <a:xfrm>
            <a:off x="685800" y="3908425"/>
            <a:ext cx="7467600" cy="523220"/>
          </a:xfrm>
          <a:prstGeom prst="rect">
            <a:avLst/>
          </a:prstGeom>
        </p:spPr>
        <p:txBody>
          <a:bodyPr wrap="square">
            <a:spAutoFit/>
          </a:bodyPr>
          <a:lstStyle/>
          <a:p>
            <a:r>
              <a:rPr lang="en-US" sz="2800" b="1" dirty="0"/>
              <a:t>and everlasting joy upon their heads</a:t>
            </a:r>
            <a:r>
              <a:rPr lang="en-US" sz="2800" dirty="0"/>
              <a:t>: </a:t>
            </a:r>
          </a:p>
        </p:txBody>
      </p:sp>
      <p:sp>
        <p:nvSpPr>
          <p:cNvPr id="12" name="Rectangle 11"/>
          <p:cNvSpPr/>
          <p:nvPr/>
        </p:nvSpPr>
        <p:spPr>
          <a:xfrm>
            <a:off x="710609" y="4452894"/>
            <a:ext cx="5562600" cy="584775"/>
          </a:xfrm>
          <a:prstGeom prst="rect">
            <a:avLst/>
          </a:prstGeom>
        </p:spPr>
        <p:txBody>
          <a:bodyPr wrap="square">
            <a:spAutoFit/>
          </a:bodyPr>
          <a:lstStyle/>
          <a:p>
            <a:r>
              <a:rPr lang="en-US" sz="3200" b="1" dirty="0"/>
              <a:t>an everlasting salvation</a:t>
            </a:r>
            <a:endParaRPr lang="en-US" sz="3200" dirty="0"/>
          </a:p>
        </p:txBody>
      </p:sp>
      <p:sp>
        <p:nvSpPr>
          <p:cNvPr id="13" name="Rectangle 12"/>
          <p:cNvSpPr/>
          <p:nvPr/>
        </p:nvSpPr>
        <p:spPr>
          <a:xfrm>
            <a:off x="755174" y="5203825"/>
            <a:ext cx="7398226" cy="523220"/>
          </a:xfrm>
          <a:prstGeom prst="rect">
            <a:avLst/>
          </a:prstGeom>
        </p:spPr>
        <p:txBody>
          <a:bodyPr wrap="square">
            <a:spAutoFit/>
          </a:bodyPr>
          <a:lstStyle/>
          <a:p>
            <a:r>
              <a:rPr lang="en-US" sz="2800" b="1" dirty="0"/>
              <a:t>for the LORD shall be thine everlasting light</a:t>
            </a:r>
            <a:endParaRPr lang="en-US" sz="2800" dirty="0"/>
          </a:p>
        </p:txBody>
      </p:sp>
      <p:sp>
        <p:nvSpPr>
          <p:cNvPr id="14" name="Rectangle 13"/>
          <p:cNvSpPr/>
          <p:nvPr/>
        </p:nvSpPr>
        <p:spPr>
          <a:xfrm>
            <a:off x="533400" y="5782270"/>
            <a:ext cx="7932364" cy="1015663"/>
          </a:xfrm>
          <a:prstGeom prst="rect">
            <a:avLst/>
          </a:prstGeom>
        </p:spPr>
        <p:txBody>
          <a:bodyPr wrap="square">
            <a:spAutoFit/>
          </a:bodyPr>
          <a:lstStyle/>
          <a:p>
            <a:r>
              <a:rPr lang="en-US" sz="2000" baseline="30000" dirty="0"/>
              <a:t>24 </a:t>
            </a:r>
            <a:r>
              <a:rPr lang="en-US" sz="2000" dirty="0"/>
              <a:t> "And they will go out and look upon the dead bodies of those who rebelled against me; </a:t>
            </a:r>
            <a:r>
              <a:rPr lang="en-US" sz="2000" b="1" dirty="0">
                <a:solidFill>
                  <a:srgbClr val="FFFF00"/>
                </a:solidFill>
              </a:rPr>
              <a:t>their worm will not die, nor will their fire be quenched,</a:t>
            </a:r>
            <a:r>
              <a:rPr lang="en-US" sz="2000" dirty="0"/>
              <a:t> and they will be loathsome to all mankind." </a:t>
            </a:r>
            <a:r>
              <a:rPr lang="en-US" sz="2000" b="1" dirty="0"/>
              <a:t>Isaiah 66:24 (NIV) </a:t>
            </a:r>
            <a:endParaRPr lang="en-US" sz="2000" dirty="0"/>
          </a:p>
        </p:txBody>
      </p:sp>
    </p:spTree>
    <p:extLst>
      <p:ext uri="{BB962C8B-B14F-4D97-AF65-F5344CB8AC3E}">
        <p14:creationId xmlns:p14="http://schemas.microsoft.com/office/powerpoint/2010/main" val="4131938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0"/>
            <a:ext cx="8305800" cy="769441"/>
          </a:xfrm>
          <a:prstGeom prst="rect">
            <a:avLst/>
          </a:prstGeom>
        </p:spPr>
        <p:txBody>
          <a:bodyPr wrap="square">
            <a:spAutoFit/>
          </a:bodyPr>
          <a:lstStyle/>
          <a:p>
            <a:pPr algn="ctr"/>
            <a:r>
              <a:rPr lang="en-US" sz="4400" b="1" dirty="0" smtClean="0">
                <a:solidFill>
                  <a:srgbClr val="FFFF00"/>
                </a:solidFill>
                <a:effectLst>
                  <a:outerShdw blurRad="38100" dist="38100" dir="2700000" algn="tl">
                    <a:srgbClr val="000000">
                      <a:alpha val="43137"/>
                    </a:srgbClr>
                  </a:outerShdw>
                </a:effectLst>
              </a:rPr>
              <a:t>How To Be An Isaiah 55 Influence</a:t>
            </a:r>
            <a:endParaRPr lang="en-US" sz="4400" b="1" dirty="0">
              <a:solidFill>
                <a:srgbClr val="FFFF00"/>
              </a:solidFill>
              <a:effectLst>
                <a:outerShdw blurRad="38100" dist="38100" dir="2700000" algn="tl">
                  <a:srgbClr val="000000">
                    <a:alpha val="43137"/>
                  </a:srgbClr>
                </a:outerShdw>
              </a:effectLst>
            </a:endParaRPr>
          </a:p>
        </p:txBody>
      </p:sp>
      <p:sp>
        <p:nvSpPr>
          <p:cNvPr id="4" name="Rectangle 3"/>
          <p:cNvSpPr/>
          <p:nvPr/>
        </p:nvSpPr>
        <p:spPr>
          <a:xfrm>
            <a:off x="152400" y="838200"/>
            <a:ext cx="8991599" cy="3970318"/>
          </a:xfrm>
          <a:prstGeom prst="rect">
            <a:avLst/>
          </a:prstGeom>
        </p:spPr>
        <p:txBody>
          <a:bodyPr wrap="square">
            <a:spAutoFit/>
          </a:bodyPr>
          <a:lstStyle/>
          <a:p>
            <a:r>
              <a:rPr lang="en-US" sz="2800" b="1" dirty="0">
                <a:effectLst>
                  <a:outerShdw blurRad="38100" dist="38100" dir="2700000" algn="tl">
                    <a:srgbClr val="000000">
                      <a:alpha val="43137"/>
                    </a:srgbClr>
                  </a:outerShdw>
                </a:effectLst>
              </a:rPr>
              <a:t>1</a:t>
            </a:r>
            <a:r>
              <a:rPr lang="en-US" sz="2800" b="1" dirty="0" smtClean="0">
                <a:effectLst>
                  <a:outerShdw blurRad="38100" dist="38100" dir="2700000" algn="tl">
                    <a:srgbClr val="000000">
                      <a:alpha val="43137"/>
                    </a:srgbClr>
                  </a:outerShdw>
                </a:effectLst>
              </a:rPr>
              <a:t> – Encourage people to seek the Lord for true freedom and satisfaction</a:t>
            </a:r>
            <a:endParaRPr lang="en-US" sz="2800" b="1" dirty="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2- Sow the seeds of the Gospel – give them bread</a:t>
            </a:r>
            <a:endParaRPr lang="en-US" sz="2800" b="1" dirty="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3 – Encourage people concerning their true Purpose to life.</a:t>
            </a:r>
            <a:endParaRPr lang="en-US" sz="2800" b="1" dirty="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4 </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Give them the revelation of SEEKING GOD while He is NEAR.</a:t>
            </a:r>
            <a:endParaRPr lang="en-US" sz="2800" b="1" dirty="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5 - Stand on the Word and let it speak don’t apologize</a:t>
            </a:r>
          </a:p>
          <a:p>
            <a:pPr marL="514350" indent="-514350">
              <a:buAutoNum type="arabicPlain" startAt="6"/>
            </a:pPr>
            <a:r>
              <a:rPr lang="en-US" sz="2800" b="1" dirty="0" smtClean="0">
                <a:effectLst>
                  <a:outerShdw blurRad="38100" dist="38100" dir="2700000" algn="tl">
                    <a:srgbClr val="000000">
                      <a:alpha val="43137"/>
                    </a:srgbClr>
                  </a:outerShdw>
                </a:effectLst>
              </a:rPr>
              <a:t>Be an influence of peace and productive rebuilding where possible.</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78713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228600" y="511175"/>
            <a:ext cx="9544050" cy="1470025"/>
          </a:xfrm>
        </p:spPr>
        <p:txBody>
          <a:bodyPr/>
          <a:lstStyle/>
          <a:p>
            <a:pPr algn="ctr" eaLnBrk="1" hangingPunct="1">
              <a:defRPr/>
            </a:pPr>
            <a:r>
              <a:rPr lang="en-US" sz="5400" b="1" dirty="0" smtClean="0">
                <a:solidFill>
                  <a:srgbClr val="FFFF00"/>
                </a:solidFill>
                <a:effectLst>
                  <a:outerShdw blurRad="50800" dist="127000" dir="8520000" sx="105000" sy="105000" algn="tl">
                    <a:srgbClr val="000000">
                      <a:alpha val="43137"/>
                    </a:srgbClr>
                  </a:outerShdw>
                </a:effectLst>
              </a:rPr>
              <a:t>When We Forsake God</a:t>
            </a:r>
            <a:br>
              <a:rPr lang="en-US" sz="5400" b="1" dirty="0" smtClean="0">
                <a:solidFill>
                  <a:srgbClr val="FFFF00"/>
                </a:solidFill>
                <a:effectLst>
                  <a:outerShdw blurRad="50800" dist="127000" dir="8520000" sx="105000" sy="105000" algn="tl">
                    <a:srgbClr val="000000">
                      <a:alpha val="43137"/>
                    </a:srgbClr>
                  </a:outerShdw>
                </a:effectLst>
              </a:rPr>
            </a:br>
            <a:endParaRPr lang="en-US" sz="5400" b="1" dirty="0" smtClean="0">
              <a:solidFill>
                <a:srgbClr val="FFFF00"/>
              </a:solidFill>
              <a:effectLst>
                <a:outerShdw blurRad="50800" dist="127000" dir="8520000" sx="105000" sy="105000" algn="tl">
                  <a:srgbClr val="000000">
                    <a:alpha val="43137"/>
                  </a:srgbClr>
                </a:outerShdw>
              </a:effectLst>
            </a:endParaRPr>
          </a:p>
        </p:txBody>
      </p:sp>
      <p:pic>
        <p:nvPicPr>
          <p:cNvPr id="1026" name="Picture 2" descr="Brighton Pier in Black and White Photograph by Vicki Spindler"/>
          <p:cNvPicPr>
            <a:picLocks noChangeAspect="1" noChangeArrowheads="1"/>
          </p:cNvPicPr>
          <p:nvPr/>
        </p:nvPicPr>
        <p:blipFill rotWithShape="1">
          <a:blip r:embed="rId2">
            <a:extLst>
              <a:ext uri="{28A0092B-C50C-407E-A947-70E740481C1C}">
                <a14:useLocalDpi xmlns:a14="http://schemas.microsoft.com/office/drawing/2010/main" val="0"/>
              </a:ext>
            </a:extLst>
          </a:blip>
          <a:srcRect b="16574"/>
          <a:stretch/>
        </p:blipFill>
        <p:spPr bwMode="auto">
          <a:xfrm>
            <a:off x="609600" y="1752600"/>
            <a:ext cx="7828721" cy="489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66766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19050" y="228600"/>
            <a:ext cx="9544050" cy="1470025"/>
          </a:xfrm>
        </p:spPr>
        <p:txBody>
          <a:bodyPr/>
          <a:lstStyle/>
          <a:p>
            <a:pPr algn="ctr" eaLnBrk="1" hangingPunct="1">
              <a:defRPr/>
            </a:pPr>
            <a:r>
              <a:rPr lang="en-US" sz="5400" b="1" dirty="0" smtClean="0">
                <a:solidFill>
                  <a:srgbClr val="FFFF00"/>
                </a:solidFill>
                <a:effectLst>
                  <a:outerShdw blurRad="50800" dist="127000" dir="8520000" sx="105000" sy="105000" algn="tl">
                    <a:srgbClr val="000000">
                      <a:alpha val="43137"/>
                    </a:srgbClr>
                  </a:outerShdw>
                </a:effectLst>
              </a:rPr>
              <a:t>The Skeleton Can Remain</a:t>
            </a:r>
          </a:p>
        </p:txBody>
      </p:sp>
      <p:sp>
        <p:nvSpPr>
          <p:cNvPr id="6" name="AutoShape 4" descr="Free Texas Clip Art Pictures - Cliparti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Wall Mural Brighton,West pier. - PIXERS.UK"/>
          <p:cNvPicPr>
            <a:picLocks noChangeAspect="1" noChangeArrowheads="1"/>
          </p:cNvPicPr>
          <p:nvPr/>
        </p:nvPicPr>
        <p:blipFill rotWithShape="1">
          <a:blip r:embed="rId2">
            <a:extLst>
              <a:ext uri="{28A0092B-C50C-407E-A947-70E740481C1C}">
                <a14:useLocalDpi xmlns:a14="http://schemas.microsoft.com/office/drawing/2010/main" val="0"/>
              </a:ext>
            </a:extLst>
          </a:blip>
          <a:srcRect b="13971"/>
          <a:stretch/>
        </p:blipFill>
        <p:spPr bwMode="auto">
          <a:xfrm>
            <a:off x="460375" y="1676400"/>
            <a:ext cx="8127453" cy="468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35199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1295400"/>
            <a:ext cx="8686800" cy="5262979"/>
          </a:xfrm>
          <a:prstGeom prst="rect">
            <a:avLst/>
          </a:prstGeom>
        </p:spPr>
        <p:txBody>
          <a:bodyPr wrap="square">
            <a:spAutoFit/>
          </a:bodyPr>
          <a:lstStyle/>
          <a:p>
            <a:r>
              <a:rPr lang="en-US" sz="2800" dirty="0"/>
              <a:t>We all go through a process to prepare us for things God intends to accomplish in and through our lives. This process takes place as we live life and walk with the Lord. </a:t>
            </a:r>
            <a:r>
              <a:rPr lang="en-US" sz="2800" b="1" dirty="0">
                <a:solidFill>
                  <a:srgbClr val="FFFF00"/>
                </a:solidFill>
              </a:rPr>
              <a:t>However, our lives are not meant to be a perpetual preparation process</a:t>
            </a:r>
            <a:r>
              <a:rPr lang="en-US" sz="2800" dirty="0"/>
              <a:t>. When we cross over into the timing of God—our ‘such a time as this’ moment—there is a thrust from Him that accelerates us into position. Then the revealing and release of the purposes of God through us can occur. We </a:t>
            </a:r>
            <a:r>
              <a:rPr lang="en-US" sz="2800" dirty="0" smtClean="0"/>
              <a:t>can never </a:t>
            </a:r>
            <a:r>
              <a:rPr lang="en-US" sz="2800" dirty="0"/>
              <a:t>come to the place where we stop growing and learning, but we do eventually come to those moments, as did Esther, which launch us into the position of </a:t>
            </a:r>
            <a:r>
              <a:rPr lang="en-US" sz="2800" dirty="0" smtClean="0"/>
              <a:t>(effectual spiritual impact)! Gina Gholston </a:t>
            </a:r>
            <a:endParaRPr lang="en-US" sz="2800" dirty="0"/>
          </a:p>
        </p:txBody>
      </p:sp>
      <p:sp>
        <p:nvSpPr>
          <p:cNvPr id="6" name="Rectangle 2"/>
          <p:cNvSpPr>
            <a:spLocks noGrp="1" noChangeArrowheads="1"/>
          </p:cNvSpPr>
          <p:nvPr>
            <p:ph type="ctrTitle"/>
          </p:nvPr>
        </p:nvSpPr>
        <p:spPr>
          <a:xfrm>
            <a:off x="152400" y="282575"/>
            <a:ext cx="8991600" cy="708025"/>
          </a:xfrm>
        </p:spPr>
        <p:txBody>
          <a:bodyPr/>
          <a:lstStyle/>
          <a:p>
            <a:pPr algn="ctr" eaLnBrk="1" hangingPunct="1">
              <a:defRPr/>
            </a:pPr>
            <a:r>
              <a:rPr lang="en-US" sz="4400" b="1" dirty="0" smtClean="0">
                <a:solidFill>
                  <a:srgbClr val="FFFF00"/>
                </a:solidFill>
                <a:effectLst>
                  <a:outerShdw blurRad="50800" dist="127000" dir="8520000" sx="105000" sy="105000" algn="tl">
                    <a:srgbClr val="000000">
                      <a:alpha val="43137"/>
                    </a:srgbClr>
                  </a:outerShdw>
                </a:effectLst>
              </a:rPr>
              <a:t>At Some Point We Have </a:t>
            </a:r>
            <a:br>
              <a:rPr lang="en-US" sz="4400" b="1" dirty="0" smtClean="0">
                <a:solidFill>
                  <a:srgbClr val="FFFF00"/>
                </a:solidFill>
                <a:effectLst>
                  <a:outerShdw blurRad="50800" dist="127000" dir="8520000" sx="105000" sy="105000" algn="tl">
                    <a:srgbClr val="000000">
                      <a:alpha val="43137"/>
                    </a:srgbClr>
                  </a:outerShdw>
                </a:effectLst>
              </a:rPr>
            </a:br>
            <a:r>
              <a:rPr lang="en-US" sz="4400" b="1" dirty="0" smtClean="0">
                <a:solidFill>
                  <a:srgbClr val="FFFF00"/>
                </a:solidFill>
                <a:effectLst>
                  <a:outerShdw blurRad="50800" dist="127000" dir="8520000" sx="105000" sy="105000" algn="tl">
                    <a:srgbClr val="000000">
                      <a:alpha val="43137"/>
                    </a:srgbClr>
                  </a:outerShdw>
                </a:effectLst>
              </a:rPr>
              <a:t>To Live Out - Our Mission</a:t>
            </a:r>
          </a:p>
        </p:txBody>
      </p:sp>
    </p:spTree>
    <p:extLst>
      <p:ext uri="{BB962C8B-B14F-4D97-AF65-F5344CB8AC3E}">
        <p14:creationId xmlns:p14="http://schemas.microsoft.com/office/powerpoint/2010/main" val="34256060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152400" y="130175"/>
            <a:ext cx="8991600" cy="708025"/>
          </a:xfrm>
        </p:spPr>
        <p:txBody>
          <a:bodyPr/>
          <a:lstStyle/>
          <a:p>
            <a:pPr algn="ctr" eaLnBrk="1" hangingPunct="1">
              <a:defRPr/>
            </a:pPr>
            <a:r>
              <a:rPr lang="en-US" b="1" dirty="0" smtClean="0">
                <a:solidFill>
                  <a:srgbClr val="FFFF00"/>
                </a:solidFill>
                <a:effectLst>
                  <a:outerShdw blurRad="50800" dist="127000" dir="8520000" sx="105000" sy="105000" algn="tl">
                    <a:srgbClr val="000000">
                      <a:alpha val="43137"/>
                    </a:srgbClr>
                  </a:outerShdw>
                </a:effectLst>
              </a:rPr>
              <a:t>Let’s Revisit Isaiah 54</a:t>
            </a:r>
          </a:p>
        </p:txBody>
      </p:sp>
      <p:sp>
        <p:nvSpPr>
          <p:cNvPr id="3" name="Rectangle 2"/>
          <p:cNvSpPr/>
          <p:nvPr/>
        </p:nvSpPr>
        <p:spPr>
          <a:xfrm>
            <a:off x="533400" y="1524000"/>
            <a:ext cx="8001000" cy="1938992"/>
          </a:xfrm>
          <a:prstGeom prst="rect">
            <a:avLst/>
          </a:prstGeom>
        </p:spPr>
        <p:txBody>
          <a:bodyPr wrap="square">
            <a:spAutoFit/>
          </a:bodyPr>
          <a:lstStyle/>
          <a:p>
            <a:r>
              <a:rPr lang="en-US" sz="2400" dirty="0"/>
              <a:t>"Sing, O barren woman, you who never bore a child; burst into song, shout for joy, you who were never in labor; because more are the children of the desolate woman than of her who has a husband," says the LORD. Isaiah 54:1 (NIV) </a:t>
            </a:r>
          </a:p>
        </p:txBody>
      </p:sp>
      <p:sp>
        <p:nvSpPr>
          <p:cNvPr id="4" name="Rectangle 3"/>
          <p:cNvSpPr/>
          <p:nvPr/>
        </p:nvSpPr>
        <p:spPr>
          <a:xfrm>
            <a:off x="533400" y="3733800"/>
            <a:ext cx="7848600" cy="2677656"/>
          </a:xfrm>
          <a:prstGeom prst="rect">
            <a:avLst/>
          </a:prstGeom>
        </p:spPr>
        <p:txBody>
          <a:bodyPr wrap="square">
            <a:spAutoFit/>
          </a:bodyPr>
          <a:lstStyle/>
          <a:p>
            <a:r>
              <a:rPr lang="en-US" sz="2800" dirty="0"/>
              <a:t>For it is written that Abraham had two sons, one by the slave woman and the other by the free woman. 23  His son by the slave woman was born in the ordinary way; </a:t>
            </a:r>
            <a:r>
              <a:rPr lang="en-US" sz="2800" b="1" dirty="0">
                <a:solidFill>
                  <a:srgbClr val="FFFF00"/>
                </a:solidFill>
              </a:rPr>
              <a:t>but his son by the free woman was born as the result of a promise</a:t>
            </a:r>
            <a:r>
              <a:rPr lang="en-US" sz="2800" dirty="0"/>
              <a:t>. Galatians 4:21-23 (NIV)</a:t>
            </a:r>
          </a:p>
        </p:txBody>
      </p:sp>
    </p:spTree>
    <p:extLst>
      <p:ext uri="{BB962C8B-B14F-4D97-AF65-F5344CB8AC3E}">
        <p14:creationId xmlns:p14="http://schemas.microsoft.com/office/powerpoint/2010/main" val="305500260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228600" y="228600"/>
            <a:ext cx="9544050" cy="1470025"/>
          </a:xfrm>
        </p:spPr>
        <p:txBody>
          <a:bodyPr/>
          <a:lstStyle/>
          <a:p>
            <a:pPr eaLnBrk="1" hangingPunct="1">
              <a:defRPr/>
            </a:pPr>
            <a:r>
              <a:rPr lang="en-US" sz="5400" b="1" dirty="0" smtClean="0">
                <a:solidFill>
                  <a:srgbClr val="FFFF00"/>
                </a:solidFill>
                <a:effectLst>
                  <a:outerShdw blurRad="50800" dist="127000" dir="8520000" sx="105000" sy="105000" algn="tl">
                    <a:srgbClr val="000000">
                      <a:alpha val="43137"/>
                    </a:srgbClr>
                  </a:outerShdw>
                </a:effectLst>
              </a:rPr>
              <a:t>THE PRINCIPLE OF</a:t>
            </a:r>
            <a:br>
              <a:rPr lang="en-US" sz="5400" b="1" dirty="0" smtClean="0">
                <a:solidFill>
                  <a:srgbClr val="FFFF00"/>
                </a:solidFill>
                <a:effectLst>
                  <a:outerShdw blurRad="50800" dist="127000" dir="8520000" sx="105000" sy="105000" algn="tl">
                    <a:srgbClr val="000000">
                      <a:alpha val="43137"/>
                    </a:srgbClr>
                  </a:outerShdw>
                </a:effectLst>
              </a:rPr>
            </a:br>
            <a:r>
              <a:rPr lang="en-US" b="1" dirty="0" smtClean="0">
                <a:solidFill>
                  <a:srgbClr val="FFFF00"/>
                </a:solidFill>
                <a:effectLst>
                  <a:outerShdw blurRad="50800" dist="127000" dir="8520000" sx="105000" sy="105000" algn="tl">
                    <a:srgbClr val="000000">
                      <a:alpha val="43137"/>
                    </a:srgbClr>
                  </a:outerShdw>
                </a:effectLst>
              </a:rPr>
              <a:t>FAITH Vs. FLESH</a:t>
            </a:r>
            <a:endParaRPr lang="en-US" sz="5400" b="1" dirty="0" smtClean="0">
              <a:solidFill>
                <a:srgbClr val="FFFF00"/>
              </a:solidFill>
              <a:effectLst>
                <a:outerShdw blurRad="50800" dist="127000" dir="8520000" sx="105000" sy="105000" algn="tl">
                  <a:srgbClr val="000000">
                    <a:alpha val="43137"/>
                  </a:srgbClr>
                </a:outerShdw>
              </a:effectLst>
            </a:endParaRPr>
          </a:p>
        </p:txBody>
      </p:sp>
      <p:sp>
        <p:nvSpPr>
          <p:cNvPr id="3" name="Rectangle 2"/>
          <p:cNvSpPr/>
          <p:nvPr/>
        </p:nvSpPr>
        <p:spPr>
          <a:xfrm>
            <a:off x="304800" y="2895600"/>
            <a:ext cx="8839200" cy="3785652"/>
          </a:xfrm>
          <a:prstGeom prst="rect">
            <a:avLst/>
          </a:prstGeom>
        </p:spPr>
        <p:txBody>
          <a:bodyPr wrap="square">
            <a:spAutoFit/>
          </a:bodyPr>
          <a:lstStyle/>
          <a:p>
            <a:r>
              <a:rPr lang="en-US" sz="3000" dirty="0"/>
              <a:t>THERE IS THIS PRINCIPLE OF </a:t>
            </a:r>
            <a:r>
              <a:rPr lang="en-US" sz="3000" b="1" dirty="0">
                <a:solidFill>
                  <a:srgbClr val="FFFF00"/>
                </a:solidFill>
              </a:rPr>
              <a:t>LIVING IN FAITH </a:t>
            </a:r>
            <a:r>
              <a:rPr lang="en-US" sz="3000" dirty="0"/>
              <a:t>– AND GOD ALLOWS YOU TO FEEL BARREN </a:t>
            </a:r>
            <a:r>
              <a:rPr lang="en-US" sz="3000" dirty="0" smtClean="0"/>
              <a:t>(EVEN AS YOU PURPOSE TO LIVE IN FAITH) – </a:t>
            </a:r>
            <a:r>
              <a:rPr lang="en-US" sz="3000" dirty="0"/>
              <a:t>SO YOU TRY TO FIX </a:t>
            </a:r>
            <a:r>
              <a:rPr lang="en-US" sz="3000" dirty="0" smtClean="0"/>
              <a:t>THINGS IN </a:t>
            </a:r>
            <a:r>
              <a:rPr lang="en-US" sz="3000" dirty="0"/>
              <a:t>THE </a:t>
            </a:r>
            <a:r>
              <a:rPr lang="en-US" sz="3000" dirty="0" smtClean="0"/>
              <a:t>FLESH. BUT </a:t>
            </a:r>
            <a:r>
              <a:rPr lang="en-US" sz="3000" dirty="0"/>
              <a:t>IF YOU STAY IN FAITH – YOU WILL ULTIMATELY BE MORE FRUITFUL THAN DOING THINGS IN THE FLESH – EVEN THOUGH YOU WILL HAVE A SEASON WHERE RELIGION WILL MOCK YOU AND SHOW YOU ALL HER </a:t>
            </a:r>
            <a:r>
              <a:rPr lang="en-US" sz="3000" dirty="0" smtClean="0"/>
              <a:t>CHILDREN.</a:t>
            </a:r>
            <a:endParaRPr lang="en-US" sz="3000" dirty="0"/>
          </a:p>
        </p:txBody>
      </p:sp>
      <p:pic>
        <p:nvPicPr>
          <p:cNvPr id="1026" name="Picture 2" descr="Isaac and Ishmael | Children&amp;#39;s Bible Lessons"/>
          <p:cNvPicPr>
            <a:picLocks noChangeAspect="1" noChangeArrowheads="1"/>
          </p:cNvPicPr>
          <p:nvPr/>
        </p:nvPicPr>
        <p:blipFill rotWithShape="1">
          <a:blip r:embed="rId2">
            <a:extLst>
              <a:ext uri="{28A0092B-C50C-407E-A947-70E740481C1C}">
                <a14:useLocalDpi xmlns:a14="http://schemas.microsoft.com/office/drawing/2010/main" val="0"/>
              </a:ext>
            </a:extLst>
          </a:blip>
          <a:srcRect l="6801" t="5788" r="14192" b="16064"/>
          <a:stretch/>
        </p:blipFill>
        <p:spPr bwMode="auto">
          <a:xfrm>
            <a:off x="5181600" y="685800"/>
            <a:ext cx="3728484" cy="221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80386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14400"/>
            <a:ext cx="8954386" cy="5909310"/>
          </a:xfrm>
          <a:prstGeom prst="rect">
            <a:avLst/>
          </a:prstGeom>
        </p:spPr>
        <p:txBody>
          <a:bodyPr wrap="square">
            <a:spAutoFit/>
          </a:bodyPr>
          <a:lstStyle/>
          <a:p>
            <a:r>
              <a:rPr lang="en-US" baseline="30000" dirty="0"/>
              <a:t>1 </a:t>
            </a:r>
            <a:r>
              <a:rPr lang="en-US" dirty="0"/>
              <a:t> "Come, all you who are thirsty, come to the waters; and you who have no money, come, buy and eat! Come, buy wine and milk without money and without cost. </a:t>
            </a:r>
            <a:r>
              <a:rPr lang="en-US" baseline="30000" dirty="0"/>
              <a:t>2 </a:t>
            </a:r>
            <a:r>
              <a:rPr lang="en-US" dirty="0"/>
              <a:t> Why spend money on what is not bread, and your labor on what does not satisfy? Listen, listen to me, and eat what is good, and your soul will delight in the richest of fare. </a:t>
            </a:r>
            <a:r>
              <a:rPr lang="en-US" baseline="30000" dirty="0"/>
              <a:t>3 </a:t>
            </a:r>
            <a:r>
              <a:rPr lang="en-US" dirty="0"/>
              <a:t> Give ear and come to me; hear me, that your soul may live. I will make an everlasting covenant with you, my faithful love promised to David. </a:t>
            </a:r>
            <a:r>
              <a:rPr lang="en-US" baseline="30000" dirty="0"/>
              <a:t>4 </a:t>
            </a:r>
            <a:r>
              <a:rPr lang="en-US" dirty="0"/>
              <a:t> See, I have made </a:t>
            </a:r>
            <a:r>
              <a:rPr lang="en-US" dirty="0" smtClean="0"/>
              <a:t>Him </a:t>
            </a:r>
            <a:r>
              <a:rPr lang="en-US" dirty="0"/>
              <a:t>a witness to the peoples, a leader and commander of the peoples. </a:t>
            </a:r>
            <a:r>
              <a:rPr lang="en-US" baseline="30000" dirty="0"/>
              <a:t>5 </a:t>
            </a:r>
            <a:r>
              <a:rPr lang="en-US" dirty="0"/>
              <a:t> Surely you will summon nations you know not, and nations that do not know you will hasten to you, because of the </a:t>
            </a:r>
            <a:r>
              <a:rPr lang="en-US" cap="small" dirty="0"/>
              <a:t>LORD</a:t>
            </a:r>
            <a:r>
              <a:rPr lang="en-US" dirty="0"/>
              <a:t> your God, the Holy One of Israel, for </a:t>
            </a:r>
            <a:r>
              <a:rPr lang="en-US" dirty="0" smtClean="0"/>
              <a:t>He </a:t>
            </a:r>
            <a:r>
              <a:rPr lang="en-US" dirty="0"/>
              <a:t>has endowed you with splendor." </a:t>
            </a:r>
            <a:r>
              <a:rPr lang="en-US" baseline="30000" dirty="0"/>
              <a:t>6 </a:t>
            </a:r>
            <a:r>
              <a:rPr lang="en-US" dirty="0"/>
              <a:t> Seek the </a:t>
            </a:r>
            <a:r>
              <a:rPr lang="en-US" cap="small" dirty="0"/>
              <a:t>LORD</a:t>
            </a:r>
            <a:r>
              <a:rPr lang="en-US" dirty="0"/>
              <a:t> while </a:t>
            </a:r>
            <a:r>
              <a:rPr lang="en-US" dirty="0" smtClean="0"/>
              <a:t>He </a:t>
            </a:r>
            <a:r>
              <a:rPr lang="en-US" dirty="0"/>
              <a:t>may be found; call on </a:t>
            </a:r>
            <a:r>
              <a:rPr lang="en-US" dirty="0" smtClean="0"/>
              <a:t>Him </a:t>
            </a:r>
            <a:r>
              <a:rPr lang="en-US" dirty="0"/>
              <a:t>while </a:t>
            </a:r>
            <a:r>
              <a:rPr lang="en-US" dirty="0" smtClean="0"/>
              <a:t>He </a:t>
            </a:r>
            <a:r>
              <a:rPr lang="en-US" dirty="0"/>
              <a:t>is near. </a:t>
            </a:r>
            <a:r>
              <a:rPr lang="en-US" baseline="30000" dirty="0"/>
              <a:t>7 </a:t>
            </a:r>
            <a:r>
              <a:rPr lang="en-US" dirty="0"/>
              <a:t> Let the wicked forsake his way and the evil man his thoughts. Let him turn to the </a:t>
            </a:r>
            <a:r>
              <a:rPr lang="en-US" cap="small" dirty="0"/>
              <a:t>LORD</a:t>
            </a:r>
            <a:r>
              <a:rPr lang="en-US" dirty="0"/>
              <a:t>, and </a:t>
            </a:r>
            <a:r>
              <a:rPr lang="en-US" dirty="0" smtClean="0"/>
              <a:t>He </a:t>
            </a:r>
            <a:r>
              <a:rPr lang="en-US" dirty="0"/>
              <a:t>will have mercy on him, and to our God, for </a:t>
            </a:r>
            <a:r>
              <a:rPr lang="en-US" dirty="0" smtClean="0"/>
              <a:t>He </a:t>
            </a:r>
            <a:r>
              <a:rPr lang="en-US" dirty="0"/>
              <a:t>will freely pardon. </a:t>
            </a:r>
            <a:r>
              <a:rPr lang="en-US" baseline="30000" dirty="0"/>
              <a:t>8 </a:t>
            </a:r>
            <a:r>
              <a:rPr lang="en-US" dirty="0"/>
              <a:t> "For </a:t>
            </a:r>
            <a:r>
              <a:rPr lang="en-US" dirty="0" smtClean="0"/>
              <a:t>My </a:t>
            </a:r>
            <a:r>
              <a:rPr lang="en-US" dirty="0"/>
              <a:t>thoughts are not your thoughts, neither are your ways </a:t>
            </a:r>
            <a:r>
              <a:rPr lang="en-US" dirty="0" smtClean="0"/>
              <a:t>My </a:t>
            </a:r>
            <a:r>
              <a:rPr lang="en-US" dirty="0"/>
              <a:t>ways," declares the </a:t>
            </a:r>
            <a:r>
              <a:rPr lang="en-US" cap="small" dirty="0"/>
              <a:t>LORD</a:t>
            </a:r>
            <a:r>
              <a:rPr lang="en-US" dirty="0"/>
              <a:t>. </a:t>
            </a:r>
            <a:r>
              <a:rPr lang="en-US" baseline="30000" dirty="0"/>
              <a:t>9 </a:t>
            </a:r>
            <a:r>
              <a:rPr lang="en-US" dirty="0"/>
              <a:t> "As the heavens are higher than the earth, so are </a:t>
            </a:r>
            <a:r>
              <a:rPr lang="en-US" dirty="0" smtClean="0"/>
              <a:t>My </a:t>
            </a:r>
            <a:r>
              <a:rPr lang="en-US" dirty="0"/>
              <a:t>ways higher than your ways and </a:t>
            </a:r>
            <a:r>
              <a:rPr lang="en-US" dirty="0" smtClean="0"/>
              <a:t>My </a:t>
            </a:r>
            <a:r>
              <a:rPr lang="en-US" dirty="0"/>
              <a:t>thoughts than your thoughts. </a:t>
            </a:r>
            <a:r>
              <a:rPr lang="en-US" baseline="30000" dirty="0"/>
              <a:t>10 </a:t>
            </a:r>
            <a:r>
              <a:rPr lang="en-US" dirty="0"/>
              <a:t> As the rain and the snow come down from heaven, and do not return to it without watering the earth and making it bud and flourish, so that it yields seed for the sower and bread for the eater, </a:t>
            </a:r>
            <a:r>
              <a:rPr lang="en-US" baseline="30000" dirty="0"/>
              <a:t>11 </a:t>
            </a:r>
            <a:r>
              <a:rPr lang="en-US" dirty="0"/>
              <a:t> so is </a:t>
            </a:r>
            <a:r>
              <a:rPr lang="en-US" dirty="0" smtClean="0"/>
              <a:t>My Word </a:t>
            </a:r>
            <a:r>
              <a:rPr lang="en-US" dirty="0"/>
              <a:t>that goes out from </a:t>
            </a:r>
            <a:r>
              <a:rPr lang="en-US" dirty="0" smtClean="0"/>
              <a:t>My </a:t>
            </a:r>
            <a:r>
              <a:rPr lang="en-US" dirty="0"/>
              <a:t>mouth: It will not return to me empty, but will accomplish what I desire and achieve the purpose for which I sent it. </a:t>
            </a:r>
            <a:r>
              <a:rPr lang="en-US" baseline="30000" dirty="0"/>
              <a:t>12 </a:t>
            </a:r>
            <a:r>
              <a:rPr lang="en-US" dirty="0"/>
              <a:t> You will go out in joy and be led forth in peace; the mountains and hills will burst into song before you, and all the trees of the field will clap their hands. </a:t>
            </a:r>
            <a:r>
              <a:rPr lang="en-US" baseline="30000" dirty="0"/>
              <a:t>13 </a:t>
            </a:r>
            <a:r>
              <a:rPr lang="en-US" dirty="0"/>
              <a:t> Instead of the thornbush will grow the pine tree, and instead of briers the myrtle will grow. This will be for the </a:t>
            </a:r>
            <a:r>
              <a:rPr lang="en-US" cap="small" dirty="0"/>
              <a:t>LORD</a:t>
            </a:r>
            <a:r>
              <a:rPr lang="en-US" dirty="0"/>
              <a:t>'s renown, for an everlasting sign, which will not be destroyed." </a:t>
            </a:r>
            <a:r>
              <a:rPr lang="en-US" b="1" dirty="0"/>
              <a:t>Isaiah 55:1-13 (NIV) </a:t>
            </a:r>
            <a:endParaRPr lang="en-US" dirty="0"/>
          </a:p>
        </p:txBody>
      </p:sp>
      <p:sp>
        <p:nvSpPr>
          <p:cNvPr id="3" name="Rectangle 2"/>
          <p:cNvSpPr>
            <a:spLocks noGrp="1" noChangeArrowheads="1"/>
          </p:cNvSpPr>
          <p:nvPr>
            <p:ph type="ctrTitle"/>
          </p:nvPr>
        </p:nvSpPr>
        <p:spPr>
          <a:xfrm>
            <a:off x="152400" y="130175"/>
            <a:ext cx="8991600" cy="708025"/>
          </a:xfrm>
        </p:spPr>
        <p:txBody>
          <a:bodyPr/>
          <a:lstStyle/>
          <a:p>
            <a:pPr algn="ctr" eaLnBrk="1" hangingPunct="1">
              <a:defRPr/>
            </a:pPr>
            <a:r>
              <a:rPr lang="en-US" b="1" dirty="0" smtClean="0">
                <a:solidFill>
                  <a:srgbClr val="FFFF00"/>
                </a:solidFill>
                <a:effectLst>
                  <a:outerShdw blurRad="50800" dist="127000" dir="8520000" sx="105000" sy="105000" algn="tl">
                    <a:srgbClr val="000000">
                      <a:alpha val="43137"/>
                    </a:srgbClr>
                  </a:outerShdw>
                </a:effectLst>
              </a:rPr>
              <a:t>Isaiah 55</a:t>
            </a:r>
          </a:p>
        </p:txBody>
      </p:sp>
    </p:spTree>
    <p:extLst>
      <p:ext uri="{BB962C8B-B14F-4D97-AF65-F5344CB8AC3E}">
        <p14:creationId xmlns:p14="http://schemas.microsoft.com/office/powerpoint/2010/main" val="47978132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152400" y="206375"/>
            <a:ext cx="9544050" cy="1470025"/>
          </a:xfrm>
        </p:spPr>
        <p:txBody>
          <a:bodyPr/>
          <a:lstStyle/>
          <a:p>
            <a:pPr algn="ctr" eaLnBrk="1" hangingPunct="1">
              <a:defRPr/>
            </a:pPr>
            <a:r>
              <a:rPr lang="en-US" sz="3200" b="1" dirty="0" smtClean="0">
                <a:solidFill>
                  <a:srgbClr val="FFFF00"/>
                </a:solidFill>
                <a:effectLst>
                  <a:outerShdw blurRad="50800" dist="127000" dir="8520000" sx="105000" sy="105000" algn="tl">
                    <a:srgbClr val="000000">
                      <a:alpha val="43137"/>
                    </a:srgbClr>
                  </a:outerShdw>
                </a:effectLst>
              </a:rPr>
              <a:t>The Prophetic  Pathways of Isaiah </a:t>
            </a:r>
          </a:p>
        </p:txBody>
      </p:sp>
      <p:sp>
        <p:nvSpPr>
          <p:cNvPr id="3" name="Right Arrow 2"/>
          <p:cNvSpPr/>
          <p:nvPr/>
        </p:nvSpPr>
        <p:spPr bwMode="auto">
          <a:xfrm>
            <a:off x="304800" y="2312138"/>
            <a:ext cx="1066800" cy="342900"/>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00"/>
              </a:solidFill>
              <a:effectLst>
                <a:outerShdw blurRad="38100" dist="38100" dir="2700000" algn="tl">
                  <a:srgbClr val="000000">
                    <a:alpha val="43137"/>
                  </a:srgbClr>
                </a:outerShdw>
              </a:effectLst>
              <a:latin typeface="Segoe"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17557036"/>
              </p:ext>
            </p:extLst>
          </p:nvPr>
        </p:nvGraphicFramePr>
        <p:xfrm>
          <a:off x="1447800" y="762000"/>
          <a:ext cx="7391400" cy="6149578"/>
        </p:xfrm>
        <a:graphic>
          <a:graphicData uri="http://schemas.openxmlformats.org/drawingml/2006/table">
            <a:tbl>
              <a:tblPr firstRow="1" firstCol="1" bandRow="1">
                <a:tableStyleId>{775DCB02-9BB8-47FD-8907-85C794F793BA}</a:tableStyleId>
              </a:tblPr>
              <a:tblGrid>
                <a:gridCol w="7391400"/>
              </a:tblGrid>
              <a:tr h="288956">
                <a:tc>
                  <a:txBody>
                    <a:bodyPr/>
                    <a:lstStyle/>
                    <a:p>
                      <a:pPr marL="0" marR="0" algn="ctr">
                        <a:spcBef>
                          <a:spcPts val="0"/>
                        </a:spcBef>
                        <a:spcAft>
                          <a:spcPts val="0"/>
                        </a:spcAft>
                      </a:pPr>
                      <a:r>
                        <a:rPr lang="en-US" sz="2000" dirty="0">
                          <a:solidFill>
                            <a:schemeClr val="bg1">
                              <a:lumMod val="75000"/>
                            </a:schemeClr>
                          </a:solidFill>
                          <a:effectLst/>
                        </a:rPr>
                        <a:t>Prophetic Tense or </a:t>
                      </a:r>
                      <a:r>
                        <a:rPr lang="en-US" sz="2000" dirty="0" smtClean="0">
                          <a:solidFill>
                            <a:schemeClr val="bg1">
                              <a:lumMod val="75000"/>
                            </a:schemeClr>
                          </a:solidFill>
                          <a:effectLst/>
                        </a:rPr>
                        <a:t>Trajectory</a:t>
                      </a:r>
                      <a:endParaRPr lang="en-US" sz="2000" dirty="0">
                        <a:solidFill>
                          <a:schemeClr val="bg1">
                            <a:lumMod val="75000"/>
                          </a:schemeClr>
                        </a:solidFill>
                        <a:effectLst/>
                        <a:latin typeface="Arial"/>
                        <a:ea typeface="Calibri"/>
                      </a:endParaRPr>
                    </a:p>
                  </a:txBody>
                  <a:tcPr marL="11285" marR="11285" marT="0" marB="0"/>
                </a:tc>
              </a:tr>
              <a:tr h="577911">
                <a:tc>
                  <a:txBody>
                    <a:bodyPr/>
                    <a:lstStyle/>
                    <a:p>
                      <a:pPr marL="0" marR="0">
                        <a:spcBef>
                          <a:spcPts val="0"/>
                        </a:spcBef>
                        <a:spcAft>
                          <a:spcPts val="0"/>
                        </a:spcAft>
                      </a:pPr>
                      <a:r>
                        <a:rPr lang="en-US" sz="2000" dirty="0">
                          <a:effectLst/>
                        </a:rPr>
                        <a:t>A NOW WORD to a current King who was alive during Isaiah’s </a:t>
                      </a:r>
                      <a:r>
                        <a:rPr lang="en-US" sz="2000" dirty="0" smtClean="0">
                          <a:effectLst/>
                        </a:rPr>
                        <a:t>ministry.</a:t>
                      </a:r>
                      <a:endParaRPr lang="en-US" sz="2000" dirty="0">
                        <a:effectLst/>
                        <a:latin typeface="Arial"/>
                        <a:ea typeface="Calibri"/>
                      </a:endParaRPr>
                    </a:p>
                  </a:txBody>
                  <a:tcPr marL="11285" marR="11285" marT="0" marB="0"/>
                </a:tc>
              </a:tr>
              <a:tr h="288956">
                <a:tc>
                  <a:txBody>
                    <a:bodyPr/>
                    <a:lstStyle/>
                    <a:p>
                      <a:pPr marL="0" marR="0">
                        <a:spcBef>
                          <a:spcPts val="0"/>
                        </a:spcBef>
                        <a:spcAft>
                          <a:spcPts val="0"/>
                        </a:spcAft>
                      </a:pPr>
                      <a:r>
                        <a:rPr lang="en-US" sz="2000">
                          <a:effectLst/>
                        </a:rPr>
                        <a:t>A Future word for a future leader in the earth</a:t>
                      </a:r>
                      <a:endParaRPr lang="en-US" sz="2000">
                        <a:effectLst/>
                        <a:latin typeface="Arial"/>
                        <a:ea typeface="Calibri"/>
                      </a:endParaRPr>
                    </a:p>
                  </a:txBody>
                  <a:tcPr marL="11285" marR="11285" marT="0" marB="0"/>
                </a:tc>
              </a:tr>
              <a:tr h="288956">
                <a:tc>
                  <a:txBody>
                    <a:bodyPr/>
                    <a:lstStyle/>
                    <a:p>
                      <a:pPr marL="0" marR="0">
                        <a:spcBef>
                          <a:spcPts val="0"/>
                        </a:spcBef>
                        <a:spcAft>
                          <a:spcPts val="0"/>
                        </a:spcAft>
                      </a:pPr>
                      <a:r>
                        <a:rPr lang="en-US" sz="2000" dirty="0">
                          <a:effectLst/>
                        </a:rPr>
                        <a:t>A </a:t>
                      </a:r>
                      <a:r>
                        <a:rPr lang="en-US" sz="2000" dirty="0" smtClean="0">
                          <a:effectLst/>
                        </a:rPr>
                        <a:t>FUTURE WORD predicting </a:t>
                      </a:r>
                      <a:r>
                        <a:rPr lang="en-US" sz="2000" dirty="0">
                          <a:effectLst/>
                        </a:rPr>
                        <a:t>the coming of Jesus the Messiah </a:t>
                      </a:r>
                      <a:endParaRPr lang="en-US" sz="2000" dirty="0">
                        <a:effectLst/>
                        <a:latin typeface="Arial"/>
                        <a:ea typeface="Calibri"/>
                      </a:endParaRPr>
                    </a:p>
                  </a:txBody>
                  <a:tcPr marL="11285" marR="11285" marT="0" marB="0"/>
                </a:tc>
              </a:tr>
              <a:tr h="577911">
                <a:tc>
                  <a:txBody>
                    <a:bodyPr/>
                    <a:lstStyle/>
                    <a:p>
                      <a:pPr marL="0" marR="0">
                        <a:spcBef>
                          <a:spcPts val="0"/>
                        </a:spcBef>
                        <a:spcAft>
                          <a:spcPts val="0"/>
                        </a:spcAft>
                      </a:pPr>
                      <a:r>
                        <a:rPr lang="en-US" sz="2000">
                          <a:effectLst/>
                        </a:rPr>
                        <a:t>A future word of the type of ministry Jesus was going to operate in and accomplish</a:t>
                      </a:r>
                      <a:endParaRPr lang="en-US" sz="2000">
                        <a:effectLst/>
                        <a:latin typeface="Arial"/>
                        <a:ea typeface="Calibri"/>
                      </a:endParaRPr>
                    </a:p>
                  </a:txBody>
                  <a:tcPr marL="11285" marR="11285" marT="0" marB="0"/>
                </a:tc>
              </a:tr>
              <a:tr h="577911">
                <a:tc>
                  <a:txBody>
                    <a:bodyPr/>
                    <a:lstStyle/>
                    <a:p>
                      <a:pPr marL="0" marR="0">
                        <a:spcBef>
                          <a:spcPts val="0"/>
                        </a:spcBef>
                        <a:spcAft>
                          <a:spcPts val="0"/>
                        </a:spcAft>
                      </a:pPr>
                      <a:r>
                        <a:rPr lang="en-US" sz="2000" dirty="0">
                          <a:effectLst/>
                        </a:rPr>
                        <a:t>A NOW WORD calling Israel and her Kings and people to </a:t>
                      </a:r>
                      <a:r>
                        <a:rPr lang="en-US" sz="2000" dirty="0" smtClean="0">
                          <a:effectLst/>
                        </a:rPr>
                        <a:t>obedience and repentance</a:t>
                      </a:r>
                      <a:endParaRPr lang="en-US" sz="2000" dirty="0">
                        <a:effectLst/>
                        <a:latin typeface="Arial"/>
                        <a:ea typeface="Calibri"/>
                      </a:endParaRPr>
                    </a:p>
                  </a:txBody>
                  <a:tcPr marL="11285" marR="11285" marT="0" marB="0"/>
                </a:tc>
              </a:tr>
              <a:tr h="577911">
                <a:tc>
                  <a:txBody>
                    <a:bodyPr/>
                    <a:lstStyle/>
                    <a:p>
                      <a:pPr marL="0" marR="0">
                        <a:spcBef>
                          <a:spcPts val="0"/>
                        </a:spcBef>
                        <a:spcAft>
                          <a:spcPts val="0"/>
                        </a:spcAft>
                      </a:pPr>
                      <a:r>
                        <a:rPr lang="en-US" sz="2000" dirty="0" smtClean="0">
                          <a:effectLst/>
                          <a:latin typeface="Arial"/>
                          <a:ea typeface="Calibri"/>
                        </a:rPr>
                        <a:t>A FUTURE</a:t>
                      </a:r>
                      <a:r>
                        <a:rPr lang="en-US" sz="2000" baseline="0" dirty="0" smtClean="0">
                          <a:effectLst/>
                          <a:latin typeface="Arial"/>
                          <a:ea typeface="Calibri"/>
                        </a:rPr>
                        <a:t> WORD of the Gospel calling future generations into spiritual victory</a:t>
                      </a:r>
                      <a:endParaRPr lang="en-US" sz="2000" dirty="0">
                        <a:effectLst/>
                        <a:latin typeface="Arial"/>
                        <a:ea typeface="Calibri"/>
                      </a:endParaRPr>
                    </a:p>
                  </a:txBody>
                  <a:tcPr marL="11285" marR="11285" marT="0" marB="0"/>
                </a:tc>
              </a:tr>
              <a:tr h="618116">
                <a:tc>
                  <a:txBody>
                    <a:bodyPr/>
                    <a:lstStyle/>
                    <a:p>
                      <a:pPr marL="0" marR="0">
                        <a:spcBef>
                          <a:spcPts val="0"/>
                        </a:spcBef>
                        <a:spcAft>
                          <a:spcPts val="0"/>
                        </a:spcAft>
                      </a:pPr>
                      <a:r>
                        <a:rPr lang="en-US" sz="2000" dirty="0">
                          <a:effectLst/>
                        </a:rPr>
                        <a:t>A </a:t>
                      </a:r>
                      <a:r>
                        <a:rPr lang="en-US" sz="2000" dirty="0" smtClean="0">
                          <a:effectLst/>
                        </a:rPr>
                        <a:t>FUTURE PROPHETIC WORD concerning </a:t>
                      </a:r>
                      <a:r>
                        <a:rPr lang="en-US" sz="2000" dirty="0">
                          <a:effectLst/>
                        </a:rPr>
                        <a:t>the Church impacting the world</a:t>
                      </a:r>
                      <a:endParaRPr lang="en-US" sz="2000" dirty="0">
                        <a:effectLst/>
                        <a:latin typeface="Arial"/>
                        <a:ea typeface="Calibri"/>
                      </a:endParaRPr>
                    </a:p>
                  </a:txBody>
                  <a:tcPr marL="11285" marR="11285" marT="0" marB="0"/>
                </a:tc>
              </a:tr>
              <a:tr h="665663">
                <a:tc>
                  <a:txBody>
                    <a:bodyPr/>
                    <a:lstStyle/>
                    <a:p>
                      <a:pPr marL="0" marR="0">
                        <a:spcBef>
                          <a:spcPts val="0"/>
                        </a:spcBef>
                        <a:spcAft>
                          <a:spcPts val="0"/>
                        </a:spcAft>
                      </a:pPr>
                      <a:r>
                        <a:rPr lang="en-US" sz="2000" dirty="0">
                          <a:effectLst/>
                        </a:rPr>
                        <a:t>A </a:t>
                      </a:r>
                      <a:r>
                        <a:rPr lang="en-US" sz="2000" dirty="0" smtClean="0">
                          <a:effectLst/>
                        </a:rPr>
                        <a:t>FUTURE PROPHETIC WORD concerning </a:t>
                      </a:r>
                      <a:r>
                        <a:rPr lang="en-US" sz="2000" dirty="0">
                          <a:effectLst/>
                        </a:rPr>
                        <a:t>the LAST DAYS </a:t>
                      </a:r>
                      <a:endParaRPr lang="en-US" sz="2000" dirty="0">
                        <a:effectLst/>
                        <a:latin typeface="Arial"/>
                        <a:ea typeface="Calibri"/>
                      </a:endParaRPr>
                    </a:p>
                  </a:txBody>
                  <a:tcPr marL="11285" marR="11285" marT="0" marB="0"/>
                </a:tc>
              </a:tr>
              <a:tr h="577911">
                <a:tc>
                  <a:txBody>
                    <a:bodyPr/>
                    <a:lstStyle/>
                    <a:p>
                      <a:pPr marL="0" marR="0">
                        <a:spcBef>
                          <a:spcPts val="0"/>
                        </a:spcBef>
                        <a:spcAft>
                          <a:spcPts val="0"/>
                        </a:spcAft>
                      </a:pPr>
                      <a:r>
                        <a:rPr lang="en-US" sz="2000" dirty="0">
                          <a:effectLst/>
                        </a:rPr>
                        <a:t>A </a:t>
                      </a:r>
                      <a:r>
                        <a:rPr lang="en-US" sz="2000" dirty="0" smtClean="0">
                          <a:effectLst/>
                        </a:rPr>
                        <a:t>FUTURE PROPHETIC WORD concerning </a:t>
                      </a:r>
                      <a:r>
                        <a:rPr lang="en-US" sz="2000" dirty="0">
                          <a:effectLst/>
                        </a:rPr>
                        <a:t>the Millennium (Thousand year reign of </a:t>
                      </a:r>
                      <a:r>
                        <a:rPr lang="en-US" sz="2000" dirty="0" smtClean="0">
                          <a:effectLst/>
                        </a:rPr>
                        <a:t>Christ)</a:t>
                      </a:r>
                      <a:endParaRPr lang="en-US" sz="2000" dirty="0">
                        <a:effectLst/>
                        <a:latin typeface="Arial"/>
                        <a:ea typeface="Calibri"/>
                      </a:endParaRPr>
                    </a:p>
                  </a:txBody>
                  <a:tcPr marL="11285" marR="11285" marT="0" marB="0"/>
                </a:tc>
              </a:tr>
              <a:tr h="903399">
                <a:tc>
                  <a:txBody>
                    <a:bodyPr/>
                    <a:lstStyle/>
                    <a:p>
                      <a:pPr marL="0" marR="0">
                        <a:spcBef>
                          <a:spcPts val="0"/>
                        </a:spcBef>
                        <a:spcAft>
                          <a:spcPts val="0"/>
                        </a:spcAft>
                      </a:pPr>
                      <a:r>
                        <a:rPr lang="en-US" sz="2000" dirty="0" smtClean="0">
                          <a:effectLst/>
                        </a:rPr>
                        <a:t>FUTURE PROPHETIC WORD concerning </a:t>
                      </a:r>
                      <a:r>
                        <a:rPr lang="en-US" sz="2000" dirty="0">
                          <a:effectLst/>
                        </a:rPr>
                        <a:t>eternity with God or eternity in </a:t>
                      </a:r>
                      <a:r>
                        <a:rPr lang="en-US" sz="2000" dirty="0" smtClean="0">
                          <a:effectLst/>
                        </a:rPr>
                        <a:t>hell</a:t>
                      </a:r>
                      <a:endParaRPr lang="en-US" sz="2000" dirty="0">
                        <a:effectLst/>
                        <a:latin typeface="Arial"/>
                        <a:ea typeface="Calibri"/>
                      </a:endParaRPr>
                    </a:p>
                  </a:txBody>
                  <a:tcPr marL="11285" marR="11285" marT="0" marB="0"/>
                </a:tc>
              </a:tr>
            </a:tbl>
          </a:graphicData>
        </a:graphic>
      </p:graphicFrame>
      <p:sp>
        <p:nvSpPr>
          <p:cNvPr id="6" name="Right Arrow 5"/>
          <p:cNvSpPr/>
          <p:nvPr/>
        </p:nvSpPr>
        <p:spPr bwMode="auto">
          <a:xfrm>
            <a:off x="288851" y="3581400"/>
            <a:ext cx="1066800" cy="342900"/>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00"/>
              </a:solidFill>
              <a:effectLst>
                <a:outerShdw blurRad="38100" dist="38100" dir="2700000" algn="tl">
                  <a:srgbClr val="000000">
                    <a:alpha val="43137"/>
                  </a:srgbClr>
                </a:outerShdw>
              </a:effectLst>
              <a:latin typeface="Segoe" pitchFamily="34" charset="0"/>
            </a:endParaRPr>
          </a:p>
        </p:txBody>
      </p:sp>
      <p:sp>
        <p:nvSpPr>
          <p:cNvPr id="7" name="Right Arrow 6"/>
          <p:cNvSpPr/>
          <p:nvPr/>
        </p:nvSpPr>
        <p:spPr bwMode="auto">
          <a:xfrm>
            <a:off x="288851" y="4191000"/>
            <a:ext cx="1066800" cy="342900"/>
          </a:xfrm>
          <a:prstGeom prst="rightArrow">
            <a:avLst/>
          </a:prstGeom>
          <a:solidFill>
            <a:schemeClr val="accent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00"/>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103817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theme/theme1.xml><?xml version="1.0" encoding="utf-8"?>
<a:theme xmlns:a="http://schemas.openxmlformats.org/drawingml/2006/main" name="1_Green curves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2D4328B-7AED-4019-A1E2-17EAB1A500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 curves template Segoe</Template>
  <TotalTime>122411</TotalTime>
  <Words>1530</Words>
  <Application>Microsoft Office PowerPoint</Application>
  <PresentationFormat>On-screen Show (4:3)</PresentationFormat>
  <Paragraphs>91</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1_Green curves template Segoe</vt:lpstr>
      <vt:lpstr>White with Courier font for code slides</vt:lpstr>
      <vt:lpstr>PowerPoint Presentation</vt:lpstr>
      <vt:lpstr>Isaiah Chapter  55 </vt:lpstr>
      <vt:lpstr>When We Forsake God </vt:lpstr>
      <vt:lpstr>The Skeleton Can Remain</vt:lpstr>
      <vt:lpstr>At Some Point We Have  To Live Out - Our Mission</vt:lpstr>
      <vt:lpstr>Let’s Revisit Isaiah 54</vt:lpstr>
      <vt:lpstr>THE PRINCIPLE OF FAITH Vs. FLESH</vt:lpstr>
      <vt:lpstr>Isaiah 55</vt:lpstr>
      <vt:lpstr>The Prophetic  Pathways of Isaiah </vt:lpstr>
      <vt:lpstr>Isaiah 55:1</vt:lpstr>
      <vt:lpstr>The Pie Chart of  Thirst</vt:lpstr>
      <vt:lpstr>God Made Us To Thirst After Himself   </vt:lpstr>
      <vt:lpstr>How Do We Drink Jesus?</vt:lpstr>
      <vt:lpstr>THE FOUR ROOT LIES THAT LEAD TO  NOT TASTING THAT THE LORD IS GOOD </vt:lpstr>
      <vt:lpstr>Isaiah 55:2, 3</vt:lpstr>
      <vt:lpstr>True Covenant is hated by the Devil </vt:lpstr>
      <vt:lpstr>True Satisfaction</vt:lpstr>
      <vt:lpstr>PowerPoint Presentation</vt:lpstr>
      <vt:lpstr>Isaiah 55:4, 5</vt:lpstr>
      <vt:lpstr>Isaiah 55:6, 7</vt:lpstr>
      <vt:lpstr>Isaiah 55:8, 9</vt:lpstr>
      <vt:lpstr>Isaiah 55:10, 11</vt:lpstr>
      <vt:lpstr>The Frequency of God’s Word</vt:lpstr>
      <vt:lpstr>Isaiah 55:12, 13</vt:lpstr>
      <vt:lpstr>Everlasting Salvation Or Judgment </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Don Lamb</dc:creator>
  <cp:lastModifiedBy>LifeGate</cp:lastModifiedBy>
  <cp:revision>1630</cp:revision>
  <cp:lastPrinted>2019-01-14T22:32:13Z</cp:lastPrinted>
  <dcterms:created xsi:type="dcterms:W3CDTF">2017-04-23T09:25:27Z</dcterms:created>
  <dcterms:modified xsi:type="dcterms:W3CDTF">2022-01-23T16:57:49Z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TC102867389990</vt:lpwstr>
  </property>
</Properties>
</file>