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 id="2147483689" r:id="rId4"/>
  </p:sldMasterIdLst>
  <p:notesMasterIdLst>
    <p:notesMasterId r:id="rId27"/>
  </p:notesMasterIdLst>
  <p:sldIdLst>
    <p:sldId id="904" r:id="rId5"/>
    <p:sldId id="990" r:id="rId6"/>
    <p:sldId id="984" r:id="rId7"/>
    <p:sldId id="986" r:id="rId8"/>
    <p:sldId id="987" r:id="rId9"/>
    <p:sldId id="989" r:id="rId10"/>
    <p:sldId id="985" r:id="rId11"/>
    <p:sldId id="967" r:id="rId12"/>
    <p:sldId id="969" r:id="rId13"/>
    <p:sldId id="978" r:id="rId14"/>
    <p:sldId id="981" r:id="rId15"/>
    <p:sldId id="976" r:id="rId16"/>
    <p:sldId id="991" r:id="rId17"/>
    <p:sldId id="977" r:id="rId18"/>
    <p:sldId id="992" r:id="rId19"/>
    <p:sldId id="944" r:id="rId20"/>
    <p:sldId id="993" r:id="rId21"/>
    <p:sldId id="962" r:id="rId22"/>
    <p:sldId id="929" r:id="rId23"/>
    <p:sldId id="994" r:id="rId24"/>
    <p:sldId id="979" r:id="rId25"/>
    <p:sldId id="982" r:id="rId26"/>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89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p:scale>
          <a:sx n="60" d="100"/>
          <a:sy n="60" d="100"/>
        </p:scale>
        <p:origin x="-3084" y="-1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2.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2438" tIns="46219" rIns="92438" bIns="4621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38" tIns="46219" rIns="92438" bIns="46219" rtlCol="0"/>
          <a:lstStyle>
            <a:lvl1pPr algn="r">
              <a:defRPr sz="1200"/>
            </a:lvl1pPr>
          </a:lstStyle>
          <a:p>
            <a:fld id="{6C4C2796-38F0-4163-B63C-6A929A5D6120}" type="datetimeFigureOut">
              <a:rPr lang="en-US" smtClean="0"/>
              <a:t>4/17/2022</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38" tIns="46219" rIns="92438" bIns="4621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38" tIns="46219" rIns="92438" bIns="462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2982119" cy="464820"/>
          </a:xfrm>
          <a:prstGeom prst="rect">
            <a:avLst/>
          </a:prstGeom>
        </p:spPr>
        <p:txBody>
          <a:bodyPr vert="horz" lIns="92438" tIns="46219" rIns="92438" bIns="4621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38" tIns="46219" rIns="92438" bIns="46219" rtlCol="0" anchor="b"/>
          <a:lstStyle>
            <a:lvl1pPr algn="r">
              <a:defRPr sz="1200"/>
            </a:lvl1pPr>
          </a:lstStyle>
          <a:p>
            <a:fld id="{5DCBF8A3-7C65-4CBF-A992-414CE124F484}" type="slidenum">
              <a:rPr lang="en-US" smtClean="0"/>
              <a:t>‹#›</a:t>
            </a:fld>
            <a:endParaRPr lang="en-US"/>
          </a:p>
        </p:txBody>
      </p:sp>
    </p:spTree>
    <p:extLst>
      <p:ext uri="{BB962C8B-B14F-4D97-AF65-F5344CB8AC3E}">
        <p14:creationId xmlns:p14="http://schemas.microsoft.com/office/powerpoint/2010/main" val="2288100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537D3102-AD23-4BFF-87AE-61567A0BE8E3}" type="datetime1">
              <a:rPr lang="en-US" smtClean="0"/>
              <a:t>4/17/2022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pPr/>
              <a:t>‹#›</a:t>
            </a:fld>
            <a:endParaRPr lang="en-US"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B55F5725-E820-4B2A-A81C-15E6A453397F}" type="datetime1">
              <a:rPr lang="en-US" smtClean="0"/>
              <a:t>4/17/2022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pPr/>
              <a:t>‹#›</a:t>
            </a:fld>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8DB90A-5AB2-4BF4-8147-F4CADCC03FE3}" type="datetime1">
              <a:rPr lang="en-US" smtClean="0"/>
              <a:t>4/17/2022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FC7ECF7D-CB0D-4FDB-902B-9E5CD56B2F3F}" type="datetime1">
              <a:rPr lang="en-US" smtClean="0"/>
              <a:t>4/17/2022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19053D-4B37-4D7B-8ABF-990319F02EEF}"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1155614-9033-4786-9235-17DD4EEE6651}" type="datetime1">
              <a:rPr lang="en-US" smtClean="0"/>
              <a:t>4/17/2022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19053D-4B37-4D7B-8ABF-990319F02EEF}"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3DFD299-E27D-455F-9667-E019E6CEA2DD}" type="datetime1">
              <a:rPr lang="en-US" smtClean="0"/>
              <a:t>4/17/2022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19053D-4B37-4D7B-8ABF-990319F02EEF}"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CAA9CB-1752-48C5-8105-E376DCE212C0}" type="datetime1">
              <a:rPr lang="en-US" smtClean="0"/>
              <a:t>4/17/2022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19053D-4B37-4D7B-8ABF-990319F02EEF}"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1F1C62-8F5A-4581-84EA-8C88B3391AE6}" type="datetime1">
              <a:rPr lang="en-US" smtClean="0"/>
              <a:t>4/17/2022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19053D-4B37-4D7B-8ABF-990319F02EE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A98DDE-8CD0-4E97-98D0-8F413940748F}" type="datetime1">
              <a:rPr lang="en-US" smtClean="0"/>
              <a:t>4/17/2022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19053D-4B37-4D7B-8ABF-990319F02EE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FABC42-E576-4B96-A2BC-C9DCC9DAE463}" type="datetime1">
              <a:rPr lang="en-US" smtClean="0"/>
              <a:t>4/17/2022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B9B64A-A574-4632-8FB6-30501D3E1ACB}" type="datetime1">
              <a:rPr lang="en-US" smtClean="0"/>
              <a:t>4/17/2022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extLst>
              <a:ext uri="{28A0092B-C50C-407E-A947-70E740481C1C}">
                <a14:useLocalDpi xmlns:a14="http://schemas.microsoft.com/office/drawing/2010/main" val="0"/>
              </a:ext>
            </a:extLst>
          </a:blip>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B3AFFF1-9C47-49F0-AE12-AF188F3F4E82}" type="datetime1">
              <a:rPr lang="en-US" smtClean="0"/>
              <a:pPr/>
              <a:t>4/17/2022</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8237106-F2ED-405E-BC33-CC3CF426205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ransition>
    <p:fade/>
  </p:transition>
  <p:timing>
    <p:tnLst>
      <p:par>
        <p:cTn id="1" dur="indefinite" restart="never" nodeType="tmRoot"/>
      </p:par>
    </p:tnLst>
  </p:timing>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5.xml"/><Relationship Id="rId5" Type="http://schemas.openxmlformats.org/officeDocument/2006/relationships/image" Target="../media/image26.pn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1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4419600"/>
            <a:ext cx="8305800" cy="2369880"/>
          </a:xfrm>
          <a:prstGeom prst="rect">
            <a:avLst/>
          </a:prstGeom>
          <a:noFill/>
        </p:spPr>
        <p:txBody>
          <a:bodyPr wrap="square" rtlCol="0">
            <a:spAutoFit/>
          </a:bodyPr>
          <a:lstStyle/>
          <a:p>
            <a:pPr algn="ctr"/>
            <a:r>
              <a:rPr lang="en-US" sz="4000" b="1" dirty="0" smtClean="0"/>
              <a:t>Sunday, April 17, 2022</a:t>
            </a:r>
          </a:p>
          <a:p>
            <a:pPr algn="ctr"/>
            <a:r>
              <a:rPr lang="en-US" sz="5400" b="1" dirty="0" smtClean="0">
                <a:solidFill>
                  <a:srgbClr val="FFFF00"/>
                </a:solidFill>
              </a:rPr>
              <a:t>The Resurrection Of Jesus </a:t>
            </a:r>
          </a:p>
          <a:p>
            <a:pPr algn="ctr"/>
            <a:r>
              <a:rPr lang="en-US" sz="5400" b="1" dirty="0" smtClean="0">
                <a:solidFill>
                  <a:srgbClr val="FFFF00"/>
                </a:solidFill>
              </a:rPr>
              <a:t>Changes Iron Hearts  </a:t>
            </a:r>
            <a:endParaRPr lang="en-US" sz="5400" b="1" dirty="0">
              <a:solidFill>
                <a:srgbClr val="FFFF00"/>
              </a:solidFill>
            </a:endParaRPr>
          </a:p>
        </p:txBody>
      </p:sp>
      <p:pic>
        <p:nvPicPr>
          <p:cNvPr id="1026" name="Picture 2" descr="The Resurrection of Jesus Christ: Infallible Proofs | Answers in Gene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533400"/>
            <a:ext cx="7162800" cy="3748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00515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914400"/>
            <a:ext cx="8991600" cy="70802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b="1" dirty="0" smtClean="0">
                <a:solidFill>
                  <a:srgbClr val="FFFF00"/>
                </a:solidFill>
                <a:effectLst>
                  <a:outerShdw blurRad="50800" dist="127000" dir="8520000" sx="105000" sy="105000" algn="tl">
                    <a:srgbClr val="000000">
                      <a:alpha val="43137"/>
                    </a:srgbClr>
                  </a:outerShdw>
                </a:effectLst>
              </a:rPr>
              <a:t>PUTTING THE BRANCH OF CHRIST AND His</a:t>
            </a:r>
          </a:p>
          <a:p>
            <a:pPr algn="ctr">
              <a:defRPr/>
            </a:pPr>
            <a:r>
              <a:rPr lang="en-US" b="1" dirty="0" smtClean="0">
                <a:solidFill>
                  <a:srgbClr val="FFFF00"/>
                </a:solidFill>
                <a:effectLst>
                  <a:outerShdw blurRad="50800" dist="127000" dir="8520000" sx="105000" sy="105000" algn="tl">
                    <a:srgbClr val="000000">
                      <a:alpha val="43137"/>
                    </a:srgbClr>
                  </a:outerShdw>
                </a:effectLst>
              </a:rPr>
              <a:t>RESURRECTING POWER OVER US</a:t>
            </a:r>
          </a:p>
          <a:p>
            <a:pPr algn="ctr">
              <a:defRPr/>
            </a:pPr>
            <a:r>
              <a:rPr lang="en-US" b="1" dirty="0" smtClean="0">
                <a:solidFill>
                  <a:srgbClr val="FFFF00"/>
                </a:solidFill>
                <a:effectLst>
                  <a:outerShdw blurRad="50800" dist="127000" dir="8520000" sx="105000" sy="105000" algn="tl">
                    <a:srgbClr val="000000">
                      <a:alpha val="43137"/>
                    </a:srgbClr>
                  </a:outerShdw>
                </a:effectLst>
              </a:rPr>
              <a:t>REVERSES OUR SINKING INTO THE RIVER OF SIN</a:t>
            </a:r>
          </a:p>
        </p:txBody>
      </p:sp>
      <p:sp>
        <p:nvSpPr>
          <p:cNvPr id="2" name="Rectangle 1"/>
          <p:cNvSpPr/>
          <p:nvPr/>
        </p:nvSpPr>
        <p:spPr>
          <a:xfrm>
            <a:off x="214423" y="1813173"/>
            <a:ext cx="4967177" cy="4401205"/>
          </a:xfrm>
          <a:prstGeom prst="rect">
            <a:avLst/>
          </a:prstGeom>
        </p:spPr>
        <p:txBody>
          <a:bodyPr wrap="square">
            <a:spAutoFit/>
          </a:bodyPr>
          <a:lstStyle/>
          <a:p>
            <a:r>
              <a:rPr lang="en-US" sz="2800" baseline="30000" dirty="0"/>
              <a:t>5 </a:t>
            </a:r>
            <a:r>
              <a:rPr lang="en-US" sz="2800" dirty="0"/>
              <a:t> "The days are coming," declares the </a:t>
            </a:r>
            <a:r>
              <a:rPr lang="en-US" sz="2800" cap="small" dirty="0"/>
              <a:t>LORD</a:t>
            </a:r>
            <a:r>
              <a:rPr lang="en-US" sz="2800" dirty="0"/>
              <a:t>, "</a:t>
            </a:r>
            <a:r>
              <a:rPr lang="en-US" sz="2800" dirty="0">
                <a:solidFill>
                  <a:srgbClr val="FFFF00"/>
                </a:solidFill>
              </a:rPr>
              <a:t>when I will raise up to David a righteous Branch</a:t>
            </a:r>
            <a:r>
              <a:rPr lang="en-US" sz="2800" dirty="0"/>
              <a:t>, a King </a:t>
            </a:r>
            <a:r>
              <a:rPr lang="en-US" sz="2800" dirty="0" smtClean="0"/>
              <a:t>Who </a:t>
            </a:r>
            <a:r>
              <a:rPr lang="en-US" sz="2800" dirty="0"/>
              <a:t>will reign wisely and do what is just and right in the land. </a:t>
            </a:r>
            <a:r>
              <a:rPr lang="en-US" sz="2800" baseline="30000" dirty="0"/>
              <a:t>6 </a:t>
            </a:r>
            <a:r>
              <a:rPr lang="en-US" sz="2800" dirty="0"/>
              <a:t> In </a:t>
            </a:r>
            <a:r>
              <a:rPr lang="en-US" sz="2800" dirty="0" smtClean="0"/>
              <a:t>His </a:t>
            </a:r>
            <a:r>
              <a:rPr lang="en-US" sz="2800" dirty="0"/>
              <a:t>days Judah will be saved and Israel will live in safety. This is the </a:t>
            </a:r>
            <a:r>
              <a:rPr lang="en-US" sz="2800" dirty="0" smtClean="0"/>
              <a:t>Name </a:t>
            </a:r>
            <a:r>
              <a:rPr lang="en-US" sz="2800" dirty="0"/>
              <a:t>by which </a:t>
            </a:r>
            <a:r>
              <a:rPr lang="en-US" sz="2800" dirty="0" smtClean="0"/>
              <a:t>He </a:t>
            </a:r>
            <a:r>
              <a:rPr lang="en-US" sz="2800" dirty="0"/>
              <a:t>will be called: The </a:t>
            </a:r>
            <a:r>
              <a:rPr lang="en-US" sz="2800" cap="small" dirty="0"/>
              <a:t>LORD</a:t>
            </a:r>
            <a:r>
              <a:rPr lang="en-US" sz="2800" dirty="0"/>
              <a:t> Our Righteousness. </a:t>
            </a:r>
            <a:r>
              <a:rPr lang="en-US" sz="2800" b="1" dirty="0"/>
              <a:t>Jeremiah 23:5-6 (NIV) </a:t>
            </a:r>
            <a:endParaRPr lang="en-US" sz="2800" dirty="0"/>
          </a:p>
        </p:txBody>
      </p:sp>
      <p:pic>
        <p:nvPicPr>
          <p:cNvPr id="3" name="Picture 2" descr="Have You Lost Your Edge? 2 Kings 6:1-7"/>
          <p:cNvPicPr>
            <a:picLocks noChangeAspect="1" noChangeArrowheads="1"/>
          </p:cNvPicPr>
          <p:nvPr/>
        </p:nvPicPr>
        <p:blipFill rotWithShape="1">
          <a:blip r:embed="rId2">
            <a:extLst>
              <a:ext uri="{28A0092B-C50C-407E-A947-70E740481C1C}">
                <a14:useLocalDpi xmlns:a14="http://schemas.microsoft.com/office/drawing/2010/main" val="0"/>
              </a:ext>
            </a:extLst>
          </a:blip>
          <a:srcRect l="24777" r="21890" b="17207"/>
          <a:stretch/>
        </p:blipFill>
        <p:spPr bwMode="auto">
          <a:xfrm>
            <a:off x="5791200" y="2006030"/>
            <a:ext cx="2590800" cy="4015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12695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9808" y="1066800"/>
            <a:ext cx="9134192" cy="63182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3200" b="1" dirty="0" smtClean="0">
                <a:solidFill>
                  <a:srgbClr val="FFFF00"/>
                </a:solidFill>
                <a:effectLst>
                  <a:outerShdw blurRad="50800" dist="127000" dir="8520000" sx="105000" sy="105000" algn="tl">
                    <a:srgbClr val="000000">
                      <a:alpha val="43137"/>
                    </a:srgbClr>
                  </a:outerShdw>
                </a:effectLst>
              </a:rPr>
              <a:t>THE CROSS AND THE RESURRECTION  </a:t>
            </a:r>
          </a:p>
          <a:p>
            <a:pPr algn="ctr">
              <a:defRPr/>
            </a:pPr>
            <a:r>
              <a:rPr lang="en-US" sz="3200" b="1" dirty="0" smtClean="0">
                <a:solidFill>
                  <a:srgbClr val="FFFF00"/>
                </a:solidFill>
                <a:effectLst>
                  <a:outerShdw blurRad="50800" dist="127000" dir="8520000" sx="105000" sy="105000" algn="tl">
                    <a:srgbClr val="000000">
                      <a:alpha val="43137"/>
                    </a:srgbClr>
                  </a:outerShdw>
                </a:effectLst>
              </a:rPr>
              <a:t>REVERSES THE POLARITY</a:t>
            </a:r>
          </a:p>
          <a:p>
            <a:pPr algn="ctr">
              <a:defRPr/>
            </a:pPr>
            <a:r>
              <a:rPr lang="en-US" sz="3200" b="1" dirty="0" smtClean="0">
                <a:solidFill>
                  <a:srgbClr val="FFFF00"/>
                </a:solidFill>
                <a:effectLst>
                  <a:outerShdw blurRad="50800" dist="127000" dir="8520000" sx="105000" sy="105000" algn="tl">
                    <a:srgbClr val="000000">
                      <a:alpha val="43137"/>
                    </a:srgbClr>
                  </a:outerShdw>
                </a:effectLst>
              </a:rPr>
              <a:t>OF OUR SELFISH HEART</a:t>
            </a:r>
          </a:p>
        </p:txBody>
      </p:sp>
      <p:sp>
        <p:nvSpPr>
          <p:cNvPr id="2" name="AutoShape 2" descr="Your Secret to Success? Be More Selfish"/>
          <p:cNvSpPr>
            <a:spLocks noChangeAspect="1" noChangeArrowheads="1"/>
          </p:cNvSpPr>
          <p:nvPr/>
        </p:nvSpPr>
        <p:spPr bwMode="auto">
          <a:xfrm>
            <a:off x="155575" y="45402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972" r="9361"/>
          <a:stretch/>
        </p:blipFill>
        <p:spPr bwMode="auto">
          <a:xfrm>
            <a:off x="244474" y="3090998"/>
            <a:ext cx="2727326" cy="224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descr="Greater Happiness in 5 Minutes a Day"/>
          <p:cNvPicPr>
            <a:picLocks noChangeAspect="1" noChangeArrowheads="1"/>
          </p:cNvPicPr>
          <p:nvPr/>
        </p:nvPicPr>
        <p:blipFill rotWithShape="1">
          <a:blip r:embed="rId3">
            <a:extLst>
              <a:ext uri="{28A0092B-C50C-407E-A947-70E740481C1C}">
                <a14:useLocalDpi xmlns:a14="http://schemas.microsoft.com/office/drawing/2010/main" val="0"/>
              </a:ext>
            </a:extLst>
          </a:blip>
          <a:srcRect t="13784" b="13226"/>
          <a:stretch/>
        </p:blipFill>
        <p:spPr bwMode="auto">
          <a:xfrm>
            <a:off x="6705600" y="3072117"/>
            <a:ext cx="2057401" cy="22498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5575" y="5464314"/>
            <a:ext cx="2727326" cy="707886"/>
          </a:xfrm>
          <a:prstGeom prst="rect">
            <a:avLst/>
          </a:prstGeom>
          <a:noFill/>
        </p:spPr>
        <p:txBody>
          <a:bodyPr wrap="square" rtlCol="0">
            <a:spAutoFit/>
          </a:bodyPr>
          <a:lstStyle/>
          <a:p>
            <a:pPr algn="ctr"/>
            <a:r>
              <a:rPr lang="en-US" sz="4000" dirty="0" smtClean="0">
                <a:latin typeface="AR HERMANN" panose="02000000000000000000" pitchFamily="2" charset="0"/>
              </a:rPr>
              <a:t>Selfish</a:t>
            </a:r>
            <a:endParaRPr lang="en-US" sz="4000" dirty="0">
              <a:latin typeface="AR HERMANN" panose="02000000000000000000" pitchFamily="2" charset="0"/>
            </a:endParaRPr>
          </a:p>
        </p:txBody>
      </p:sp>
      <p:sp>
        <p:nvSpPr>
          <p:cNvPr id="10" name="TextBox 9"/>
          <p:cNvSpPr txBox="1"/>
          <p:nvPr/>
        </p:nvSpPr>
        <p:spPr>
          <a:xfrm>
            <a:off x="6950074" y="5399084"/>
            <a:ext cx="2727326" cy="707886"/>
          </a:xfrm>
          <a:prstGeom prst="rect">
            <a:avLst/>
          </a:prstGeom>
          <a:noFill/>
        </p:spPr>
        <p:txBody>
          <a:bodyPr wrap="square" rtlCol="0">
            <a:spAutoFit/>
          </a:bodyPr>
          <a:lstStyle/>
          <a:p>
            <a:r>
              <a:rPr lang="en-US" sz="4000" dirty="0" smtClean="0">
                <a:latin typeface="AR HERMANN" panose="02000000000000000000" pitchFamily="2" charset="0"/>
              </a:rPr>
              <a:t>Loving </a:t>
            </a:r>
            <a:endParaRPr lang="en-US" sz="4000" dirty="0">
              <a:latin typeface="AR HERMANN" panose="02000000000000000000" pitchFamily="2" charset="0"/>
            </a:endParaRPr>
          </a:p>
        </p:txBody>
      </p:sp>
      <p:sp>
        <p:nvSpPr>
          <p:cNvPr id="7" name="TextBox 6"/>
          <p:cNvSpPr txBox="1"/>
          <p:nvPr/>
        </p:nvSpPr>
        <p:spPr>
          <a:xfrm>
            <a:off x="609600" y="1828800"/>
            <a:ext cx="1981200" cy="1323439"/>
          </a:xfrm>
          <a:prstGeom prst="rect">
            <a:avLst/>
          </a:prstGeom>
          <a:noFill/>
        </p:spPr>
        <p:txBody>
          <a:bodyPr wrap="square" rtlCol="0">
            <a:spAutoFit/>
          </a:bodyPr>
          <a:lstStyle/>
          <a:p>
            <a:pPr algn="ctr"/>
            <a:r>
              <a:rPr lang="en-US" sz="8000" b="1" dirty="0" smtClean="0">
                <a:solidFill>
                  <a:srgbClr val="00B0F0"/>
                </a:solidFill>
                <a:latin typeface="AR DESTINE" panose="02000000000000000000" pitchFamily="2" charset="0"/>
              </a:rPr>
              <a:t>-</a:t>
            </a:r>
            <a:endParaRPr lang="en-US" sz="8000" b="1" dirty="0">
              <a:solidFill>
                <a:srgbClr val="00B0F0"/>
              </a:solidFill>
              <a:latin typeface="AR DESTINE" panose="02000000000000000000" pitchFamily="2" charset="0"/>
            </a:endParaRPr>
          </a:p>
        </p:txBody>
      </p:sp>
      <p:sp>
        <p:nvSpPr>
          <p:cNvPr id="12" name="TextBox 11"/>
          <p:cNvSpPr txBox="1"/>
          <p:nvPr/>
        </p:nvSpPr>
        <p:spPr>
          <a:xfrm>
            <a:off x="6705600" y="1893884"/>
            <a:ext cx="1981200" cy="1323439"/>
          </a:xfrm>
          <a:prstGeom prst="rect">
            <a:avLst/>
          </a:prstGeom>
          <a:noFill/>
        </p:spPr>
        <p:txBody>
          <a:bodyPr wrap="square" rtlCol="0">
            <a:spAutoFit/>
          </a:bodyPr>
          <a:lstStyle/>
          <a:p>
            <a:pPr algn="ctr"/>
            <a:r>
              <a:rPr lang="en-US" sz="8000" b="1" dirty="0" smtClean="0">
                <a:solidFill>
                  <a:srgbClr val="FF0000"/>
                </a:solidFill>
              </a:rPr>
              <a:t>+</a:t>
            </a:r>
            <a:endParaRPr lang="en-US" sz="8000" b="1" dirty="0">
              <a:solidFill>
                <a:srgbClr val="FF0000"/>
              </a:solidFill>
            </a:endParaRPr>
          </a:p>
        </p:txBody>
      </p:sp>
      <p:pic>
        <p:nvPicPr>
          <p:cNvPr id="3081" name="Picture 9" descr="What kind of wood was the Cross of Christ made of?"/>
          <p:cNvPicPr>
            <a:picLocks noChangeAspect="1" noChangeArrowheads="1"/>
          </p:cNvPicPr>
          <p:nvPr/>
        </p:nvPicPr>
        <p:blipFill rotWithShape="1">
          <a:blip r:embed="rId4">
            <a:extLst>
              <a:ext uri="{28A0092B-C50C-407E-A947-70E740481C1C}">
                <a14:useLocalDpi xmlns:a14="http://schemas.microsoft.com/office/drawing/2010/main" val="0"/>
              </a:ext>
            </a:extLst>
          </a:blip>
          <a:srcRect l="31838" t="-13" r="31973" b="14421"/>
          <a:stretch/>
        </p:blipFill>
        <p:spPr bwMode="auto">
          <a:xfrm>
            <a:off x="4191000" y="1734915"/>
            <a:ext cx="1007286" cy="1337202"/>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Reverse Polarity Switching DPDT Swit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352801" y="3264667"/>
            <a:ext cx="2699923" cy="2461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2520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7"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4800"/>
            <a:ext cx="9144000" cy="707886"/>
          </a:xfrm>
          <a:prstGeom prst="rect">
            <a:avLst/>
          </a:prstGeom>
        </p:spPr>
        <p:txBody>
          <a:bodyPr wrap="square">
            <a:spAutoFit/>
          </a:bodyPr>
          <a:lstStyle/>
          <a:p>
            <a:pPr algn="ctr"/>
            <a:r>
              <a:rPr lang="en-US" sz="4000" b="1" dirty="0" smtClean="0">
                <a:solidFill>
                  <a:srgbClr val="FFFF00"/>
                </a:solidFill>
                <a:effectLst>
                  <a:outerShdw blurRad="38100" dist="38100" dir="2700000" algn="tl">
                    <a:srgbClr val="000000">
                      <a:alpha val="43137"/>
                    </a:srgbClr>
                  </a:outerShdw>
                </a:effectLst>
              </a:rPr>
              <a:t>Heart of Stone Into A Living Heart </a:t>
            </a:r>
            <a:endParaRPr lang="en-US" sz="4000" b="1" dirty="0">
              <a:solidFill>
                <a:srgbClr val="FFFF00"/>
              </a:solidFill>
              <a:effectLst>
                <a:outerShdw blurRad="38100" dist="38100" dir="2700000" algn="tl">
                  <a:srgbClr val="000000">
                    <a:alpha val="43137"/>
                  </a:srgbClr>
                </a:outerShdw>
              </a:effectLst>
            </a:endParaRPr>
          </a:p>
        </p:txBody>
      </p:sp>
      <p:sp>
        <p:nvSpPr>
          <p:cNvPr id="7" name="Rectangle 6"/>
          <p:cNvSpPr/>
          <p:nvPr/>
        </p:nvSpPr>
        <p:spPr>
          <a:xfrm>
            <a:off x="381000" y="1859340"/>
            <a:ext cx="8382000" cy="3108543"/>
          </a:xfrm>
          <a:prstGeom prst="rect">
            <a:avLst/>
          </a:prstGeom>
        </p:spPr>
        <p:txBody>
          <a:bodyPr wrap="square">
            <a:spAutoFit/>
          </a:bodyPr>
          <a:lstStyle/>
          <a:p>
            <a:r>
              <a:rPr lang="en-US" sz="2800" dirty="0" smtClean="0"/>
              <a:t>I </a:t>
            </a:r>
            <a:r>
              <a:rPr lang="en-US" sz="2800" dirty="0"/>
              <a:t>will give them an undivided heart and put a new spirit in them; I will remove from them their heart of stone and give them a heart of flesh. Ezekiel 11:19 (NIV) </a:t>
            </a:r>
          </a:p>
          <a:p>
            <a:endParaRPr lang="en-US" sz="2800" dirty="0"/>
          </a:p>
          <a:p>
            <a:r>
              <a:rPr lang="en-US" sz="2800" dirty="0" smtClean="0"/>
              <a:t>I </a:t>
            </a:r>
            <a:r>
              <a:rPr lang="en-US" sz="2800" dirty="0"/>
              <a:t>will give you a new heart and put a new spirit in you; I will remove from you your heart of stone and give you a heart of flesh. Ezekiel 36:26 (NIV) </a:t>
            </a:r>
          </a:p>
        </p:txBody>
      </p:sp>
    </p:spTree>
    <p:extLst>
      <p:ext uri="{BB962C8B-B14F-4D97-AF65-F5344CB8AC3E}">
        <p14:creationId xmlns:p14="http://schemas.microsoft.com/office/powerpoint/2010/main" val="1974359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04800"/>
            <a:ext cx="9144000" cy="1938992"/>
          </a:xfrm>
          <a:prstGeom prst="rect">
            <a:avLst/>
          </a:prstGeom>
        </p:spPr>
        <p:txBody>
          <a:bodyPr wrap="square">
            <a:spAutoFit/>
          </a:bodyPr>
          <a:lstStyle/>
          <a:p>
            <a:pPr algn="ctr"/>
            <a:r>
              <a:rPr lang="en-US" sz="4000" b="1" dirty="0">
                <a:solidFill>
                  <a:srgbClr val="FFFF00"/>
                </a:solidFill>
                <a:effectLst>
                  <a:outerShdw blurRad="38100" dist="38100" dir="2700000" algn="tl">
                    <a:srgbClr val="000000">
                      <a:alpha val="43137"/>
                    </a:srgbClr>
                  </a:outerShdw>
                </a:effectLst>
              </a:rPr>
              <a:t>FLOATING ABOVE THE RIVER OF SIN INTO THE PLACE SNATCHED BY THE FATHER FOR HIS RESTORED PURPOSES</a:t>
            </a:r>
          </a:p>
        </p:txBody>
      </p:sp>
      <p:sp>
        <p:nvSpPr>
          <p:cNvPr id="7" name="Rectangle 6"/>
          <p:cNvSpPr/>
          <p:nvPr/>
        </p:nvSpPr>
        <p:spPr>
          <a:xfrm>
            <a:off x="304800" y="2438400"/>
            <a:ext cx="8458200" cy="954107"/>
          </a:xfrm>
          <a:prstGeom prst="rect">
            <a:avLst/>
          </a:prstGeom>
        </p:spPr>
        <p:txBody>
          <a:bodyPr wrap="square">
            <a:spAutoFit/>
          </a:bodyPr>
          <a:lstStyle/>
          <a:p>
            <a:r>
              <a:rPr lang="en-US" sz="2800" dirty="0"/>
              <a:t>Think about this Divine revelation that Jesus on the cross redeemed everything – especially our cold selfish hearts.  </a:t>
            </a:r>
          </a:p>
        </p:txBody>
      </p:sp>
      <p:sp>
        <p:nvSpPr>
          <p:cNvPr id="8" name="Rectangle 7"/>
          <p:cNvSpPr/>
          <p:nvPr/>
        </p:nvSpPr>
        <p:spPr>
          <a:xfrm>
            <a:off x="381000" y="3657600"/>
            <a:ext cx="7848600" cy="1384995"/>
          </a:xfrm>
          <a:prstGeom prst="rect">
            <a:avLst/>
          </a:prstGeom>
        </p:spPr>
        <p:txBody>
          <a:bodyPr wrap="square">
            <a:spAutoFit/>
          </a:bodyPr>
          <a:lstStyle/>
          <a:p>
            <a:r>
              <a:rPr lang="en-US" sz="2800" dirty="0"/>
              <a:t>Your life is borrowed and though it may seem like it's an </a:t>
            </a:r>
            <a:r>
              <a:rPr lang="en-US" sz="2800" dirty="0" smtClean="0"/>
              <a:t>accident (IT BELONGS TO GOD) and it will keep sinking </a:t>
            </a:r>
            <a:r>
              <a:rPr lang="en-US" sz="2800" dirty="0"/>
              <a:t>down into </a:t>
            </a:r>
            <a:r>
              <a:rPr lang="en-US" sz="2800" dirty="0" smtClean="0"/>
              <a:t>the river selfishness </a:t>
            </a:r>
            <a:r>
              <a:rPr lang="en-US" sz="2800" dirty="0"/>
              <a:t>unless God redeems it.</a:t>
            </a:r>
          </a:p>
        </p:txBody>
      </p:sp>
      <p:pic>
        <p:nvPicPr>
          <p:cNvPr id="9" name="Picture 2" descr="A Floating Axe-head / OrthoChristian.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5257800"/>
            <a:ext cx="2667000" cy="133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8408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9808" y="206375"/>
            <a:ext cx="9134192" cy="63182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endParaRPr lang="en-US" sz="2800" b="1" dirty="0" smtClean="0">
              <a:solidFill>
                <a:srgbClr val="FFFF00"/>
              </a:solidFill>
              <a:effectLst>
                <a:outerShdw blurRad="50800" dist="127000" dir="8520000" sx="105000" sy="105000" algn="tl">
                  <a:srgbClr val="000000">
                    <a:alpha val="43137"/>
                  </a:srgbClr>
                </a:outerShdw>
              </a:effectLst>
            </a:endParaRPr>
          </a:p>
        </p:txBody>
      </p:sp>
      <p:pic>
        <p:nvPicPr>
          <p:cNvPr id="8" name="Picture 2" descr="A Floating Axe-head / OrthoChristian.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3404" y="5257800"/>
            <a:ext cx="2667000" cy="1333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 y="544128"/>
            <a:ext cx="8229600" cy="1200329"/>
          </a:xfrm>
          <a:prstGeom prst="rect">
            <a:avLst/>
          </a:prstGeom>
        </p:spPr>
        <p:txBody>
          <a:bodyPr wrap="square">
            <a:spAutoFit/>
          </a:bodyPr>
          <a:lstStyle/>
          <a:p>
            <a:r>
              <a:rPr lang="en-US" sz="2400" dirty="0"/>
              <a:t>And so the Father in His sovereign love picks up a Branch (Christ and His saving work on the cross) and spreads it over that river of death and made the axe head of your iron heart float.</a:t>
            </a:r>
          </a:p>
        </p:txBody>
      </p:sp>
      <p:sp>
        <p:nvSpPr>
          <p:cNvPr id="3" name="Rectangle 2"/>
          <p:cNvSpPr/>
          <p:nvPr/>
        </p:nvSpPr>
        <p:spPr>
          <a:xfrm>
            <a:off x="457200" y="2133600"/>
            <a:ext cx="8153400" cy="1200329"/>
          </a:xfrm>
          <a:prstGeom prst="rect">
            <a:avLst/>
          </a:prstGeom>
        </p:spPr>
        <p:txBody>
          <a:bodyPr wrap="square">
            <a:spAutoFit/>
          </a:bodyPr>
          <a:lstStyle/>
          <a:p>
            <a:r>
              <a:rPr lang="en-US" sz="2400" dirty="0"/>
              <a:t>And by faith – our cold iron heart starts to float above the river of selfishness -  the river of sin - the river of bondage because of the Cross </a:t>
            </a:r>
          </a:p>
        </p:txBody>
      </p:sp>
      <p:sp>
        <p:nvSpPr>
          <p:cNvPr id="4" name="Rectangle 3"/>
          <p:cNvSpPr/>
          <p:nvPr/>
        </p:nvSpPr>
        <p:spPr>
          <a:xfrm>
            <a:off x="457200" y="3376436"/>
            <a:ext cx="8229600" cy="1569660"/>
          </a:xfrm>
          <a:prstGeom prst="rect">
            <a:avLst/>
          </a:prstGeom>
        </p:spPr>
        <p:txBody>
          <a:bodyPr wrap="square">
            <a:spAutoFit/>
          </a:bodyPr>
          <a:lstStyle/>
          <a:p>
            <a:r>
              <a:rPr lang="en-US" sz="2400" dirty="0"/>
              <a:t>Think about it  - if you don't apply the cross to your appetites you will sink in the river of self-gratification forever. So when you put the cross to your sexuality you will live pure and you will live in Covenant with someone of the opposite sex biblically in self-control and love. </a:t>
            </a:r>
          </a:p>
        </p:txBody>
      </p:sp>
    </p:spTree>
    <p:extLst>
      <p:ext uri="{BB962C8B-B14F-4D97-AF65-F5344CB8AC3E}">
        <p14:creationId xmlns:p14="http://schemas.microsoft.com/office/powerpoint/2010/main" val="1283485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9808" y="206375"/>
            <a:ext cx="9134192" cy="63182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endParaRPr lang="en-US" sz="2800" b="1" dirty="0" smtClean="0">
              <a:solidFill>
                <a:srgbClr val="FFFF00"/>
              </a:solidFill>
              <a:effectLst>
                <a:outerShdw blurRad="50800" dist="127000" dir="8520000" sx="105000" sy="105000" algn="tl">
                  <a:srgbClr val="000000">
                    <a:alpha val="43137"/>
                  </a:srgbClr>
                </a:outerShdw>
              </a:effectLst>
            </a:endParaRPr>
          </a:p>
        </p:txBody>
      </p:sp>
      <p:pic>
        <p:nvPicPr>
          <p:cNvPr id="8" name="Picture 2" descr="A Floating Axe-head / OrthoChristian.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3404" y="5257800"/>
            <a:ext cx="2667000" cy="1333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3400" y="511677"/>
            <a:ext cx="8229600" cy="1938992"/>
          </a:xfrm>
          <a:prstGeom prst="rect">
            <a:avLst/>
          </a:prstGeom>
        </p:spPr>
        <p:txBody>
          <a:bodyPr wrap="square">
            <a:spAutoFit/>
          </a:bodyPr>
          <a:lstStyle/>
          <a:p>
            <a:r>
              <a:rPr lang="en-US" sz="2400" dirty="0"/>
              <a:t>When you put the cross over your finances you will use your finances and steward them in the fear of the Lord and you're not constantly shopping just to get a high and feel good or to make yourself happy but you're always using your money in the fear of the Lord which otherwise you wouldn't do.</a:t>
            </a:r>
          </a:p>
        </p:txBody>
      </p:sp>
      <p:sp>
        <p:nvSpPr>
          <p:cNvPr id="3" name="Rectangle 2"/>
          <p:cNvSpPr/>
          <p:nvPr/>
        </p:nvSpPr>
        <p:spPr>
          <a:xfrm>
            <a:off x="544032" y="2637472"/>
            <a:ext cx="8218967" cy="2677656"/>
          </a:xfrm>
          <a:prstGeom prst="rect">
            <a:avLst/>
          </a:prstGeom>
        </p:spPr>
        <p:txBody>
          <a:bodyPr wrap="square">
            <a:spAutoFit/>
          </a:bodyPr>
          <a:lstStyle/>
          <a:p>
            <a:r>
              <a:rPr lang="en-US" sz="2400" dirty="0"/>
              <a:t>So the power of the Cross is that God actually gets you into a place where you're floating above the river of selfishness and sin and you pursue Him - which in all cases you would not have done if there was not a Branch stretched out over you motivating your iron heart to float. Without that influence  you're a complete failure at life – you roam the world indulging and living for the continual downward spiral of the river of self-worship.</a:t>
            </a:r>
          </a:p>
        </p:txBody>
      </p:sp>
    </p:spTree>
    <p:extLst>
      <p:ext uri="{BB962C8B-B14F-4D97-AF65-F5344CB8AC3E}">
        <p14:creationId xmlns:p14="http://schemas.microsoft.com/office/powerpoint/2010/main" val="2224313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97359"/>
            <a:ext cx="9144000" cy="1754326"/>
          </a:xfrm>
          <a:prstGeom prst="rect">
            <a:avLst/>
          </a:prstGeom>
        </p:spPr>
        <p:txBody>
          <a:bodyPr wrap="square">
            <a:spAutoFit/>
          </a:bodyPr>
          <a:lstStyle/>
          <a:p>
            <a:pPr algn="ctr"/>
            <a:r>
              <a:rPr lang="en-US" sz="3600" b="1" dirty="0">
                <a:solidFill>
                  <a:srgbClr val="FFFF00"/>
                </a:solidFill>
                <a:effectLst>
                  <a:outerShdw blurRad="38100" dist="38100" dir="2700000" algn="tl">
                    <a:srgbClr val="000000">
                      <a:alpha val="43137"/>
                    </a:srgbClr>
                  </a:outerShdw>
                </a:effectLst>
              </a:rPr>
              <a:t>DIVINE RUPTURE OF THE HEAVENS</a:t>
            </a:r>
          </a:p>
          <a:p>
            <a:pPr algn="ctr"/>
            <a:r>
              <a:rPr lang="en-US" sz="3600" b="1" dirty="0">
                <a:solidFill>
                  <a:srgbClr val="FFFF00"/>
                </a:solidFill>
                <a:effectLst>
                  <a:outerShdw blurRad="38100" dist="38100" dir="2700000" algn="tl">
                    <a:srgbClr val="000000">
                      <a:alpha val="43137"/>
                    </a:srgbClr>
                  </a:outerShdw>
                </a:effectLst>
              </a:rPr>
              <a:t>CALLOUSED HEARTS BEGIN TO LOVE</a:t>
            </a:r>
          </a:p>
          <a:p>
            <a:pPr algn="ctr"/>
            <a:r>
              <a:rPr lang="en-US" sz="3600" b="1" dirty="0">
                <a:solidFill>
                  <a:srgbClr val="FFFF00"/>
                </a:solidFill>
                <a:effectLst>
                  <a:outerShdw blurRad="38100" dist="38100" dir="2700000" algn="tl">
                    <a:srgbClr val="000000">
                      <a:alpha val="43137"/>
                    </a:srgbClr>
                  </a:outerShdw>
                </a:effectLst>
              </a:rPr>
              <a:t>SCALED OVER EYES BEGIN TO SEE</a:t>
            </a:r>
          </a:p>
        </p:txBody>
      </p:sp>
      <p:sp>
        <p:nvSpPr>
          <p:cNvPr id="3" name="Rectangle 2"/>
          <p:cNvSpPr/>
          <p:nvPr/>
        </p:nvSpPr>
        <p:spPr>
          <a:xfrm>
            <a:off x="381000" y="2590800"/>
            <a:ext cx="8305800" cy="3539430"/>
          </a:xfrm>
          <a:prstGeom prst="rect">
            <a:avLst/>
          </a:prstGeom>
        </p:spPr>
        <p:txBody>
          <a:bodyPr wrap="square">
            <a:spAutoFit/>
          </a:bodyPr>
          <a:lstStyle/>
          <a:p>
            <a:r>
              <a:rPr lang="en-US" sz="3200" dirty="0"/>
              <a:t>The God of our fathers raised Jesus from the dead--whom you had killed by hanging Him on a </a:t>
            </a:r>
            <a:r>
              <a:rPr lang="en-US" sz="3200" b="1" dirty="0"/>
              <a:t>tree</a:t>
            </a:r>
            <a:r>
              <a:rPr lang="en-US" sz="3200" dirty="0"/>
              <a:t>. 31  God exalted Him to his own right hand as Prince and Savior that he might give repentance and forgiveness of sins to Israel. 32  We are witnesses of these things, and so is the Holy Spirit, whom God has given to those who obey him." Acts 5:30-32 (NIV)</a:t>
            </a:r>
          </a:p>
        </p:txBody>
      </p:sp>
    </p:spTree>
    <p:extLst>
      <p:ext uri="{BB962C8B-B14F-4D97-AF65-F5344CB8AC3E}">
        <p14:creationId xmlns:p14="http://schemas.microsoft.com/office/powerpoint/2010/main" val="94951035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7712" y="1676400"/>
            <a:ext cx="8534400" cy="1815882"/>
          </a:xfrm>
          <a:prstGeom prst="rect">
            <a:avLst/>
          </a:prstGeom>
        </p:spPr>
        <p:txBody>
          <a:bodyPr wrap="square">
            <a:spAutoFit/>
          </a:bodyPr>
          <a:lstStyle/>
          <a:p>
            <a:r>
              <a:rPr lang="en-US" sz="2800" dirty="0"/>
              <a:t>But thanks be to God that, though you used to be slaves to sin, you wholeheartedly obeyed the form of teaching to which you were entrusted. 18  You have been set free from sin and have become slaves to righteousness. Romans 6:17-18 (NIV)</a:t>
            </a:r>
          </a:p>
        </p:txBody>
      </p:sp>
      <p:sp>
        <p:nvSpPr>
          <p:cNvPr id="6" name="Rectangle 5"/>
          <p:cNvSpPr/>
          <p:nvPr/>
        </p:nvSpPr>
        <p:spPr>
          <a:xfrm>
            <a:off x="297712" y="3886200"/>
            <a:ext cx="8084288" cy="1815882"/>
          </a:xfrm>
          <a:prstGeom prst="rect">
            <a:avLst/>
          </a:prstGeom>
        </p:spPr>
        <p:txBody>
          <a:bodyPr wrap="square">
            <a:spAutoFit/>
          </a:bodyPr>
          <a:lstStyle/>
          <a:p>
            <a:r>
              <a:rPr lang="en-US" sz="2800" dirty="0"/>
              <a:t>Therefore, if anyone is in Christ, he is a new creation; the old has gone, the new has come! 18  All this is from God, who reconciled us to himself through Christ and gave us the ministry of reconciliation: 2 Corinthians 5:17-18 (NIV)</a:t>
            </a:r>
          </a:p>
        </p:txBody>
      </p:sp>
      <p:sp>
        <p:nvSpPr>
          <p:cNvPr id="7" name="Rectangle 6"/>
          <p:cNvSpPr/>
          <p:nvPr/>
        </p:nvSpPr>
        <p:spPr>
          <a:xfrm>
            <a:off x="0" y="304800"/>
            <a:ext cx="9144000" cy="1323439"/>
          </a:xfrm>
          <a:prstGeom prst="rect">
            <a:avLst/>
          </a:prstGeom>
        </p:spPr>
        <p:txBody>
          <a:bodyPr wrap="square">
            <a:spAutoFit/>
          </a:bodyPr>
          <a:lstStyle/>
          <a:p>
            <a:pPr algn="ctr"/>
            <a:r>
              <a:rPr lang="en-US" sz="4000" b="1" dirty="0" smtClean="0">
                <a:solidFill>
                  <a:srgbClr val="FFFF00"/>
                </a:solidFill>
                <a:effectLst>
                  <a:outerShdw blurRad="38100" dist="38100" dir="2700000" algn="tl">
                    <a:srgbClr val="000000">
                      <a:alpha val="43137"/>
                    </a:srgbClr>
                  </a:outerShdw>
                </a:effectLst>
              </a:rPr>
              <a:t>New Testament Scriptures</a:t>
            </a:r>
          </a:p>
          <a:p>
            <a:pPr algn="ctr"/>
            <a:r>
              <a:rPr lang="en-US" sz="4000" b="1" dirty="0" smtClean="0">
                <a:solidFill>
                  <a:srgbClr val="FFFF00"/>
                </a:solidFill>
                <a:effectLst>
                  <a:outerShdw blurRad="38100" dist="38100" dir="2700000" algn="tl">
                    <a:srgbClr val="000000">
                      <a:alpha val="43137"/>
                    </a:srgbClr>
                  </a:outerShdw>
                </a:effectLst>
              </a:rPr>
              <a:t>Declaring The Iron Floats</a:t>
            </a:r>
            <a:endParaRPr lang="en-US" sz="4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68073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52400"/>
            <a:ext cx="9067800" cy="1323439"/>
          </a:xfrm>
          <a:prstGeom prst="rect">
            <a:avLst/>
          </a:prstGeom>
        </p:spPr>
        <p:txBody>
          <a:bodyPr wrap="square">
            <a:spAutoFit/>
          </a:bodyPr>
          <a:lstStyle/>
          <a:p>
            <a:pPr algn="ctr"/>
            <a:r>
              <a:rPr lang="en-US" sz="4000" b="1" dirty="0" smtClean="0">
                <a:solidFill>
                  <a:srgbClr val="FFFF00"/>
                </a:solidFill>
                <a:effectLst>
                  <a:outerShdw blurRad="38100" dist="38100" dir="2700000" algn="tl">
                    <a:srgbClr val="000000">
                      <a:alpha val="43137"/>
                    </a:srgbClr>
                  </a:outerShdw>
                </a:effectLst>
              </a:rPr>
              <a:t>The Lord Doesn’t Want Us Focused </a:t>
            </a:r>
          </a:p>
          <a:p>
            <a:pPr algn="ctr"/>
            <a:r>
              <a:rPr lang="en-US" sz="4000" b="1" dirty="0" smtClean="0">
                <a:solidFill>
                  <a:srgbClr val="FFFF00"/>
                </a:solidFill>
                <a:effectLst>
                  <a:outerShdw blurRad="38100" dist="38100" dir="2700000" algn="tl">
                    <a:srgbClr val="000000">
                      <a:alpha val="43137"/>
                    </a:srgbClr>
                  </a:outerShdw>
                </a:effectLst>
              </a:rPr>
              <a:t>on What We Hate About Ourselves  </a:t>
            </a:r>
            <a:endParaRPr lang="en-US" sz="40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457200" y="1600200"/>
            <a:ext cx="8305800" cy="5078313"/>
          </a:xfrm>
          <a:prstGeom prst="rect">
            <a:avLst/>
          </a:prstGeom>
        </p:spPr>
        <p:txBody>
          <a:bodyPr wrap="square">
            <a:spAutoFit/>
          </a:bodyPr>
          <a:lstStyle/>
          <a:p>
            <a:r>
              <a:rPr lang="en-US" dirty="0" smtClean="0"/>
              <a:t>Many times we focus </a:t>
            </a:r>
            <a:r>
              <a:rPr lang="en-US" dirty="0"/>
              <a:t>on what we hate about </a:t>
            </a:r>
            <a:r>
              <a:rPr lang="en-US" dirty="0" smtClean="0"/>
              <a:t>ourselves.</a:t>
            </a:r>
          </a:p>
          <a:p>
            <a:endParaRPr lang="en-US" dirty="0"/>
          </a:p>
          <a:p>
            <a:r>
              <a:rPr lang="en-US" dirty="0" smtClean="0"/>
              <a:t>But  we need to focus MORE on </a:t>
            </a:r>
            <a:r>
              <a:rPr lang="en-US" dirty="0"/>
              <a:t>what we </a:t>
            </a:r>
            <a:r>
              <a:rPr lang="en-US" dirty="0" smtClean="0"/>
              <a:t>LOVE ABOUT GOD.  We constantly </a:t>
            </a:r>
            <a:r>
              <a:rPr lang="en-US" dirty="0"/>
              <a:t>come back to our own deficiencies and problems without allowing </a:t>
            </a:r>
            <a:r>
              <a:rPr lang="en-US" dirty="0" smtClean="0"/>
              <a:t>there to </a:t>
            </a:r>
            <a:r>
              <a:rPr lang="en-US" dirty="0"/>
              <a:t>be a faith declaration that God is working in us to change </a:t>
            </a:r>
            <a:r>
              <a:rPr lang="en-US" dirty="0" smtClean="0"/>
              <a:t>us.</a:t>
            </a:r>
          </a:p>
          <a:p>
            <a:endParaRPr lang="en-US" dirty="0"/>
          </a:p>
          <a:p>
            <a:r>
              <a:rPr lang="en-US" dirty="0" smtClean="0"/>
              <a:t> </a:t>
            </a:r>
            <a:r>
              <a:rPr lang="en-US" dirty="0"/>
              <a:t>S</a:t>
            </a:r>
            <a:r>
              <a:rPr lang="en-US" dirty="0" smtClean="0"/>
              <a:t>o </a:t>
            </a:r>
            <a:r>
              <a:rPr lang="en-US" dirty="0"/>
              <a:t>many people have a </a:t>
            </a:r>
            <a:r>
              <a:rPr lang="en-US" dirty="0" smtClean="0"/>
              <a:t>negative natural tendency </a:t>
            </a:r>
            <a:r>
              <a:rPr lang="en-US" dirty="0"/>
              <a:t>about themselves they hate their lethargic lazy </a:t>
            </a:r>
            <a:r>
              <a:rPr lang="en-US" dirty="0" smtClean="0"/>
              <a:t>moody self. So they </a:t>
            </a:r>
            <a:r>
              <a:rPr lang="en-US" dirty="0"/>
              <a:t>don't make friends well </a:t>
            </a:r>
            <a:r>
              <a:rPr lang="en-US" dirty="0" smtClean="0"/>
              <a:t> - they </a:t>
            </a:r>
            <a:r>
              <a:rPr lang="en-US" dirty="0"/>
              <a:t>struggle with depression so they are always thinking about themselves and they can never get their eyes on Jesus </a:t>
            </a:r>
            <a:r>
              <a:rPr lang="en-US" dirty="0" smtClean="0"/>
              <a:t>for any length of time – the ONE who </a:t>
            </a:r>
            <a:r>
              <a:rPr lang="en-US" dirty="0"/>
              <a:t>is </a:t>
            </a:r>
            <a:r>
              <a:rPr lang="en-US" dirty="0" smtClean="0"/>
              <a:t>holding the CROSS over their lives so </a:t>
            </a:r>
            <a:r>
              <a:rPr lang="en-US" dirty="0"/>
              <a:t>they </a:t>
            </a:r>
            <a:r>
              <a:rPr lang="en-US" dirty="0" smtClean="0"/>
              <a:t>can float above the river of sin. </a:t>
            </a:r>
          </a:p>
          <a:p>
            <a:endParaRPr lang="en-US" dirty="0"/>
          </a:p>
          <a:p>
            <a:r>
              <a:rPr lang="en-US" dirty="0" smtClean="0"/>
              <a:t>meditate </a:t>
            </a:r>
            <a:r>
              <a:rPr lang="en-US" dirty="0"/>
              <a:t>on what they hate about themselves and wonder why they're depressed were their circumstances why their circumstances continue to be extraordinary really worse than everybody else's again they're not thinking about Jesus Paul tells us in Colossians 3 sink on these things above not on worldly things where your life is hid in Christ so as you think of Christ you're thinking of your life as you think of Jesus you're thinking about your life as you think about his qualities of persistence daring rescuing forgiving love that is what gives us hope that is what gives us strength that is what gives us the ability to deal with are negatives</a:t>
            </a:r>
          </a:p>
        </p:txBody>
      </p:sp>
    </p:spTree>
    <p:extLst>
      <p:ext uri="{BB962C8B-B14F-4D97-AF65-F5344CB8AC3E}">
        <p14:creationId xmlns:p14="http://schemas.microsoft.com/office/powerpoint/2010/main" val="246173756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04800"/>
            <a:ext cx="9144000" cy="1323439"/>
          </a:xfrm>
          <a:prstGeom prst="rect">
            <a:avLst/>
          </a:prstGeom>
        </p:spPr>
        <p:txBody>
          <a:bodyPr wrap="square">
            <a:spAutoFit/>
          </a:bodyPr>
          <a:lstStyle/>
          <a:p>
            <a:pPr algn="ctr"/>
            <a:r>
              <a:rPr lang="en-US" sz="4000" b="1" dirty="0" smtClean="0">
                <a:solidFill>
                  <a:srgbClr val="FFFF00"/>
                </a:solidFill>
                <a:effectLst>
                  <a:outerShdw blurRad="38100" dist="38100" dir="2700000" algn="tl">
                    <a:srgbClr val="000000">
                      <a:alpha val="43137"/>
                    </a:srgbClr>
                  </a:outerShdw>
                </a:effectLst>
              </a:rPr>
              <a:t>We Have To Partner With God</a:t>
            </a:r>
          </a:p>
          <a:p>
            <a:pPr algn="ctr"/>
            <a:r>
              <a:rPr lang="en-US" sz="4000" b="1" dirty="0" smtClean="0">
                <a:solidFill>
                  <a:srgbClr val="FFFF00"/>
                </a:solidFill>
                <a:effectLst>
                  <a:outerShdw blurRad="38100" dist="38100" dir="2700000" algn="tl">
                    <a:srgbClr val="000000">
                      <a:alpha val="43137"/>
                    </a:srgbClr>
                  </a:outerShdw>
                </a:effectLst>
              </a:rPr>
              <a:t>To Receive The Blessing</a:t>
            </a:r>
          </a:p>
        </p:txBody>
      </p:sp>
      <p:pic>
        <p:nvPicPr>
          <p:cNvPr id="9218" name="Picture 2" descr="Faith Without Works Is Dead – { Andrew Mills }"/>
          <p:cNvPicPr>
            <a:picLocks noChangeAspect="1" noChangeArrowheads="1"/>
          </p:cNvPicPr>
          <p:nvPr/>
        </p:nvPicPr>
        <p:blipFill rotWithShape="1">
          <a:blip r:embed="rId2">
            <a:extLst>
              <a:ext uri="{28A0092B-C50C-407E-A947-70E740481C1C}">
                <a14:useLocalDpi xmlns:a14="http://schemas.microsoft.com/office/drawing/2010/main" val="0"/>
              </a:ext>
            </a:extLst>
          </a:blip>
          <a:srcRect b="9647"/>
          <a:stretch/>
        </p:blipFill>
        <p:spPr bwMode="auto">
          <a:xfrm>
            <a:off x="1285419" y="1981200"/>
            <a:ext cx="6573161" cy="37178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00400" y="3962400"/>
            <a:ext cx="2286000" cy="769441"/>
          </a:xfrm>
          <a:prstGeom prst="rect">
            <a:avLst/>
          </a:prstGeom>
          <a:solidFill>
            <a:srgbClr val="5589DD"/>
          </a:solidFill>
        </p:spPr>
        <p:txBody>
          <a:bodyPr wrap="square" rtlCol="0">
            <a:spAutoFit/>
          </a:bodyPr>
          <a:lstStyle/>
          <a:p>
            <a:pPr algn="ctr"/>
            <a:r>
              <a:rPr lang="en-US" sz="4400" b="1" dirty="0" smtClean="0"/>
              <a:t>ACTION</a:t>
            </a:r>
            <a:endParaRPr lang="en-US" sz="4400" b="1" dirty="0"/>
          </a:p>
        </p:txBody>
      </p:sp>
    </p:spTree>
    <p:extLst>
      <p:ext uri="{BB962C8B-B14F-4D97-AF65-F5344CB8AC3E}">
        <p14:creationId xmlns:p14="http://schemas.microsoft.com/office/powerpoint/2010/main" val="15391132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743200"/>
            <a:ext cx="8305800" cy="3539430"/>
          </a:xfrm>
          <a:prstGeom prst="rect">
            <a:avLst/>
          </a:prstGeom>
        </p:spPr>
        <p:txBody>
          <a:bodyPr wrap="square">
            <a:spAutoFit/>
          </a:bodyPr>
          <a:lstStyle/>
          <a:p>
            <a:r>
              <a:rPr lang="en-US" sz="3200" dirty="0" smtClean="0"/>
              <a:t>May </a:t>
            </a:r>
            <a:r>
              <a:rPr lang="en-US" sz="3200" dirty="0"/>
              <a:t>the God of peace, who through the blood of the eternal covenant brought back from the dead our Lord Jesus, that great Shepherd of the sheep, </a:t>
            </a:r>
            <a:r>
              <a:rPr lang="en-US" sz="3200" baseline="30000" dirty="0"/>
              <a:t>21 </a:t>
            </a:r>
            <a:r>
              <a:rPr lang="en-US" sz="3200" dirty="0"/>
              <a:t> equip you with everything good for doing </a:t>
            </a:r>
            <a:r>
              <a:rPr lang="en-US" sz="3200" dirty="0" smtClean="0"/>
              <a:t>His </a:t>
            </a:r>
            <a:r>
              <a:rPr lang="en-US" sz="3200" dirty="0"/>
              <a:t>will, and may </a:t>
            </a:r>
            <a:r>
              <a:rPr lang="en-US" sz="3200" dirty="0" smtClean="0"/>
              <a:t>He </a:t>
            </a:r>
            <a:r>
              <a:rPr lang="en-US" sz="3200" dirty="0"/>
              <a:t>work in us what is pleasing to </a:t>
            </a:r>
            <a:r>
              <a:rPr lang="en-US" sz="3200" dirty="0" smtClean="0"/>
              <a:t>Him</a:t>
            </a:r>
            <a:r>
              <a:rPr lang="en-US" sz="3200" dirty="0"/>
              <a:t>, through Jesus Christ, to </a:t>
            </a:r>
            <a:r>
              <a:rPr lang="en-US" sz="3200" dirty="0" smtClean="0"/>
              <a:t>Whom </a:t>
            </a:r>
            <a:r>
              <a:rPr lang="en-US" sz="3200" dirty="0"/>
              <a:t>be glory for ever and ever. Amen. </a:t>
            </a:r>
            <a:r>
              <a:rPr lang="en-US" sz="3200" b="1" dirty="0"/>
              <a:t>Hebrews 13:20-21 (NIV) </a:t>
            </a:r>
            <a:endParaRPr lang="en-US" sz="3200" dirty="0"/>
          </a:p>
        </p:txBody>
      </p:sp>
      <p:sp>
        <p:nvSpPr>
          <p:cNvPr id="5" name="TextBox 4"/>
          <p:cNvSpPr txBox="1"/>
          <p:nvPr/>
        </p:nvSpPr>
        <p:spPr>
          <a:xfrm>
            <a:off x="-17721" y="152400"/>
            <a:ext cx="8915400" cy="2308324"/>
          </a:xfrm>
          <a:prstGeom prst="rect">
            <a:avLst/>
          </a:prstGeom>
          <a:noFill/>
        </p:spPr>
        <p:txBody>
          <a:bodyPr wrap="square" rtlCol="0">
            <a:spAutoFit/>
          </a:bodyPr>
          <a:lstStyle/>
          <a:p>
            <a:pPr algn="ctr"/>
            <a:r>
              <a:rPr lang="en-US" sz="4800" b="1" dirty="0" smtClean="0">
                <a:solidFill>
                  <a:srgbClr val="FFFF00"/>
                </a:solidFill>
                <a:latin typeface="Sitka Subheading" panose="02000505000000020004" pitchFamily="2" charset="0"/>
              </a:rPr>
              <a:t>The Resurrection</a:t>
            </a:r>
          </a:p>
          <a:p>
            <a:pPr algn="ctr"/>
            <a:r>
              <a:rPr lang="en-US" sz="4800" b="1" dirty="0" smtClean="0">
                <a:solidFill>
                  <a:srgbClr val="FFFF00"/>
                </a:solidFill>
                <a:latin typeface="Sitka Subheading" panose="02000505000000020004" pitchFamily="2" charset="0"/>
              </a:rPr>
              <a:t>The Greatest Culmination</a:t>
            </a:r>
          </a:p>
          <a:p>
            <a:pPr algn="ctr"/>
            <a:r>
              <a:rPr lang="en-US" sz="4800" b="1" dirty="0" smtClean="0">
                <a:solidFill>
                  <a:srgbClr val="FFFF00"/>
                </a:solidFill>
                <a:latin typeface="Sitka Subheading" panose="02000505000000020004" pitchFamily="2" charset="0"/>
              </a:rPr>
              <a:t>Of A Divine Rescue Operation   </a:t>
            </a:r>
            <a:endParaRPr lang="en-US" sz="4800" b="1" dirty="0">
              <a:solidFill>
                <a:srgbClr val="FFFF00"/>
              </a:solidFill>
              <a:latin typeface="Sitka Subheading" panose="02000505000000020004" pitchFamily="2" charset="0"/>
            </a:endParaRPr>
          </a:p>
        </p:txBody>
      </p:sp>
    </p:spTree>
    <p:extLst>
      <p:ext uri="{BB962C8B-B14F-4D97-AF65-F5344CB8AC3E}">
        <p14:creationId xmlns:p14="http://schemas.microsoft.com/office/powerpoint/2010/main" val="19669069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eroes of faith: gideon-Pastor Bruce Atkinson-06-10-2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869" y="838200"/>
            <a:ext cx="7992531"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87764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14300" y="663575"/>
            <a:ext cx="8991600" cy="70802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4800" b="1" dirty="0" err="1" smtClean="0">
                <a:solidFill>
                  <a:srgbClr val="FFFF00"/>
                </a:solidFill>
                <a:effectLst>
                  <a:outerShdw blurRad="50800" dist="127000" dir="8520000" sx="105000" sy="105000" algn="tl">
                    <a:srgbClr val="000000">
                      <a:alpha val="43137"/>
                    </a:srgbClr>
                  </a:outerShdw>
                </a:effectLst>
              </a:rPr>
              <a:t>JUDE’s</a:t>
            </a:r>
            <a:r>
              <a:rPr lang="en-US" sz="4800" b="1" dirty="0" smtClean="0">
                <a:solidFill>
                  <a:srgbClr val="FFFF00"/>
                </a:solidFill>
                <a:effectLst>
                  <a:outerShdw blurRad="50800" dist="127000" dir="8520000" sx="105000" sy="105000" algn="tl">
                    <a:srgbClr val="000000">
                      <a:alpha val="43137"/>
                    </a:srgbClr>
                  </a:outerShdw>
                </a:effectLst>
              </a:rPr>
              <a:t> FINAL WORDS</a:t>
            </a:r>
          </a:p>
        </p:txBody>
      </p:sp>
      <p:sp>
        <p:nvSpPr>
          <p:cNvPr id="3" name="Rectangle 2"/>
          <p:cNvSpPr/>
          <p:nvPr/>
        </p:nvSpPr>
        <p:spPr>
          <a:xfrm>
            <a:off x="304800" y="1952685"/>
            <a:ext cx="8382000" cy="4524315"/>
          </a:xfrm>
          <a:prstGeom prst="rect">
            <a:avLst/>
          </a:prstGeom>
        </p:spPr>
        <p:txBody>
          <a:bodyPr wrap="square">
            <a:spAutoFit/>
          </a:bodyPr>
          <a:lstStyle/>
          <a:p>
            <a:r>
              <a:rPr lang="en-US" sz="3200" baseline="30000" dirty="0"/>
              <a:t>22 </a:t>
            </a:r>
            <a:r>
              <a:rPr lang="en-US" sz="3200" dirty="0"/>
              <a:t> Be merciful to those who doubt; </a:t>
            </a:r>
            <a:r>
              <a:rPr lang="en-US" sz="3200" baseline="30000" dirty="0"/>
              <a:t>23 </a:t>
            </a:r>
            <a:r>
              <a:rPr lang="en-US" sz="3200" dirty="0"/>
              <a:t> snatch others from the fire and save them; to others show mercy, mixed with fear--hating even the clothing stained by corrupted flesh. </a:t>
            </a:r>
            <a:r>
              <a:rPr lang="en-US" sz="3200" baseline="30000" dirty="0"/>
              <a:t>24 </a:t>
            </a:r>
            <a:r>
              <a:rPr lang="en-US" sz="3200" dirty="0"/>
              <a:t> To </a:t>
            </a:r>
            <a:r>
              <a:rPr lang="en-US" sz="3200" dirty="0" smtClean="0"/>
              <a:t>Him </a:t>
            </a:r>
            <a:r>
              <a:rPr lang="en-US" sz="3200" dirty="0"/>
              <a:t>who is able to keep you from falling and to present you before </a:t>
            </a:r>
            <a:r>
              <a:rPr lang="en-US" sz="3200" dirty="0" smtClean="0"/>
              <a:t>His </a:t>
            </a:r>
            <a:r>
              <a:rPr lang="en-US" sz="3200" dirty="0"/>
              <a:t>glorious presence without fault and with great joy-- </a:t>
            </a:r>
            <a:r>
              <a:rPr lang="en-US" sz="3200" baseline="30000" dirty="0"/>
              <a:t>25 </a:t>
            </a:r>
            <a:r>
              <a:rPr lang="en-US" sz="3200" dirty="0"/>
              <a:t> to the only God our Savior be glory, majesty, power and authority, through Jesus Christ our Lord, before all ages, now and forevermore! Amen. </a:t>
            </a:r>
            <a:r>
              <a:rPr lang="en-US" sz="3200" b="1" dirty="0"/>
              <a:t>Jude 1:22-25 (NIV) </a:t>
            </a:r>
            <a:endParaRPr lang="en-US" sz="3200" dirty="0"/>
          </a:p>
        </p:txBody>
      </p:sp>
    </p:spTree>
    <p:extLst>
      <p:ext uri="{BB962C8B-B14F-4D97-AF65-F5344CB8AC3E}">
        <p14:creationId xmlns:p14="http://schemas.microsoft.com/office/powerpoint/2010/main" val="179245515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9808" y="228600"/>
            <a:ext cx="9134192" cy="63182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4400" b="1" dirty="0" smtClean="0">
                <a:solidFill>
                  <a:srgbClr val="FFFF00"/>
                </a:solidFill>
                <a:effectLst>
                  <a:outerShdw blurRad="50800" dist="127000" dir="8520000" sx="105000" sy="105000" algn="tl">
                    <a:srgbClr val="000000">
                      <a:alpha val="43137"/>
                    </a:srgbClr>
                  </a:outerShdw>
                </a:effectLst>
              </a:rPr>
              <a:t>PAUL’S DOXOLOGY </a:t>
            </a:r>
          </a:p>
        </p:txBody>
      </p:sp>
      <p:sp>
        <p:nvSpPr>
          <p:cNvPr id="4" name="Rectangle 3"/>
          <p:cNvSpPr/>
          <p:nvPr/>
        </p:nvSpPr>
        <p:spPr>
          <a:xfrm>
            <a:off x="306572" y="990600"/>
            <a:ext cx="8382000" cy="5078313"/>
          </a:xfrm>
          <a:prstGeom prst="rect">
            <a:avLst/>
          </a:prstGeom>
        </p:spPr>
        <p:txBody>
          <a:bodyPr wrap="square">
            <a:spAutoFit/>
          </a:bodyPr>
          <a:lstStyle/>
          <a:p>
            <a:r>
              <a:rPr lang="en-US" sz="3600" dirty="0" smtClean="0"/>
              <a:t>Now </a:t>
            </a:r>
            <a:r>
              <a:rPr lang="en-US" sz="3600" dirty="0"/>
              <a:t>to </a:t>
            </a:r>
            <a:r>
              <a:rPr lang="en-US" sz="3600" dirty="0" smtClean="0"/>
              <a:t>Him Who </a:t>
            </a:r>
            <a:r>
              <a:rPr lang="en-US" sz="3600" dirty="0"/>
              <a:t>is able to establish you by my gospel and the proclamation of Jesus Christ, according to the revelation of the mystery hidden for long ages past, </a:t>
            </a:r>
            <a:r>
              <a:rPr lang="en-US" sz="3600" baseline="30000" dirty="0"/>
              <a:t>26 </a:t>
            </a:r>
            <a:r>
              <a:rPr lang="en-US" sz="3600" dirty="0"/>
              <a:t> but now revealed and made known through the prophetic writings by the command of the eternal God, so that all nations might believe and obey </a:t>
            </a:r>
            <a:r>
              <a:rPr lang="en-US" sz="3600" dirty="0" smtClean="0"/>
              <a:t>Him-</a:t>
            </a:r>
            <a:r>
              <a:rPr lang="en-US" sz="3600" dirty="0"/>
              <a:t>- </a:t>
            </a:r>
            <a:r>
              <a:rPr lang="en-US" sz="3600" baseline="30000" dirty="0"/>
              <a:t>27 </a:t>
            </a:r>
            <a:r>
              <a:rPr lang="en-US" sz="3600" dirty="0"/>
              <a:t> to the only wise God be glory forever through Jesus Christ! Amen. </a:t>
            </a:r>
            <a:r>
              <a:rPr lang="en-US" sz="3600" b="1" dirty="0"/>
              <a:t>Romans 16:25-27 (NIV) </a:t>
            </a:r>
            <a:endParaRPr lang="en-US" sz="3600" dirty="0"/>
          </a:p>
        </p:txBody>
      </p:sp>
    </p:spTree>
    <p:extLst>
      <p:ext uri="{BB962C8B-B14F-4D97-AF65-F5344CB8AC3E}">
        <p14:creationId xmlns:p14="http://schemas.microsoft.com/office/powerpoint/2010/main" val="176329165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721" y="152400"/>
            <a:ext cx="8915400" cy="1569660"/>
          </a:xfrm>
          <a:prstGeom prst="rect">
            <a:avLst/>
          </a:prstGeom>
          <a:noFill/>
        </p:spPr>
        <p:txBody>
          <a:bodyPr wrap="square" rtlCol="0">
            <a:spAutoFit/>
          </a:bodyPr>
          <a:lstStyle/>
          <a:p>
            <a:pPr algn="ctr"/>
            <a:r>
              <a:rPr lang="en-US" sz="4800" b="1" dirty="0" smtClean="0">
                <a:solidFill>
                  <a:srgbClr val="FFFF00"/>
                </a:solidFill>
                <a:latin typeface="Sitka Subheading" panose="02000505000000020004" pitchFamily="2" charset="0"/>
              </a:rPr>
              <a:t>If There Were Going </a:t>
            </a:r>
          </a:p>
          <a:p>
            <a:pPr algn="ctr"/>
            <a:r>
              <a:rPr lang="en-US" sz="4800" b="1" dirty="0" smtClean="0">
                <a:solidFill>
                  <a:srgbClr val="FFFF00"/>
                </a:solidFill>
                <a:latin typeface="Sitka Subheading" panose="02000505000000020004" pitchFamily="2" charset="0"/>
              </a:rPr>
              <a:t>To Be Humans? </a:t>
            </a:r>
            <a:endParaRPr lang="en-US" sz="4800" b="1" dirty="0">
              <a:solidFill>
                <a:srgbClr val="FFFF00"/>
              </a:solidFill>
              <a:latin typeface="Sitka Subheading" panose="02000505000000020004" pitchFamily="2" charset="0"/>
            </a:endParaRPr>
          </a:p>
        </p:txBody>
      </p:sp>
      <p:pic>
        <p:nvPicPr>
          <p:cNvPr id="6146" name="Picture 2" descr="Let the clouds rain down the Just One, and the earth bring forth a Savior.  Isaiah 45:8 | One Walk"/>
          <p:cNvPicPr>
            <a:picLocks noChangeAspect="1" noChangeArrowheads="1"/>
          </p:cNvPicPr>
          <p:nvPr/>
        </p:nvPicPr>
        <p:blipFill rotWithShape="1">
          <a:blip r:embed="rId2">
            <a:extLst>
              <a:ext uri="{28A0092B-C50C-407E-A947-70E740481C1C}">
                <a14:useLocalDpi xmlns:a14="http://schemas.microsoft.com/office/drawing/2010/main" val="0"/>
              </a:ext>
            </a:extLst>
          </a:blip>
          <a:srcRect t="7987" b="11962"/>
          <a:stretch/>
        </p:blipFill>
        <p:spPr bwMode="auto">
          <a:xfrm>
            <a:off x="4765400" y="2438400"/>
            <a:ext cx="4132279" cy="3657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37263" y="2209800"/>
            <a:ext cx="4242122" cy="378565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There Had To</a:t>
            </a:r>
          </a:p>
          <a:p>
            <a:pPr algn="ct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 A Savior</a:t>
            </a:r>
          </a:p>
          <a:p>
            <a:pPr algn="ct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To Rescue</a:t>
            </a:r>
          </a:p>
          <a:p>
            <a:pPr algn="ct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Them</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8419988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81000"/>
            <a:ext cx="8458200" cy="1200329"/>
          </a:xfrm>
          <a:prstGeom prst="rect">
            <a:avLst/>
          </a:prstGeom>
        </p:spPr>
        <p:txBody>
          <a:bodyPr wrap="square">
            <a:spAutoFit/>
          </a:bodyPr>
          <a:lstStyle/>
          <a:p>
            <a:pPr algn="ctr"/>
            <a:r>
              <a:rPr lang="en-US" sz="2400" b="1" dirty="0">
                <a:solidFill>
                  <a:srgbClr val="FFFF00"/>
                </a:solidFill>
              </a:rPr>
              <a:t>ISAIAH </a:t>
            </a:r>
            <a:r>
              <a:rPr lang="en-US" sz="2400" b="1" dirty="0" smtClean="0">
                <a:solidFill>
                  <a:srgbClr val="FFFF00"/>
                </a:solidFill>
              </a:rPr>
              <a:t>DECLARES– </a:t>
            </a:r>
            <a:r>
              <a:rPr lang="en-US" sz="2400" b="1" dirty="0">
                <a:solidFill>
                  <a:srgbClr val="FFFF00"/>
                </a:solidFill>
              </a:rPr>
              <a:t>GOD DOES THE RIGHT THING – </a:t>
            </a:r>
            <a:endParaRPr lang="en-US" sz="2400" b="1" dirty="0" smtClean="0">
              <a:solidFill>
                <a:srgbClr val="FFFF00"/>
              </a:solidFill>
            </a:endParaRPr>
          </a:p>
          <a:p>
            <a:pPr algn="ctr"/>
            <a:r>
              <a:rPr lang="en-US" sz="2400" b="1" dirty="0" smtClean="0">
                <a:solidFill>
                  <a:srgbClr val="FFFF00"/>
                </a:solidFill>
              </a:rPr>
              <a:t>SETS </a:t>
            </a:r>
            <a:r>
              <a:rPr lang="en-US" sz="2400" b="1" dirty="0">
                <a:solidFill>
                  <a:srgbClr val="FFFF00"/>
                </a:solidFill>
              </a:rPr>
              <a:t>US UP FOR SUCCESS – </a:t>
            </a:r>
            <a:r>
              <a:rPr lang="en-US" sz="2400" b="1" dirty="0"/>
              <a:t>AND THEN MANKIND STILL </a:t>
            </a:r>
            <a:r>
              <a:rPr lang="en-US" sz="2400" b="1" dirty="0" smtClean="0"/>
              <a:t>REBELS - ADAM </a:t>
            </a:r>
            <a:r>
              <a:rPr lang="en-US" sz="2400" b="1" dirty="0"/>
              <a:t>AND EVE – ISRAEL – THE CHURCH</a:t>
            </a:r>
          </a:p>
        </p:txBody>
      </p:sp>
      <p:sp>
        <p:nvSpPr>
          <p:cNvPr id="5" name="Rectangle 4"/>
          <p:cNvSpPr/>
          <p:nvPr/>
        </p:nvSpPr>
        <p:spPr>
          <a:xfrm>
            <a:off x="333152" y="1944469"/>
            <a:ext cx="8429847" cy="1384995"/>
          </a:xfrm>
          <a:prstGeom prst="rect">
            <a:avLst/>
          </a:prstGeom>
        </p:spPr>
        <p:txBody>
          <a:bodyPr wrap="square">
            <a:spAutoFit/>
          </a:bodyPr>
          <a:lstStyle/>
          <a:p>
            <a:r>
              <a:rPr lang="en-US" sz="2800" dirty="0"/>
              <a:t>Hear, O heavens! Listen, O earth! For the LORD has spoken: "</a:t>
            </a:r>
            <a:r>
              <a:rPr lang="en-US" sz="2800" b="1" dirty="0">
                <a:solidFill>
                  <a:srgbClr val="FFFF00"/>
                </a:solidFill>
              </a:rPr>
              <a:t>I reared children and brought them up, but they have rebelled against me</a:t>
            </a:r>
            <a:r>
              <a:rPr lang="en-US" sz="2800" dirty="0"/>
              <a:t>. Isaiah 1:2 (NIV)  </a:t>
            </a:r>
          </a:p>
        </p:txBody>
      </p:sp>
      <p:sp>
        <p:nvSpPr>
          <p:cNvPr id="6" name="Rectangle 5"/>
          <p:cNvSpPr/>
          <p:nvPr/>
        </p:nvSpPr>
        <p:spPr>
          <a:xfrm>
            <a:off x="333152" y="3658612"/>
            <a:ext cx="8353648" cy="2677656"/>
          </a:xfrm>
          <a:prstGeom prst="rect">
            <a:avLst/>
          </a:prstGeom>
        </p:spPr>
        <p:txBody>
          <a:bodyPr wrap="square">
            <a:spAutoFit/>
          </a:bodyPr>
          <a:lstStyle/>
          <a:p>
            <a:r>
              <a:rPr lang="en-US" sz="2400" dirty="0" smtClean="0"/>
              <a:t> </a:t>
            </a:r>
            <a:r>
              <a:rPr lang="en-US" sz="2400" dirty="0"/>
              <a:t>He dug it up and cleared it of stones and planted it with the choicest vines. </a:t>
            </a:r>
            <a:r>
              <a:rPr lang="en-US" sz="2400" dirty="0" smtClean="0"/>
              <a:t>He </a:t>
            </a:r>
            <a:r>
              <a:rPr lang="en-US" sz="2400" dirty="0"/>
              <a:t>built a watchtower </a:t>
            </a:r>
            <a:r>
              <a:rPr lang="en-US" sz="2400" dirty="0" smtClean="0"/>
              <a:t>in </a:t>
            </a:r>
            <a:r>
              <a:rPr lang="en-US" sz="2400" dirty="0"/>
              <a:t>it and cut out a winepress as well. </a:t>
            </a:r>
            <a:r>
              <a:rPr lang="en-US" sz="2400" dirty="0" smtClean="0"/>
              <a:t>Then He </a:t>
            </a:r>
            <a:r>
              <a:rPr lang="en-US" sz="2400" dirty="0"/>
              <a:t>looked for a crop of good grapes, but it yielded only bad fruit. 3  "Now you dwellers in Jerusalem and men of Judah, judge between me and my vineyard. 4  </a:t>
            </a:r>
            <a:r>
              <a:rPr lang="en-US" sz="2400" b="1" dirty="0">
                <a:solidFill>
                  <a:srgbClr val="FFFF00"/>
                </a:solidFill>
              </a:rPr>
              <a:t>What more could have been done for my vineyard than I have done for it?</a:t>
            </a:r>
            <a:r>
              <a:rPr lang="en-US" sz="2400" dirty="0">
                <a:solidFill>
                  <a:srgbClr val="FFFF00"/>
                </a:solidFill>
              </a:rPr>
              <a:t> </a:t>
            </a:r>
            <a:r>
              <a:rPr lang="en-US" sz="2400" dirty="0"/>
              <a:t>When I looked for good grapes, why did it yield only bad? Isaiah 5:2-4 (NIV)</a:t>
            </a:r>
          </a:p>
        </p:txBody>
      </p:sp>
    </p:spTree>
    <p:extLst>
      <p:ext uri="{BB962C8B-B14F-4D97-AF65-F5344CB8AC3E}">
        <p14:creationId xmlns:p14="http://schemas.microsoft.com/office/powerpoint/2010/main" val="23561193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braham: The Peacemaker – Enneagramm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2128001"/>
            <a:ext cx="25908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56767" y="3423401"/>
            <a:ext cx="2667000" cy="646331"/>
          </a:xfrm>
          <a:prstGeom prst="rect">
            <a:avLst/>
          </a:prstGeom>
          <a:noFill/>
        </p:spPr>
        <p:txBody>
          <a:bodyPr wrap="square" rtlCol="0">
            <a:spAutoFit/>
          </a:bodyPr>
          <a:lstStyle/>
          <a:p>
            <a:pPr algn="ctr"/>
            <a:r>
              <a:rPr lang="en-US" sz="3600" dirty="0" smtClean="0"/>
              <a:t>Abraham </a:t>
            </a:r>
            <a:endParaRPr lang="en-US" sz="3600" dirty="0"/>
          </a:p>
        </p:txBody>
      </p:sp>
      <p:sp>
        <p:nvSpPr>
          <p:cNvPr id="6" name="TextBox 5"/>
          <p:cNvSpPr txBox="1"/>
          <p:nvPr/>
        </p:nvSpPr>
        <p:spPr>
          <a:xfrm>
            <a:off x="304800" y="152400"/>
            <a:ext cx="87630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Radical Plan – </a:t>
            </a:r>
          </a:p>
          <a:p>
            <a:pPr algn="ctr"/>
            <a:r>
              <a:rPr lang="en-US" sz="4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Nothing Was An Accident </a:t>
            </a:r>
            <a:endParaRPr lang="en-US" sz="48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pic>
        <p:nvPicPr>
          <p:cNvPr id="4100" name="Picture 4" descr="Adam And Eve Vector Art &amp; Graphics | freevector.com"/>
          <p:cNvPicPr>
            <a:picLocks noChangeAspect="1" noChangeArrowheads="1"/>
          </p:cNvPicPr>
          <p:nvPr/>
        </p:nvPicPr>
        <p:blipFill rotWithShape="1">
          <a:blip r:embed="rId3">
            <a:extLst>
              <a:ext uri="{28A0092B-C50C-407E-A947-70E740481C1C}">
                <a14:useLocalDpi xmlns:a14="http://schemas.microsoft.com/office/drawing/2010/main" val="0"/>
              </a:ext>
            </a:extLst>
          </a:blip>
          <a:srcRect l="13640" t="21354" r="9323" b="3469"/>
          <a:stretch/>
        </p:blipFill>
        <p:spPr bwMode="auto">
          <a:xfrm>
            <a:off x="287079" y="1980413"/>
            <a:ext cx="2477926" cy="171085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2400" y="3678482"/>
            <a:ext cx="3124200" cy="400110"/>
          </a:xfrm>
          <a:prstGeom prst="rect">
            <a:avLst/>
          </a:prstGeom>
          <a:noFill/>
        </p:spPr>
        <p:txBody>
          <a:bodyPr wrap="square" rtlCol="0">
            <a:spAutoFit/>
          </a:bodyPr>
          <a:lstStyle/>
          <a:p>
            <a:pPr algn="ctr"/>
            <a:r>
              <a:rPr lang="en-US" sz="2000" b="1" dirty="0" smtClean="0"/>
              <a:t>Creation – Adam and Eve </a:t>
            </a:r>
            <a:endParaRPr lang="en-US" sz="2000" b="1" dirty="0"/>
          </a:p>
        </p:txBody>
      </p:sp>
      <p:pic>
        <p:nvPicPr>
          <p:cNvPr id="4102" name="Picture 6" descr="ISIS Has Compared Themselves To Noah's Floo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0524"/>
          <a:stretch/>
        </p:blipFill>
        <p:spPr bwMode="auto">
          <a:xfrm>
            <a:off x="2932814" y="1851917"/>
            <a:ext cx="2672778" cy="215647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52400" y="5638800"/>
            <a:ext cx="2667000" cy="646331"/>
          </a:xfrm>
          <a:prstGeom prst="rect">
            <a:avLst/>
          </a:prstGeom>
          <a:noFill/>
        </p:spPr>
        <p:txBody>
          <a:bodyPr wrap="square" rtlCol="0">
            <a:spAutoFit/>
          </a:bodyPr>
          <a:lstStyle/>
          <a:p>
            <a:pPr algn="ctr"/>
            <a:r>
              <a:rPr lang="en-US" sz="3600" dirty="0" smtClean="0"/>
              <a:t>Moses </a:t>
            </a:r>
            <a:endParaRPr lang="en-US" sz="3600" dirty="0"/>
          </a:p>
        </p:txBody>
      </p:sp>
      <p:sp>
        <p:nvSpPr>
          <p:cNvPr id="11" name="TextBox 10"/>
          <p:cNvSpPr txBox="1"/>
          <p:nvPr/>
        </p:nvSpPr>
        <p:spPr>
          <a:xfrm>
            <a:off x="2428211" y="6116782"/>
            <a:ext cx="2667000" cy="646331"/>
          </a:xfrm>
          <a:prstGeom prst="rect">
            <a:avLst/>
          </a:prstGeom>
          <a:noFill/>
        </p:spPr>
        <p:txBody>
          <a:bodyPr wrap="square" rtlCol="0">
            <a:spAutoFit/>
          </a:bodyPr>
          <a:lstStyle/>
          <a:p>
            <a:pPr algn="ctr"/>
            <a:r>
              <a:rPr lang="en-US" sz="3600" dirty="0" smtClean="0"/>
              <a:t>David  </a:t>
            </a:r>
            <a:endParaRPr lang="en-US" sz="3600" dirty="0"/>
          </a:p>
        </p:txBody>
      </p:sp>
      <p:sp>
        <p:nvSpPr>
          <p:cNvPr id="5" name="AutoShape 8" descr="GOD'S PROMISE TO KING DAVID | King david, David bible, Bible pi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5" name="Picture 9"/>
          <p:cNvPicPr>
            <a:picLocks noChangeAspect="1" noChangeArrowheads="1"/>
          </p:cNvPicPr>
          <p:nvPr/>
        </p:nvPicPr>
        <p:blipFill rotWithShape="1">
          <a:blip r:embed="rId5">
            <a:extLst>
              <a:ext uri="{28A0092B-C50C-407E-A947-70E740481C1C}">
                <a14:useLocalDpi xmlns:a14="http://schemas.microsoft.com/office/drawing/2010/main" val="0"/>
              </a:ext>
            </a:extLst>
          </a:blip>
          <a:srcRect b="25702"/>
          <a:stretch/>
        </p:blipFill>
        <p:spPr bwMode="auto">
          <a:xfrm>
            <a:off x="2904461" y="4221839"/>
            <a:ext cx="1714500" cy="1988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11" descr="Unbelievable? Moses and the Exodus - Archaeological Fact or Fictional  Fable? Ted Wright vs Bob Price - Saturday 5th August 2017 02:30 p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8" name="Picture 12"/>
          <p:cNvPicPr>
            <a:picLocks noChangeAspect="1" noChangeArrowheads="1"/>
          </p:cNvPicPr>
          <p:nvPr/>
        </p:nvPicPr>
        <p:blipFill rotWithShape="1">
          <a:blip r:embed="rId6">
            <a:extLst>
              <a:ext uri="{28A0092B-C50C-407E-A947-70E740481C1C}">
                <a14:useLocalDpi xmlns:a14="http://schemas.microsoft.com/office/drawing/2010/main" val="0"/>
              </a:ext>
            </a:extLst>
          </a:blip>
          <a:srcRect l="18728" r="5525"/>
          <a:stretch/>
        </p:blipFill>
        <p:spPr bwMode="auto">
          <a:xfrm>
            <a:off x="155575" y="4221839"/>
            <a:ext cx="2424223"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0" name="Picture 14" descr="Jesus Christ The Crucifixion Religion by Bloch Counted Cross Stitch Pattern  for sale online | eBay"/>
          <p:cNvPicPr>
            <a:picLocks noChangeAspect="1" noChangeArrowheads="1"/>
          </p:cNvPicPr>
          <p:nvPr/>
        </p:nvPicPr>
        <p:blipFill rotWithShape="1">
          <a:blip r:embed="rId7">
            <a:extLst>
              <a:ext uri="{28A0092B-C50C-407E-A947-70E740481C1C}">
                <a14:useLocalDpi xmlns:a14="http://schemas.microsoft.com/office/drawing/2010/main" val="0"/>
              </a:ext>
            </a:extLst>
          </a:blip>
          <a:srcRect l="22505" t="5281" r="14045" b="24088"/>
          <a:stretch/>
        </p:blipFill>
        <p:spPr bwMode="auto">
          <a:xfrm>
            <a:off x="7010400" y="4068795"/>
            <a:ext cx="1647434" cy="210340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6553200" y="6096000"/>
            <a:ext cx="2667000" cy="646331"/>
          </a:xfrm>
          <a:prstGeom prst="rect">
            <a:avLst/>
          </a:prstGeom>
          <a:noFill/>
        </p:spPr>
        <p:txBody>
          <a:bodyPr wrap="square" rtlCol="0">
            <a:spAutoFit/>
          </a:bodyPr>
          <a:lstStyle/>
          <a:p>
            <a:pPr algn="ctr"/>
            <a:r>
              <a:rPr lang="en-US" sz="3600" dirty="0" smtClean="0"/>
              <a:t>Jesus Christ </a:t>
            </a:r>
            <a:endParaRPr lang="en-US" sz="3600" dirty="0"/>
          </a:p>
        </p:txBody>
      </p:sp>
      <p:sp>
        <p:nvSpPr>
          <p:cNvPr id="18" name="TextBox 17"/>
          <p:cNvSpPr txBox="1"/>
          <p:nvPr/>
        </p:nvSpPr>
        <p:spPr>
          <a:xfrm>
            <a:off x="4361121" y="6210430"/>
            <a:ext cx="2667000" cy="646331"/>
          </a:xfrm>
          <a:prstGeom prst="rect">
            <a:avLst/>
          </a:prstGeom>
          <a:noFill/>
        </p:spPr>
        <p:txBody>
          <a:bodyPr wrap="square" rtlCol="0">
            <a:spAutoFit/>
          </a:bodyPr>
          <a:lstStyle/>
          <a:p>
            <a:pPr algn="ctr"/>
            <a:r>
              <a:rPr lang="en-US" sz="3600" dirty="0" smtClean="0"/>
              <a:t>Isaiah</a:t>
            </a:r>
            <a:endParaRPr lang="en-US" sz="3600" dirty="0"/>
          </a:p>
        </p:txBody>
      </p:sp>
      <p:pic>
        <p:nvPicPr>
          <p:cNvPr id="4112" name="Picture 16" descr="Stale Session"/>
          <p:cNvPicPr>
            <a:picLocks noChangeAspect="1" noChangeArrowheads="1"/>
          </p:cNvPicPr>
          <p:nvPr/>
        </p:nvPicPr>
        <p:blipFill rotWithShape="1">
          <a:blip r:embed="rId8">
            <a:extLst>
              <a:ext uri="{28A0092B-C50C-407E-A947-70E740481C1C}">
                <a14:useLocalDpi xmlns:a14="http://schemas.microsoft.com/office/drawing/2010/main" val="0"/>
              </a:ext>
            </a:extLst>
          </a:blip>
          <a:srcRect t="11252" r="36531" b="17578"/>
          <a:stretch/>
        </p:blipFill>
        <p:spPr bwMode="auto">
          <a:xfrm>
            <a:off x="4865798" y="4171434"/>
            <a:ext cx="1692718" cy="189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5141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0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0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1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1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1"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14300" y="892175"/>
            <a:ext cx="8991600" cy="70802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3600" b="1" dirty="0" smtClean="0">
                <a:solidFill>
                  <a:srgbClr val="FFFF00"/>
                </a:solidFill>
                <a:effectLst>
                  <a:outerShdw blurRad="50800" dist="127000" dir="8520000" sx="105000" sy="105000" algn="tl">
                    <a:srgbClr val="000000">
                      <a:alpha val="43137"/>
                    </a:srgbClr>
                  </a:outerShdw>
                </a:effectLst>
              </a:rPr>
              <a:t>WHEN IS THE FIRST TIME THE WORD </a:t>
            </a:r>
            <a:r>
              <a:rPr lang="en-US" sz="3600" b="1" dirty="0" smtClean="0">
                <a:effectLst>
                  <a:outerShdw blurRad="50800" dist="127000" dir="8520000" sx="105000" sy="105000" algn="tl">
                    <a:srgbClr val="000000">
                      <a:alpha val="43137"/>
                    </a:srgbClr>
                  </a:outerShdw>
                </a:effectLst>
              </a:rPr>
              <a:t>LOVE</a:t>
            </a:r>
          </a:p>
          <a:p>
            <a:pPr algn="ctr">
              <a:defRPr/>
            </a:pPr>
            <a:r>
              <a:rPr lang="en-US" sz="3600" b="1" dirty="0" smtClean="0">
                <a:solidFill>
                  <a:srgbClr val="FFFF00"/>
                </a:solidFill>
                <a:effectLst>
                  <a:outerShdw blurRad="50800" dist="127000" dir="8520000" sx="105000" sy="105000" algn="tl">
                    <a:srgbClr val="000000">
                      <a:alpha val="43137"/>
                    </a:srgbClr>
                  </a:outerShdw>
                </a:effectLst>
              </a:rPr>
              <a:t>SHOWS UP IN SCRIPTURE? </a:t>
            </a:r>
          </a:p>
        </p:txBody>
      </p:sp>
      <p:sp>
        <p:nvSpPr>
          <p:cNvPr id="3" name="Rectangle 2"/>
          <p:cNvSpPr/>
          <p:nvPr/>
        </p:nvSpPr>
        <p:spPr>
          <a:xfrm>
            <a:off x="228600" y="5172670"/>
            <a:ext cx="8610600" cy="1200329"/>
          </a:xfrm>
          <a:prstGeom prst="rect">
            <a:avLst/>
          </a:prstGeom>
        </p:spPr>
        <p:txBody>
          <a:bodyPr wrap="square">
            <a:spAutoFit/>
          </a:bodyPr>
          <a:lstStyle/>
          <a:p>
            <a:r>
              <a:rPr lang="en-US" sz="2400" dirty="0"/>
              <a:t>Then God said, "</a:t>
            </a:r>
            <a:r>
              <a:rPr lang="en-US" sz="2400" b="1" dirty="0"/>
              <a:t>Take your son, your only son, Isaac, </a:t>
            </a:r>
            <a:r>
              <a:rPr lang="en-US" sz="2400" b="1" dirty="0">
                <a:solidFill>
                  <a:srgbClr val="FFFF00"/>
                </a:solidFill>
              </a:rPr>
              <a:t>whom you love</a:t>
            </a:r>
            <a:r>
              <a:rPr lang="en-US" sz="2400" dirty="0"/>
              <a:t>, and go to the region of Moriah. Sacrifice him there as a burnt offering on one of the mountains I will tell you about." Genesis 22:2 (NIV) </a:t>
            </a:r>
          </a:p>
        </p:txBody>
      </p:sp>
      <p:pic>
        <p:nvPicPr>
          <p:cNvPr id="2050" name="Picture 2" descr="Abraham &amp; Isaac: Sacrifice. This morning I read from the Daily… | by Cory  Howell | Bible and Prayer Book | 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1" y="1751944"/>
            <a:ext cx="4114800" cy="3167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2458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GREATEST IS THE LEAST ANIMATED BIBLE STORY - YouTube"/>
          <p:cNvPicPr>
            <a:picLocks noChangeAspect="1" noChangeArrowheads="1"/>
          </p:cNvPicPr>
          <p:nvPr/>
        </p:nvPicPr>
        <p:blipFill rotWithShape="1">
          <a:blip r:embed="rId2">
            <a:extLst>
              <a:ext uri="{28A0092B-C50C-407E-A947-70E740481C1C}">
                <a14:useLocalDpi xmlns:a14="http://schemas.microsoft.com/office/drawing/2010/main" val="0"/>
              </a:ext>
            </a:extLst>
          </a:blip>
          <a:srcRect l="41414" t="18107" r="4669" b="29503"/>
          <a:stretch/>
        </p:blipFill>
        <p:spPr bwMode="auto">
          <a:xfrm>
            <a:off x="2115878" y="3593805"/>
            <a:ext cx="5135527" cy="28069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52800" y="5103628"/>
            <a:ext cx="990600" cy="584775"/>
          </a:xfrm>
          <a:prstGeom prst="rect">
            <a:avLst/>
          </a:prstGeom>
          <a:solidFill>
            <a:srgbClr val="FF0000"/>
          </a:solidFill>
        </p:spPr>
        <p:txBody>
          <a:bodyPr wrap="square" rtlCol="0">
            <a:spAutoFit/>
          </a:bodyPr>
          <a:lstStyle/>
          <a:p>
            <a:r>
              <a:rPr lang="en-US" sz="3200" dirty="0" smtClean="0">
                <a:latin typeface="Stencil" panose="040409050D0802020404" pitchFamily="82" charset="0"/>
              </a:rPr>
              <a:t>For</a:t>
            </a:r>
            <a:endParaRPr lang="en-US" sz="3200" dirty="0">
              <a:latin typeface="Stencil" panose="040409050D0802020404" pitchFamily="82" charset="0"/>
            </a:endParaRPr>
          </a:p>
        </p:txBody>
      </p:sp>
      <p:sp>
        <p:nvSpPr>
          <p:cNvPr id="2" name="AutoShape 2" descr="Jesus Christ on the Cro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Jesus Christ on the Cro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5878" y="198158"/>
            <a:ext cx="5135527" cy="339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676400" y="5029200"/>
            <a:ext cx="2286000" cy="707886"/>
          </a:xfrm>
          <a:prstGeom prst="rect">
            <a:avLst/>
          </a:prstGeom>
          <a:noFill/>
        </p:spPr>
        <p:txBody>
          <a:bodyPr wrap="square" rtlCol="0">
            <a:spAutoFit/>
          </a:bodyPr>
          <a:lstStyle/>
          <a:p>
            <a:r>
              <a:rPr lang="en-US" sz="4000" dirty="0" smtClean="0">
                <a:latin typeface="Arial Black" panose="020B0A04020102020204" pitchFamily="34" charset="0"/>
              </a:rPr>
              <a:t>LOVE</a:t>
            </a:r>
            <a:endParaRPr lang="en-US" sz="4000" dirty="0">
              <a:latin typeface="Arial Black" panose="020B0A04020102020204" pitchFamily="34" charset="0"/>
            </a:endParaRPr>
          </a:p>
        </p:txBody>
      </p:sp>
    </p:spTree>
    <p:extLst>
      <p:ext uri="{BB962C8B-B14F-4D97-AF65-F5344CB8AC3E}">
        <p14:creationId xmlns:p14="http://schemas.microsoft.com/office/powerpoint/2010/main" val="82537981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5316" y="457200"/>
            <a:ext cx="8991600" cy="708025"/>
          </a:xfrm>
        </p:spPr>
        <p:txBody>
          <a:bodyPr/>
          <a:lstStyle/>
          <a:p>
            <a:pPr algn="ctr" eaLnBrk="1" hangingPunct="1">
              <a:defRPr/>
            </a:pPr>
            <a:r>
              <a:rPr lang="en-US" sz="4000" b="1" dirty="0" smtClean="0">
                <a:solidFill>
                  <a:srgbClr val="FFFF00"/>
                </a:solidFill>
                <a:effectLst>
                  <a:outerShdw blurRad="50800" dist="127000" dir="8520000" sx="105000" sy="105000" algn="tl">
                    <a:srgbClr val="000000">
                      <a:alpha val="43137"/>
                    </a:srgbClr>
                  </a:outerShdw>
                </a:effectLst>
              </a:rPr>
              <a:t>A Short Story Tells It All</a:t>
            </a:r>
          </a:p>
        </p:txBody>
      </p:sp>
      <p:pic>
        <p:nvPicPr>
          <p:cNvPr id="5122" name="Picture 2" descr="A Floating Axe-head / OrthoChristian.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5029200"/>
            <a:ext cx="26670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2 Kings 6 - Truth Snit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71722"/>
            <a:ext cx="32766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114800" y="1295400"/>
            <a:ext cx="4572000" cy="3816429"/>
          </a:xfrm>
          <a:prstGeom prst="rect">
            <a:avLst/>
          </a:prstGeom>
        </p:spPr>
        <p:txBody>
          <a:bodyPr>
            <a:spAutoFit/>
          </a:bodyPr>
          <a:lstStyle/>
          <a:p>
            <a:r>
              <a:rPr lang="en-US" sz="2200" dirty="0" smtClean="0"/>
              <a:t>. </a:t>
            </a:r>
            <a:r>
              <a:rPr lang="en-US" sz="2200" dirty="0"/>
              <a:t>They went to the Jordan and began to cut down trees. </a:t>
            </a:r>
            <a:r>
              <a:rPr lang="en-US" sz="2200" baseline="30000" dirty="0"/>
              <a:t>5 </a:t>
            </a:r>
            <a:r>
              <a:rPr lang="en-US" sz="2200" dirty="0"/>
              <a:t> As one of them was cutting down a tree, the iron axhead fell into the water. "Oh, my lord," he cried out, "it was borrowed!" </a:t>
            </a:r>
            <a:r>
              <a:rPr lang="en-US" sz="2200" baseline="30000" dirty="0"/>
              <a:t>6 </a:t>
            </a:r>
            <a:r>
              <a:rPr lang="en-US" sz="2200" dirty="0"/>
              <a:t> The man of God asked, "Where did it fall?" When he showed him the place, Elisha cut a </a:t>
            </a:r>
            <a:r>
              <a:rPr lang="en-US" sz="2200" dirty="0" smtClean="0"/>
              <a:t>stick (branch) </a:t>
            </a:r>
            <a:r>
              <a:rPr lang="en-US" sz="2200" dirty="0"/>
              <a:t>and threw it there, and made the iron float. </a:t>
            </a:r>
            <a:r>
              <a:rPr lang="en-US" sz="2200" baseline="30000" dirty="0"/>
              <a:t>7 </a:t>
            </a:r>
            <a:r>
              <a:rPr lang="en-US" sz="2200" dirty="0"/>
              <a:t> "Lift it out," he said. Then the man reached out his hand and took it. </a:t>
            </a:r>
            <a:r>
              <a:rPr lang="en-US" sz="2200" b="1" dirty="0"/>
              <a:t>2 Kings </a:t>
            </a:r>
            <a:r>
              <a:rPr lang="en-US" sz="2200" b="1" dirty="0" smtClean="0"/>
              <a:t>6:4-7 </a:t>
            </a:r>
            <a:endParaRPr lang="en-US" sz="2200" dirty="0"/>
          </a:p>
        </p:txBody>
      </p:sp>
    </p:spTree>
    <p:extLst>
      <p:ext uri="{BB962C8B-B14F-4D97-AF65-F5344CB8AC3E}">
        <p14:creationId xmlns:p14="http://schemas.microsoft.com/office/powerpoint/2010/main" val="254275099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8668" y="685800"/>
            <a:ext cx="9134192" cy="63182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3200" b="1" dirty="0" smtClean="0">
                <a:solidFill>
                  <a:srgbClr val="FFFF00"/>
                </a:solidFill>
                <a:effectLst>
                  <a:outerShdw blurRad="50800" dist="127000" dir="8520000" sx="105000" sy="105000" algn="tl">
                    <a:srgbClr val="000000">
                      <a:alpha val="43137"/>
                    </a:srgbClr>
                  </a:outerShdw>
                </a:effectLst>
              </a:rPr>
              <a:t>Detached From God WE SINK Down Into</a:t>
            </a:r>
          </a:p>
          <a:p>
            <a:pPr algn="ctr">
              <a:defRPr/>
            </a:pPr>
            <a:r>
              <a:rPr lang="en-US" sz="3200" b="1" dirty="0" smtClean="0">
                <a:solidFill>
                  <a:srgbClr val="FFFF00"/>
                </a:solidFill>
                <a:effectLst>
                  <a:outerShdw blurRad="50800" dist="127000" dir="8520000" sx="105000" sy="105000" algn="tl">
                    <a:srgbClr val="000000">
                      <a:alpha val="43137"/>
                    </a:srgbClr>
                  </a:outerShdw>
                </a:effectLst>
              </a:rPr>
              <a:t>THE RIVER OF SELFISHNESS AND SIN</a:t>
            </a:r>
          </a:p>
        </p:txBody>
      </p:sp>
      <p:pic>
        <p:nvPicPr>
          <p:cNvPr id="6146" name="Picture 2" descr="Stephen Lee on Beh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00200"/>
            <a:ext cx="6172200" cy="4827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91413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Green curves template Segoe">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2D4328B-7AED-4019-A1E2-17EAB1A500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1_Green curves template Segoe</Template>
  <TotalTime>135253</TotalTime>
  <Words>1311</Words>
  <Application>Microsoft Office PowerPoint</Application>
  <PresentationFormat>On-screen Show (4:3)</PresentationFormat>
  <Paragraphs>81</Paragraphs>
  <Slides>22</Slides>
  <Notes>0</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1_Green curves template Segoe</vt:lpstr>
      <vt:lpstr>White with Courier font for code slides</vt:lpstr>
      <vt:lpstr>Horizon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Short Story Tells It All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Don Lamb</dc:creator>
  <cp:lastModifiedBy>LifeGate</cp:lastModifiedBy>
  <cp:revision>1814</cp:revision>
  <cp:lastPrinted>2022-03-14T11:49:24Z</cp:lastPrinted>
  <dcterms:created xsi:type="dcterms:W3CDTF">2017-04-23T09:25:27Z</dcterms:created>
  <dcterms:modified xsi:type="dcterms:W3CDTF">2022-04-17T15:30:54Z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TC102867389990</vt:lpwstr>
  </property>
</Properties>
</file>