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1" r:id="rId2"/>
    <p:sldId id="286" r:id="rId3"/>
    <p:sldId id="302" r:id="rId4"/>
    <p:sldId id="258" r:id="rId5"/>
    <p:sldId id="256" r:id="rId6"/>
    <p:sldId id="304" r:id="rId7"/>
    <p:sldId id="284" r:id="rId8"/>
    <p:sldId id="259" r:id="rId9"/>
    <p:sldId id="260" r:id="rId10"/>
    <p:sldId id="287" r:id="rId11"/>
    <p:sldId id="289" r:id="rId12"/>
    <p:sldId id="292" r:id="rId13"/>
    <p:sldId id="291" r:id="rId14"/>
    <p:sldId id="293" r:id="rId15"/>
    <p:sldId id="290" r:id="rId16"/>
    <p:sldId id="261" r:id="rId17"/>
    <p:sldId id="262" r:id="rId18"/>
    <p:sldId id="263" r:id="rId19"/>
    <p:sldId id="264" r:id="rId20"/>
    <p:sldId id="295" r:id="rId21"/>
    <p:sldId id="296" r:id="rId22"/>
    <p:sldId id="265" r:id="rId23"/>
    <p:sldId id="266" r:id="rId24"/>
    <p:sldId id="267" r:id="rId25"/>
    <p:sldId id="257" r:id="rId26"/>
    <p:sldId id="288" r:id="rId27"/>
    <p:sldId id="268" r:id="rId28"/>
    <p:sldId id="269" r:id="rId29"/>
    <p:sldId id="270" r:id="rId30"/>
    <p:sldId id="271" r:id="rId31"/>
    <p:sldId id="272" r:id="rId32"/>
    <p:sldId id="285" r:id="rId33"/>
    <p:sldId id="300" r:id="rId34"/>
    <p:sldId id="273" r:id="rId35"/>
    <p:sldId id="274" r:id="rId36"/>
    <p:sldId id="303" r:id="rId37"/>
    <p:sldId id="275" r:id="rId38"/>
    <p:sldId id="297" r:id="rId39"/>
    <p:sldId id="276" r:id="rId40"/>
    <p:sldId id="277" r:id="rId41"/>
    <p:sldId id="280" r:id="rId42"/>
    <p:sldId id="278" r:id="rId43"/>
    <p:sldId id="279" r:id="rId44"/>
    <p:sldId id="281" r:id="rId45"/>
    <p:sldId id="282" r:id="rId46"/>
    <p:sldId id="299"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113" d="100"/>
          <a:sy n="113" d="100"/>
        </p:scale>
        <p:origin x="-51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4/10/2022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x6_ESSfyiY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0.wp.com/thewritelife.tech/wp-content/uploads/2018/10/milky-way.jpg?fit=1024%2C683&amp;ssl=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02737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838223" y="-124178"/>
            <a:ext cx="8455378" cy="3046988"/>
          </a:xfrm>
          <a:prstGeom prst="rect">
            <a:avLst/>
          </a:prstGeom>
          <a:noFill/>
        </p:spPr>
        <p:txBody>
          <a:bodyPr wrap="square" rtlCol="0">
            <a:spAutoFit/>
          </a:bodyPr>
          <a:lstStyle/>
          <a:p>
            <a:r>
              <a:rPr lang="en-US" sz="9600" dirty="0" smtClean="0"/>
              <a:t>WHERE DOES GOD LIVE?</a:t>
            </a:r>
            <a:endParaRPr lang="en-US" sz="9600" dirty="0"/>
          </a:p>
        </p:txBody>
      </p:sp>
    </p:spTree>
    <p:extLst>
      <p:ext uri="{BB962C8B-B14F-4D97-AF65-F5344CB8AC3E}">
        <p14:creationId xmlns:p14="http://schemas.microsoft.com/office/powerpoint/2010/main" val="1636233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x6_ESSfyiYE"/>
          <p:cNvPicPr>
            <a:picLocks noGrp="1" noRot="1" noChangeAspect="1"/>
          </p:cNvPicPr>
          <p:nvPr>
            <p:ph idx="1"/>
            <a:videoFile r:link="rId1"/>
          </p:nvPr>
        </p:nvPicPr>
        <p:blipFill>
          <a:blip r:embed="rId3"/>
          <a:stretch>
            <a:fillRect/>
          </a:stretch>
        </p:blipFill>
        <p:spPr>
          <a:xfrm>
            <a:off x="427547" y="203200"/>
            <a:ext cx="11571286" cy="6508849"/>
          </a:xfrm>
          <a:prstGeom prst="rect">
            <a:avLst/>
          </a:prstGeom>
        </p:spPr>
      </p:pic>
    </p:spTree>
    <p:extLst>
      <p:ext uri="{BB962C8B-B14F-4D97-AF65-F5344CB8AC3E}">
        <p14:creationId xmlns:p14="http://schemas.microsoft.com/office/powerpoint/2010/main" val="1331854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970" y="926123"/>
            <a:ext cx="11265876" cy="5322277"/>
          </a:xfrm>
        </p:spPr>
        <p:txBody>
          <a:bodyPr>
            <a:normAutofit/>
          </a:bodyPr>
          <a:lstStyle/>
          <a:p>
            <a:pPr marL="0" indent="0">
              <a:buNone/>
            </a:pPr>
            <a:r>
              <a:rPr lang="en-US" sz="4400" b="1" dirty="0"/>
              <a:t>Isaiah 57:15  </a:t>
            </a:r>
            <a:r>
              <a:rPr lang="en-US" sz="4400" dirty="0"/>
              <a:t>For this is what the high and exalted One says— he who lives forever, whose name is holy: “I live in a high and holy place, but also </a:t>
            </a:r>
            <a:r>
              <a:rPr lang="en-US" sz="4400" u="sng" dirty="0"/>
              <a:t>with the one who is </a:t>
            </a:r>
            <a:r>
              <a:rPr lang="en-US" sz="4400" u="sng" dirty="0">
                <a:solidFill>
                  <a:srgbClr val="FFFF00"/>
                </a:solidFill>
              </a:rPr>
              <a:t>contrite</a:t>
            </a:r>
            <a:r>
              <a:rPr lang="en-US" sz="4400" u="sng" dirty="0"/>
              <a:t> and </a:t>
            </a:r>
            <a:r>
              <a:rPr lang="en-US" sz="4400" u="sng" dirty="0">
                <a:solidFill>
                  <a:srgbClr val="FFFF00"/>
                </a:solidFill>
              </a:rPr>
              <a:t>lowly in spirit</a:t>
            </a:r>
            <a:r>
              <a:rPr lang="en-US" sz="4400" u="sng" dirty="0"/>
              <a:t>, to revive the spirit of the lowly and to revive the heart of the contrite</a:t>
            </a:r>
            <a:r>
              <a:rPr lang="en-US" sz="4400" dirty="0"/>
              <a:t>.</a:t>
            </a:r>
          </a:p>
          <a:p>
            <a:pPr marL="0" indent="0">
              <a:buNone/>
            </a:pPr>
            <a:endParaRPr lang="en-US" dirty="0"/>
          </a:p>
        </p:txBody>
      </p:sp>
    </p:spTree>
    <p:extLst>
      <p:ext uri="{BB962C8B-B14F-4D97-AF65-F5344CB8AC3E}">
        <p14:creationId xmlns:p14="http://schemas.microsoft.com/office/powerpoint/2010/main" val="3560394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400" b="1" dirty="0"/>
              <a:t>Contrite</a:t>
            </a:r>
            <a:r>
              <a:rPr lang="en-US" sz="4400" dirty="0"/>
              <a:t>- feeling or expressing remorse or penitence; affected by guilt</a:t>
            </a:r>
          </a:p>
          <a:p>
            <a:pPr marL="0" indent="0">
              <a:buNone/>
            </a:pPr>
            <a:endParaRPr lang="en-US" sz="4400" dirty="0"/>
          </a:p>
        </p:txBody>
      </p:sp>
    </p:spTree>
    <p:extLst>
      <p:ext uri="{BB962C8B-B14F-4D97-AF65-F5344CB8AC3E}">
        <p14:creationId xmlns:p14="http://schemas.microsoft.com/office/powerpoint/2010/main" val="32677314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4400" b="1" dirty="0"/>
              <a:t>Isaiah 51:17 My sacrifice, O God, is a broken spirit; a broken and contrite heart you, God, will not despise</a:t>
            </a:r>
            <a:r>
              <a:rPr lang="en-US" dirty="0"/>
              <a:t>.</a:t>
            </a:r>
          </a:p>
          <a:p>
            <a:pPr marL="0" indent="0">
              <a:buNone/>
            </a:pPr>
            <a:endParaRPr lang="en-US" dirty="0"/>
          </a:p>
        </p:txBody>
      </p:sp>
    </p:spTree>
    <p:extLst>
      <p:ext uri="{BB962C8B-B14F-4D97-AF65-F5344CB8AC3E}">
        <p14:creationId xmlns:p14="http://schemas.microsoft.com/office/powerpoint/2010/main" val="2133677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523" y="762001"/>
            <a:ext cx="10890739" cy="5545014"/>
          </a:xfrm>
        </p:spPr>
        <p:txBody>
          <a:bodyPr>
            <a:normAutofit/>
          </a:bodyPr>
          <a:lstStyle/>
          <a:p>
            <a:pPr marL="0" indent="0">
              <a:buNone/>
            </a:pPr>
            <a:r>
              <a:rPr lang="en-US" sz="4400" dirty="0"/>
              <a:t>Where do I live?  </a:t>
            </a:r>
            <a:endParaRPr lang="en-US" sz="4400" dirty="0" smtClean="0"/>
          </a:p>
          <a:p>
            <a:pPr marL="0" indent="0">
              <a:buNone/>
            </a:pPr>
            <a:r>
              <a:rPr lang="en-US" sz="4400" dirty="0" smtClean="0"/>
              <a:t>Everywhere</a:t>
            </a:r>
            <a:r>
              <a:rPr lang="en-US" sz="4400" dirty="0"/>
              <a:t>! </a:t>
            </a:r>
            <a:endParaRPr lang="en-US" sz="4400" dirty="0" smtClean="0"/>
          </a:p>
          <a:p>
            <a:pPr marL="0" indent="0">
              <a:buNone/>
            </a:pPr>
            <a:r>
              <a:rPr lang="en-US" sz="4400" b="1" dirty="0" smtClean="0"/>
              <a:t>Where </a:t>
            </a:r>
            <a:r>
              <a:rPr lang="en-US" sz="4400" b="1" dirty="0"/>
              <a:t>do I want to live and hang out?</a:t>
            </a:r>
            <a:r>
              <a:rPr lang="en-US" sz="4400" dirty="0"/>
              <a:t>  </a:t>
            </a:r>
          </a:p>
          <a:p>
            <a:pPr marL="0" lvl="0" indent="0">
              <a:buNone/>
            </a:pPr>
            <a:r>
              <a:rPr lang="en-US" sz="4400" dirty="0"/>
              <a:t>He lives Everywhere    		vs. 1,2</a:t>
            </a:r>
          </a:p>
          <a:p>
            <a:pPr marL="0" lvl="0" indent="0">
              <a:buNone/>
            </a:pPr>
            <a:r>
              <a:rPr lang="en-US" sz="4400" dirty="0"/>
              <a:t>He lives in Righteousness 		vs. 3-6</a:t>
            </a:r>
          </a:p>
          <a:p>
            <a:pPr marL="0" indent="0">
              <a:buNone/>
            </a:pPr>
            <a:endParaRPr lang="en-US" dirty="0"/>
          </a:p>
        </p:txBody>
      </p:sp>
    </p:spTree>
    <p:extLst>
      <p:ext uri="{BB962C8B-B14F-4D97-AF65-F5344CB8AC3E}">
        <p14:creationId xmlns:p14="http://schemas.microsoft.com/office/powerpoint/2010/main" val="1400854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685800"/>
            <a:ext cx="10131425" cy="1456267"/>
          </a:xfrm>
        </p:spPr>
        <p:txBody>
          <a:bodyPr>
            <a:normAutofit/>
          </a:bodyPr>
          <a:lstStyle/>
          <a:p>
            <a:r>
              <a:rPr lang="en-US" sz="4800" b="1" dirty="0" smtClean="0"/>
              <a:t>Isaiah 66</a:t>
            </a:r>
            <a:endParaRPr lang="en-US" sz="4800" b="1" dirty="0"/>
          </a:p>
        </p:txBody>
      </p:sp>
      <p:sp>
        <p:nvSpPr>
          <p:cNvPr id="3" name="Content Placeholder 2"/>
          <p:cNvSpPr>
            <a:spLocks noGrp="1"/>
          </p:cNvSpPr>
          <p:nvPr>
            <p:ph idx="1"/>
          </p:nvPr>
        </p:nvSpPr>
        <p:spPr/>
        <p:txBody>
          <a:bodyPr>
            <a:normAutofit/>
          </a:bodyPr>
          <a:lstStyle/>
          <a:p>
            <a:pPr marL="0" indent="0">
              <a:buNone/>
            </a:pPr>
            <a:r>
              <a:rPr lang="en-US" sz="4400" b="1" baseline="30000" dirty="0"/>
              <a:t>3 </a:t>
            </a:r>
            <a:r>
              <a:rPr lang="en-US" sz="4400" b="1" dirty="0"/>
              <a:t>But whoever sacrifices a bull</a:t>
            </a:r>
            <a:br>
              <a:rPr lang="en-US" sz="4400" b="1" dirty="0"/>
            </a:br>
            <a:r>
              <a:rPr lang="en-US" sz="4400" b="1" dirty="0"/>
              <a:t>    is like one who kills a person,</a:t>
            </a:r>
            <a:br>
              <a:rPr lang="en-US" sz="4400" b="1" dirty="0"/>
            </a:br>
            <a:r>
              <a:rPr lang="en-US" sz="4400" b="1" dirty="0"/>
              <a:t>and whoever offers a lamb</a:t>
            </a:r>
            <a:br>
              <a:rPr lang="en-US" sz="4400" b="1" dirty="0"/>
            </a:br>
            <a:r>
              <a:rPr lang="en-US" sz="4400" b="1" dirty="0"/>
              <a:t>    is like one who breaks a dog’s neck;</a:t>
            </a:r>
            <a:r>
              <a:rPr lang="en-US" sz="4400" dirty="0"/>
              <a:t/>
            </a:r>
            <a:br>
              <a:rPr lang="en-US" sz="4400" dirty="0"/>
            </a:br>
            <a:endParaRPr lang="en-US" sz="4400" dirty="0"/>
          </a:p>
        </p:txBody>
      </p:sp>
    </p:spTree>
    <p:extLst>
      <p:ext uri="{BB962C8B-B14F-4D97-AF65-F5344CB8AC3E}">
        <p14:creationId xmlns:p14="http://schemas.microsoft.com/office/powerpoint/2010/main" val="1237679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0670" y="1188720"/>
            <a:ext cx="11292839" cy="4955177"/>
          </a:xfrm>
        </p:spPr>
        <p:txBody>
          <a:bodyPr>
            <a:normAutofit/>
          </a:bodyPr>
          <a:lstStyle/>
          <a:p>
            <a:pPr marL="0" indent="0">
              <a:buNone/>
            </a:pPr>
            <a:r>
              <a:rPr lang="en-US" sz="4800" b="1" dirty="0"/>
              <a:t>whoever makes a grain offering</a:t>
            </a:r>
            <a:br>
              <a:rPr lang="en-US" sz="4800" b="1" dirty="0"/>
            </a:br>
            <a:r>
              <a:rPr lang="en-US" sz="4800" b="1" dirty="0"/>
              <a:t>    is like one who presents pig’s blood,</a:t>
            </a:r>
            <a:br>
              <a:rPr lang="en-US" sz="4800" b="1" dirty="0"/>
            </a:br>
            <a:r>
              <a:rPr lang="en-US" sz="4800" b="1" dirty="0"/>
              <a:t>and whoever burns memorial incense</a:t>
            </a:r>
            <a:br>
              <a:rPr lang="en-US" sz="4800" b="1" dirty="0"/>
            </a:br>
            <a:r>
              <a:rPr lang="en-US" sz="4800" b="1" dirty="0"/>
              <a:t>    is like one who worships an idol.</a:t>
            </a:r>
            <a:br>
              <a:rPr lang="en-US" sz="4800" b="1" dirty="0"/>
            </a:br>
            <a:r>
              <a:rPr lang="en-US" sz="4800" b="1" dirty="0"/>
              <a:t>They have chosen their own ways,</a:t>
            </a:r>
            <a:br>
              <a:rPr lang="en-US" sz="4800" b="1" dirty="0"/>
            </a:br>
            <a:r>
              <a:rPr lang="en-US" sz="4800" b="1" dirty="0"/>
              <a:t>    and they delight in their abominations;</a:t>
            </a:r>
          </a:p>
          <a:p>
            <a:pPr marL="0" indent="0">
              <a:buNone/>
            </a:pPr>
            <a:endParaRPr lang="en-US" dirty="0"/>
          </a:p>
        </p:txBody>
      </p:sp>
    </p:spTree>
    <p:extLst>
      <p:ext uri="{BB962C8B-B14F-4D97-AF65-F5344CB8AC3E}">
        <p14:creationId xmlns:p14="http://schemas.microsoft.com/office/powerpoint/2010/main" val="1324133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555" y="178525"/>
            <a:ext cx="10131425" cy="1456267"/>
          </a:xfrm>
        </p:spPr>
        <p:txBody>
          <a:bodyPr/>
          <a:lstStyle/>
          <a:p>
            <a:endParaRPr lang="en-US"/>
          </a:p>
        </p:txBody>
      </p:sp>
      <p:sp>
        <p:nvSpPr>
          <p:cNvPr id="3" name="Content Placeholder 2"/>
          <p:cNvSpPr>
            <a:spLocks noGrp="1"/>
          </p:cNvSpPr>
          <p:nvPr>
            <p:ph idx="1"/>
          </p:nvPr>
        </p:nvSpPr>
        <p:spPr>
          <a:xfrm>
            <a:off x="973184" y="1828558"/>
            <a:ext cx="10131425" cy="3649133"/>
          </a:xfrm>
        </p:spPr>
        <p:txBody>
          <a:bodyPr>
            <a:noAutofit/>
          </a:bodyPr>
          <a:lstStyle/>
          <a:p>
            <a:pPr marL="0" indent="0">
              <a:buNone/>
            </a:pPr>
            <a:r>
              <a:rPr lang="en-US" sz="4800" b="1" baseline="30000" dirty="0"/>
              <a:t>4 </a:t>
            </a:r>
            <a:r>
              <a:rPr lang="en-US" sz="4800" b="1" dirty="0"/>
              <a:t>so I also will choose harsh treatment for them</a:t>
            </a:r>
            <a:br>
              <a:rPr lang="en-US" sz="4800" b="1" dirty="0"/>
            </a:br>
            <a:r>
              <a:rPr lang="en-US" sz="4800" b="1" dirty="0"/>
              <a:t>    and will bring on them what they dread.</a:t>
            </a:r>
            <a:br>
              <a:rPr lang="en-US" sz="4800" b="1" dirty="0"/>
            </a:br>
            <a:r>
              <a:rPr lang="en-US" sz="4800" b="1" dirty="0"/>
              <a:t>For when I called, no one answered,</a:t>
            </a:r>
            <a:br>
              <a:rPr lang="en-US" sz="4800" b="1" dirty="0"/>
            </a:br>
            <a:r>
              <a:rPr lang="en-US" sz="4800" b="1" dirty="0"/>
              <a:t>    when I spoke, no one listened.</a:t>
            </a:r>
            <a:br>
              <a:rPr lang="en-US" sz="4800" b="1" dirty="0"/>
            </a:br>
            <a:r>
              <a:rPr lang="en-US" sz="4800" b="1" dirty="0"/>
              <a:t>They did evil in my sight</a:t>
            </a:r>
            <a:br>
              <a:rPr lang="en-US" sz="4800" b="1" dirty="0"/>
            </a:br>
            <a:r>
              <a:rPr lang="en-US" sz="4800" b="1" dirty="0"/>
              <a:t>    and chose what displeases me.”</a:t>
            </a:r>
          </a:p>
        </p:txBody>
      </p:sp>
    </p:spTree>
    <p:extLst>
      <p:ext uri="{BB962C8B-B14F-4D97-AF65-F5344CB8AC3E}">
        <p14:creationId xmlns:p14="http://schemas.microsoft.com/office/powerpoint/2010/main" val="3549970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9818" y="1593427"/>
            <a:ext cx="11678194" cy="3649133"/>
          </a:xfrm>
        </p:spPr>
        <p:txBody>
          <a:bodyPr>
            <a:noAutofit/>
          </a:bodyPr>
          <a:lstStyle/>
          <a:p>
            <a:pPr marL="0" indent="0">
              <a:buNone/>
            </a:pPr>
            <a:r>
              <a:rPr lang="en-US" sz="4800" b="1" baseline="30000" dirty="0"/>
              <a:t>5 </a:t>
            </a:r>
            <a:r>
              <a:rPr lang="en-US" sz="4800" b="1" dirty="0"/>
              <a:t>Hear the word of the </a:t>
            </a:r>
            <a:r>
              <a:rPr lang="en-US" sz="4800" b="1" cap="small" dirty="0"/>
              <a:t>Lord</a:t>
            </a:r>
            <a:r>
              <a:rPr lang="en-US" sz="4800" b="1" dirty="0"/>
              <a:t>,</a:t>
            </a:r>
            <a:br>
              <a:rPr lang="en-US" sz="4800" b="1" dirty="0"/>
            </a:br>
            <a:r>
              <a:rPr lang="en-US" sz="4800" b="1" dirty="0"/>
              <a:t>    you who tremble at his word:</a:t>
            </a:r>
            <a:br>
              <a:rPr lang="en-US" sz="4800" b="1" dirty="0"/>
            </a:br>
            <a:r>
              <a:rPr lang="en-US" sz="4800" b="1" dirty="0"/>
              <a:t>“Your own people who hate you,</a:t>
            </a:r>
            <a:br>
              <a:rPr lang="en-US" sz="4800" b="1" dirty="0"/>
            </a:br>
            <a:r>
              <a:rPr lang="en-US" sz="4800" b="1" dirty="0"/>
              <a:t>    and exclude you because of my name, have said,</a:t>
            </a:r>
            <a:br>
              <a:rPr lang="en-US" sz="4800" b="1" dirty="0"/>
            </a:br>
            <a:r>
              <a:rPr lang="en-US" sz="4800" b="1" dirty="0"/>
              <a:t>‘Let the </a:t>
            </a:r>
            <a:r>
              <a:rPr lang="en-US" sz="4800" b="1" cap="small" dirty="0"/>
              <a:t>Lord</a:t>
            </a:r>
            <a:r>
              <a:rPr lang="en-US" sz="4800" b="1" dirty="0"/>
              <a:t> be glorified,</a:t>
            </a:r>
            <a:br>
              <a:rPr lang="en-US" sz="4800" b="1" dirty="0"/>
            </a:br>
            <a:r>
              <a:rPr lang="en-US" sz="4800" b="1" dirty="0"/>
              <a:t>    that we may see your joy!’</a:t>
            </a:r>
            <a:br>
              <a:rPr lang="en-US" sz="4800" b="1" dirty="0"/>
            </a:br>
            <a:r>
              <a:rPr lang="en-US" sz="4800" b="1" dirty="0"/>
              <a:t>    Yet they will be put to shame.</a:t>
            </a:r>
          </a:p>
        </p:txBody>
      </p:sp>
    </p:spTree>
    <p:extLst>
      <p:ext uri="{BB962C8B-B14F-4D97-AF65-F5344CB8AC3E}">
        <p14:creationId xmlns:p14="http://schemas.microsoft.com/office/powerpoint/2010/main" val="3859439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800" b="1" baseline="30000" dirty="0"/>
              <a:t>6 </a:t>
            </a:r>
            <a:r>
              <a:rPr lang="en-US" sz="4800" b="1" dirty="0"/>
              <a:t>Hear that uproar from the city,</a:t>
            </a:r>
            <a:br>
              <a:rPr lang="en-US" sz="4800" b="1" dirty="0"/>
            </a:br>
            <a:r>
              <a:rPr lang="en-US" sz="4800" b="1" dirty="0"/>
              <a:t>    hear that noise from the temple!</a:t>
            </a:r>
            <a:br>
              <a:rPr lang="en-US" sz="4800" b="1" dirty="0"/>
            </a:br>
            <a:r>
              <a:rPr lang="en-US" sz="4800" b="1" dirty="0"/>
              <a:t>It is the sound of the </a:t>
            </a:r>
            <a:r>
              <a:rPr lang="en-US" sz="4800" b="1" cap="small" dirty="0"/>
              <a:t>Lord</a:t>
            </a:r>
            <a:r>
              <a:rPr lang="en-US" sz="4800" b="1" dirty="0"/>
              <a:t/>
            </a:r>
            <a:br>
              <a:rPr lang="en-US" sz="4800" b="1" dirty="0"/>
            </a:br>
            <a:r>
              <a:rPr lang="en-US" sz="4800" b="1" dirty="0"/>
              <a:t>    repaying his enemies all they deserve.</a:t>
            </a:r>
          </a:p>
        </p:txBody>
      </p:sp>
    </p:spTree>
    <p:extLst>
      <p:ext uri="{BB962C8B-B14F-4D97-AF65-F5344CB8AC3E}">
        <p14:creationId xmlns:p14="http://schemas.microsoft.com/office/powerpoint/2010/main" val="303440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887890" cy="1532467"/>
          </a:xfrm>
        </p:spPr>
        <p:txBody>
          <a:bodyPr>
            <a:normAutofit/>
          </a:bodyPr>
          <a:lstStyle/>
          <a:p>
            <a:r>
              <a:rPr lang="en-US" sz="4800" b="1" dirty="0" smtClean="0"/>
              <a:t>Where Does God Live?</a:t>
            </a:r>
            <a:endParaRPr lang="en-US" sz="48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4800" b="1" dirty="0" smtClean="0"/>
              <a:t>2 Chronicles 2:6</a:t>
            </a:r>
            <a:endParaRPr lang="en-US" sz="4800" b="1" baseline="30000" dirty="0" smtClean="0"/>
          </a:p>
          <a:p>
            <a:pPr marL="0" indent="0">
              <a:buNone/>
            </a:pPr>
            <a:r>
              <a:rPr lang="en-US" sz="4800" b="1" baseline="30000" dirty="0" smtClean="0"/>
              <a:t>6</a:t>
            </a:r>
            <a:r>
              <a:rPr lang="en-US" sz="4800" b="1" baseline="30000" dirty="0"/>
              <a:t> </a:t>
            </a:r>
            <a:r>
              <a:rPr lang="en-US" sz="4800" dirty="0"/>
              <a:t>But who is able to build a temple for him, since the heavens, even the highest heavens, cannot contain him? Who then am I to build a temple for him, except as a place to burn sacrifices before him?</a:t>
            </a:r>
          </a:p>
        </p:txBody>
      </p:sp>
    </p:spTree>
    <p:extLst>
      <p:ext uri="{BB962C8B-B14F-4D97-AF65-F5344CB8AC3E}">
        <p14:creationId xmlns:p14="http://schemas.microsoft.com/office/powerpoint/2010/main" val="40181076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017" y="1230923"/>
            <a:ext cx="10131425" cy="1456267"/>
          </a:xfrm>
        </p:spPr>
        <p:txBody>
          <a:bodyPr/>
          <a:lstStyle/>
          <a:p>
            <a:r>
              <a:rPr lang="en-US" b="1" dirty="0"/>
              <a:t>Where do I want to live and hang out?</a:t>
            </a:r>
            <a:r>
              <a:rPr lang="en-US" dirty="0"/>
              <a:t>  </a:t>
            </a:r>
            <a:br>
              <a:rPr lang="en-US" dirty="0"/>
            </a:br>
            <a:endParaRPr lang="en-US" dirty="0"/>
          </a:p>
        </p:txBody>
      </p:sp>
      <p:sp>
        <p:nvSpPr>
          <p:cNvPr id="3" name="Content Placeholder 2"/>
          <p:cNvSpPr>
            <a:spLocks noGrp="1"/>
          </p:cNvSpPr>
          <p:nvPr>
            <p:ph idx="1"/>
          </p:nvPr>
        </p:nvSpPr>
        <p:spPr/>
        <p:txBody>
          <a:bodyPr/>
          <a:lstStyle/>
          <a:p>
            <a:pPr marL="0" lvl="0" indent="0">
              <a:buNone/>
            </a:pPr>
            <a:r>
              <a:rPr lang="en-US" sz="4800" b="1" dirty="0"/>
              <a:t>He lives Everywhere    		vs. 1,2</a:t>
            </a:r>
          </a:p>
          <a:p>
            <a:pPr marL="0" lvl="0" indent="0">
              <a:buNone/>
            </a:pPr>
            <a:r>
              <a:rPr lang="en-US" sz="4800" b="1" dirty="0"/>
              <a:t>He lives in Righteousness 		vs. 3-6</a:t>
            </a:r>
          </a:p>
          <a:p>
            <a:pPr marL="0" indent="0">
              <a:buNone/>
            </a:pPr>
            <a:endParaRPr lang="en-US" dirty="0"/>
          </a:p>
        </p:txBody>
      </p:sp>
    </p:spTree>
    <p:extLst>
      <p:ext uri="{BB962C8B-B14F-4D97-AF65-F5344CB8AC3E}">
        <p14:creationId xmlns:p14="http://schemas.microsoft.com/office/powerpoint/2010/main" val="3092678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800" b="1" baseline="30000" dirty="0" smtClean="0"/>
              <a:t>17</a:t>
            </a:r>
            <a:r>
              <a:rPr lang="en-US" sz="4800" b="1" baseline="30000" dirty="0"/>
              <a:t> </a:t>
            </a:r>
            <a:r>
              <a:rPr lang="en-US" sz="4800" b="1" dirty="0"/>
              <a:t>But whoever is united with the Lord is </a:t>
            </a:r>
            <a:r>
              <a:rPr lang="en-US" sz="4800" b="1" dirty="0" smtClean="0"/>
              <a:t>ONE with </a:t>
            </a:r>
            <a:r>
              <a:rPr lang="en-US" sz="4800" b="1" dirty="0"/>
              <a:t>him in spirit</a:t>
            </a:r>
            <a:r>
              <a:rPr lang="en-US" sz="4800" b="1" dirty="0" smtClean="0"/>
              <a:t>.</a:t>
            </a:r>
          </a:p>
        </p:txBody>
      </p:sp>
      <p:sp>
        <p:nvSpPr>
          <p:cNvPr id="4" name="TextBox 3"/>
          <p:cNvSpPr txBox="1"/>
          <p:nvPr/>
        </p:nvSpPr>
        <p:spPr>
          <a:xfrm>
            <a:off x="685801" y="1875692"/>
            <a:ext cx="7110045" cy="1200329"/>
          </a:xfrm>
          <a:prstGeom prst="rect">
            <a:avLst/>
          </a:prstGeom>
          <a:noFill/>
        </p:spPr>
        <p:txBody>
          <a:bodyPr wrap="square" rtlCol="0">
            <a:spAutoFit/>
          </a:bodyPr>
          <a:lstStyle/>
          <a:p>
            <a:r>
              <a:rPr lang="en-US" sz="5400" b="1" dirty="0"/>
              <a:t>1 Corinthians 6:</a:t>
            </a:r>
          </a:p>
          <a:p>
            <a:endParaRPr lang="en-US" dirty="0"/>
          </a:p>
        </p:txBody>
      </p:sp>
    </p:spTree>
    <p:extLst>
      <p:ext uri="{BB962C8B-B14F-4D97-AF65-F5344CB8AC3E}">
        <p14:creationId xmlns:p14="http://schemas.microsoft.com/office/powerpoint/2010/main" val="4266505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584" y="4036182"/>
            <a:ext cx="10998926" cy="3649133"/>
          </a:xfrm>
        </p:spPr>
        <p:txBody>
          <a:bodyPr>
            <a:noAutofit/>
          </a:bodyPr>
          <a:lstStyle/>
          <a:p>
            <a:pPr marL="0" indent="0">
              <a:buNone/>
            </a:pPr>
            <a:r>
              <a:rPr lang="en-US" sz="4800" b="1" baseline="30000" dirty="0"/>
              <a:t>7 </a:t>
            </a:r>
            <a:r>
              <a:rPr lang="en-US" sz="4800" b="1" dirty="0"/>
              <a:t>“Before she goes into labor,</a:t>
            </a:r>
            <a:br>
              <a:rPr lang="en-US" sz="4800" b="1" dirty="0"/>
            </a:br>
            <a:r>
              <a:rPr lang="en-US" sz="4800" b="1" dirty="0"/>
              <a:t>    she gives birth;</a:t>
            </a:r>
            <a:br>
              <a:rPr lang="en-US" sz="4800" b="1" dirty="0"/>
            </a:br>
            <a:r>
              <a:rPr lang="en-US" sz="4800" b="1" dirty="0"/>
              <a:t>before the pains come upon her,</a:t>
            </a:r>
            <a:br>
              <a:rPr lang="en-US" sz="4800" b="1" dirty="0"/>
            </a:br>
            <a:r>
              <a:rPr lang="en-US" sz="4800" b="1" dirty="0"/>
              <a:t>    she delivers a son</a:t>
            </a:r>
            <a:r>
              <a:rPr lang="en-US" sz="4800" b="1" dirty="0" smtClean="0"/>
              <a:t>.</a:t>
            </a:r>
          </a:p>
          <a:p>
            <a:pPr marL="0" indent="0">
              <a:buNone/>
            </a:pPr>
            <a:r>
              <a:rPr lang="en-US" sz="4800" b="1" dirty="0"/>
              <a:t/>
            </a:r>
            <a:br>
              <a:rPr lang="en-US" sz="4800" b="1" dirty="0"/>
            </a:br>
            <a:endParaRPr lang="en-US" sz="4800" b="1" dirty="0" smtClean="0"/>
          </a:p>
          <a:p>
            <a:pPr marL="0" indent="0">
              <a:buNone/>
            </a:pPr>
            <a:endParaRPr lang="en-US" sz="4800" b="1" baseline="30000" dirty="0"/>
          </a:p>
          <a:p>
            <a:pPr marL="0" indent="0">
              <a:buNone/>
            </a:pPr>
            <a:endParaRPr lang="en-US" sz="4800" b="1" baseline="30000" dirty="0" smtClean="0"/>
          </a:p>
          <a:p>
            <a:pPr marL="0" indent="0">
              <a:buNone/>
            </a:pPr>
            <a:endParaRPr lang="en-US" sz="4800" b="1" baseline="30000" dirty="0"/>
          </a:p>
          <a:p>
            <a:pPr marL="0" indent="0">
              <a:buNone/>
            </a:pPr>
            <a:endParaRPr lang="en-US" sz="4800" b="1" baseline="30000" dirty="0" smtClean="0"/>
          </a:p>
          <a:p>
            <a:pPr marL="0" indent="0">
              <a:buNone/>
            </a:pPr>
            <a:endParaRPr lang="en-US" sz="4800" b="1" baseline="30000" dirty="0"/>
          </a:p>
          <a:p>
            <a:pPr marL="0" indent="0">
              <a:buNone/>
            </a:pPr>
            <a:endParaRPr lang="en-US" sz="4800" b="1" baseline="30000" dirty="0" smtClean="0"/>
          </a:p>
          <a:p>
            <a:pPr marL="0" indent="0">
              <a:buNone/>
            </a:pPr>
            <a:endParaRPr lang="en-US" sz="4800" b="1" baseline="30000" dirty="0"/>
          </a:p>
          <a:p>
            <a:pPr marL="0" indent="0">
              <a:buNone/>
            </a:pPr>
            <a:endParaRPr lang="en-US" sz="4800" b="1" baseline="30000" dirty="0" smtClean="0"/>
          </a:p>
        </p:txBody>
      </p:sp>
    </p:spTree>
    <p:extLst>
      <p:ext uri="{BB962C8B-B14F-4D97-AF65-F5344CB8AC3E}">
        <p14:creationId xmlns:p14="http://schemas.microsoft.com/office/powerpoint/2010/main" val="2717103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685801" y="1567301"/>
            <a:ext cx="10131425" cy="3649133"/>
          </a:xfrm>
        </p:spPr>
        <p:txBody>
          <a:bodyPr>
            <a:noAutofit/>
          </a:bodyPr>
          <a:lstStyle/>
          <a:p>
            <a:pPr marL="0" indent="0">
              <a:buNone/>
            </a:pPr>
            <a:r>
              <a:rPr lang="en-US" sz="4800" b="1" baseline="30000" dirty="0"/>
              <a:t>8 </a:t>
            </a:r>
            <a:r>
              <a:rPr lang="en-US" sz="4800" b="1" dirty="0" smtClean="0"/>
              <a:t>Who </a:t>
            </a:r>
            <a:r>
              <a:rPr lang="en-US" sz="4800" b="1" dirty="0"/>
              <a:t>has ever heard of such things?</a:t>
            </a:r>
            <a:br>
              <a:rPr lang="en-US" sz="4800" b="1" dirty="0"/>
            </a:br>
            <a:r>
              <a:rPr lang="en-US" sz="4800" b="1" dirty="0"/>
              <a:t>   </a:t>
            </a:r>
            <a:r>
              <a:rPr lang="en-US" sz="4800" b="1" baseline="30000" dirty="0"/>
              <a:t> </a:t>
            </a:r>
            <a:r>
              <a:rPr lang="en-US" sz="4800" b="1" dirty="0"/>
              <a:t>Who has ever heard of such things?</a:t>
            </a:r>
            <a:br>
              <a:rPr lang="en-US" sz="4800" b="1" dirty="0"/>
            </a:br>
            <a:r>
              <a:rPr lang="en-US" sz="4800" b="1" dirty="0"/>
              <a:t>    </a:t>
            </a:r>
            <a:r>
              <a:rPr lang="en-US" sz="4800" b="1" dirty="0" smtClean="0"/>
              <a:t>Can </a:t>
            </a:r>
            <a:r>
              <a:rPr lang="en-US" sz="4800" b="1" dirty="0"/>
              <a:t>a country be born in a day</a:t>
            </a:r>
            <a:br>
              <a:rPr lang="en-US" sz="4800" b="1" dirty="0"/>
            </a:br>
            <a:r>
              <a:rPr lang="en-US" sz="4800" b="1" dirty="0"/>
              <a:t>    or a nation be brought forth in a moment?</a:t>
            </a:r>
            <a:br>
              <a:rPr lang="en-US" sz="4800" b="1" dirty="0"/>
            </a:br>
            <a:r>
              <a:rPr lang="en-US" sz="4800" b="1" dirty="0"/>
              <a:t>Yet no sooner is Zion in labor</a:t>
            </a:r>
            <a:br>
              <a:rPr lang="en-US" sz="4800" b="1" dirty="0"/>
            </a:br>
            <a:r>
              <a:rPr lang="en-US" sz="4800" b="1" dirty="0"/>
              <a:t>    than she gives birth to her children.</a:t>
            </a:r>
          </a:p>
        </p:txBody>
      </p:sp>
    </p:spTree>
    <p:extLst>
      <p:ext uri="{BB962C8B-B14F-4D97-AF65-F5344CB8AC3E}">
        <p14:creationId xmlns:p14="http://schemas.microsoft.com/office/powerpoint/2010/main" val="8401789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6430" y="1737118"/>
            <a:ext cx="10131425" cy="3649133"/>
          </a:xfrm>
        </p:spPr>
        <p:txBody>
          <a:bodyPr>
            <a:noAutofit/>
          </a:bodyPr>
          <a:lstStyle/>
          <a:p>
            <a:pPr marL="0" indent="0">
              <a:buNone/>
            </a:pPr>
            <a:r>
              <a:rPr lang="en-US" sz="4800" b="1" baseline="30000" dirty="0"/>
              <a:t>9 </a:t>
            </a:r>
            <a:r>
              <a:rPr lang="en-US" sz="4800" b="1" dirty="0"/>
              <a:t>Do I bring to the moment of birth</a:t>
            </a:r>
            <a:br>
              <a:rPr lang="en-US" sz="4800" b="1" dirty="0"/>
            </a:br>
            <a:r>
              <a:rPr lang="en-US" sz="4800" b="1" dirty="0"/>
              <a:t>    and not give delivery?” says the </a:t>
            </a:r>
            <a:r>
              <a:rPr lang="en-US" sz="4800" b="1" cap="small" dirty="0"/>
              <a:t>Lord</a:t>
            </a:r>
            <a:r>
              <a:rPr lang="en-US" sz="4800" b="1" dirty="0"/>
              <a:t>.</a:t>
            </a:r>
            <a:br>
              <a:rPr lang="en-US" sz="4800" b="1" dirty="0"/>
            </a:br>
            <a:r>
              <a:rPr lang="en-US" sz="4800" b="1" dirty="0"/>
              <a:t>“Do I close up the womb</a:t>
            </a:r>
            <a:br>
              <a:rPr lang="en-US" sz="4800" b="1" dirty="0"/>
            </a:br>
            <a:r>
              <a:rPr lang="en-US" sz="4800" b="1" dirty="0"/>
              <a:t>    when I bring to delivery?” says your God.</a:t>
            </a:r>
          </a:p>
        </p:txBody>
      </p:sp>
    </p:spTree>
    <p:extLst>
      <p:ext uri="{BB962C8B-B14F-4D97-AF65-F5344CB8AC3E}">
        <p14:creationId xmlns:p14="http://schemas.microsoft.com/office/powerpoint/2010/main" val="6414854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10131425" cy="1456267"/>
          </a:xfrm>
        </p:spPr>
        <p:txBody>
          <a:bodyPr/>
          <a:lstStyle/>
          <a:p>
            <a:r>
              <a:rPr lang="en-US" sz="4400" b="1" dirty="0"/>
              <a:t>1 Kings 8:25-27</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buNone/>
            </a:pPr>
            <a:r>
              <a:rPr lang="en-US" sz="4400" b="1" baseline="30000" dirty="0" smtClean="0"/>
              <a:t>26</a:t>
            </a:r>
            <a:r>
              <a:rPr lang="en-US" sz="4400" b="1" dirty="0" smtClean="0"/>
              <a:t>Now</a:t>
            </a:r>
            <a:r>
              <a:rPr lang="en-US" sz="4400" b="1" dirty="0"/>
              <a:t> </a:t>
            </a:r>
            <a:r>
              <a:rPr lang="en-US" sz="4400" b="1" cap="small" dirty="0"/>
              <a:t>Lord</a:t>
            </a:r>
            <a:r>
              <a:rPr lang="en-US" sz="4400" b="1" dirty="0"/>
              <a:t>, the God of Israel, keep for your servant David my father the promises you made to him when you said, ‘You shall </a:t>
            </a:r>
            <a:r>
              <a:rPr lang="en-US" sz="4400" b="1" dirty="0">
                <a:solidFill>
                  <a:srgbClr val="FFFF00"/>
                </a:solidFill>
              </a:rPr>
              <a:t>never fail </a:t>
            </a:r>
            <a:r>
              <a:rPr lang="en-US" sz="4400" b="1" dirty="0"/>
              <a:t>to have a successor to sit before me on the throne of Israel, if only your descendants are careful in all they do to walk before me faithfully as you have done.’ </a:t>
            </a:r>
          </a:p>
        </p:txBody>
      </p:sp>
    </p:spTree>
    <p:extLst>
      <p:ext uri="{BB962C8B-B14F-4D97-AF65-F5344CB8AC3E}">
        <p14:creationId xmlns:p14="http://schemas.microsoft.com/office/powerpoint/2010/main" val="27613219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Psalm 138:2</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sz="4400" b="1" baseline="30000" dirty="0"/>
              <a:t>2 </a:t>
            </a:r>
            <a:r>
              <a:rPr lang="en-US" sz="4400" b="1" dirty="0"/>
              <a:t>I will worship toward thy holy temple, and praise thy name for thy lovingkindness and for thy truth: for </a:t>
            </a:r>
            <a:r>
              <a:rPr lang="en-US" sz="4400" b="1" dirty="0">
                <a:solidFill>
                  <a:srgbClr val="FFFF00"/>
                </a:solidFill>
              </a:rPr>
              <a:t>thou hast magnified thy word above all thy name</a:t>
            </a:r>
            <a:r>
              <a:rPr lang="en-US" sz="4400" b="1" dirty="0" smtClean="0"/>
              <a:t>.</a:t>
            </a:r>
          </a:p>
          <a:p>
            <a:pPr marL="0" indent="0">
              <a:buNone/>
            </a:pPr>
            <a:r>
              <a:rPr lang="en-US" sz="4400" b="1" dirty="0"/>
              <a:t>Name</a:t>
            </a:r>
            <a:r>
              <a:rPr lang="en-US" sz="4400" dirty="0"/>
              <a:t>=authority and reputation.</a:t>
            </a:r>
          </a:p>
          <a:p>
            <a:pPr marL="0" indent="0">
              <a:buNone/>
            </a:pPr>
            <a:endParaRPr lang="en-US" sz="4400" b="1" dirty="0"/>
          </a:p>
        </p:txBody>
      </p:sp>
    </p:spTree>
    <p:extLst>
      <p:ext uri="{BB962C8B-B14F-4D97-AF65-F5344CB8AC3E}">
        <p14:creationId xmlns:p14="http://schemas.microsoft.com/office/powerpoint/2010/main" val="13709684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4417" y="1262836"/>
            <a:ext cx="10131425" cy="3649133"/>
          </a:xfrm>
        </p:spPr>
        <p:txBody>
          <a:bodyPr>
            <a:noAutofit/>
          </a:bodyPr>
          <a:lstStyle/>
          <a:p>
            <a:pPr marL="0" indent="0">
              <a:buNone/>
            </a:pPr>
            <a:r>
              <a:rPr lang="en-US" sz="4800" b="1" baseline="30000" dirty="0"/>
              <a:t>10 </a:t>
            </a:r>
            <a:r>
              <a:rPr lang="en-US" sz="4800" b="1" dirty="0"/>
              <a:t>“Rejoice with Jerusalem and be glad for her,</a:t>
            </a:r>
            <a:br>
              <a:rPr lang="en-US" sz="4800" b="1" dirty="0"/>
            </a:br>
            <a:r>
              <a:rPr lang="en-US" sz="4800" b="1" dirty="0"/>
              <a:t>    all you who love her;</a:t>
            </a:r>
            <a:br>
              <a:rPr lang="en-US" sz="4800" b="1" dirty="0"/>
            </a:br>
            <a:r>
              <a:rPr lang="en-US" sz="4800" b="1" dirty="0"/>
              <a:t>rejoice greatly with her,</a:t>
            </a:r>
            <a:br>
              <a:rPr lang="en-US" sz="4800" b="1" dirty="0"/>
            </a:br>
            <a:r>
              <a:rPr lang="en-US" sz="4800" b="1" dirty="0"/>
              <a:t>    all you who mourn over her.</a:t>
            </a:r>
          </a:p>
        </p:txBody>
      </p:sp>
    </p:spTree>
    <p:extLst>
      <p:ext uri="{BB962C8B-B14F-4D97-AF65-F5344CB8AC3E}">
        <p14:creationId xmlns:p14="http://schemas.microsoft.com/office/powerpoint/2010/main" val="8553519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032" y="1262836"/>
            <a:ext cx="10131425" cy="3649133"/>
          </a:xfrm>
        </p:spPr>
        <p:txBody>
          <a:bodyPr>
            <a:noAutofit/>
          </a:bodyPr>
          <a:lstStyle/>
          <a:p>
            <a:pPr marL="0" indent="0">
              <a:buNone/>
            </a:pPr>
            <a:r>
              <a:rPr lang="en-US" sz="4800" b="1" baseline="30000" dirty="0"/>
              <a:t>11 </a:t>
            </a:r>
            <a:r>
              <a:rPr lang="en-US" sz="4800" b="1" dirty="0"/>
              <a:t>For you will nurse and be satisfied</a:t>
            </a:r>
            <a:br>
              <a:rPr lang="en-US" sz="4800" b="1" dirty="0"/>
            </a:br>
            <a:r>
              <a:rPr lang="en-US" sz="4800" b="1" dirty="0"/>
              <a:t>    at her comforting breasts;</a:t>
            </a:r>
            <a:br>
              <a:rPr lang="en-US" sz="4800" b="1" dirty="0"/>
            </a:br>
            <a:r>
              <a:rPr lang="en-US" sz="4800" b="1" dirty="0"/>
              <a:t>you will drink deeply</a:t>
            </a:r>
            <a:br>
              <a:rPr lang="en-US" sz="4800" b="1" dirty="0"/>
            </a:br>
            <a:r>
              <a:rPr lang="en-US" sz="4800" b="1" dirty="0"/>
              <a:t>    and delight in her overflowing abundance.”</a:t>
            </a:r>
          </a:p>
        </p:txBody>
      </p:sp>
    </p:spTree>
    <p:extLst>
      <p:ext uri="{BB962C8B-B14F-4D97-AF65-F5344CB8AC3E}">
        <p14:creationId xmlns:p14="http://schemas.microsoft.com/office/powerpoint/2010/main" val="31710411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0487" y="1005598"/>
            <a:ext cx="11005456" cy="4350173"/>
          </a:xfrm>
        </p:spPr>
        <p:txBody>
          <a:bodyPr>
            <a:normAutofit fontScale="92500" lnSpcReduction="10000"/>
          </a:bodyPr>
          <a:lstStyle/>
          <a:p>
            <a:pPr marL="0" indent="0">
              <a:buNone/>
            </a:pPr>
            <a:r>
              <a:rPr lang="en-US" sz="5200" b="1" baseline="30000" dirty="0"/>
              <a:t>12 </a:t>
            </a:r>
            <a:r>
              <a:rPr lang="en-US" sz="5200" b="1" dirty="0"/>
              <a:t>For this is what the </a:t>
            </a:r>
            <a:r>
              <a:rPr lang="en-US" sz="5200" b="1" cap="small" dirty="0"/>
              <a:t>Lord</a:t>
            </a:r>
            <a:r>
              <a:rPr lang="en-US" sz="5200" b="1" dirty="0"/>
              <a:t> says:</a:t>
            </a:r>
          </a:p>
          <a:p>
            <a:pPr marL="0" indent="0">
              <a:buNone/>
            </a:pPr>
            <a:r>
              <a:rPr lang="en-US" sz="5200" b="1" dirty="0"/>
              <a:t>“I will extend peace to her like a river,</a:t>
            </a:r>
            <a:br>
              <a:rPr lang="en-US" sz="5200" b="1" dirty="0"/>
            </a:br>
            <a:r>
              <a:rPr lang="en-US" sz="5200" b="1" dirty="0"/>
              <a:t>    and the wealth of nations like a flooding stream;</a:t>
            </a:r>
            <a:br>
              <a:rPr lang="en-US" sz="5200" b="1" dirty="0"/>
            </a:br>
            <a:r>
              <a:rPr lang="en-US" sz="5200" b="1" dirty="0"/>
              <a:t>you will nurse and be carried on her arm</a:t>
            </a:r>
            <a:br>
              <a:rPr lang="en-US" sz="5200" b="1" dirty="0"/>
            </a:br>
            <a:r>
              <a:rPr lang="en-US" sz="5200" b="1" dirty="0"/>
              <a:t>    and dandled on her knees.</a:t>
            </a:r>
          </a:p>
          <a:p>
            <a:pPr marL="0" indent="0">
              <a:buNone/>
            </a:pPr>
            <a:endParaRPr lang="en-US" dirty="0"/>
          </a:p>
        </p:txBody>
      </p:sp>
    </p:spTree>
    <p:extLst>
      <p:ext uri="{BB962C8B-B14F-4D97-AF65-F5344CB8AC3E}">
        <p14:creationId xmlns:p14="http://schemas.microsoft.com/office/powerpoint/2010/main" val="1297807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390461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1602806"/>
            <a:ext cx="10131425" cy="3649133"/>
          </a:xfrm>
        </p:spPr>
        <p:txBody>
          <a:bodyPr>
            <a:normAutofit/>
          </a:bodyPr>
          <a:lstStyle/>
          <a:p>
            <a:pPr marL="0" indent="0">
              <a:buNone/>
            </a:pPr>
            <a:r>
              <a:rPr lang="en-US" sz="4800" b="1" baseline="30000" dirty="0"/>
              <a:t>13 </a:t>
            </a:r>
            <a:r>
              <a:rPr lang="en-US" sz="4800" b="1" dirty="0"/>
              <a:t>As a mother comforts her child,</a:t>
            </a:r>
            <a:br>
              <a:rPr lang="en-US" sz="4800" b="1" dirty="0"/>
            </a:br>
            <a:r>
              <a:rPr lang="en-US" sz="4800" b="1" dirty="0"/>
              <a:t>    so will I comfort you;</a:t>
            </a:r>
            <a:br>
              <a:rPr lang="en-US" sz="4800" b="1" dirty="0"/>
            </a:br>
            <a:r>
              <a:rPr lang="en-US" sz="4800" b="1" dirty="0"/>
              <a:t>    and you will be comforted over Jerusalem.”</a:t>
            </a:r>
          </a:p>
        </p:txBody>
      </p:sp>
    </p:spTree>
    <p:extLst>
      <p:ext uri="{BB962C8B-B14F-4D97-AF65-F5344CB8AC3E}">
        <p14:creationId xmlns:p14="http://schemas.microsoft.com/office/powerpoint/2010/main" val="12312812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1" y="1520744"/>
            <a:ext cx="10131425" cy="3649133"/>
          </a:xfrm>
        </p:spPr>
        <p:txBody>
          <a:bodyPr>
            <a:noAutofit/>
          </a:bodyPr>
          <a:lstStyle/>
          <a:p>
            <a:pPr marL="0" indent="0">
              <a:buNone/>
            </a:pPr>
            <a:r>
              <a:rPr lang="en-US" sz="4800" b="1" baseline="30000" dirty="0"/>
              <a:t>14 </a:t>
            </a:r>
            <a:r>
              <a:rPr lang="en-US" sz="4800" b="1" dirty="0"/>
              <a:t>When you see this, your heart will rejoice</a:t>
            </a:r>
            <a:br>
              <a:rPr lang="en-US" sz="4800" b="1" dirty="0"/>
            </a:br>
            <a:r>
              <a:rPr lang="en-US" sz="4800" b="1" dirty="0"/>
              <a:t>    and you will flourish like grass;</a:t>
            </a:r>
            <a:br>
              <a:rPr lang="en-US" sz="4800" b="1" dirty="0"/>
            </a:br>
            <a:r>
              <a:rPr lang="en-US" sz="4800" b="1" dirty="0"/>
              <a:t>the hand of the </a:t>
            </a:r>
            <a:r>
              <a:rPr lang="en-US" sz="4800" b="1" cap="small" dirty="0"/>
              <a:t>Lord</a:t>
            </a:r>
            <a:r>
              <a:rPr lang="en-US" sz="4800" b="1" dirty="0"/>
              <a:t> will be made known to his servants,</a:t>
            </a:r>
            <a:br>
              <a:rPr lang="en-US" sz="4800" b="1" dirty="0"/>
            </a:br>
            <a:r>
              <a:rPr lang="en-US" sz="4800" b="1" dirty="0"/>
              <a:t>    but his fury will be shown to his foes.</a:t>
            </a:r>
          </a:p>
        </p:txBody>
      </p:sp>
    </p:spTree>
    <p:extLst>
      <p:ext uri="{BB962C8B-B14F-4D97-AF65-F5344CB8AC3E}">
        <p14:creationId xmlns:p14="http://schemas.microsoft.com/office/powerpoint/2010/main" val="29507822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738" y="2142067"/>
            <a:ext cx="11652739" cy="3649133"/>
          </a:xfrm>
        </p:spPr>
        <p:txBody>
          <a:bodyPr>
            <a:noAutofit/>
          </a:bodyPr>
          <a:lstStyle/>
          <a:p>
            <a:pPr marL="0" indent="0">
              <a:buNone/>
            </a:pPr>
            <a:r>
              <a:rPr lang="en-US" sz="4400" b="1" baseline="30000" dirty="0"/>
              <a:t>15 </a:t>
            </a:r>
            <a:r>
              <a:rPr lang="en-US" sz="4400" b="1" dirty="0"/>
              <a:t>“If you love me, keep my commands. </a:t>
            </a:r>
            <a:r>
              <a:rPr lang="en-US" sz="4400" b="1" baseline="30000" dirty="0"/>
              <a:t>16 </a:t>
            </a:r>
            <a:r>
              <a:rPr lang="en-US" sz="4400" b="1" dirty="0"/>
              <a:t>And I will ask the Father, and he will give you another advocate to help you and be with you forever— </a:t>
            </a:r>
            <a:r>
              <a:rPr lang="en-US" sz="4400" b="1" baseline="30000" dirty="0"/>
              <a:t>17 </a:t>
            </a:r>
            <a:r>
              <a:rPr lang="en-US" sz="4400" b="1" dirty="0"/>
              <a:t>the Spirit of truth. The world cannot accept him, because it neither sees him nor knows him. But you know him, for </a:t>
            </a:r>
            <a:r>
              <a:rPr lang="en-US" sz="4400" b="1" dirty="0">
                <a:solidFill>
                  <a:srgbClr val="FFFF00"/>
                </a:solidFill>
              </a:rPr>
              <a:t>he lives with you and will </a:t>
            </a:r>
            <a:r>
              <a:rPr lang="en-US" sz="4400" b="1" dirty="0" smtClean="0">
                <a:solidFill>
                  <a:srgbClr val="FFFF00"/>
                </a:solidFill>
              </a:rPr>
              <a:t>be</a:t>
            </a:r>
            <a:r>
              <a:rPr lang="en-US" sz="4400" b="1" dirty="0">
                <a:solidFill>
                  <a:srgbClr val="FFFF00"/>
                </a:solidFill>
              </a:rPr>
              <a:t> in you</a:t>
            </a:r>
            <a:r>
              <a:rPr lang="en-US" sz="4400" b="1" dirty="0"/>
              <a:t>. </a:t>
            </a:r>
            <a:r>
              <a:rPr lang="en-US" sz="4400" b="1" baseline="30000" dirty="0"/>
              <a:t>18 </a:t>
            </a:r>
            <a:r>
              <a:rPr lang="en-US" sz="4400" b="1" dirty="0"/>
              <a:t>I will not leave you as orphans; I will come to you. </a:t>
            </a:r>
          </a:p>
        </p:txBody>
      </p:sp>
      <p:sp>
        <p:nvSpPr>
          <p:cNvPr id="4" name="TextBox 3"/>
          <p:cNvSpPr txBox="1"/>
          <p:nvPr/>
        </p:nvSpPr>
        <p:spPr>
          <a:xfrm>
            <a:off x="762000" y="457200"/>
            <a:ext cx="5568462" cy="769441"/>
          </a:xfrm>
          <a:prstGeom prst="rect">
            <a:avLst/>
          </a:prstGeom>
          <a:noFill/>
        </p:spPr>
        <p:txBody>
          <a:bodyPr wrap="square" rtlCol="0">
            <a:spAutoFit/>
          </a:bodyPr>
          <a:lstStyle/>
          <a:p>
            <a:r>
              <a:rPr lang="en-US" sz="4400" b="1" dirty="0" smtClean="0"/>
              <a:t>John 14</a:t>
            </a:r>
            <a:endParaRPr lang="en-US" sz="4400" b="1" dirty="0"/>
          </a:p>
        </p:txBody>
      </p:sp>
    </p:spTree>
    <p:extLst>
      <p:ext uri="{BB962C8B-B14F-4D97-AF65-F5344CB8AC3E}">
        <p14:creationId xmlns:p14="http://schemas.microsoft.com/office/powerpoint/2010/main" val="1375353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661" y="645776"/>
            <a:ext cx="11613077" cy="5030629"/>
          </a:xfrm>
        </p:spPr>
        <p:txBody>
          <a:bodyPr/>
          <a:lstStyle/>
          <a:p>
            <a:pPr marL="0" lvl="0" indent="0">
              <a:buNone/>
            </a:pPr>
            <a:r>
              <a:rPr lang="en-US" sz="4400" b="1" dirty="0"/>
              <a:t>He lives Everywhere    		</a:t>
            </a:r>
            <a:r>
              <a:rPr lang="en-US" sz="4400" b="1" dirty="0" smtClean="0"/>
              <a:t>vs</a:t>
            </a:r>
            <a:r>
              <a:rPr lang="en-US" sz="4400" b="1" dirty="0"/>
              <a:t>. 1,2</a:t>
            </a:r>
          </a:p>
          <a:p>
            <a:pPr marL="0" lvl="0" indent="0">
              <a:buNone/>
            </a:pPr>
            <a:r>
              <a:rPr lang="en-US" sz="4400" b="1" dirty="0"/>
              <a:t>He lives in Righteousness 		vs. 3-6</a:t>
            </a:r>
          </a:p>
          <a:p>
            <a:pPr marL="0" lvl="0" indent="0">
              <a:buNone/>
            </a:pPr>
            <a:r>
              <a:rPr lang="en-US" sz="4400" b="1" dirty="0"/>
              <a:t>He lives among the living 		vs. 7-9</a:t>
            </a:r>
          </a:p>
          <a:p>
            <a:pPr marL="0" lvl="0" indent="0">
              <a:buNone/>
            </a:pPr>
            <a:r>
              <a:rPr lang="en-US" sz="4400" b="1" dirty="0"/>
              <a:t>He lives through His promises	vs. 10-14</a:t>
            </a:r>
          </a:p>
          <a:p>
            <a:pPr marL="0" indent="0">
              <a:buNone/>
            </a:pPr>
            <a:endParaRPr lang="en-US" dirty="0"/>
          </a:p>
        </p:txBody>
      </p:sp>
      <p:sp>
        <p:nvSpPr>
          <p:cNvPr id="4" name="TextBox 3"/>
          <p:cNvSpPr txBox="1"/>
          <p:nvPr/>
        </p:nvSpPr>
        <p:spPr>
          <a:xfrm>
            <a:off x="9203377" y="2522630"/>
            <a:ext cx="2537361" cy="3046988"/>
          </a:xfrm>
          <a:prstGeom prst="rect">
            <a:avLst/>
          </a:prstGeom>
          <a:noFill/>
        </p:spPr>
        <p:txBody>
          <a:bodyPr wrap="square" rtlCol="0">
            <a:spAutoFit/>
          </a:bodyPr>
          <a:lstStyle/>
          <a:p>
            <a:r>
              <a:rPr lang="en-US" sz="9600" b="1" spc="50" dirty="0">
                <a:ln w="0"/>
                <a:solidFill>
                  <a:srgbClr val="FF0000"/>
                </a:solidFill>
                <a:effectLst>
                  <a:innerShdw blurRad="63500" dist="50800" dir="13500000">
                    <a:srgbClr val="000000">
                      <a:alpha val="50000"/>
                    </a:srgbClr>
                  </a:innerShdw>
                </a:effectLst>
              </a:rPr>
              <a:t>The </a:t>
            </a:r>
            <a:r>
              <a:rPr lang="en-US" sz="9600" b="1" spc="50" dirty="0" smtClean="0">
                <a:ln w="0"/>
                <a:solidFill>
                  <a:srgbClr val="FF0000"/>
                </a:solidFill>
                <a:effectLst>
                  <a:innerShdw blurRad="63500" dist="50800" dir="13500000">
                    <a:srgbClr val="000000">
                      <a:alpha val="50000"/>
                    </a:srgbClr>
                  </a:innerShdw>
                </a:effectLst>
              </a:rPr>
              <a:t>SON</a:t>
            </a:r>
            <a:endParaRPr lang="en-US" sz="9600" b="1" spc="50" dirty="0">
              <a:ln w="0"/>
              <a:solidFill>
                <a:srgbClr val="FF0000"/>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7415217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baseline="30000" dirty="0"/>
              <a:t>15 </a:t>
            </a:r>
            <a:r>
              <a:rPr lang="en-US" sz="4800" b="1" dirty="0"/>
              <a:t>See, the </a:t>
            </a:r>
            <a:r>
              <a:rPr lang="en-US" sz="4800" b="1" cap="small" dirty="0"/>
              <a:t>Lord</a:t>
            </a:r>
            <a:r>
              <a:rPr lang="en-US" sz="4800" b="1" dirty="0"/>
              <a:t> is coming with fire,</a:t>
            </a:r>
            <a:br>
              <a:rPr lang="en-US" sz="4800" b="1" dirty="0"/>
            </a:br>
            <a:r>
              <a:rPr lang="en-US" sz="4800" b="1" dirty="0"/>
              <a:t>    and his chariots are like a whirlwind;</a:t>
            </a:r>
            <a:br>
              <a:rPr lang="en-US" sz="4800" b="1" dirty="0"/>
            </a:br>
            <a:r>
              <a:rPr lang="en-US" sz="4800" b="1" dirty="0"/>
              <a:t>he will bring down his anger with fury,</a:t>
            </a:r>
            <a:br>
              <a:rPr lang="en-US" sz="4800" b="1" dirty="0"/>
            </a:br>
            <a:r>
              <a:rPr lang="en-US" sz="4800" b="1" dirty="0"/>
              <a:t>    and his rebuke with flames of fire.</a:t>
            </a:r>
          </a:p>
        </p:txBody>
      </p:sp>
    </p:spTree>
    <p:extLst>
      <p:ext uri="{BB962C8B-B14F-4D97-AF65-F5344CB8AC3E}">
        <p14:creationId xmlns:p14="http://schemas.microsoft.com/office/powerpoint/2010/main" val="38256685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800" b="1" baseline="30000" dirty="0"/>
              <a:t>16 </a:t>
            </a:r>
            <a:r>
              <a:rPr lang="en-US" sz="4800" b="1" dirty="0"/>
              <a:t>For with fire and with his sword</a:t>
            </a:r>
            <a:br>
              <a:rPr lang="en-US" sz="4800" b="1" dirty="0"/>
            </a:br>
            <a:r>
              <a:rPr lang="en-US" sz="4800" b="1" dirty="0"/>
              <a:t>    the </a:t>
            </a:r>
            <a:r>
              <a:rPr lang="en-US" sz="4800" b="1" cap="small" dirty="0"/>
              <a:t>Lord</a:t>
            </a:r>
            <a:r>
              <a:rPr lang="en-US" sz="4800" b="1" dirty="0"/>
              <a:t> will execute judgment on all people,</a:t>
            </a:r>
            <a:br>
              <a:rPr lang="en-US" sz="4800" b="1" dirty="0"/>
            </a:br>
            <a:r>
              <a:rPr lang="en-US" sz="4800" b="1" dirty="0"/>
              <a:t>    and many will be those slain by the </a:t>
            </a:r>
            <a:r>
              <a:rPr lang="en-US" sz="4800" b="1" cap="small" dirty="0"/>
              <a:t>Lord</a:t>
            </a:r>
            <a:r>
              <a:rPr lang="en-US" sz="4800" b="1" dirty="0"/>
              <a:t>.</a:t>
            </a:r>
          </a:p>
        </p:txBody>
      </p:sp>
    </p:spTree>
    <p:extLst>
      <p:ext uri="{BB962C8B-B14F-4D97-AF65-F5344CB8AC3E}">
        <p14:creationId xmlns:p14="http://schemas.microsoft.com/office/powerpoint/2010/main" val="37096605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9557" y="155794"/>
            <a:ext cx="9857670" cy="6702206"/>
          </a:xfrm>
        </p:spPr>
      </p:pic>
    </p:spTree>
    <p:extLst>
      <p:ext uri="{BB962C8B-B14F-4D97-AF65-F5344CB8AC3E}">
        <p14:creationId xmlns:p14="http://schemas.microsoft.com/office/powerpoint/2010/main" val="29190714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09154"/>
            <a:ext cx="10131425" cy="1456267"/>
          </a:xfrm>
        </p:spPr>
        <p:txBody>
          <a:bodyPr/>
          <a:lstStyle/>
          <a:p>
            <a:endParaRPr lang="en-US"/>
          </a:p>
        </p:txBody>
      </p:sp>
      <p:sp>
        <p:nvSpPr>
          <p:cNvPr id="3" name="Content Placeholder 2"/>
          <p:cNvSpPr>
            <a:spLocks noGrp="1"/>
          </p:cNvSpPr>
          <p:nvPr>
            <p:ph idx="1"/>
          </p:nvPr>
        </p:nvSpPr>
        <p:spPr>
          <a:xfrm>
            <a:off x="726833" y="1713765"/>
            <a:ext cx="10131425" cy="3649133"/>
          </a:xfrm>
        </p:spPr>
        <p:txBody>
          <a:bodyPr>
            <a:noAutofit/>
          </a:bodyPr>
          <a:lstStyle/>
          <a:p>
            <a:pPr marL="0" indent="0">
              <a:buNone/>
            </a:pPr>
            <a:r>
              <a:rPr lang="en-US" sz="4800" b="1" baseline="30000" dirty="0"/>
              <a:t>17 </a:t>
            </a:r>
            <a:r>
              <a:rPr lang="en-US" sz="4800" b="1" dirty="0"/>
              <a:t>“Those who consecrate and purify themselves to go into the gardens, following one who is among those who eat the flesh of pigs, rats and other unclean things—they will meet their end together with the one they follow,” declares the </a:t>
            </a:r>
            <a:r>
              <a:rPr lang="en-US" sz="4800" b="1" cap="small" dirty="0"/>
              <a:t>Lord</a:t>
            </a:r>
            <a:r>
              <a:rPr lang="en-US" sz="4800" b="1" dirty="0"/>
              <a:t>.</a:t>
            </a:r>
          </a:p>
        </p:txBody>
      </p:sp>
    </p:spTree>
    <p:extLst>
      <p:ext uri="{BB962C8B-B14F-4D97-AF65-F5344CB8AC3E}">
        <p14:creationId xmlns:p14="http://schemas.microsoft.com/office/powerpoint/2010/main" val="1222096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b="1" dirty="0"/>
              <a:t>Where do I want to live and hang out?</a:t>
            </a:r>
            <a:r>
              <a:rPr lang="en-US" dirty="0"/>
              <a:t>  </a:t>
            </a:r>
            <a:br>
              <a:rPr lang="en-US" dirty="0"/>
            </a:br>
            <a:r>
              <a:rPr lang="en-US" dirty="0"/>
              <a:t/>
            </a:r>
            <a:br>
              <a:rPr lang="en-US" dirty="0"/>
            </a:br>
            <a:endParaRPr lang="en-US" dirty="0"/>
          </a:p>
        </p:txBody>
      </p:sp>
      <p:sp>
        <p:nvSpPr>
          <p:cNvPr id="3" name="Content Placeholder 2"/>
          <p:cNvSpPr>
            <a:spLocks noGrp="1"/>
          </p:cNvSpPr>
          <p:nvPr>
            <p:ph idx="1"/>
          </p:nvPr>
        </p:nvSpPr>
        <p:spPr>
          <a:xfrm>
            <a:off x="281354" y="1184031"/>
            <a:ext cx="11711354" cy="5533292"/>
          </a:xfrm>
        </p:spPr>
        <p:txBody>
          <a:bodyPr>
            <a:normAutofit fontScale="47500" lnSpcReduction="20000"/>
          </a:bodyPr>
          <a:lstStyle/>
          <a:p>
            <a:pPr marL="0" lvl="0" indent="0">
              <a:buNone/>
            </a:pPr>
            <a:r>
              <a:rPr lang="en-US" sz="9300" b="1" dirty="0"/>
              <a:t>He lives </a:t>
            </a:r>
            <a:r>
              <a:rPr lang="en-US" sz="9300" b="1" dirty="0" smtClean="0"/>
              <a:t>in Heaven &amp; Everywhere    </a:t>
            </a:r>
            <a:r>
              <a:rPr lang="en-US" sz="9300" b="1" dirty="0"/>
              <a:t>	</a:t>
            </a:r>
            <a:r>
              <a:rPr lang="en-US" sz="9300" b="1" dirty="0" smtClean="0"/>
              <a:t>vs</a:t>
            </a:r>
            <a:r>
              <a:rPr lang="en-US" sz="9300" b="1" dirty="0"/>
              <a:t>. 1,2</a:t>
            </a:r>
          </a:p>
          <a:p>
            <a:pPr marL="0" lvl="0" indent="0">
              <a:buNone/>
            </a:pPr>
            <a:r>
              <a:rPr lang="en-US" sz="9300" b="1" dirty="0"/>
              <a:t>He lives in Righteousness 		</a:t>
            </a:r>
            <a:r>
              <a:rPr lang="en-US" sz="9300" b="1" dirty="0" smtClean="0"/>
              <a:t>					vs</a:t>
            </a:r>
            <a:r>
              <a:rPr lang="en-US" sz="9300" b="1" dirty="0"/>
              <a:t>. </a:t>
            </a:r>
            <a:r>
              <a:rPr lang="en-US" sz="9300" b="1" dirty="0" smtClean="0"/>
              <a:t>3-6</a:t>
            </a:r>
          </a:p>
          <a:p>
            <a:pPr marL="0" lvl="0" indent="0">
              <a:buNone/>
            </a:pPr>
            <a:r>
              <a:rPr lang="en-US" sz="9300" b="1" dirty="0" smtClean="0"/>
              <a:t>He </a:t>
            </a:r>
            <a:r>
              <a:rPr lang="en-US" sz="9300" b="1" dirty="0"/>
              <a:t>lives among the living 		</a:t>
            </a:r>
            <a:r>
              <a:rPr lang="en-US" sz="9300" b="1" dirty="0" smtClean="0"/>
              <a:t>					vs</a:t>
            </a:r>
            <a:r>
              <a:rPr lang="en-US" sz="9300" b="1" dirty="0"/>
              <a:t>. 7-9</a:t>
            </a:r>
          </a:p>
          <a:p>
            <a:pPr marL="0" lvl="0" indent="0">
              <a:buNone/>
            </a:pPr>
            <a:r>
              <a:rPr lang="en-US" sz="9300" b="1" dirty="0"/>
              <a:t>He lives through His promises		</a:t>
            </a:r>
            <a:r>
              <a:rPr lang="en-US" sz="9300" b="1" dirty="0" smtClean="0"/>
              <a:t> 			vs.10-14</a:t>
            </a:r>
            <a:endParaRPr lang="en-US" sz="9300" b="1" dirty="0"/>
          </a:p>
          <a:p>
            <a:pPr marL="0" lvl="0" indent="0">
              <a:buNone/>
            </a:pPr>
            <a:r>
              <a:rPr lang="en-US" sz="9300" b="1" dirty="0"/>
              <a:t>He lives with Justice			</a:t>
            </a:r>
            <a:r>
              <a:rPr lang="en-US" sz="9300" b="1" dirty="0" smtClean="0"/>
              <a:t>						vs</a:t>
            </a:r>
            <a:r>
              <a:rPr lang="en-US" sz="9300" b="1" dirty="0"/>
              <a:t>. </a:t>
            </a:r>
            <a:r>
              <a:rPr lang="en-US" sz="9300" b="1" dirty="0" smtClean="0"/>
              <a:t>14-17</a:t>
            </a:r>
          </a:p>
          <a:p>
            <a:pPr marL="0" lvl="0" indent="0">
              <a:buNone/>
            </a:pPr>
            <a:r>
              <a:rPr lang="en-US" sz="9300" b="1" dirty="0" smtClean="0"/>
              <a:t>He lives as the KING ETERNAL 				vs. 18</a:t>
            </a:r>
          </a:p>
          <a:p>
            <a:pPr marL="0" lvl="0" indent="0">
              <a:buNone/>
            </a:pPr>
            <a:endParaRPr lang="en-US" sz="9300" b="1" dirty="0"/>
          </a:p>
          <a:p>
            <a:pPr marL="0" lvl="0" indent="0">
              <a:buNone/>
            </a:pPr>
            <a:endParaRPr lang="en-US" sz="5400" b="1" dirty="0"/>
          </a:p>
        </p:txBody>
      </p:sp>
      <p:sp>
        <p:nvSpPr>
          <p:cNvPr id="4" name="Rectangle 3"/>
          <p:cNvSpPr/>
          <p:nvPr/>
        </p:nvSpPr>
        <p:spPr>
          <a:xfrm>
            <a:off x="6327036" y="2240045"/>
            <a:ext cx="2650709" cy="3046988"/>
          </a:xfrm>
          <a:prstGeom prst="rect">
            <a:avLst/>
          </a:prstGeom>
          <a:noFill/>
        </p:spPr>
        <p:txBody>
          <a:bodyPr wrap="square" lIns="91440" tIns="45720" rIns="91440" bIns="45720">
            <a:spAutoFit/>
          </a:bodyPr>
          <a:lstStyle/>
          <a:p>
            <a:pPr algn="ctr"/>
            <a:r>
              <a:rPr lang="en-US" sz="9600" b="1" cap="none" spc="50" dirty="0" smtClean="0">
                <a:ln w="0"/>
                <a:solidFill>
                  <a:srgbClr val="FF0000"/>
                </a:solidFill>
                <a:effectLst>
                  <a:innerShdw blurRad="63500" dist="50800" dir="13500000">
                    <a:srgbClr val="000000">
                      <a:alpha val="50000"/>
                    </a:srgbClr>
                  </a:innerShdw>
                </a:effectLst>
              </a:rPr>
              <a:t>The SON</a:t>
            </a:r>
            <a:endParaRPr lang="en-US" sz="9600" b="1" cap="none" spc="50" dirty="0">
              <a:ln w="0"/>
              <a:solidFill>
                <a:srgbClr val="FF0000"/>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1275262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4800" b="1" baseline="30000" dirty="0"/>
              <a:t>18 </a:t>
            </a:r>
            <a:r>
              <a:rPr lang="en-US" sz="4800" b="1" dirty="0"/>
              <a:t>“And I, because of what they have planned and done, am about to </a:t>
            </a:r>
            <a:r>
              <a:rPr lang="en-US" sz="4800" b="1" dirty="0" smtClean="0"/>
              <a:t>come</a:t>
            </a:r>
            <a:r>
              <a:rPr lang="en-US" sz="4800" b="1" dirty="0"/>
              <a:t> and gather the people of all nations and languages, and they will come and see my glory.</a:t>
            </a:r>
          </a:p>
        </p:txBody>
      </p:sp>
    </p:spTree>
    <p:extLst>
      <p:ext uri="{BB962C8B-B14F-4D97-AF65-F5344CB8AC3E}">
        <p14:creationId xmlns:p14="http://schemas.microsoft.com/office/powerpoint/2010/main" val="355434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Message: “Greatness, Guilt, Grace, &amp; Going” from Nathan Knight –  Restoration Churc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710619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106194" y="0"/>
            <a:ext cx="1841863" cy="1569660"/>
          </a:xfrm>
          <a:prstGeom prst="rect">
            <a:avLst/>
          </a:prstGeom>
          <a:noFill/>
        </p:spPr>
        <p:txBody>
          <a:bodyPr wrap="square" rtlCol="0">
            <a:spAutoFit/>
          </a:bodyPr>
          <a:lstStyle/>
          <a:p>
            <a:r>
              <a:rPr lang="en-US" sz="9600" b="1" dirty="0">
                <a:latin typeface="Bell MT" panose="02020503060305020303" pitchFamily="18" charset="0"/>
              </a:rPr>
              <a:t>66</a:t>
            </a:r>
            <a:endParaRPr lang="en-US" sz="9600" dirty="0"/>
          </a:p>
        </p:txBody>
      </p:sp>
    </p:spTree>
    <p:extLst>
      <p:ext uri="{BB962C8B-B14F-4D97-AF65-F5344CB8AC3E}">
        <p14:creationId xmlns:p14="http://schemas.microsoft.com/office/powerpoint/2010/main" val="2422640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535577"/>
            <a:ext cx="11469188" cy="5255623"/>
          </a:xfrm>
        </p:spPr>
        <p:txBody>
          <a:bodyPr>
            <a:noAutofit/>
          </a:bodyPr>
          <a:lstStyle/>
          <a:p>
            <a:pPr marL="0" indent="0">
              <a:buNone/>
            </a:pPr>
            <a:r>
              <a:rPr lang="en-US" sz="4800" b="1" baseline="30000" dirty="0"/>
              <a:t>19 </a:t>
            </a:r>
            <a:r>
              <a:rPr lang="en-US" sz="4800" b="1" dirty="0"/>
              <a:t>“I will set a sign among them, and I will send some of those who survive to the nations—to </a:t>
            </a:r>
            <a:r>
              <a:rPr lang="en-US" sz="4800" b="1" dirty="0" err="1"/>
              <a:t>Tarshish</a:t>
            </a:r>
            <a:r>
              <a:rPr lang="en-US" sz="4800" b="1" dirty="0"/>
              <a:t>, to the </a:t>
            </a:r>
            <a:r>
              <a:rPr lang="en-US" sz="4800" b="1" dirty="0" smtClean="0"/>
              <a:t>Libyans</a:t>
            </a:r>
            <a:r>
              <a:rPr lang="en-US" sz="4800" b="1" dirty="0"/>
              <a:t> and </a:t>
            </a:r>
            <a:r>
              <a:rPr lang="en-US" sz="4800" b="1" dirty="0" err="1"/>
              <a:t>Lydians</a:t>
            </a:r>
            <a:r>
              <a:rPr lang="en-US" sz="4800" b="1" dirty="0"/>
              <a:t> (famous as archers), to Tubal and Greece, and to the distant islands that have not heard of my fame or seen my glory. They will proclaim my glory among the nations. </a:t>
            </a:r>
          </a:p>
        </p:txBody>
      </p:sp>
    </p:spTree>
    <p:extLst>
      <p:ext uri="{BB962C8B-B14F-4D97-AF65-F5344CB8AC3E}">
        <p14:creationId xmlns:p14="http://schemas.microsoft.com/office/powerpoint/2010/main" val="15538651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3481" y="1634817"/>
            <a:ext cx="12191999" cy="3649133"/>
          </a:xfrm>
        </p:spPr>
        <p:txBody>
          <a:bodyPr>
            <a:noAutofit/>
          </a:bodyPr>
          <a:lstStyle/>
          <a:p>
            <a:pPr marL="0" indent="0">
              <a:buNone/>
            </a:pPr>
            <a:r>
              <a:rPr lang="en-US" sz="4800" b="1" baseline="30000" dirty="0"/>
              <a:t>20 </a:t>
            </a:r>
            <a:r>
              <a:rPr lang="en-US" sz="4800" b="1" dirty="0"/>
              <a:t>And they will bring all your people, from all the nations, to my holy mountain in Jerusalem as an offering to the </a:t>
            </a:r>
            <a:r>
              <a:rPr lang="en-US" sz="4800" b="1" cap="small" dirty="0"/>
              <a:t>Lord</a:t>
            </a:r>
            <a:r>
              <a:rPr lang="en-US" sz="4800" b="1" dirty="0"/>
              <a:t>—on horses, in chariots and wagons, and on mules and camels,” says the </a:t>
            </a:r>
            <a:r>
              <a:rPr lang="en-US" sz="4800" b="1" cap="small" dirty="0"/>
              <a:t>Lord</a:t>
            </a:r>
            <a:r>
              <a:rPr lang="en-US" sz="4800" b="1" dirty="0"/>
              <a:t>. </a:t>
            </a:r>
            <a:endParaRPr lang="en-US" sz="4800" b="1" dirty="0" smtClean="0"/>
          </a:p>
          <a:p>
            <a:pPr marL="0" indent="0">
              <a:buNone/>
            </a:pPr>
            <a:r>
              <a:rPr lang="en-US" sz="4800" b="1" dirty="0" smtClean="0"/>
              <a:t>“</a:t>
            </a:r>
            <a:r>
              <a:rPr lang="en-US" sz="4800" b="1" dirty="0"/>
              <a:t>They will bring them, as the Israelites bring their grain offerings, to the temple of the </a:t>
            </a:r>
            <a:r>
              <a:rPr lang="en-US" sz="4800" b="1" cap="small" dirty="0"/>
              <a:t>Lord</a:t>
            </a:r>
            <a:r>
              <a:rPr lang="en-US" sz="4800" b="1" dirty="0"/>
              <a:t> in ceremonially clean vessels. </a:t>
            </a:r>
          </a:p>
        </p:txBody>
      </p:sp>
    </p:spTree>
    <p:extLst>
      <p:ext uri="{BB962C8B-B14F-4D97-AF65-F5344CB8AC3E}">
        <p14:creationId xmlns:p14="http://schemas.microsoft.com/office/powerpoint/2010/main" val="22956341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85801" y="2142067"/>
            <a:ext cx="10887890" cy="3649133"/>
          </a:xfrm>
        </p:spPr>
        <p:txBody>
          <a:bodyPr>
            <a:normAutofit/>
          </a:bodyPr>
          <a:lstStyle/>
          <a:p>
            <a:pPr marL="0" indent="0">
              <a:buNone/>
            </a:pPr>
            <a:r>
              <a:rPr lang="en-US" sz="5400" b="1" baseline="30000" dirty="0"/>
              <a:t>21 </a:t>
            </a:r>
            <a:r>
              <a:rPr lang="en-US" sz="5400" b="1" dirty="0"/>
              <a:t>And I will select some of them also to be priests and Levites,” says the </a:t>
            </a:r>
            <a:r>
              <a:rPr lang="en-US" sz="5400" b="1" cap="small" dirty="0"/>
              <a:t>Lord</a:t>
            </a:r>
            <a:r>
              <a:rPr lang="en-US" sz="5400" b="1" dirty="0"/>
              <a:t>.</a:t>
            </a:r>
          </a:p>
        </p:txBody>
      </p:sp>
    </p:spTree>
    <p:extLst>
      <p:ext uri="{BB962C8B-B14F-4D97-AF65-F5344CB8AC3E}">
        <p14:creationId xmlns:p14="http://schemas.microsoft.com/office/powerpoint/2010/main" val="584345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800" b="1" baseline="30000" dirty="0"/>
              <a:t>22 </a:t>
            </a:r>
            <a:r>
              <a:rPr lang="en-US" sz="4800" b="1" dirty="0"/>
              <a:t>“As the new heavens and the new earth that I make will endure before me,” declares the </a:t>
            </a:r>
            <a:r>
              <a:rPr lang="en-US" sz="4800" b="1" cap="small" dirty="0"/>
              <a:t>Lord</a:t>
            </a:r>
            <a:r>
              <a:rPr lang="en-US" sz="4800" b="1" dirty="0"/>
              <a:t>, “so will your name and descendants endure.</a:t>
            </a:r>
          </a:p>
        </p:txBody>
      </p:sp>
    </p:spTree>
    <p:extLst>
      <p:ext uri="{BB962C8B-B14F-4D97-AF65-F5344CB8AC3E}">
        <p14:creationId xmlns:p14="http://schemas.microsoft.com/office/powerpoint/2010/main" val="1319478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1018903"/>
            <a:ext cx="11521440" cy="4696097"/>
          </a:xfrm>
        </p:spPr>
        <p:txBody>
          <a:bodyPr>
            <a:normAutofit/>
          </a:bodyPr>
          <a:lstStyle/>
          <a:p>
            <a:pPr marL="0" indent="0">
              <a:buNone/>
            </a:pPr>
            <a:r>
              <a:rPr lang="en-US" sz="4800" b="1" baseline="30000" dirty="0"/>
              <a:t>23 </a:t>
            </a:r>
            <a:r>
              <a:rPr lang="en-US" sz="4800" b="1" dirty="0"/>
              <a:t>From one New Moon to another and from one Sabbath to another, </a:t>
            </a:r>
            <a:r>
              <a:rPr lang="en-US" sz="4800" b="1" dirty="0">
                <a:solidFill>
                  <a:srgbClr val="FFFF00"/>
                </a:solidFill>
              </a:rPr>
              <a:t>all mankind will come and bow down before me</a:t>
            </a:r>
            <a:r>
              <a:rPr lang="en-US" sz="4800" b="1" dirty="0"/>
              <a:t>,” says the </a:t>
            </a:r>
            <a:r>
              <a:rPr lang="en-US" sz="4800" b="1" cap="small" dirty="0"/>
              <a:t>Lord</a:t>
            </a:r>
            <a:r>
              <a:rPr lang="en-US" sz="4800" b="1" dirty="0"/>
              <a:t>. </a:t>
            </a:r>
          </a:p>
        </p:txBody>
      </p:sp>
    </p:spTree>
    <p:extLst>
      <p:ext uri="{BB962C8B-B14F-4D97-AF65-F5344CB8AC3E}">
        <p14:creationId xmlns:p14="http://schemas.microsoft.com/office/powerpoint/2010/main" val="39879327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1227667"/>
            <a:ext cx="11612880" cy="4211232"/>
          </a:xfrm>
        </p:spPr>
        <p:txBody>
          <a:bodyPr>
            <a:noAutofit/>
          </a:bodyPr>
          <a:lstStyle/>
          <a:p>
            <a:pPr marL="0" indent="0">
              <a:buNone/>
            </a:pPr>
            <a:r>
              <a:rPr lang="en-US" sz="4800" b="1" baseline="30000" dirty="0"/>
              <a:t>24 </a:t>
            </a:r>
            <a:r>
              <a:rPr lang="en-US" sz="4800" b="1" dirty="0"/>
              <a:t>“And they will go out and look on the dead bodies of those who rebelled against me; the worms that eat them will not die, the fire that burns them will not be quenched, and they will be loathsome to all mankind.”</a:t>
            </a:r>
          </a:p>
        </p:txBody>
      </p:sp>
    </p:spTree>
    <p:extLst>
      <p:ext uri="{BB962C8B-B14F-4D97-AF65-F5344CB8AC3E}">
        <p14:creationId xmlns:p14="http://schemas.microsoft.com/office/powerpoint/2010/main" val="33493161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916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0113" y="213844"/>
            <a:ext cx="6932024" cy="1223070"/>
          </a:xfrm>
        </p:spPr>
        <p:txBody>
          <a:bodyPr>
            <a:normAutofit/>
          </a:bodyPr>
          <a:lstStyle/>
          <a:p>
            <a:r>
              <a:rPr lang="en-US" sz="6000" b="1" dirty="0" smtClean="0">
                <a:latin typeface="Bell MT" panose="02020503060305020303" pitchFamily="18" charset="0"/>
              </a:rPr>
              <a:t>Isaiah 66</a:t>
            </a:r>
            <a:endParaRPr lang="en-US" sz="6000" b="1" dirty="0">
              <a:latin typeface="Bell MT" panose="02020503060305020303" pitchFamily="18" charset="0"/>
            </a:endParaRPr>
          </a:p>
        </p:txBody>
      </p:sp>
      <p:sp>
        <p:nvSpPr>
          <p:cNvPr id="3" name="Subtitle 2"/>
          <p:cNvSpPr>
            <a:spLocks noGrp="1"/>
          </p:cNvSpPr>
          <p:nvPr>
            <p:ph type="subTitle" idx="1"/>
          </p:nvPr>
        </p:nvSpPr>
        <p:spPr>
          <a:xfrm>
            <a:off x="1693655" y="2410661"/>
            <a:ext cx="7197726" cy="1405467"/>
          </a:xfrm>
        </p:spPr>
        <p:txBody>
          <a:bodyPr>
            <a:noAutofit/>
          </a:bodyPr>
          <a:lstStyle/>
          <a:p>
            <a:r>
              <a:rPr lang="en-US" sz="9600" dirty="0" smtClean="0">
                <a:solidFill>
                  <a:srgbClr val="FF0000"/>
                </a:solidFill>
              </a:rPr>
              <a:t>Judgement</a:t>
            </a:r>
            <a:r>
              <a:rPr lang="en-US" sz="9600" dirty="0" smtClean="0"/>
              <a:t> </a:t>
            </a:r>
            <a:r>
              <a:rPr lang="en-US" sz="9600" dirty="0" smtClean="0">
                <a:solidFill>
                  <a:srgbClr val="00B050"/>
                </a:solidFill>
              </a:rPr>
              <a:t>and Hope</a:t>
            </a:r>
            <a:endParaRPr lang="en-US" sz="5400" dirty="0"/>
          </a:p>
        </p:txBody>
      </p:sp>
      <p:sp>
        <p:nvSpPr>
          <p:cNvPr id="4" name="TextBox 3"/>
          <p:cNvSpPr txBox="1"/>
          <p:nvPr/>
        </p:nvSpPr>
        <p:spPr>
          <a:xfrm>
            <a:off x="1885566" y="5196114"/>
            <a:ext cx="9031111" cy="1292662"/>
          </a:xfrm>
          <a:prstGeom prst="rect">
            <a:avLst/>
          </a:prstGeom>
          <a:noFill/>
        </p:spPr>
        <p:txBody>
          <a:bodyPr wrap="square" rtlCol="0">
            <a:spAutoFit/>
          </a:bodyPr>
          <a:lstStyle/>
          <a:p>
            <a:r>
              <a:rPr lang="en-US" sz="6000" b="1" dirty="0" smtClean="0">
                <a:solidFill>
                  <a:schemeClr val="accent5"/>
                </a:solidFill>
              </a:rPr>
              <a:t>(WHERE DOES GOD LIVE?)</a:t>
            </a:r>
            <a:endParaRPr lang="en-US" sz="6000" dirty="0">
              <a:solidFill>
                <a:schemeClr val="accent5"/>
              </a:solidFill>
            </a:endParaRPr>
          </a:p>
          <a:p>
            <a:endParaRPr lang="en-US" dirty="0"/>
          </a:p>
        </p:txBody>
      </p:sp>
      <p:sp>
        <p:nvSpPr>
          <p:cNvPr id="5" name="TextBox 4"/>
          <p:cNvSpPr txBox="1"/>
          <p:nvPr/>
        </p:nvSpPr>
        <p:spPr>
          <a:xfrm>
            <a:off x="1682366" y="1597633"/>
            <a:ext cx="9234311" cy="1938992"/>
          </a:xfrm>
          <a:prstGeom prst="rect">
            <a:avLst/>
          </a:prstGeom>
          <a:noFill/>
        </p:spPr>
        <p:txBody>
          <a:bodyPr wrap="square" rtlCol="0">
            <a:spAutoFit/>
          </a:bodyPr>
          <a:lstStyle/>
          <a:p>
            <a:r>
              <a:rPr lang="en-US" sz="6000" b="1" dirty="0" smtClean="0">
                <a:solidFill>
                  <a:schemeClr val="accent5"/>
                </a:solidFill>
              </a:rPr>
              <a:t>(WHERE DOES GOD LIVE?)</a:t>
            </a:r>
            <a:endParaRPr lang="en-US" sz="6000" dirty="0">
              <a:solidFill>
                <a:schemeClr val="accent5"/>
              </a:solidFill>
            </a:endParaRPr>
          </a:p>
          <a:p>
            <a:endParaRPr lang="en-US" sz="6000" dirty="0"/>
          </a:p>
        </p:txBody>
      </p:sp>
    </p:spTree>
    <p:extLst>
      <p:ext uri="{BB962C8B-B14F-4D97-AF65-F5344CB8AC3E}">
        <p14:creationId xmlns:p14="http://schemas.microsoft.com/office/powerpoint/2010/main" val="3449479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7200"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456965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142067"/>
            <a:ext cx="10940142" cy="4611430"/>
          </a:xfrm>
        </p:spPr>
        <p:txBody>
          <a:bodyPr>
            <a:normAutofit fontScale="92500" lnSpcReduction="20000"/>
          </a:bodyPr>
          <a:lstStyle/>
          <a:p>
            <a:pPr marL="0" indent="0">
              <a:buNone/>
            </a:pPr>
            <a:r>
              <a:rPr lang="en-US" sz="5200" b="1" baseline="30000" dirty="0"/>
              <a:t>26 </a:t>
            </a:r>
            <a:r>
              <a:rPr lang="en-US" sz="5200" b="1" dirty="0"/>
              <a:t>And now, God of Israel, let your word that you promised your servant David my father come true.</a:t>
            </a:r>
          </a:p>
          <a:p>
            <a:pPr marL="0" indent="0">
              <a:buNone/>
            </a:pPr>
            <a:r>
              <a:rPr lang="en-US" sz="5200" b="1" baseline="30000" dirty="0"/>
              <a:t>27 </a:t>
            </a:r>
            <a:r>
              <a:rPr lang="en-US" sz="5200" b="1" dirty="0"/>
              <a:t>“But will God really dwell on earth? The heavens, even the highest heaven, cannot contain you. How much less this temple I have built! </a:t>
            </a:r>
          </a:p>
          <a:p>
            <a:pPr marL="0" indent="0">
              <a:buNone/>
            </a:pPr>
            <a:endParaRPr lang="en-US" dirty="0"/>
          </a:p>
        </p:txBody>
      </p:sp>
      <p:sp>
        <p:nvSpPr>
          <p:cNvPr id="4" name="TextBox 3"/>
          <p:cNvSpPr txBox="1"/>
          <p:nvPr/>
        </p:nvSpPr>
        <p:spPr>
          <a:xfrm>
            <a:off x="926123" y="1195754"/>
            <a:ext cx="5580185" cy="769441"/>
          </a:xfrm>
          <a:prstGeom prst="rect">
            <a:avLst/>
          </a:prstGeom>
          <a:noFill/>
        </p:spPr>
        <p:txBody>
          <a:bodyPr wrap="square" rtlCol="0">
            <a:spAutoFit/>
          </a:bodyPr>
          <a:lstStyle/>
          <a:p>
            <a:r>
              <a:rPr lang="en-US" sz="4400" b="1" dirty="0" smtClean="0"/>
              <a:t>1 Kings 8:25-27</a:t>
            </a:r>
            <a:endParaRPr lang="en-US" sz="4400" b="1" dirty="0"/>
          </a:p>
        </p:txBody>
      </p:sp>
    </p:spTree>
    <p:extLst>
      <p:ext uri="{BB962C8B-B14F-4D97-AF65-F5344CB8AC3E}">
        <p14:creationId xmlns:p14="http://schemas.microsoft.com/office/powerpoint/2010/main" val="185905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87383"/>
            <a:ext cx="11227525" cy="6335486"/>
          </a:xfrm>
        </p:spPr>
        <p:txBody>
          <a:bodyPr>
            <a:normAutofit fontScale="77500" lnSpcReduction="20000"/>
          </a:bodyPr>
          <a:lstStyle/>
          <a:p>
            <a:pPr marL="0" indent="0">
              <a:buNone/>
            </a:pPr>
            <a:r>
              <a:rPr lang="en-US" sz="6300" b="1" dirty="0"/>
              <a:t>This is what the </a:t>
            </a:r>
            <a:r>
              <a:rPr lang="en-US" sz="6300" b="1" cap="small" dirty="0"/>
              <a:t>Lord</a:t>
            </a:r>
            <a:r>
              <a:rPr lang="en-US" sz="6300" b="1" dirty="0"/>
              <a:t> says:</a:t>
            </a:r>
          </a:p>
          <a:p>
            <a:pPr marL="0" indent="0">
              <a:buNone/>
            </a:pPr>
            <a:r>
              <a:rPr lang="en-US" sz="6300" b="1" dirty="0"/>
              <a:t>“Heaven is my throne,</a:t>
            </a:r>
            <a:br>
              <a:rPr lang="en-US" sz="6300" b="1" dirty="0"/>
            </a:br>
            <a:r>
              <a:rPr lang="en-US" sz="6300" b="1" dirty="0"/>
              <a:t>    and the earth is my footstool.</a:t>
            </a:r>
            <a:br>
              <a:rPr lang="en-US" sz="6300" b="1" dirty="0"/>
            </a:br>
            <a:r>
              <a:rPr lang="en-US" sz="6300" b="1" dirty="0"/>
              <a:t>Where is the house you will build for me?</a:t>
            </a:r>
            <a:br>
              <a:rPr lang="en-US" sz="6300" b="1" dirty="0"/>
            </a:br>
            <a:r>
              <a:rPr lang="en-US" sz="6300" b="1" dirty="0"/>
              <a:t>    Where will my resting place be?</a:t>
            </a:r>
            <a:br>
              <a:rPr lang="en-US" sz="6300" b="1" dirty="0"/>
            </a:br>
            <a:endParaRPr lang="en-US" sz="6300" b="1" dirty="0" smtClean="0"/>
          </a:p>
          <a:p>
            <a:pPr marL="0" indent="0">
              <a:buNone/>
            </a:pPr>
            <a:r>
              <a:rPr lang="en-US" sz="6300" b="1" baseline="30000" dirty="0" smtClean="0"/>
              <a:t>2</a:t>
            </a:r>
            <a:r>
              <a:rPr lang="en-US" sz="6300" b="1" baseline="30000" dirty="0"/>
              <a:t> </a:t>
            </a:r>
            <a:r>
              <a:rPr lang="en-US" sz="6300" b="1" dirty="0"/>
              <a:t>Has not my hand made all these things,</a:t>
            </a:r>
            <a:br>
              <a:rPr lang="en-US" sz="6300" b="1" dirty="0"/>
            </a:br>
            <a:r>
              <a:rPr lang="en-US" sz="6300" b="1" dirty="0"/>
              <a:t>    and so they came into being?”</a:t>
            </a:r>
            <a:br>
              <a:rPr lang="en-US" sz="6300" b="1" dirty="0"/>
            </a:br>
            <a:r>
              <a:rPr lang="en-US" sz="6300" b="1" dirty="0"/>
              <a:t>declares the </a:t>
            </a:r>
            <a:r>
              <a:rPr lang="en-US" sz="6300" b="1" cap="small" dirty="0"/>
              <a:t>Lord</a:t>
            </a:r>
            <a:r>
              <a:rPr lang="en-US" sz="6300" b="1" dirty="0"/>
              <a:t>.</a:t>
            </a:r>
          </a:p>
          <a:p>
            <a:pPr marL="0" indent="0">
              <a:buNone/>
            </a:pPr>
            <a:endParaRPr lang="en-US" dirty="0"/>
          </a:p>
        </p:txBody>
      </p:sp>
    </p:spTree>
    <p:extLst>
      <p:ext uri="{BB962C8B-B14F-4D97-AF65-F5344CB8AC3E}">
        <p14:creationId xmlns:p14="http://schemas.microsoft.com/office/powerpoint/2010/main" val="35994978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56798" y="2233507"/>
            <a:ext cx="10991213" cy="3649133"/>
          </a:xfrm>
        </p:spPr>
        <p:txBody>
          <a:bodyPr>
            <a:noAutofit/>
          </a:bodyPr>
          <a:lstStyle/>
          <a:p>
            <a:pPr marL="0" indent="0">
              <a:buNone/>
            </a:pPr>
            <a:r>
              <a:rPr lang="en-US" sz="4800" b="1" dirty="0"/>
              <a:t>“These are the ones I look on with favor:</a:t>
            </a:r>
            <a:br>
              <a:rPr lang="en-US" sz="4800" b="1" dirty="0"/>
            </a:br>
            <a:r>
              <a:rPr lang="en-US" sz="4800" b="1" dirty="0"/>
              <a:t>    those who are </a:t>
            </a:r>
            <a:r>
              <a:rPr lang="en-US" sz="4800" b="1" dirty="0">
                <a:solidFill>
                  <a:srgbClr val="FFFF00"/>
                </a:solidFill>
              </a:rPr>
              <a:t>humble</a:t>
            </a:r>
            <a:r>
              <a:rPr lang="en-US" sz="4800" b="1" dirty="0"/>
              <a:t> and </a:t>
            </a:r>
            <a:r>
              <a:rPr lang="en-US" sz="4800" b="1" dirty="0">
                <a:solidFill>
                  <a:srgbClr val="FFFF00"/>
                </a:solidFill>
              </a:rPr>
              <a:t>contrite</a:t>
            </a:r>
            <a:r>
              <a:rPr lang="en-US" sz="4800" b="1" dirty="0"/>
              <a:t> in spirit,</a:t>
            </a:r>
            <a:br>
              <a:rPr lang="en-US" sz="4800" b="1" dirty="0"/>
            </a:br>
            <a:r>
              <a:rPr lang="en-US" sz="4800" b="1" dirty="0"/>
              <a:t>    and who </a:t>
            </a:r>
            <a:r>
              <a:rPr lang="en-US" sz="4800" b="1" dirty="0">
                <a:solidFill>
                  <a:srgbClr val="FFFF00"/>
                </a:solidFill>
              </a:rPr>
              <a:t>tremble at my word</a:t>
            </a:r>
            <a:r>
              <a:rPr lang="en-US" sz="4800" b="1" dirty="0"/>
              <a:t>.</a:t>
            </a:r>
            <a:br>
              <a:rPr lang="en-US" sz="4800" b="1" dirty="0"/>
            </a:br>
            <a:endParaRPr lang="en-US" sz="4800" dirty="0"/>
          </a:p>
        </p:txBody>
      </p:sp>
    </p:spTree>
    <p:extLst>
      <p:ext uri="{BB962C8B-B14F-4D97-AF65-F5344CB8AC3E}">
        <p14:creationId xmlns:p14="http://schemas.microsoft.com/office/powerpoint/2010/main" val="18928914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536</TotalTime>
  <Words>226</Words>
  <Application>Microsoft Office PowerPoint</Application>
  <PresentationFormat>Custom</PresentationFormat>
  <Paragraphs>82</Paragraphs>
  <Slides>46</Slides>
  <Notes>0</Notes>
  <HiddenSlides>0</HiddenSlides>
  <MMClips>1</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Celestial</vt:lpstr>
      <vt:lpstr>PowerPoint Presentation</vt:lpstr>
      <vt:lpstr>Where Does God Live?</vt:lpstr>
      <vt:lpstr>PowerPoint Presentation</vt:lpstr>
      <vt:lpstr>PowerPoint Presentation</vt:lpstr>
      <vt:lpstr>Isaiah 66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Isaiah 66</vt:lpstr>
      <vt:lpstr>PowerPoint Presentation</vt:lpstr>
      <vt:lpstr>PowerPoint Presentation</vt:lpstr>
      <vt:lpstr>PowerPoint Presentation</vt:lpstr>
      <vt:lpstr>PowerPoint Presentation</vt:lpstr>
      <vt:lpstr>Where do I want to live and hang out?   </vt:lpstr>
      <vt:lpstr>PowerPoint Presentation</vt:lpstr>
      <vt:lpstr>PowerPoint Presentation</vt:lpstr>
      <vt:lpstr>PowerPoint Presentation</vt:lpstr>
      <vt:lpstr>PowerPoint Presentation</vt:lpstr>
      <vt:lpstr>1 Kings 8:25-27 </vt:lpstr>
      <vt:lpstr>Psalm 138:2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do I want to live and hang out?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Ogilvie</dc:creator>
  <cp:lastModifiedBy>LifeGate</cp:lastModifiedBy>
  <cp:revision>27</cp:revision>
  <dcterms:created xsi:type="dcterms:W3CDTF">2022-04-09T00:33:25Z</dcterms:created>
  <dcterms:modified xsi:type="dcterms:W3CDTF">2022-04-10T15:48:37Z</dcterms:modified>
</cp:coreProperties>
</file>