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4" r:id="rId9"/>
    <p:sldId id="263" r:id="rId10"/>
    <p:sldId id="269" r:id="rId11"/>
    <p:sldId id="270" r:id="rId12"/>
    <p:sldId id="271" r:id="rId13"/>
    <p:sldId id="272" r:id="rId14"/>
    <p:sldId id="265" r:id="rId15"/>
    <p:sldId id="266" r:id="rId16"/>
    <p:sldId id="267" r:id="rId17"/>
    <p:sldId id="26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96ADBC-4AF9-4355-AA14-46696F509863}" v="1" dt="2022-05-08T12:44:48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9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Slade" userId="a0f30abecd459ac6" providerId="LiveId" clId="{3196ADBC-4AF9-4355-AA14-46696F509863}"/>
    <pc:docChg chg="custSel addSld modSld sldOrd">
      <pc:chgData name="Daniel Slade" userId="a0f30abecd459ac6" providerId="LiveId" clId="{3196ADBC-4AF9-4355-AA14-46696F509863}" dt="2022-05-08T13:22:53.745" v="2605"/>
      <pc:docMkLst>
        <pc:docMk/>
      </pc:docMkLst>
      <pc:sldChg chg="modSp mod">
        <pc:chgData name="Daniel Slade" userId="a0f30abecd459ac6" providerId="LiveId" clId="{3196ADBC-4AF9-4355-AA14-46696F509863}" dt="2022-05-08T11:51:46.828" v="66" actId="20577"/>
        <pc:sldMkLst>
          <pc:docMk/>
          <pc:sldMk cId="3177230541" sldId="263"/>
        </pc:sldMkLst>
        <pc:spChg chg="mod">
          <ac:chgData name="Daniel Slade" userId="a0f30abecd459ac6" providerId="LiveId" clId="{3196ADBC-4AF9-4355-AA14-46696F509863}" dt="2022-05-08T11:51:46.828" v="66" actId="20577"/>
          <ac:spMkLst>
            <pc:docMk/>
            <pc:sldMk cId="3177230541" sldId="263"/>
            <ac:spMk id="3" creationId="{4DD399C9-47E1-F821-3944-A1CE6A8F37CC}"/>
          </ac:spMkLst>
        </pc:spChg>
      </pc:sldChg>
      <pc:sldChg chg="modSp mod">
        <pc:chgData name="Daniel Slade" userId="a0f30abecd459ac6" providerId="LiveId" clId="{3196ADBC-4AF9-4355-AA14-46696F509863}" dt="2022-05-08T13:20:46.275" v="2603" actId="20577"/>
        <pc:sldMkLst>
          <pc:docMk/>
          <pc:sldMk cId="2647936457" sldId="266"/>
        </pc:sldMkLst>
        <pc:spChg chg="mod">
          <ac:chgData name="Daniel Slade" userId="a0f30abecd459ac6" providerId="LiveId" clId="{3196ADBC-4AF9-4355-AA14-46696F509863}" dt="2022-05-08T13:20:46.275" v="2603" actId="20577"/>
          <ac:spMkLst>
            <pc:docMk/>
            <pc:sldMk cId="2647936457" sldId="266"/>
            <ac:spMk id="2" creationId="{940B9AB3-E8A3-A38B-2100-00600DAAC4A1}"/>
          </ac:spMkLst>
        </pc:spChg>
        <pc:spChg chg="mod">
          <ac:chgData name="Daniel Slade" userId="a0f30abecd459ac6" providerId="LiveId" clId="{3196ADBC-4AF9-4355-AA14-46696F509863}" dt="2022-05-08T13:20:16.783" v="2589" actId="20577"/>
          <ac:spMkLst>
            <pc:docMk/>
            <pc:sldMk cId="2647936457" sldId="266"/>
            <ac:spMk id="3" creationId="{BCA2173E-E77F-861F-071C-ADAF66AF1470}"/>
          </ac:spMkLst>
        </pc:spChg>
      </pc:sldChg>
      <pc:sldChg chg="modSp mod ord">
        <pc:chgData name="Daniel Slade" userId="a0f30abecd459ac6" providerId="LiveId" clId="{3196ADBC-4AF9-4355-AA14-46696F509863}" dt="2022-05-08T13:22:53.745" v="2605"/>
        <pc:sldMkLst>
          <pc:docMk/>
          <pc:sldMk cId="1933376360" sldId="269"/>
        </pc:sldMkLst>
        <pc:spChg chg="mod">
          <ac:chgData name="Daniel Slade" userId="a0f30abecd459ac6" providerId="LiveId" clId="{3196ADBC-4AF9-4355-AA14-46696F509863}" dt="2022-05-08T12:49:35.651" v="1090" actId="113"/>
          <ac:spMkLst>
            <pc:docMk/>
            <pc:sldMk cId="1933376360" sldId="269"/>
            <ac:spMk id="2" creationId="{D70E9892-100F-6B49-419A-46CE4A082B46}"/>
          </ac:spMkLst>
        </pc:spChg>
        <pc:spChg chg="mod">
          <ac:chgData name="Daniel Slade" userId="a0f30abecd459ac6" providerId="LiveId" clId="{3196ADBC-4AF9-4355-AA14-46696F509863}" dt="2022-05-08T12:52:29.448" v="1201" actId="20577"/>
          <ac:spMkLst>
            <pc:docMk/>
            <pc:sldMk cId="1933376360" sldId="269"/>
            <ac:spMk id="3" creationId="{B4B4189E-1AAA-641D-B5A6-FAE69EF134CF}"/>
          </ac:spMkLst>
        </pc:spChg>
      </pc:sldChg>
      <pc:sldChg chg="modSp new mod ord">
        <pc:chgData name="Daniel Slade" userId="a0f30abecd459ac6" providerId="LiveId" clId="{3196ADBC-4AF9-4355-AA14-46696F509863}" dt="2022-05-08T13:22:53.745" v="2605"/>
        <pc:sldMkLst>
          <pc:docMk/>
          <pc:sldMk cId="1378519533" sldId="270"/>
        </pc:sldMkLst>
        <pc:spChg chg="mod">
          <ac:chgData name="Daniel Slade" userId="a0f30abecd459ac6" providerId="LiveId" clId="{3196ADBC-4AF9-4355-AA14-46696F509863}" dt="2022-05-08T12:42:44.672" v="895" actId="20577"/>
          <ac:spMkLst>
            <pc:docMk/>
            <pc:sldMk cId="1378519533" sldId="270"/>
            <ac:spMk id="2" creationId="{F077A422-6FD2-A282-CD3D-DF7AABEF36BD}"/>
          </ac:spMkLst>
        </pc:spChg>
        <pc:spChg chg="mod">
          <ac:chgData name="Daniel Slade" userId="a0f30abecd459ac6" providerId="LiveId" clId="{3196ADBC-4AF9-4355-AA14-46696F509863}" dt="2022-05-08T12:52:50.622" v="1202" actId="255"/>
          <ac:spMkLst>
            <pc:docMk/>
            <pc:sldMk cId="1378519533" sldId="270"/>
            <ac:spMk id="3" creationId="{5478D8FC-29D4-B3D6-3BB3-DD48D544D92F}"/>
          </ac:spMkLst>
        </pc:spChg>
      </pc:sldChg>
      <pc:sldChg chg="modSp new mod ord">
        <pc:chgData name="Daniel Slade" userId="a0f30abecd459ac6" providerId="LiveId" clId="{3196ADBC-4AF9-4355-AA14-46696F509863}" dt="2022-05-08T13:22:53.745" v="2605"/>
        <pc:sldMkLst>
          <pc:docMk/>
          <pc:sldMk cId="2219240075" sldId="271"/>
        </pc:sldMkLst>
        <pc:spChg chg="mod">
          <ac:chgData name="Daniel Slade" userId="a0f30abecd459ac6" providerId="LiveId" clId="{3196ADBC-4AF9-4355-AA14-46696F509863}" dt="2022-05-08T13:01:18.116" v="1526" actId="20577"/>
          <ac:spMkLst>
            <pc:docMk/>
            <pc:sldMk cId="2219240075" sldId="271"/>
            <ac:spMk id="2" creationId="{0C305AE9-FAC9-0955-BDC3-F448F044A855}"/>
          </ac:spMkLst>
        </pc:spChg>
        <pc:spChg chg="mod">
          <ac:chgData name="Daniel Slade" userId="a0f30abecd459ac6" providerId="LiveId" clId="{3196ADBC-4AF9-4355-AA14-46696F509863}" dt="2022-05-08T13:02:56.837" v="1581" actId="20577"/>
          <ac:spMkLst>
            <pc:docMk/>
            <pc:sldMk cId="2219240075" sldId="271"/>
            <ac:spMk id="3" creationId="{AE500EA1-EE70-D0DB-4A68-CD0D985A8273}"/>
          </ac:spMkLst>
        </pc:spChg>
      </pc:sldChg>
      <pc:sldChg chg="modSp new mod ord">
        <pc:chgData name="Daniel Slade" userId="a0f30abecd459ac6" providerId="LiveId" clId="{3196ADBC-4AF9-4355-AA14-46696F509863}" dt="2022-05-08T13:22:53.745" v="2605"/>
        <pc:sldMkLst>
          <pc:docMk/>
          <pc:sldMk cId="2474608742" sldId="272"/>
        </pc:sldMkLst>
        <pc:spChg chg="mod">
          <ac:chgData name="Daniel Slade" userId="a0f30abecd459ac6" providerId="LiveId" clId="{3196ADBC-4AF9-4355-AA14-46696F509863}" dt="2022-05-08T13:12:34.340" v="2476" actId="20577"/>
          <ac:spMkLst>
            <pc:docMk/>
            <pc:sldMk cId="2474608742" sldId="272"/>
            <ac:spMk id="2" creationId="{409AF87D-A99F-C4E7-CE17-83C9158969F5}"/>
          </ac:spMkLst>
        </pc:spChg>
        <pc:spChg chg="mod">
          <ac:chgData name="Daniel Slade" userId="a0f30abecd459ac6" providerId="LiveId" clId="{3196ADBC-4AF9-4355-AA14-46696F509863}" dt="2022-05-08T13:15:05.996" v="2585" actId="20577"/>
          <ac:spMkLst>
            <pc:docMk/>
            <pc:sldMk cId="2474608742" sldId="272"/>
            <ac:spMk id="3" creationId="{1363272F-ACDB-F8EA-6FEC-6242E46778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a.com/bible/esv/Ezek.%2016.20-21" TargetMode="External"/><Relationship Id="rId13" Type="http://schemas.openxmlformats.org/officeDocument/2006/relationships/hyperlink" Target="https://biblia.com/bible/esv/2%20Kings%2023.10" TargetMode="External"/><Relationship Id="rId18" Type="http://schemas.openxmlformats.org/officeDocument/2006/relationships/hyperlink" Target="https://biblia.com/bible/esv/Ezek%2020.32" TargetMode="External"/><Relationship Id="rId26" Type="http://schemas.openxmlformats.org/officeDocument/2006/relationships/hyperlink" Target="https://biblia.com/bible/esv/Ezek.%2023.37-39" TargetMode="External"/><Relationship Id="rId3" Type="http://schemas.openxmlformats.org/officeDocument/2006/relationships/hyperlink" Target="https://biblia.com/bible/esv/Lev.%2018.21" TargetMode="External"/><Relationship Id="rId21" Type="http://schemas.openxmlformats.org/officeDocument/2006/relationships/hyperlink" Target="https://biblia.com/bible/esv/2%20Kings%2024.4" TargetMode="External"/><Relationship Id="rId7" Type="http://schemas.openxmlformats.org/officeDocument/2006/relationships/hyperlink" Target="https://biblia.com/bible/esv/Jer%2019.5" TargetMode="External"/><Relationship Id="rId12" Type="http://schemas.openxmlformats.org/officeDocument/2006/relationships/hyperlink" Target="https://biblia.com/bible/esv/2%20Kings%2021.6" TargetMode="External"/><Relationship Id="rId17" Type="http://schemas.openxmlformats.org/officeDocument/2006/relationships/hyperlink" Target="https://biblia.com/bible/esv/Ezek%2020.26" TargetMode="External"/><Relationship Id="rId25" Type="http://schemas.openxmlformats.org/officeDocument/2006/relationships/hyperlink" Target="https://biblia.com/bible/esv/Ps%20106.38" TargetMode="External"/><Relationship Id="rId2" Type="http://schemas.openxmlformats.org/officeDocument/2006/relationships/hyperlink" Target="https://biblia.com/bible/esv/Deut.%2012.31" TargetMode="External"/><Relationship Id="rId16" Type="http://schemas.openxmlformats.org/officeDocument/2006/relationships/hyperlink" Target="https://biblia.com/bible/esv/Ezek.%2016.21" TargetMode="External"/><Relationship Id="rId20" Type="http://schemas.openxmlformats.org/officeDocument/2006/relationships/hyperlink" Target="https://biblia.com/bible/esv/2%20Kings%2021.1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ia.com/bible/esv/Jer.7.31" TargetMode="External"/><Relationship Id="rId11" Type="http://schemas.openxmlformats.org/officeDocument/2006/relationships/hyperlink" Target="https://biblia.com/bible/esv/2%20Kings%2016.3" TargetMode="External"/><Relationship Id="rId24" Type="http://schemas.openxmlformats.org/officeDocument/2006/relationships/hyperlink" Target="https://biblia.com/bible/esv/Jer%2026.15" TargetMode="External"/><Relationship Id="rId5" Type="http://schemas.openxmlformats.org/officeDocument/2006/relationships/hyperlink" Target="https://biblia.com/bible/esv/2%20Kings%2017.17" TargetMode="External"/><Relationship Id="rId15" Type="http://schemas.openxmlformats.org/officeDocument/2006/relationships/hyperlink" Target="https://biblia.com/bible/esv/Jer.%2032.35" TargetMode="External"/><Relationship Id="rId23" Type="http://schemas.openxmlformats.org/officeDocument/2006/relationships/hyperlink" Target="https://biblia.com/bible/esv/Jer.22.3" TargetMode="External"/><Relationship Id="rId10" Type="http://schemas.openxmlformats.org/officeDocument/2006/relationships/hyperlink" Target="https://biblia.com/bible/esv/Deut.%2018.10" TargetMode="External"/><Relationship Id="rId19" Type="http://schemas.openxmlformats.org/officeDocument/2006/relationships/hyperlink" Target="https://biblia.com/bible/esv/Ezek%2023.37" TargetMode="External"/><Relationship Id="rId4" Type="http://schemas.openxmlformats.org/officeDocument/2006/relationships/hyperlink" Target="https://biblia.com/bible/esv/Lev%2020.2-5" TargetMode="External"/><Relationship Id="rId9" Type="http://schemas.openxmlformats.org/officeDocument/2006/relationships/hyperlink" Target="https://biblia.com/bible/esv/Ezek%2020.31" TargetMode="External"/><Relationship Id="rId14" Type="http://schemas.openxmlformats.org/officeDocument/2006/relationships/hyperlink" Target="https://biblia.com/bible/esv/2%20Chron%2033.6" TargetMode="External"/><Relationship Id="rId22" Type="http://schemas.openxmlformats.org/officeDocument/2006/relationships/hyperlink" Target="https://biblia.com/bible/esv/Isa.%2059.7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Romans+8:37-39&amp;version=NIV#fen-NIV-28155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Jeremiah+1:5&amp;version=NIV#fen-NIV-18952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+16&amp;version=NIV#fen-NIV-394b" TargetMode="External"/><Relationship Id="rId2" Type="http://schemas.openxmlformats.org/officeDocument/2006/relationships/hyperlink" Target="https://www.biblegateway.com/passage/?search=Genesis+16&amp;version=NIV#fen-NIV-393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+16&amp;version=NIV#fen-NIV-396d" TargetMode="External"/><Relationship Id="rId2" Type="http://schemas.openxmlformats.org/officeDocument/2006/relationships/hyperlink" Target="https://www.biblegateway.com/passage/?search=Genesis+16&amp;version=NIV#fen-NIV-395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Genesis+16&amp;version=NIV#fen-NIV-393a" TargetMode="External"/><Relationship Id="rId2" Type="http://schemas.openxmlformats.org/officeDocument/2006/relationships/hyperlink" Target="https://www.biblegateway.com/passage/?search=Genesis+16:13&amp;version=NIV&amp;msclkid=1d69c209ceb411ecaf4ddd8dfef5dffe#fen-NIV-395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0BF2EF-9F8C-2070-141E-CC1A3FC8DF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God Hears.  God Sees.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008981F-6E06-37D4-9BA0-23BA9003F8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Lifegate</a:t>
            </a:r>
            <a:r>
              <a:rPr lang="en-US" dirty="0"/>
              <a:t>  5/8/22</a:t>
            </a:r>
          </a:p>
        </p:txBody>
      </p:sp>
    </p:spTree>
    <p:extLst>
      <p:ext uri="{BB962C8B-B14F-4D97-AF65-F5344CB8AC3E}">
        <p14:creationId xmlns:p14="http://schemas.microsoft.com/office/powerpoint/2010/main" val="1012664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0E9892-100F-6B49-419A-46CE4A08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call to fervent prayer for the overturn of Roe V. Wade by the Supreme Court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B4189E-1AAA-641D-B5A6-FAE69EF13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5100"/>
          </a:xfrm>
        </p:spPr>
        <p:txBody>
          <a:bodyPr>
            <a:normAutofit/>
          </a:bodyPr>
          <a:lstStyle/>
          <a:p>
            <a:r>
              <a:rPr lang="en-US" b="1" i="1" u="sng" dirty="0">
                <a:highlight>
                  <a:srgbClr val="FFFF00"/>
                </a:highlight>
              </a:rPr>
              <a:t>Look out for the doctrines of demons</a:t>
            </a:r>
            <a:r>
              <a:rPr lang="en-US" b="1" u="sng" dirty="0">
                <a:highlight>
                  <a:srgbClr val="FFFF00"/>
                </a:highlight>
              </a:rPr>
              <a:t>—Those that deny Christ and the truth. </a:t>
            </a:r>
            <a:r>
              <a:rPr lang="en-US" dirty="0">
                <a:highlight>
                  <a:srgbClr val="FFFF00"/>
                </a:highlight>
              </a:rPr>
              <a:t/>
            </a:r>
            <a:br>
              <a:rPr lang="en-US" dirty="0">
                <a:highlight>
                  <a:srgbClr val="FFFF00"/>
                </a:highlight>
              </a:rPr>
            </a:br>
            <a:r>
              <a:rPr lang="en-US" dirty="0">
                <a:highlight>
                  <a:srgbClr val="FFFF00"/>
                </a:highlight>
              </a:rPr>
              <a:t>“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The Spirit clearly says that in later times some will abandon the faith and follow deceiving spirits and things taught by demons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…” [See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1 Tim 4:1-3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; and 1 John 4:2-3;  1 Cor 12:3]</a:t>
            </a: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Abortion is as the contemporary manifestation of child </a:t>
            </a:r>
            <a:r>
              <a:rPr lang="en-US" sz="2400" dirty="0">
                <a:solidFill>
                  <a:srgbClr val="000000"/>
                </a:solidFill>
                <a:latin typeface="system-ui"/>
              </a:rPr>
              <a:t>sacrifices to Molech (underworld cult that sacrificed children to gain prosperity) and Baal (fertility cult, also committed child sacrifice)… A Canaanite practice adopted by the Israelites before and after entering the promise land. </a:t>
            </a:r>
            <a:endParaRPr lang="en-US" sz="2400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en-US" b="1" dirty="0">
                <a:solidFill>
                  <a:srgbClr val="000000"/>
                </a:solidFill>
                <a:latin typeface="system-ui"/>
              </a:rPr>
              <a:t>IT IS STILL HAPPENING TODAY: worship of sexuality/perversion, and child sacrifice for selfish purpose/pursuits</a:t>
            </a:r>
          </a:p>
          <a:p>
            <a:r>
              <a:rPr lang="en-US" b="1" dirty="0">
                <a:solidFill>
                  <a:srgbClr val="000000"/>
                </a:solidFill>
                <a:latin typeface="system-ui"/>
              </a:rPr>
              <a:t>Like Don Said last week, God is the only one who can cleanse out hearts and turn our selfishness into love.</a:t>
            </a:r>
          </a:p>
        </p:txBody>
      </p:sp>
    </p:spTree>
    <p:extLst>
      <p:ext uri="{BB962C8B-B14F-4D97-AF65-F5344CB8AC3E}">
        <p14:creationId xmlns:p14="http://schemas.microsoft.com/office/powerpoint/2010/main" val="1933376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7A422-6FD2-A282-CD3D-DF7AABEF3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mentioned frequently in the O.T.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78D8FC-29D4-B3D6-3BB3-DD48D544D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Child sacrifice was one of the abominable behaviors of Canaanites that was repeatedly condemned by Yahweh (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"/>
              </a:rPr>
              <a:t>Deut. 12:31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 also,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3"/>
              </a:rPr>
              <a:t>Lev. 18:21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4"/>
              </a:rPr>
              <a:t>20:2-5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.) It was sometimes referred to directly as “burning their sons and daughters in the fire” (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"/>
              </a:rPr>
              <a:t>Deut. 12:31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 also,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5"/>
              </a:rPr>
              <a:t>2 Kings 17:17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6"/>
              </a:rPr>
              <a:t>Jer.7:31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7"/>
              </a:rPr>
              <a:t>19:5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8"/>
              </a:rPr>
              <a:t>Ezek. 16:20-21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9"/>
              </a:rPr>
              <a:t>20:31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.) or “passing them through the fire” (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0"/>
              </a:rPr>
              <a:t>Deut. 18:10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1"/>
              </a:rPr>
              <a:t>2 Kings 16:3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5"/>
              </a:rPr>
              <a:t>17:17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2"/>
              </a:rPr>
              <a:t>21:6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3"/>
              </a:rPr>
              <a:t>23:10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4"/>
              </a:rPr>
              <a:t>2 Chron 33:6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5"/>
              </a:rPr>
              <a:t>Jer. 32:35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6"/>
              </a:rPr>
              <a:t>Ezek. 16:21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7"/>
              </a:rPr>
              <a:t>20:26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,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8"/>
              </a:rPr>
              <a:t>32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19"/>
              </a:rPr>
              <a:t>23:37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), and sometimes indirectly as “shedding innocent blood” (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0"/>
              </a:rPr>
              <a:t>2 Kings 21:16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 also,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1"/>
              </a:rPr>
              <a:t>2 Kings 24:4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2"/>
              </a:rPr>
              <a:t>Isa. 59:7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3"/>
              </a:rPr>
              <a:t>Jer.22:3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4"/>
              </a:rPr>
              <a:t>26:15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; 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5"/>
              </a:rPr>
              <a:t>Psalm 106:38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). Those innocent victims are described as food eaten by the gods (</a:t>
            </a:r>
            <a:r>
              <a:rPr lang="en-US" sz="2400" b="0" i="0" u="none" strike="noStrike" dirty="0">
                <a:effectLst/>
                <a:latin typeface="Roboto" panose="02000000000000000000" pitchFamily="2" charset="0"/>
                <a:hlinkClick r:id="rId26"/>
              </a:rPr>
              <a:t>Ezek. 23:37-39</a:t>
            </a:r>
            <a:r>
              <a:rPr lang="en-US" sz="2400" b="0" i="0" dirty="0">
                <a:solidFill>
                  <a:srgbClr val="536171"/>
                </a:solidFill>
                <a:effectLst/>
                <a:latin typeface="Roboto" panose="02000000000000000000" pitchFamily="2" charset="0"/>
              </a:rPr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8519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305AE9-FAC9-0955-BDC3-F448F044A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Interesting statistics…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500EA1-EE70-D0DB-4A68-CD0D985A8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Fewer than 1% of all abortions involve a victim of rape or incest </a:t>
            </a:r>
          </a:p>
          <a:p>
            <a:r>
              <a:rPr lang="en-US" dirty="0"/>
              <a:t>- The national rape-related pregnancy rate is 5.0%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</a:rPr>
              <a:t>- An Elliot Institute study on rape-related pregnancies found that nearly 80% of the women who aborted said that abortion was the wrong solution.</a:t>
            </a:r>
            <a:br>
              <a:rPr lang="en-US" b="0" i="0" dirty="0">
                <a:solidFill>
                  <a:srgbClr val="222222"/>
                </a:solidFill>
                <a:effectLst/>
              </a:rPr>
            </a:br>
            <a:r>
              <a:rPr lang="en-US" b="0" i="0" dirty="0">
                <a:solidFill>
                  <a:srgbClr val="222222"/>
                </a:solidFill>
                <a:effectLst/>
              </a:rPr>
              <a:t/>
            </a:r>
            <a:br>
              <a:rPr lang="en-US" b="0" i="0" dirty="0">
                <a:solidFill>
                  <a:srgbClr val="222222"/>
                </a:solidFill>
                <a:effectLst/>
              </a:rPr>
            </a:br>
            <a:r>
              <a:rPr lang="en-US" i="0" dirty="0">
                <a:solidFill>
                  <a:srgbClr val="222222"/>
                </a:solidFill>
                <a:effectLst/>
              </a:rPr>
              <a:t>- </a:t>
            </a:r>
            <a:r>
              <a:rPr lang="en-US" b="0" i="0" dirty="0">
                <a:solidFill>
                  <a:srgbClr val="222222"/>
                </a:solidFill>
                <a:effectLst/>
              </a:rPr>
              <a:t>43% of women said they felt pressure to abort from family members or health workers.</a:t>
            </a:r>
          </a:p>
          <a:p>
            <a:r>
              <a:rPr lang="en-US" dirty="0"/>
              <a:t>- (of the less than 1%) </a:t>
            </a:r>
            <a:r>
              <a:rPr lang="en-US" b="0" i="0" dirty="0">
                <a:solidFill>
                  <a:srgbClr val="222222"/>
                </a:solidFill>
                <a:effectLst/>
              </a:rPr>
              <a:t>95% of those who mentioned rape or incest as a reason for an abortion also named other reasons as well for deciding to abort.</a:t>
            </a:r>
          </a:p>
        </p:txBody>
      </p:sp>
    </p:spTree>
    <p:extLst>
      <p:ext uri="{BB962C8B-B14F-4D97-AF65-F5344CB8AC3E}">
        <p14:creationId xmlns:p14="http://schemas.microsoft.com/office/powerpoint/2010/main" val="2219240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9AF87D-A99F-C4E7-CE17-83C915896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Confronting the emotional/flawed rationale: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63272F-ACDB-F8EA-6FEC-6242E4677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two most common arguments for abortion:</a:t>
            </a:r>
          </a:p>
          <a:p>
            <a:r>
              <a:rPr lang="en-US" dirty="0"/>
              <a:t>1. </a:t>
            </a:r>
            <a:r>
              <a:rPr lang="en-US" b="1" dirty="0"/>
              <a:t>Rape, incest, etc. argument</a:t>
            </a:r>
            <a:r>
              <a:rPr lang="en-US" dirty="0"/>
              <a:t>—</a:t>
            </a:r>
            <a:r>
              <a:rPr lang="en-US" dirty="0">
                <a:highlight>
                  <a:srgbClr val="FFFF00"/>
                </a:highlight>
              </a:rPr>
              <a:t>WHEN do we ever punish the child for the crimes of their father? We would not put to death an innocent life because of something their parents did.</a:t>
            </a:r>
            <a:endParaRPr lang="en-US" sz="2400" i="1" dirty="0"/>
          </a:p>
          <a:p>
            <a:r>
              <a:rPr lang="en-US" dirty="0"/>
              <a:t>1. </a:t>
            </a:r>
            <a:r>
              <a:rPr lang="en-US" b="1" dirty="0"/>
              <a:t>The not a fully developed person argument</a:t>
            </a:r>
            <a:r>
              <a:rPr lang="en-US" dirty="0"/>
              <a:t>– </a:t>
            </a:r>
            <a:r>
              <a:rPr lang="en-US" dirty="0">
                <a:highlight>
                  <a:srgbClr val="FFFF00"/>
                </a:highlight>
              </a:rPr>
              <a:t>A human life is in a constant state of development. As there are many stages. A 6 year old can not give birth to a child. A 20 year old’s brain is not fully developed.</a:t>
            </a:r>
          </a:p>
          <a:p>
            <a:r>
              <a:rPr lang="en-US" dirty="0">
                <a:highlight>
                  <a:srgbClr val="FFFF00"/>
                </a:highlight>
              </a:rPr>
              <a:t>The DNA of the child is uniquely different from the mother’s</a:t>
            </a:r>
          </a:p>
          <a:p>
            <a:r>
              <a:rPr lang="en-US" sz="3200" dirty="0">
                <a:highlight>
                  <a:srgbClr val="FFFF00"/>
                </a:highlight>
              </a:rPr>
              <a:t>GOD SEES. GOD HEARS.</a:t>
            </a:r>
          </a:p>
        </p:txBody>
      </p:sp>
    </p:spTree>
    <p:extLst>
      <p:ext uri="{BB962C8B-B14F-4D97-AF65-F5344CB8AC3E}">
        <p14:creationId xmlns:p14="http://schemas.microsoft.com/office/powerpoint/2010/main" val="2474608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DCE245-E6DD-5F69-AC55-9EB9B6B0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God hears your prayers. He Sees you.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5 Reassuring passages: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6EB2D7-0834-A659-9B3A-D933ACCD2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Psalms 34:18 </a:t>
            </a:r>
            <a:r>
              <a:rPr lang="en-US" dirty="0"/>
              <a:t>“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 righteous cry out, and the </a:t>
            </a:r>
            <a:r>
              <a:rPr lang="en-US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hears them; he delivers them from all their troubles. The </a:t>
            </a:r>
            <a:r>
              <a:rPr lang="en-US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is close to the brokenhearted and saves those who are crushed in spirit.”</a:t>
            </a:r>
          </a:p>
          <a:p>
            <a:r>
              <a:rPr lang="en-US" sz="2400" b="1" dirty="0"/>
              <a:t>Lamentations 3:55-57 </a:t>
            </a:r>
            <a:r>
              <a:rPr lang="en-US" sz="2400" b="1" baseline="30000" dirty="0">
                <a:solidFill>
                  <a:srgbClr val="000000"/>
                </a:solidFill>
                <a:latin typeface="system-ui"/>
              </a:rPr>
              <a:t> “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I called on your name, </a:t>
            </a:r>
            <a:r>
              <a:rPr lang="en-US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, from the depths of the pit.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You heard my plea: “Do not close your ears to my cry for relief.”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You came near when I called you, you said, “Do not fear.”</a:t>
            </a:r>
            <a:endParaRPr lang="en-US" dirty="0"/>
          </a:p>
          <a:p>
            <a:r>
              <a:rPr lang="en-US" sz="2400" b="1" dirty="0"/>
              <a:t>Isaiah 65:24</a:t>
            </a:r>
            <a:r>
              <a:rPr lang="en-US" dirty="0"/>
              <a:t> “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Before they call I will answer; while they are still speaking I will hear.”</a:t>
            </a:r>
            <a:endParaRPr lang="en-US" dirty="0"/>
          </a:p>
          <a:p>
            <a:r>
              <a:rPr lang="en-US" sz="2400" b="1" dirty="0"/>
              <a:t>1 John 5:14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 “This is the confidence we have in approaching God: that if we ask anything according to his  will, he hears us.”</a:t>
            </a:r>
          </a:p>
          <a:p>
            <a:r>
              <a:rPr lang="en-US" sz="2400" b="1" dirty="0"/>
              <a:t>2 Chronicles 7:14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  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if my people, who are called by my name, will humble themselves and pray and seek my face and turn from their wicked ways, then I will hear from heaven, and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I will forgive their sin and will heal their land.”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93106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0B9AB3-E8A3-A38B-2100-00600DAA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Testimony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A2173E-E77F-861F-071C-ADAF66AF1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1" dirty="0"/>
              <a:t>What do I do when I’ve messed up? How do I get back on track?</a:t>
            </a:r>
          </a:p>
          <a:p>
            <a:pPr marL="0" indent="0" algn="l">
              <a:buNone/>
            </a:pPr>
            <a:r>
              <a:rPr lang="en-US" sz="2400" b="1" dirty="0"/>
              <a:t>Micah 7:7-8 </a:t>
            </a:r>
            <a:r>
              <a:rPr lang="en-US" dirty="0"/>
              <a:t>“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But as for me, I watch in hope for the </a:t>
            </a:r>
            <a:r>
              <a:rPr lang="en-US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,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I wait for God my Savior;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my God will hear me. Do not gloat over me, my enemy!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Though I have fallen, I will rise. Though I sit in darkness,</a:t>
            </a:r>
            <a:r>
              <a:rPr lang="en-US" dirty="0">
                <a:solidFill>
                  <a:srgbClr val="000000"/>
                </a:solidFill>
                <a:latin typeface="system-ui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 </a:t>
            </a:r>
            <a:r>
              <a:rPr lang="en-US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will be my light.”</a:t>
            </a:r>
            <a:endParaRPr lang="en-US" dirty="0"/>
          </a:p>
          <a:p>
            <a:r>
              <a:rPr lang="en-US" sz="2400" b="1" dirty="0"/>
              <a:t>Romans 8:37-39 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37 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No, in all these things we are more than conquerors through him who loved us.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38 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For I am convinced that neither death nor life, neither angels nor demons,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neither the present nor the future, nor any powers,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39 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neither height nor depth, nor anything else in all creation, will be able to separate us from the love of God that is in Christ Jesus our Lord.</a:t>
            </a:r>
          </a:p>
          <a:p>
            <a:r>
              <a:rPr lang="en-US" b="1" dirty="0">
                <a:solidFill>
                  <a:srgbClr val="000000"/>
                </a:solidFill>
                <a:latin typeface="system-ui"/>
              </a:rPr>
              <a:t>Run back into the presence of the Lord (ASAP). He forgives, and His is impossible to break. The enemy wants you to stay down.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7936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C01EF7-8D6E-E983-4934-DE3227F54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Forgives (in big ways)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863F6B-694B-0429-0017-E284FC7F6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Nehemiah 9:17 </a:t>
            </a:r>
            <a:r>
              <a:rPr lang="en-US" dirty="0"/>
              <a:t>“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They refused to listen and failed to remember the miracles you performed among them. They became stiff-necked and in their rebellion appointed a leader in order to return to their slavery. But you are a forgiving God, gracious and compassionate, slow to anger and abounding in love. Therefore you did not desert them,</a:t>
            </a:r>
            <a:endParaRPr lang="en-US" sz="2400" dirty="0"/>
          </a:p>
          <a:p>
            <a:r>
              <a:rPr lang="en-US" sz="2400" b="1" dirty="0">
                <a:highlight>
                  <a:srgbClr val="FFFF00"/>
                </a:highlight>
              </a:rPr>
              <a:t>Psalms 86:5 </a:t>
            </a:r>
            <a:r>
              <a:rPr lang="en-US" sz="2400" dirty="0">
                <a:highlight>
                  <a:srgbClr val="FFFF00"/>
                </a:highlight>
              </a:rPr>
              <a:t>“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You, Lord, are forgiving and good, abounding in love to all who call to you.”</a:t>
            </a:r>
            <a:endParaRPr lang="en-US" sz="2400" dirty="0">
              <a:highlight>
                <a:srgbClr val="FFFF00"/>
              </a:highlight>
            </a:endParaRPr>
          </a:p>
          <a:p>
            <a:r>
              <a:rPr lang="en-US" sz="2400" b="1" dirty="0"/>
              <a:t>Isaiah 55:7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Let the wicked forsake their ways and the unrighteous their thoughts. Let them turn to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, and he will have mercy on them, and to our God, for he will freely pardon.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7049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51C669-24FB-E101-0596-73BC0B37C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Sees. God Hears.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AEE5A0-CFCB-B2B1-9D75-FFC817DA9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/>
              <a:t>(Mothers) You are part of something great…</a:t>
            </a:r>
          </a:p>
          <a:p>
            <a:r>
              <a:rPr lang="en-US" sz="2400" b="1" dirty="0"/>
              <a:t>Psalms 139:13-16 </a:t>
            </a:r>
            <a:r>
              <a:rPr lang="en-US" dirty="0"/>
              <a:t>“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For you created my inmost being; you knit me together in my mother’s womb. I praise you because I am fearfully and wonderfully made; your works are wonderful, I know that full well. My frame was not hidden from you when I was made in the secret place, when I was woven together in the depths of the earth.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Your eyes saw my unformed body; all the days ordained for me were written in your book before one of them came to be.”</a:t>
            </a:r>
            <a:endParaRPr lang="en-US" dirty="0"/>
          </a:p>
          <a:p>
            <a:r>
              <a:rPr lang="en-US" sz="2400" b="1" dirty="0"/>
              <a:t>Jeremiah 1:5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“Before I formed you in the womb I knew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 you, before you were born I set you apart; I appointed you as a prophet to the nations.”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7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0D8F46-ADEB-54FF-C929-1039373A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16:1-5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3F579E-8CD3-84E3-3FAB-06F406715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Now Sarai, Abram’s wife, had borne him no children. But she had an Egyptian slave named Hagar;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so she said to Abram, “The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has kept me from having children. Go, sleep with my slave; perhaps I can build a family through her.”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Abram agreed to what Sarai said.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So after Abram had been living in Canaan ten years, Sarai his wife took her Egyptian slave Hagar and gave her to her husband to be his wife.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He slept with Hagar, and she conceived.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When she knew she was pregnant, she began to despise her mistress.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Then Sarai said to Abram, “You are responsible for the wrong I am suffering. I put my slave in your arms, and now that she knows she is pregnant, she despises me. May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judge between you and me.”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8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56FD98-0A24-E788-1BDA-E395CDCF7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16:6-10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92DB79-34D0-2BC6-2BC2-A61E3DD37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“Your slave is in your hands,” Abram said. “Do with her whatever you think best.” Then Sarai mistreated Hagar; so she fled from her.</a:t>
            </a: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 angel of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found Hagar near a spring in the desert; it was the spring that is beside the road to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system-ui"/>
              </a:rPr>
              <a:t>Shur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he said, “Hagar, slave of Sarai, where have you come from, and where are you going?”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“I’m running away from my mistress Sarai,” she answered.</a:t>
            </a: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Then the angel of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told her, “Go back to your mistress and submit to her.”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 angel added, “I will increase your descendants so much that they will be too numerous to count.”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2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98D65C-8EDC-239E-F6E5-442DE030E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16:11,12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4CB821-87EB-1128-E7E6-610C7CF61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The angel of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also said to her:</a:t>
            </a:r>
          </a:p>
          <a:p>
            <a:pPr algn="ctr"/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“You are now pregnant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you will give birth to a son.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You shall name him Ishmael,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for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has heard of your misery.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He will be a wild donkey of a man;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his hand will be against everyone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everyone’s hand against him,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and he will live in hostility</a:t>
            </a:r>
            <a:b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toward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3" tooltip="See footnote b"/>
              </a:rPr>
              <a:t>b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all his brothers.”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8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72824F-B59B-9429-3F92-308D077F9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16:13-16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2B5DDA-1065-F3F3-D297-972592B58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sz="2400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She gave this name to the </a:t>
            </a:r>
            <a:r>
              <a:rPr lang="en-US" sz="24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who spoke to her: “You are the God who sees me,” for she said, “I have now seen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c"/>
              </a:rPr>
              <a:t>c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 the One who sees me.”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That is why the well was called Beer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system-ui"/>
              </a:rPr>
              <a:t>Lahai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 Roi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400" b="0" i="0" baseline="30000" dirty="0">
                <a:solidFill>
                  <a:srgbClr val="4A4A4A"/>
                </a:solidFill>
                <a:effectLst/>
                <a:latin typeface="system-ui"/>
                <a:hlinkClick r:id="rId3" tooltip="See footnote d"/>
              </a:rPr>
              <a:t>d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; it is still there, between Kadesh and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system-ui"/>
              </a:rPr>
              <a:t>Bered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algn="l"/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So Hagar bore Abram a son, and Abram gave the name Ishmael to the son she had borne.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Abram was eighty-six years old when Hagar bore him Ishmael.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02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C0F908-F745-A801-1EB2-B92A523CE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Hagar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21D446-D78E-B666-6E64-F97766DFB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100" b="1" i="0" dirty="0">
                <a:solidFill>
                  <a:srgbClr val="000000"/>
                </a:solidFill>
                <a:effectLst/>
                <a:latin typeface="system-ui"/>
              </a:rPr>
              <a:t>Gen 16:13 </a:t>
            </a:r>
            <a:r>
              <a:rPr lang="en-US" sz="3400" b="1" i="1" dirty="0">
                <a:solidFill>
                  <a:srgbClr val="000000"/>
                </a:solidFill>
                <a:highlight>
                  <a:srgbClr val="FFFF00"/>
                </a:highlight>
                <a:latin typeface="system-ui"/>
              </a:rPr>
              <a:t>El Roi</a:t>
            </a:r>
            <a:r>
              <a:rPr lang="en-US" sz="3400" dirty="0">
                <a:solidFill>
                  <a:srgbClr val="000000"/>
                </a:solidFill>
                <a:latin typeface="system-ui"/>
              </a:rPr>
              <a:t>—The God who sees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400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en-US" sz="2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She gave this name to the </a:t>
            </a:r>
            <a:r>
              <a:rPr lang="en-US" sz="2600" b="0" i="0" cap="small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Lord</a:t>
            </a:r>
            <a:r>
              <a:rPr lang="en-US" sz="2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 who spoke to her: “You are the God who sees me,” for she said, “I have now seen</a:t>
            </a:r>
            <a:r>
              <a:rPr lang="en-US" sz="2600" b="0" i="0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[</a:t>
            </a:r>
            <a:r>
              <a:rPr lang="en-US" sz="2600" b="0" i="0" baseline="30000" dirty="0">
                <a:solidFill>
                  <a:srgbClr val="4A4A4A"/>
                </a:solidFill>
                <a:effectLst/>
                <a:highlight>
                  <a:srgbClr val="FFFF00"/>
                </a:highlight>
                <a:latin typeface="system-ui"/>
                <a:hlinkClick r:id="rId2" tooltip="See footnote a"/>
              </a:rPr>
              <a:t>a</a:t>
            </a:r>
            <a:r>
              <a:rPr lang="en-US" sz="2600" b="0" i="0" baseline="30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]</a:t>
            </a:r>
            <a:r>
              <a:rPr lang="en-US" sz="26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 the One who sees me.”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system-ui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system-ui"/>
              </a:rPr>
            </a:br>
            <a:r>
              <a:rPr lang="en-US" sz="3400" b="1" dirty="0">
                <a:solidFill>
                  <a:srgbClr val="000000"/>
                </a:solidFill>
                <a:latin typeface="system-ui"/>
              </a:rPr>
              <a:t>Gen 16:9-11  </a:t>
            </a:r>
            <a:r>
              <a:rPr lang="en-US" sz="3400" b="1" i="1" dirty="0">
                <a:solidFill>
                  <a:srgbClr val="000000"/>
                </a:solidFill>
                <a:highlight>
                  <a:srgbClr val="FFFF00"/>
                </a:highlight>
                <a:latin typeface="system-ui"/>
              </a:rPr>
              <a:t>El </a:t>
            </a:r>
            <a:r>
              <a:rPr lang="en-US" sz="3400" b="1" i="1" dirty="0" err="1">
                <a:solidFill>
                  <a:srgbClr val="000000"/>
                </a:solidFill>
                <a:highlight>
                  <a:srgbClr val="FFFF00"/>
                </a:highlight>
                <a:latin typeface="system-ui"/>
              </a:rPr>
              <a:t>Shama</a:t>
            </a:r>
            <a:r>
              <a:rPr lang="en-US" sz="3400" b="1" i="1" dirty="0">
                <a:solidFill>
                  <a:srgbClr val="000000"/>
                </a:solidFill>
                <a:highlight>
                  <a:srgbClr val="FFFF00"/>
                </a:highlight>
                <a:latin typeface="system-ui"/>
              </a:rPr>
              <a:t> </a:t>
            </a:r>
            <a:r>
              <a:rPr lang="en-US" sz="3400" dirty="0">
                <a:solidFill>
                  <a:srgbClr val="000000"/>
                </a:solidFill>
                <a:highlight>
                  <a:srgbClr val="FFFF00"/>
                </a:highlight>
                <a:latin typeface="system-ui"/>
              </a:rPr>
              <a:t>(Ishmael)</a:t>
            </a:r>
            <a:r>
              <a:rPr lang="en-US" sz="3400" dirty="0">
                <a:solidFill>
                  <a:srgbClr val="000000"/>
                </a:solidFill>
                <a:latin typeface="system-ui"/>
              </a:rPr>
              <a:t>—God Hears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system-ui"/>
              </a:rPr>
              <a:t/>
            </a:r>
            <a:br>
              <a:rPr lang="en-US" dirty="0">
                <a:solidFill>
                  <a:srgbClr val="000000"/>
                </a:solidFill>
                <a:latin typeface="system-ui"/>
              </a:rPr>
            </a:b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9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Then the angel of the </a:t>
            </a:r>
            <a:r>
              <a:rPr lang="en-US" sz="2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 told her, “</a:t>
            </a:r>
            <a:r>
              <a:rPr lang="en-US" sz="26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Go back to your mistress and submit to her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.” </a:t>
            </a:r>
            <a:r>
              <a:rPr lang="en-US" sz="26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The angel added, “I will increase your descendants so much that they will be too numerous to count.”</a:t>
            </a:r>
          </a:p>
          <a:p>
            <a:pPr algn="l"/>
            <a:r>
              <a:rPr lang="en-US" sz="26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The angel of the </a:t>
            </a:r>
            <a:r>
              <a:rPr lang="en-US" sz="2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 also said to her:</a:t>
            </a:r>
          </a:p>
          <a:p>
            <a:pPr algn="l"/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“You are now pregnant</a:t>
            </a:r>
            <a:b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and you will give birth to a son.</a:t>
            </a:r>
            <a:b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600" b="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You shall name him Ishmael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,</a:t>
            </a:r>
            <a:r>
              <a:rPr lang="en-US" sz="2600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sz="2600" b="0" i="0" baseline="30000" dirty="0">
                <a:solidFill>
                  <a:srgbClr val="4A4A4A"/>
                </a:solidFill>
                <a:effectLst/>
                <a:latin typeface="system-ui"/>
                <a:hlinkClick r:id="rId3" tooltip="See footnote a"/>
              </a:rPr>
              <a:t>a</a:t>
            </a:r>
            <a:r>
              <a:rPr lang="en-US" sz="2600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/>
            </a:r>
            <a:b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</a:br>
            <a:r>
              <a:rPr lang="en-US" sz="2600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    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for the </a:t>
            </a:r>
            <a:r>
              <a:rPr lang="en-US" sz="2600" b="0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2600" b="0" i="0" dirty="0">
                <a:solidFill>
                  <a:srgbClr val="000000"/>
                </a:solidFill>
                <a:effectLst/>
                <a:latin typeface="system-ui"/>
              </a:rPr>
              <a:t> has heard of your misery.</a:t>
            </a:r>
            <a:endParaRPr lang="en-US" sz="2600" dirty="0">
              <a:solidFill>
                <a:srgbClr val="000000"/>
              </a:solidFill>
              <a:latin typeface="system-u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788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1ED5A3-69CB-AFD3-A5D5-E3574028B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Hagar’s life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1A307E-44F5-1D9B-7E3C-195BA771B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-</a:t>
            </a:r>
            <a:r>
              <a:rPr lang="en-US" sz="2400" dirty="0"/>
              <a:t>An Egyptian servant girl</a:t>
            </a:r>
          </a:p>
          <a:p>
            <a:pPr marL="0" indent="0">
              <a:buNone/>
            </a:pPr>
            <a:r>
              <a:rPr lang="en-US" sz="2400" dirty="0"/>
              <a:t>-At the mercy of her masters</a:t>
            </a:r>
          </a:p>
          <a:p>
            <a:pPr marL="0" indent="0">
              <a:buNone/>
            </a:pPr>
            <a:r>
              <a:rPr lang="en-US" sz="2400" dirty="0"/>
              <a:t>-Forced to carry a child (nowadays we would call that rape)</a:t>
            </a:r>
          </a:p>
          <a:p>
            <a:pPr marL="0" indent="0">
              <a:buNone/>
            </a:pPr>
            <a:r>
              <a:rPr lang="en-US" sz="2400" dirty="0"/>
              <a:t>-Then resented and mistreated for doing the vary thing she was asked/required to do</a:t>
            </a:r>
          </a:p>
          <a:p>
            <a:pPr marL="0" indent="0">
              <a:buNone/>
            </a:pPr>
            <a:r>
              <a:rPr lang="en-US" sz="2400" dirty="0"/>
              <a:t>-At one point runs away, and it prepared to die in the desert</a:t>
            </a:r>
          </a:p>
          <a:p>
            <a:pPr marL="0" indent="0">
              <a:buNone/>
            </a:pPr>
            <a:r>
              <a:rPr lang="en-US" sz="2400" dirty="0"/>
              <a:t>-Returns to then to raises a child in a loveless relationship (with resentfulness, hostility and tension) </a:t>
            </a:r>
          </a:p>
          <a:p>
            <a:pPr marL="0" indent="0">
              <a:buNone/>
            </a:pPr>
            <a:r>
              <a:rPr lang="en-US" sz="2400" dirty="0"/>
              <a:t>Is eventually sent away into the wilderness (Ishmael still a boy)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924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0483A0-1E63-4B00-156C-A11580AD5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Genesis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0D551C-E457-A28A-9503-1FC291CAE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en-US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sz="3200" b="1" i="0" baseline="30000" dirty="0">
                <a:solidFill>
                  <a:srgbClr val="000000"/>
                </a:solidFill>
                <a:effectLst/>
                <a:latin typeface="system-ui"/>
              </a:rPr>
              <a:t>Isaac is born, and Ishmael and Hagar are sent away. </a:t>
            </a:r>
            <a:r>
              <a:rPr lang="en-US" sz="3200" b="1" baseline="30000" dirty="0">
                <a:solidFill>
                  <a:srgbClr val="000000"/>
                </a:solidFill>
                <a:latin typeface="system-ui"/>
              </a:rPr>
              <a:t>While in the wilderness awaiting death…</a:t>
            </a:r>
            <a:endParaRPr lang="en-US" sz="3200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God heard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 boy crying, and the angel of God called to Hagar from heaven and said to her, “What is the matter, Hagar? Do not be afraid; 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God has heard 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 boy crying as he lies there. </a:t>
            </a:r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Lift the boy up and take him by the hand, for I will make him into a great nation.”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Then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God opened her eyes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and she saw a well of water. So she went and filled the skin with water and gave the boy a drink.</a:t>
            </a:r>
          </a:p>
          <a:p>
            <a:pPr algn="l"/>
            <a:r>
              <a:rPr lang="en-US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system-ui"/>
              </a:rPr>
              <a:t>God was with the boy </a:t>
            </a:r>
            <a:r>
              <a:rPr lang="en-US" b="0" i="0" dirty="0">
                <a:solidFill>
                  <a:srgbClr val="000000"/>
                </a:solidFill>
                <a:effectLst/>
                <a:latin typeface="system-ui"/>
              </a:rPr>
              <a:t>as he grew up. He lived in the desert and became an archer.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2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952F53-2BB5-9A2F-7277-F510910E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Hears and God Sees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D399C9-47E1-F821-3944-A1CE6A8F3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God saw Hagar</a:t>
            </a:r>
          </a:p>
          <a:p>
            <a:r>
              <a:rPr lang="en-US" sz="2800" dirty="0"/>
              <a:t>God heard the cry of Hagar</a:t>
            </a:r>
          </a:p>
          <a:p>
            <a:r>
              <a:rPr lang="en-US" sz="2800" dirty="0"/>
              <a:t>God showed up for Hagar</a:t>
            </a:r>
          </a:p>
          <a:p>
            <a:r>
              <a:rPr lang="en-US" sz="2800" dirty="0"/>
              <a:t>God kept his promises to Hagar</a:t>
            </a:r>
          </a:p>
          <a:p>
            <a:endParaRPr lang="en-US" sz="2800" dirty="0"/>
          </a:p>
          <a:p>
            <a:r>
              <a:rPr lang="en-US" sz="2800" dirty="0"/>
              <a:t>...Even though from the descendants of Ishmael would become the nation of Islam and the Muslim tradition… She wasn’t even a main character in the story…</a:t>
            </a:r>
          </a:p>
        </p:txBody>
      </p:sp>
    </p:spTree>
    <p:extLst>
      <p:ext uri="{BB962C8B-B14F-4D97-AF65-F5344CB8AC3E}">
        <p14:creationId xmlns:p14="http://schemas.microsoft.com/office/powerpoint/2010/main" val="31772305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217</TotalTime>
  <Words>526</Words>
  <Application>Microsoft Office PowerPoint</Application>
  <PresentationFormat>Custom</PresentationFormat>
  <Paragraphs>84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Retrospect</vt:lpstr>
      <vt:lpstr>God Hears.  God Sees.</vt:lpstr>
      <vt:lpstr>Genesis 16:1-5</vt:lpstr>
      <vt:lpstr>Genesis 16:6-10</vt:lpstr>
      <vt:lpstr>Genesis 16:11,12</vt:lpstr>
      <vt:lpstr>Genesis 16:13-16</vt:lpstr>
      <vt:lpstr>Hagar</vt:lpstr>
      <vt:lpstr>Hagar’s life at a glance</vt:lpstr>
      <vt:lpstr>Genesis 21</vt:lpstr>
      <vt:lpstr>God Hears and God Sees</vt:lpstr>
      <vt:lpstr>A call to fervent prayer for the overturn of Roe V. Wade by the Supreme Court</vt:lpstr>
      <vt:lpstr>This is mentioned frequently in the O.T.</vt:lpstr>
      <vt:lpstr>Interesting statistics…</vt:lpstr>
      <vt:lpstr>Confronting the emotional/flawed rationale: </vt:lpstr>
      <vt:lpstr>God hears your prayers. He Sees you. 5 Reassuring passages:</vt:lpstr>
      <vt:lpstr>Testimony</vt:lpstr>
      <vt:lpstr>God Forgives (in big ways)</vt:lpstr>
      <vt:lpstr>God Sees. God Hears.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Hears.  God Sees.</dc:title>
  <dc:creator>Daniel Slade</dc:creator>
  <cp:lastModifiedBy>LifeGate</cp:lastModifiedBy>
  <cp:revision>1</cp:revision>
  <dcterms:created xsi:type="dcterms:W3CDTF">2022-05-08T09:45:24Z</dcterms:created>
  <dcterms:modified xsi:type="dcterms:W3CDTF">2022-05-08T15:40:40Z</dcterms:modified>
</cp:coreProperties>
</file>