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8"/>
  </p:notesMasterIdLst>
  <p:sldIdLst>
    <p:sldId id="998" r:id="rId5"/>
    <p:sldId id="999" r:id="rId6"/>
    <p:sldId id="1000" r:id="rId7"/>
    <p:sldId id="1001" r:id="rId8"/>
    <p:sldId id="904" r:id="rId9"/>
    <p:sldId id="997" r:id="rId10"/>
    <p:sldId id="996" r:id="rId11"/>
    <p:sldId id="990" r:id="rId12"/>
    <p:sldId id="1005" r:id="rId13"/>
    <p:sldId id="984" r:id="rId14"/>
    <p:sldId id="1003" r:id="rId15"/>
    <p:sldId id="1004" r:id="rId16"/>
    <p:sldId id="986" r:id="rId17"/>
    <p:sldId id="1002" r:id="rId18"/>
    <p:sldId id="989" r:id="rId19"/>
    <p:sldId id="987" r:id="rId20"/>
    <p:sldId id="944" r:id="rId21"/>
    <p:sldId id="967" r:id="rId22"/>
    <p:sldId id="976" r:id="rId23"/>
    <p:sldId id="1006" r:id="rId24"/>
    <p:sldId id="993" r:id="rId25"/>
    <p:sldId id="929" r:id="rId26"/>
    <p:sldId id="982" r:id="rId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3084" y="-1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5/1/2022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5/1/2022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5/1/2022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5/1/2022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5/1/2022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808" y="10668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en-US" sz="3200" b="1" dirty="0" smtClean="0">
                <a:solidFill>
                  <a:srgbClr val="FFFF00"/>
                </a:solidFill>
                <a:effectLst>
                  <a:outerShdw blurRad="50800" dist="127000" dir="8520000" sx="105000" sy="105000" algn="tl">
                    <a:srgbClr val="000000">
                      <a:alpha val="43137"/>
                    </a:srgbClr>
                  </a:outerShdw>
                </a:effectLst>
              </a:rPr>
              <a:t>Ten Years OF Serving</a:t>
            </a:r>
          </a:p>
          <a:p>
            <a:pPr algn="r">
              <a:defRPr/>
            </a:pPr>
            <a:r>
              <a:rPr lang="en-US" sz="3200" b="1" dirty="0" smtClean="0">
                <a:solidFill>
                  <a:srgbClr val="FFFF00"/>
                </a:solidFill>
                <a:effectLst>
                  <a:outerShdw blurRad="50800" dist="127000" dir="8520000" sx="105000" sy="105000" algn="tl">
                    <a:srgbClr val="000000">
                      <a:alpha val="43137"/>
                    </a:srgbClr>
                  </a:outerShdw>
                </a:effectLst>
              </a:rPr>
              <a:t>American Airlines With</a:t>
            </a:r>
          </a:p>
          <a:p>
            <a:pPr algn="r">
              <a:defRPr/>
            </a:pPr>
            <a:r>
              <a:rPr lang="en-US" sz="3200" b="1" dirty="0" smtClean="0">
                <a:solidFill>
                  <a:srgbClr val="FFFF00"/>
                </a:solidFill>
                <a:effectLst>
                  <a:outerShdw blurRad="50800" dist="127000" dir="8520000" sx="105000" sy="105000" algn="tl">
                    <a:srgbClr val="000000">
                      <a:alpha val="43137"/>
                    </a:srgbClr>
                  </a:outerShdw>
                </a:effectLst>
              </a:rPr>
              <a:t>Piedmont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4769"/>
          <a:stretch/>
        </p:blipFill>
        <p:spPr>
          <a:xfrm>
            <a:off x="1143000" y="1728751"/>
            <a:ext cx="7821606" cy="44132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5808" y="4952999"/>
            <a:ext cx="3572976" cy="1742701"/>
          </a:xfrm>
          <a:prstGeom prst="rect">
            <a:avLst/>
          </a:prstGeom>
        </p:spPr>
      </p:pic>
      <p:pic>
        <p:nvPicPr>
          <p:cNvPr id="7169" name="Picture 1" descr="Sunrise HIA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78" y="1511299"/>
            <a:ext cx="25781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035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2137"/>
            <a:ext cx="8915400" cy="1015663"/>
          </a:xfrm>
          <a:prstGeom prst="rect">
            <a:avLst/>
          </a:prstGeom>
          <a:noFill/>
        </p:spPr>
        <p:txBody>
          <a:bodyPr wrap="square" rtlCol="0">
            <a:spAutoFit/>
          </a:bodyPr>
          <a:lstStyle/>
          <a:p>
            <a:pPr algn="ctr"/>
            <a:r>
              <a:rPr lang="en-US" sz="6000" b="1" dirty="0" smtClean="0">
                <a:solidFill>
                  <a:srgbClr val="FFFF00"/>
                </a:solidFill>
                <a:latin typeface="Sitka Subheading" panose="02000505000000020004" pitchFamily="2" charset="0"/>
              </a:rPr>
              <a:t>A Succinct Word </a:t>
            </a:r>
            <a:endParaRPr lang="en-US" sz="6000" b="1" dirty="0">
              <a:solidFill>
                <a:srgbClr val="FFFF00"/>
              </a:solidFill>
              <a:latin typeface="Sitka Subheading" panose="02000505000000020004"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524000"/>
            <a:ext cx="70104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9988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ebsite Design | Which comes first: Content or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6019800" cy="30099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op 10 Mysteries of the Mind | Live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967" y="3352801"/>
            <a:ext cx="1687033" cy="1687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181600"/>
            <a:ext cx="2590800" cy="584775"/>
          </a:xfrm>
          <a:prstGeom prst="rect">
            <a:avLst/>
          </a:prstGeom>
          <a:noFill/>
        </p:spPr>
        <p:txBody>
          <a:bodyPr wrap="square" rtlCol="0">
            <a:spAutoFit/>
          </a:bodyPr>
          <a:lstStyle/>
          <a:p>
            <a:pPr algn="ctr"/>
            <a:r>
              <a:rPr lang="en-US" sz="3200" dirty="0" smtClean="0"/>
              <a:t>MIND</a:t>
            </a:r>
            <a:endParaRPr lang="en-US" sz="3200" dirty="0"/>
          </a:p>
        </p:txBody>
      </p:sp>
      <p:pic>
        <p:nvPicPr>
          <p:cNvPr id="13318" name="Picture 6" descr="The Truth About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42" y="3393558"/>
            <a:ext cx="3113558"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76677" y="5181600"/>
            <a:ext cx="2590800" cy="584775"/>
          </a:xfrm>
          <a:prstGeom prst="rect">
            <a:avLst/>
          </a:prstGeom>
          <a:noFill/>
        </p:spPr>
        <p:txBody>
          <a:bodyPr wrap="square" rtlCol="0">
            <a:spAutoFit/>
          </a:bodyPr>
          <a:lstStyle/>
          <a:p>
            <a:pPr algn="ctr"/>
            <a:r>
              <a:rPr lang="en-US" sz="3200" dirty="0" smtClean="0"/>
              <a:t>HEART</a:t>
            </a:r>
            <a:endParaRPr lang="en-US" sz="3200" dirty="0"/>
          </a:p>
        </p:txBody>
      </p:sp>
    </p:spTree>
    <p:extLst>
      <p:ext uri="{BB962C8B-B14F-4D97-AF65-F5344CB8AC3E}">
        <p14:creationId xmlns:p14="http://schemas.microsoft.com/office/powerpoint/2010/main" val="3629322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10 Mysteries of the Mind | Live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925" y="76200"/>
            <a:ext cx="1687033" cy="1687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8558" y="1904999"/>
            <a:ext cx="2590800" cy="584775"/>
          </a:xfrm>
          <a:prstGeom prst="rect">
            <a:avLst/>
          </a:prstGeom>
          <a:noFill/>
        </p:spPr>
        <p:txBody>
          <a:bodyPr wrap="square" rtlCol="0">
            <a:spAutoFit/>
          </a:bodyPr>
          <a:lstStyle/>
          <a:p>
            <a:pPr algn="ctr"/>
            <a:r>
              <a:rPr lang="en-US" sz="3200" dirty="0" smtClean="0"/>
              <a:t>MIND</a:t>
            </a:r>
            <a:endParaRPr lang="en-US" sz="3200" dirty="0"/>
          </a:p>
        </p:txBody>
      </p:sp>
      <p:pic>
        <p:nvPicPr>
          <p:cNvPr id="6" name="Picture 6" descr="The Truth About You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6957"/>
            <a:ext cx="3113558"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94635" y="1904999"/>
            <a:ext cx="2590800" cy="584775"/>
          </a:xfrm>
          <a:prstGeom prst="rect">
            <a:avLst/>
          </a:prstGeom>
          <a:noFill/>
        </p:spPr>
        <p:txBody>
          <a:bodyPr wrap="square" rtlCol="0">
            <a:spAutoFit/>
          </a:bodyPr>
          <a:lstStyle/>
          <a:p>
            <a:pPr algn="ctr"/>
            <a:r>
              <a:rPr lang="en-US" sz="3200" dirty="0" smtClean="0"/>
              <a:t>HEART</a:t>
            </a:r>
            <a:endParaRPr lang="en-US" sz="3200" dirty="0"/>
          </a:p>
        </p:txBody>
      </p:sp>
      <p:sp>
        <p:nvSpPr>
          <p:cNvPr id="8" name="TextBox 7"/>
          <p:cNvSpPr txBox="1"/>
          <p:nvPr/>
        </p:nvSpPr>
        <p:spPr>
          <a:xfrm>
            <a:off x="609600" y="2492276"/>
            <a:ext cx="3124200" cy="2308324"/>
          </a:xfrm>
          <a:prstGeom prst="rect">
            <a:avLst/>
          </a:prstGeom>
          <a:noFill/>
        </p:spPr>
        <p:txBody>
          <a:bodyPr wrap="square" rtlCol="0">
            <a:spAutoFit/>
          </a:bodyPr>
          <a:lstStyle/>
          <a:p>
            <a:r>
              <a:rPr lang="en-US" sz="2400" dirty="0" smtClean="0"/>
              <a:t>INFORMS</a:t>
            </a:r>
          </a:p>
          <a:p>
            <a:r>
              <a:rPr lang="en-US" sz="2400" dirty="0" smtClean="0"/>
              <a:t>THINKS THROUGH</a:t>
            </a:r>
          </a:p>
          <a:p>
            <a:r>
              <a:rPr lang="en-US" sz="2400" dirty="0" smtClean="0"/>
              <a:t>PROCESSES</a:t>
            </a:r>
          </a:p>
          <a:p>
            <a:r>
              <a:rPr lang="en-US" sz="2400" dirty="0" smtClean="0"/>
              <a:t>CATEGORIZES</a:t>
            </a:r>
          </a:p>
          <a:p>
            <a:r>
              <a:rPr lang="en-US" sz="2400" dirty="0" smtClean="0"/>
              <a:t>FIXATES/ FREEZES</a:t>
            </a:r>
          </a:p>
          <a:p>
            <a:endParaRPr lang="en-US" sz="2400" dirty="0"/>
          </a:p>
        </p:txBody>
      </p:sp>
      <p:sp>
        <p:nvSpPr>
          <p:cNvPr id="9" name="TextBox 8"/>
          <p:cNvSpPr txBox="1"/>
          <p:nvPr/>
        </p:nvSpPr>
        <p:spPr>
          <a:xfrm>
            <a:off x="4800600" y="2416076"/>
            <a:ext cx="3279267" cy="2308324"/>
          </a:xfrm>
          <a:prstGeom prst="rect">
            <a:avLst/>
          </a:prstGeom>
          <a:noFill/>
        </p:spPr>
        <p:txBody>
          <a:bodyPr wrap="square" rtlCol="0">
            <a:spAutoFit/>
          </a:bodyPr>
          <a:lstStyle/>
          <a:p>
            <a:r>
              <a:rPr lang="en-US" sz="2400" dirty="0" smtClean="0"/>
              <a:t>CHOOSES</a:t>
            </a:r>
          </a:p>
          <a:p>
            <a:r>
              <a:rPr lang="en-US" sz="2400" dirty="0" smtClean="0"/>
              <a:t>DISCERNS</a:t>
            </a:r>
          </a:p>
          <a:p>
            <a:r>
              <a:rPr lang="en-US" sz="2400" dirty="0" smtClean="0"/>
              <a:t>GIVES CONSENT</a:t>
            </a:r>
          </a:p>
          <a:p>
            <a:r>
              <a:rPr lang="en-US" sz="2400" dirty="0" smtClean="0"/>
              <a:t>HAS AFFECTION FOR </a:t>
            </a:r>
          </a:p>
          <a:p>
            <a:r>
              <a:rPr lang="en-US" sz="2400" dirty="0" smtClean="0"/>
              <a:t>CONNECTS</a:t>
            </a:r>
          </a:p>
          <a:p>
            <a:endParaRPr lang="en-US" sz="2400" dirty="0"/>
          </a:p>
        </p:txBody>
      </p:sp>
      <p:sp>
        <p:nvSpPr>
          <p:cNvPr id="11" name="Rectangle 10"/>
          <p:cNvSpPr/>
          <p:nvPr/>
        </p:nvSpPr>
        <p:spPr>
          <a:xfrm>
            <a:off x="609600" y="4743271"/>
            <a:ext cx="7848600" cy="1200329"/>
          </a:xfrm>
          <a:prstGeom prst="rect">
            <a:avLst/>
          </a:prstGeom>
        </p:spPr>
        <p:txBody>
          <a:bodyPr wrap="square">
            <a:spAutoFit/>
          </a:bodyPr>
          <a:lstStyle/>
          <a:p>
            <a:r>
              <a:rPr lang="en-US" baseline="30000" dirty="0"/>
              <a:t>27 </a:t>
            </a:r>
            <a:r>
              <a:rPr lang="en-US" dirty="0"/>
              <a:t> And he answering said, Thou shalt love the Lord thy God with all thy heart, and with all thy soul, and with all thy strength, and with all thy mind; and thy </a:t>
            </a:r>
            <a:r>
              <a:rPr lang="en-US" dirty="0" smtClean="0"/>
              <a:t>neighbor </a:t>
            </a:r>
            <a:r>
              <a:rPr lang="en-US" dirty="0"/>
              <a:t>as thyself. </a:t>
            </a:r>
            <a:r>
              <a:rPr lang="en-US" b="1" dirty="0"/>
              <a:t>Luke 10:27 (KJV) </a:t>
            </a:r>
            <a:r>
              <a:rPr lang="en-US" dirty="0"/>
              <a:t/>
            </a:r>
            <a:br>
              <a:rPr lang="en-US" dirty="0"/>
            </a:br>
            <a:endParaRPr lang="en-US" dirty="0"/>
          </a:p>
        </p:txBody>
      </p:sp>
      <p:sp>
        <p:nvSpPr>
          <p:cNvPr id="12" name="Rectangle 11"/>
          <p:cNvSpPr/>
          <p:nvPr/>
        </p:nvSpPr>
        <p:spPr>
          <a:xfrm>
            <a:off x="609600" y="6010870"/>
            <a:ext cx="8229600" cy="923330"/>
          </a:xfrm>
          <a:prstGeom prst="rect">
            <a:avLst/>
          </a:prstGeom>
        </p:spPr>
        <p:txBody>
          <a:bodyPr wrap="square">
            <a:spAutoFit/>
          </a:bodyPr>
          <a:lstStyle/>
          <a:p>
            <a:r>
              <a:rPr lang="en-US" baseline="30000" dirty="0"/>
              <a:t>32 </a:t>
            </a:r>
            <a:r>
              <a:rPr lang="en-US" dirty="0"/>
              <a:t> All the believers were one in heart and mind. No one claimed that any of his possessions was his own, but they shared everything they had. </a:t>
            </a:r>
            <a:r>
              <a:rPr lang="en-US" b="1" dirty="0"/>
              <a:t>Acts 4:32 (NIV) </a:t>
            </a:r>
            <a:r>
              <a:rPr lang="en-US" dirty="0"/>
              <a:t/>
            </a:r>
            <a:br>
              <a:rPr lang="en-US" dirty="0"/>
            </a:br>
            <a:endParaRPr lang="en-US" dirty="0"/>
          </a:p>
        </p:txBody>
      </p:sp>
    </p:spTree>
    <p:extLst>
      <p:ext uri="{BB962C8B-B14F-4D97-AF65-F5344CB8AC3E}">
        <p14:creationId xmlns:p14="http://schemas.microsoft.com/office/powerpoint/2010/main" val="148050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458200" cy="1754326"/>
          </a:xfrm>
          <a:prstGeom prst="rect">
            <a:avLst/>
          </a:prstGeom>
        </p:spPr>
        <p:txBody>
          <a:bodyPr wrap="square">
            <a:spAutoFit/>
          </a:bodyPr>
          <a:lstStyle/>
          <a:p>
            <a:pPr algn="ctr"/>
            <a:r>
              <a:rPr lang="en-US" sz="3600" b="1" dirty="0" smtClean="0">
                <a:solidFill>
                  <a:srgbClr val="FFFF00"/>
                </a:solidFill>
              </a:rPr>
              <a:t>OUR MOUTH IS </a:t>
            </a:r>
            <a:r>
              <a:rPr lang="en-US" sz="3600" b="1" dirty="0">
                <a:solidFill>
                  <a:srgbClr val="FFFF00"/>
                </a:solidFill>
              </a:rPr>
              <a:t>CRITICAL EVIDENCE OF THE MOVING OF THE HOLY SPIRIT IN YOUR LIFE IN SANCTIFICATION</a:t>
            </a:r>
            <a:endParaRPr lang="en-US" sz="3600" b="1" dirty="0"/>
          </a:p>
        </p:txBody>
      </p:sp>
      <p:sp>
        <p:nvSpPr>
          <p:cNvPr id="2" name="Rectangle 1"/>
          <p:cNvSpPr/>
          <p:nvPr/>
        </p:nvSpPr>
        <p:spPr>
          <a:xfrm>
            <a:off x="457200" y="2514600"/>
            <a:ext cx="8229600" cy="1384995"/>
          </a:xfrm>
          <a:prstGeom prst="rect">
            <a:avLst/>
          </a:prstGeom>
        </p:spPr>
        <p:txBody>
          <a:bodyPr wrap="square">
            <a:spAutoFit/>
          </a:bodyPr>
          <a:lstStyle/>
          <a:p>
            <a:r>
              <a:rPr lang="en-US" sz="2800" dirty="0"/>
              <a:t> Death and life </a:t>
            </a:r>
            <a:r>
              <a:rPr lang="en-US" sz="2800" i="1" dirty="0"/>
              <a:t>are</a:t>
            </a:r>
            <a:r>
              <a:rPr lang="en-US" sz="2800" dirty="0"/>
              <a:t> in the power of the tongue: and they that love it shall eat the fruit thereof. </a:t>
            </a:r>
            <a:r>
              <a:rPr lang="en-US" sz="2800" b="1" dirty="0"/>
              <a:t>Proverbs 18:21 (KJV) </a:t>
            </a:r>
            <a:r>
              <a:rPr lang="en-US" sz="2800" dirty="0"/>
              <a:t/>
            </a:r>
            <a:br>
              <a:rPr lang="en-US" sz="2800" dirty="0"/>
            </a:br>
            <a:endParaRPr lang="en-US" sz="2800" dirty="0"/>
          </a:p>
        </p:txBody>
      </p:sp>
      <p:sp>
        <p:nvSpPr>
          <p:cNvPr id="3" name="Rectangle 2"/>
          <p:cNvSpPr/>
          <p:nvPr/>
        </p:nvSpPr>
        <p:spPr>
          <a:xfrm>
            <a:off x="533400" y="3962400"/>
            <a:ext cx="7924800" cy="1384995"/>
          </a:xfrm>
          <a:prstGeom prst="rect">
            <a:avLst/>
          </a:prstGeom>
        </p:spPr>
        <p:txBody>
          <a:bodyPr wrap="square">
            <a:spAutoFit/>
          </a:bodyPr>
          <a:lstStyle/>
          <a:p>
            <a:r>
              <a:rPr lang="en-US" sz="2800" baseline="30000" dirty="0"/>
              <a:t>23 </a:t>
            </a:r>
            <a:r>
              <a:rPr lang="en-US" sz="2800" dirty="0"/>
              <a:t> He who guards his mouth and his tongue keeps himself from calamity. </a:t>
            </a:r>
            <a:r>
              <a:rPr lang="en-US" sz="2800" b="1" dirty="0"/>
              <a:t>Proverbs 21:23 (NIV) </a:t>
            </a:r>
            <a:r>
              <a:rPr lang="en-US" sz="2800" dirty="0"/>
              <a:t/>
            </a:r>
            <a:br>
              <a:rPr lang="en-US" sz="2800" dirty="0"/>
            </a:br>
            <a:endParaRPr lang="en-US" sz="2800" dirty="0"/>
          </a:p>
        </p:txBody>
      </p:sp>
    </p:spTree>
    <p:extLst>
      <p:ext uri="{BB962C8B-B14F-4D97-AF65-F5344CB8AC3E}">
        <p14:creationId xmlns:p14="http://schemas.microsoft.com/office/powerpoint/2010/main" val="2356119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763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 Began to See A Pattern</a:t>
            </a:r>
            <a:endParaRPr lang="en-US" sz="4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838200" y="990600"/>
            <a:ext cx="7543800" cy="1877437"/>
          </a:xfrm>
          <a:prstGeom prst="rect">
            <a:avLst/>
          </a:prstGeom>
        </p:spPr>
        <p:txBody>
          <a:bodyPr wrap="square">
            <a:spAutoFit/>
          </a:bodyPr>
          <a:lstStyle/>
          <a:p>
            <a:r>
              <a:rPr lang="en-US" sz="2000" dirty="0"/>
              <a:t> </a:t>
            </a:r>
            <a:r>
              <a:rPr lang="en-US" sz="3600" b="1" dirty="0" smtClean="0">
                <a:solidFill>
                  <a:srgbClr val="FFFF00"/>
                </a:solidFill>
              </a:rPr>
              <a:t>LEVI</a:t>
            </a:r>
            <a:r>
              <a:rPr lang="en-US" sz="2000" dirty="0" smtClean="0"/>
              <a:t> - My </a:t>
            </a:r>
            <a:r>
              <a:rPr lang="en-US" sz="2000" dirty="0"/>
              <a:t>covenant was with him, a covenant of life and peace, and I gave them to him; this called for reverence and he revered me and stood in awe of my name. </a:t>
            </a:r>
            <a:r>
              <a:rPr lang="en-US" sz="2000" baseline="30000" dirty="0"/>
              <a:t>6 </a:t>
            </a:r>
            <a:r>
              <a:rPr lang="en-US" sz="2000" dirty="0"/>
              <a:t> </a:t>
            </a:r>
            <a:r>
              <a:rPr lang="en-US" sz="2000" b="1" dirty="0">
                <a:solidFill>
                  <a:srgbClr val="FFFF00"/>
                </a:solidFill>
              </a:rPr>
              <a:t>True instruction was in his mouth and nothing false was found on his lips</a:t>
            </a:r>
            <a:r>
              <a:rPr lang="en-US" sz="2000" dirty="0"/>
              <a:t>. He walked with me in peace and uprightness, and turned many from sin. </a:t>
            </a:r>
            <a:r>
              <a:rPr lang="en-US" sz="2000" b="1" dirty="0"/>
              <a:t>Malachi 2:5-6 (NIV) </a:t>
            </a:r>
            <a:endParaRPr lang="en-US" sz="2000" dirty="0"/>
          </a:p>
        </p:txBody>
      </p:sp>
      <p:sp>
        <p:nvSpPr>
          <p:cNvPr id="6" name="Rectangle 5"/>
          <p:cNvSpPr/>
          <p:nvPr/>
        </p:nvSpPr>
        <p:spPr>
          <a:xfrm>
            <a:off x="838200" y="2895600"/>
            <a:ext cx="7543800" cy="1384995"/>
          </a:xfrm>
          <a:prstGeom prst="rect">
            <a:avLst/>
          </a:prstGeom>
        </p:spPr>
        <p:txBody>
          <a:bodyPr wrap="square">
            <a:spAutoFit/>
          </a:bodyPr>
          <a:lstStyle/>
          <a:p>
            <a:r>
              <a:rPr lang="en-US" sz="3600" b="1" dirty="0" smtClean="0">
                <a:solidFill>
                  <a:srgbClr val="FFFF00"/>
                </a:solidFill>
              </a:rPr>
              <a:t>144 Thousand </a:t>
            </a:r>
            <a:r>
              <a:rPr lang="en-US" sz="2400" dirty="0" smtClean="0"/>
              <a:t>They </a:t>
            </a:r>
            <a:r>
              <a:rPr lang="en-US" sz="2400" dirty="0"/>
              <a:t>follow the Lamb wherever He goes</a:t>
            </a:r>
            <a:r>
              <a:rPr lang="en-US" sz="2400" dirty="0" smtClean="0"/>
              <a:t>.. </a:t>
            </a:r>
            <a:r>
              <a:rPr lang="en-US" sz="2400" dirty="0"/>
              <a:t>5  </a:t>
            </a:r>
            <a:r>
              <a:rPr lang="en-US" sz="2400" b="1" dirty="0">
                <a:solidFill>
                  <a:srgbClr val="FFFF00"/>
                </a:solidFill>
              </a:rPr>
              <a:t>No lie was found in their mouths</a:t>
            </a:r>
            <a:r>
              <a:rPr lang="en-US" sz="2400" dirty="0"/>
              <a:t>; they are blameless. Revelation 14:4-5 (NIV)</a:t>
            </a:r>
          </a:p>
        </p:txBody>
      </p:sp>
      <p:sp>
        <p:nvSpPr>
          <p:cNvPr id="7" name="Rectangle 6"/>
          <p:cNvSpPr/>
          <p:nvPr/>
        </p:nvSpPr>
        <p:spPr>
          <a:xfrm>
            <a:off x="914400" y="4343400"/>
            <a:ext cx="7467600" cy="1938992"/>
          </a:xfrm>
          <a:prstGeom prst="rect">
            <a:avLst/>
          </a:prstGeom>
        </p:spPr>
        <p:txBody>
          <a:bodyPr wrap="square">
            <a:spAutoFit/>
          </a:bodyPr>
          <a:lstStyle/>
          <a:p>
            <a:r>
              <a:rPr lang="en-US" sz="2400" dirty="0" smtClean="0"/>
              <a:t>But </a:t>
            </a:r>
            <a:r>
              <a:rPr lang="en-US" sz="2400" dirty="0"/>
              <a:t>the </a:t>
            </a:r>
            <a:r>
              <a:rPr lang="en-US" sz="2400" b="1" dirty="0">
                <a:solidFill>
                  <a:srgbClr val="FFFF00"/>
                </a:solidFill>
              </a:rPr>
              <a:t>cowardly, the unbelieving</a:t>
            </a:r>
            <a:r>
              <a:rPr lang="en-US" sz="2400" dirty="0"/>
              <a:t>, the vile, the murderers, the sexually immoral, those who practice magic arts, the idolaters and </a:t>
            </a:r>
            <a:r>
              <a:rPr lang="en-US" sz="2400" b="1" dirty="0">
                <a:solidFill>
                  <a:srgbClr val="FFFF00"/>
                </a:solidFill>
              </a:rPr>
              <a:t>all liars</a:t>
            </a:r>
            <a:r>
              <a:rPr lang="en-US" sz="2400" b="1" dirty="0"/>
              <a:t>-</a:t>
            </a:r>
            <a:r>
              <a:rPr lang="en-US" sz="2400" dirty="0"/>
              <a:t>-their place will be in the fiery lake of burning sulfur. This is the second death." </a:t>
            </a:r>
            <a:r>
              <a:rPr lang="en-US" sz="2400" b="1" dirty="0"/>
              <a:t>Revelation 21:8 (NIV) </a:t>
            </a:r>
            <a:r>
              <a:rPr lang="en-US" sz="2400" dirty="0"/>
              <a:t/>
            </a:r>
            <a:br>
              <a:rPr lang="en-US" sz="2400" dirty="0"/>
            </a:br>
            <a:endParaRPr lang="en-US" sz="2400" dirty="0"/>
          </a:p>
        </p:txBody>
      </p:sp>
    </p:spTree>
    <p:extLst>
      <p:ext uri="{BB962C8B-B14F-4D97-AF65-F5344CB8AC3E}">
        <p14:creationId xmlns:p14="http://schemas.microsoft.com/office/powerpoint/2010/main" val="25657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4300" y="1349375"/>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WHEN OUR HEART IS HEALTHY</a:t>
            </a:r>
          </a:p>
          <a:p>
            <a:pPr algn="ctr">
              <a:defRPr/>
            </a:pPr>
            <a:r>
              <a:rPr lang="en-US" sz="3600" b="1" dirty="0" smtClean="0">
                <a:solidFill>
                  <a:srgbClr val="FFFF00"/>
                </a:solidFill>
                <a:effectLst>
                  <a:outerShdw blurRad="50800" dist="127000" dir="8520000" sx="105000" sy="105000" algn="tl">
                    <a:srgbClr val="000000">
                      <a:alpha val="43137"/>
                    </a:srgbClr>
                  </a:outerShdw>
                </a:effectLst>
              </a:rPr>
              <a:t>OUR MIND IS HEALTHY</a:t>
            </a:r>
          </a:p>
          <a:p>
            <a:pPr algn="ctr">
              <a:defRPr/>
            </a:pPr>
            <a:r>
              <a:rPr lang="en-US" sz="3600" b="1" dirty="0" smtClean="0">
                <a:solidFill>
                  <a:srgbClr val="FFFF00"/>
                </a:solidFill>
                <a:effectLst>
                  <a:outerShdw blurRad="50800" dist="127000" dir="8520000" sx="105000" sy="105000" algn="tl">
                    <a:srgbClr val="000000">
                      <a:alpha val="43137"/>
                    </a:srgbClr>
                  </a:outerShdw>
                </a:effectLst>
              </a:rPr>
              <a:t>AND OUR MOUTH IS HEALTHY</a:t>
            </a:r>
          </a:p>
        </p:txBody>
      </p:sp>
      <p:sp>
        <p:nvSpPr>
          <p:cNvPr id="2" name="Rectangle 1"/>
          <p:cNvSpPr/>
          <p:nvPr/>
        </p:nvSpPr>
        <p:spPr>
          <a:xfrm>
            <a:off x="381000" y="2209800"/>
            <a:ext cx="8382000" cy="2492990"/>
          </a:xfrm>
          <a:prstGeom prst="rect">
            <a:avLst/>
          </a:prstGeom>
        </p:spPr>
        <p:txBody>
          <a:bodyPr wrap="square">
            <a:spAutoFit/>
          </a:bodyPr>
          <a:lstStyle/>
          <a:p>
            <a:r>
              <a:rPr lang="en-US" sz="2800" dirty="0"/>
              <a:t>A good man out of the good treasure of his heart brings forth that which is good; and an evil man out of the evil treasure of his heart brings forth that which is evil: </a:t>
            </a:r>
            <a:r>
              <a:rPr lang="en-US" sz="3600" b="1" dirty="0">
                <a:solidFill>
                  <a:srgbClr val="FFFF00"/>
                </a:solidFill>
              </a:rPr>
              <a:t>for of the abundance of the heart his mouth speaks</a:t>
            </a:r>
            <a:r>
              <a:rPr lang="en-US" sz="2800" dirty="0" smtClean="0"/>
              <a:t>.</a:t>
            </a:r>
          </a:p>
          <a:p>
            <a:r>
              <a:rPr lang="en-US" sz="2800" dirty="0" smtClean="0"/>
              <a:t> </a:t>
            </a:r>
            <a:r>
              <a:rPr lang="en-US" sz="2800" dirty="0"/>
              <a:t>Luke 6:45 (KJV)</a:t>
            </a:r>
          </a:p>
        </p:txBody>
      </p:sp>
      <p:sp>
        <p:nvSpPr>
          <p:cNvPr id="4" name="Rectangle 3"/>
          <p:cNvSpPr/>
          <p:nvPr/>
        </p:nvSpPr>
        <p:spPr>
          <a:xfrm>
            <a:off x="533400" y="4637544"/>
            <a:ext cx="7620000" cy="2246769"/>
          </a:xfrm>
          <a:prstGeom prst="rect">
            <a:avLst/>
          </a:prstGeom>
        </p:spPr>
        <p:txBody>
          <a:bodyPr wrap="square">
            <a:spAutoFit/>
          </a:bodyPr>
          <a:lstStyle/>
          <a:p>
            <a:r>
              <a:rPr lang="en-US" sz="2800" baseline="30000" dirty="0"/>
              <a:t>8 </a:t>
            </a:r>
            <a:r>
              <a:rPr lang="en-US" sz="2800" dirty="0"/>
              <a:t> Finally, brothers, whatever is true, whatever is noble, whatever is right, whatever is pure, whatever is lovely, whatever is admirable--if anything is excellent or praiseworthy--think about such things. </a:t>
            </a:r>
            <a:r>
              <a:rPr lang="en-US" sz="2800" b="1" dirty="0"/>
              <a:t>Philippians </a:t>
            </a:r>
            <a:r>
              <a:rPr lang="en-US" sz="2800" b="1" dirty="0" smtClean="0"/>
              <a:t>4:8</a:t>
            </a:r>
            <a:r>
              <a:rPr lang="en-US" sz="2800" dirty="0"/>
              <a:t/>
            </a:r>
            <a:br>
              <a:rPr lang="en-US" sz="2800" dirty="0"/>
            </a:br>
            <a:endParaRPr lang="en-US" sz="2800" dirty="0"/>
          </a:p>
        </p:txBody>
      </p:sp>
    </p:spTree>
    <p:extLst>
      <p:ext uri="{BB962C8B-B14F-4D97-AF65-F5344CB8AC3E}">
        <p14:creationId xmlns:p14="http://schemas.microsoft.com/office/powerpoint/2010/main" val="23492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87630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You Speak With</a:t>
            </a:r>
          </a:p>
          <a:p>
            <a:pPr algn="ctr"/>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Your Mouth Many Times Reveals</a:t>
            </a:r>
          </a:p>
          <a:p>
            <a:pPr algn="ctr"/>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Battle You Are In</a:t>
            </a:r>
            <a:endParaRPr lang="en-US" sz="40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AutoShape 8" descr="GOD'S PROMISE TO KING DAVID | King david, David bible, Bible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Unbelievable? Moses and the Exodus - Archaeological Fact or Fictional  Fable? Ted Wright vs Bob Price - Saturday 5th August 2017 02:30 p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Questions? You've got questions?? | Real In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45" y="2133600"/>
            <a:ext cx="342900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70128" y="2124740"/>
            <a:ext cx="4572000" cy="3416320"/>
          </a:xfrm>
          <a:prstGeom prst="rect">
            <a:avLst/>
          </a:prstGeom>
        </p:spPr>
        <p:txBody>
          <a:bodyPr>
            <a:spAutoFit/>
          </a:bodyPr>
          <a:lstStyle/>
          <a:p>
            <a:r>
              <a:rPr lang="en-US" baseline="30000" dirty="0"/>
              <a:t>19 </a:t>
            </a:r>
            <a:r>
              <a:rPr lang="en-US" dirty="0"/>
              <a:t> The angel answered, "I am Gabriel. I stand in the presence of God, and I have been sent to speak to you and to tell you this good news. </a:t>
            </a:r>
            <a:r>
              <a:rPr lang="en-US" baseline="30000" dirty="0"/>
              <a:t>20 </a:t>
            </a:r>
            <a:r>
              <a:rPr lang="en-US" dirty="0"/>
              <a:t> And now you will be silent and not able to speak until the day this happens, because you did not believe my words, which will come true at their proper time." </a:t>
            </a:r>
            <a:r>
              <a:rPr lang="en-US" baseline="30000" dirty="0"/>
              <a:t>21 </a:t>
            </a:r>
            <a:r>
              <a:rPr lang="en-US" dirty="0"/>
              <a:t> Meanwhile, the people were waiting for Zechariah and wondering why he stayed so long in the temple. </a:t>
            </a:r>
            <a:r>
              <a:rPr lang="en-US" baseline="30000" dirty="0"/>
              <a:t>22 </a:t>
            </a:r>
            <a:r>
              <a:rPr lang="en-US" dirty="0"/>
              <a:t> When he came out, he could not speak to them. They realized he had seen a vision in the temple, for he kept making signs to them but remained unable to speak. </a:t>
            </a:r>
            <a:r>
              <a:rPr lang="en-US" b="1" dirty="0"/>
              <a:t>Luke 1:19-22 (NIV) </a:t>
            </a:r>
            <a:endParaRPr lang="en-US" dirty="0"/>
          </a:p>
        </p:txBody>
      </p:sp>
      <p:sp>
        <p:nvSpPr>
          <p:cNvPr id="3" name="TextBox 2"/>
          <p:cNvSpPr txBox="1"/>
          <p:nvPr/>
        </p:nvSpPr>
        <p:spPr>
          <a:xfrm>
            <a:off x="341645" y="4419600"/>
            <a:ext cx="3429000" cy="707886"/>
          </a:xfrm>
          <a:prstGeom prst="rect">
            <a:avLst/>
          </a:prstGeom>
          <a:noFill/>
        </p:spPr>
        <p:txBody>
          <a:bodyPr wrap="square" rtlCol="0">
            <a:spAutoFit/>
          </a:bodyPr>
          <a:lstStyle/>
          <a:p>
            <a:r>
              <a:rPr lang="en-US" sz="4000" dirty="0" smtClean="0"/>
              <a:t>Zechariah</a:t>
            </a:r>
            <a:endParaRPr lang="en-US" sz="4000" dirty="0"/>
          </a:p>
        </p:txBody>
      </p:sp>
    </p:spTree>
    <p:extLst>
      <p:ext uri="{BB962C8B-B14F-4D97-AF65-F5344CB8AC3E}">
        <p14:creationId xmlns:p14="http://schemas.microsoft.com/office/powerpoint/2010/main" val="37265141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rPr>
              <a:t>A Healthy Heart </a:t>
            </a:r>
          </a:p>
          <a:p>
            <a:pPr algn="ctr"/>
            <a:r>
              <a:rPr lang="en-US" sz="3600" b="1" dirty="0" smtClean="0">
                <a:solidFill>
                  <a:srgbClr val="FFFF00"/>
                </a:solidFill>
                <a:effectLst>
                  <a:outerShdw blurRad="38100" dist="38100" dir="2700000" algn="tl">
                    <a:srgbClr val="000000">
                      <a:alpha val="43137"/>
                    </a:srgbClr>
                  </a:outerShdw>
                </a:effectLst>
              </a:rPr>
              <a:t>And A Healthy Mind</a:t>
            </a:r>
          </a:p>
          <a:p>
            <a:pPr algn="ctr"/>
            <a:r>
              <a:rPr lang="en-US" sz="3600" b="1" dirty="0" smtClean="0">
                <a:solidFill>
                  <a:srgbClr val="FFFF00"/>
                </a:solidFill>
                <a:effectLst>
                  <a:outerShdw blurRad="38100" dist="38100" dir="2700000" algn="tl">
                    <a:srgbClr val="000000">
                      <a:alpha val="43137"/>
                    </a:srgbClr>
                  </a:outerShdw>
                </a:effectLst>
              </a:rPr>
              <a:t>Healthy Mouth </a:t>
            </a:r>
            <a:endParaRPr lang="en-US" sz="3600" b="1" dirty="0">
              <a:solidFill>
                <a:srgbClr val="FFFF00"/>
              </a:solidFill>
              <a:effectLst>
                <a:outerShdw blurRad="38100" dist="38100" dir="2700000" algn="tl">
                  <a:srgbClr val="000000">
                    <a:alpha val="43137"/>
                  </a:srgbClr>
                </a:outerShdw>
              </a:effectLst>
            </a:endParaRPr>
          </a:p>
        </p:txBody>
      </p:sp>
      <p:pic>
        <p:nvPicPr>
          <p:cNvPr id="4" name="Picture 4" descr="Top 10 Mysteries of the Mind | Live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967" y="1676400"/>
            <a:ext cx="1687033" cy="1687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3505199"/>
            <a:ext cx="2590800" cy="584775"/>
          </a:xfrm>
          <a:prstGeom prst="rect">
            <a:avLst/>
          </a:prstGeom>
          <a:noFill/>
        </p:spPr>
        <p:txBody>
          <a:bodyPr wrap="square" rtlCol="0">
            <a:spAutoFit/>
          </a:bodyPr>
          <a:lstStyle/>
          <a:p>
            <a:pPr algn="ctr"/>
            <a:r>
              <a:rPr lang="en-US" sz="3200" dirty="0" smtClean="0"/>
              <a:t>MIND</a:t>
            </a:r>
            <a:endParaRPr lang="en-US" sz="3200" dirty="0"/>
          </a:p>
        </p:txBody>
      </p:sp>
      <p:pic>
        <p:nvPicPr>
          <p:cNvPr id="6" name="Picture 6" descr="The Truth About You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2" y="1717157"/>
            <a:ext cx="3113558"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76677" y="3505199"/>
            <a:ext cx="2590800" cy="584775"/>
          </a:xfrm>
          <a:prstGeom prst="rect">
            <a:avLst/>
          </a:prstGeom>
          <a:noFill/>
        </p:spPr>
        <p:txBody>
          <a:bodyPr wrap="square" rtlCol="0">
            <a:spAutoFit/>
          </a:bodyPr>
          <a:lstStyle/>
          <a:p>
            <a:pPr algn="ctr"/>
            <a:r>
              <a:rPr lang="en-US" sz="3200" dirty="0" smtClean="0"/>
              <a:t>HEART</a:t>
            </a:r>
            <a:endParaRPr lang="en-US" sz="3200" dirty="0"/>
          </a:p>
        </p:txBody>
      </p:sp>
      <p:pic>
        <p:nvPicPr>
          <p:cNvPr id="14338" name="Picture 2" descr="Critical Decisions About the Full Mouth Reconstruction Process - Advanced  Family Dentistry Tucson Arizo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4828" y="3797586"/>
            <a:ext cx="1980339" cy="13202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69597" y="5029200"/>
            <a:ext cx="2590800" cy="584775"/>
          </a:xfrm>
          <a:prstGeom prst="rect">
            <a:avLst/>
          </a:prstGeom>
          <a:noFill/>
        </p:spPr>
        <p:txBody>
          <a:bodyPr wrap="square" rtlCol="0">
            <a:spAutoFit/>
          </a:bodyPr>
          <a:lstStyle/>
          <a:p>
            <a:pPr algn="ctr"/>
            <a:r>
              <a:rPr lang="en-US" sz="3200" dirty="0" smtClean="0"/>
              <a:t>Mouth </a:t>
            </a:r>
            <a:endParaRPr lang="en-US" sz="3200" dirty="0"/>
          </a:p>
        </p:txBody>
      </p:sp>
      <p:sp>
        <p:nvSpPr>
          <p:cNvPr id="8" name="Rectangle 7"/>
          <p:cNvSpPr/>
          <p:nvPr/>
        </p:nvSpPr>
        <p:spPr>
          <a:xfrm>
            <a:off x="228600" y="5553670"/>
            <a:ext cx="8610600" cy="923330"/>
          </a:xfrm>
          <a:prstGeom prst="rect">
            <a:avLst/>
          </a:prstGeom>
        </p:spPr>
        <p:txBody>
          <a:bodyPr wrap="square">
            <a:spAutoFit/>
          </a:bodyPr>
          <a:lstStyle/>
          <a:p>
            <a:r>
              <a:rPr lang="en-US" baseline="30000" dirty="0"/>
              <a:t>9 </a:t>
            </a:r>
            <a:r>
              <a:rPr lang="en-US" dirty="0"/>
              <a:t> That if you confess with your mouth, "Jesus is Lord," and believe in your heart that God raised him from the dead, you will be saved. </a:t>
            </a:r>
            <a:r>
              <a:rPr lang="en-US" baseline="30000" dirty="0"/>
              <a:t>10 </a:t>
            </a:r>
            <a:r>
              <a:rPr lang="en-US" dirty="0"/>
              <a:t> For it is with your heart that you believe and are justified, and it is with your mouth that you confess and are saved. </a:t>
            </a:r>
            <a:r>
              <a:rPr lang="en-US" b="1" dirty="0"/>
              <a:t>Romans 10:9-10 (NIV) </a:t>
            </a:r>
            <a:endParaRPr lang="en-US" dirty="0"/>
          </a:p>
        </p:txBody>
      </p:sp>
    </p:spTree>
    <p:extLst>
      <p:ext uri="{BB962C8B-B14F-4D97-AF65-F5344CB8AC3E}">
        <p14:creationId xmlns:p14="http://schemas.microsoft.com/office/powerpoint/2010/main" val="949510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fade">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5316" y="457200"/>
            <a:ext cx="8991600" cy="708025"/>
          </a:xfrm>
        </p:spPr>
        <p:txBody>
          <a:bodyPr/>
          <a:lstStyle/>
          <a:p>
            <a:pPr algn="ctr" eaLnBrk="1" hangingPunct="1">
              <a:defRPr/>
            </a:pPr>
            <a:r>
              <a:rPr lang="en-US" sz="3600" b="1" dirty="0" smtClean="0">
                <a:solidFill>
                  <a:srgbClr val="FFFF00"/>
                </a:solidFill>
                <a:effectLst>
                  <a:outerShdw blurRad="50800" dist="127000" dir="8520000" sx="105000" sy="105000" algn="tl">
                    <a:srgbClr val="000000">
                      <a:alpha val="43137"/>
                    </a:srgbClr>
                  </a:outerShdw>
                </a:effectLst>
              </a:rPr>
              <a:t>A Short  STORY Tells HOW IMPORTANT ARE THE WORDS GOD GIVES  </a:t>
            </a:r>
          </a:p>
        </p:txBody>
      </p:sp>
      <p:pic>
        <p:nvPicPr>
          <p:cNvPr id="8194" name="Picture 2" descr="Share Your Stories — Armenian Museum of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1695893" cy="2260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3708" y="3810000"/>
            <a:ext cx="2286000" cy="1200329"/>
          </a:xfrm>
          <a:prstGeom prst="rect">
            <a:avLst/>
          </a:prstGeom>
          <a:noFill/>
        </p:spPr>
        <p:txBody>
          <a:bodyPr wrap="square" rtlCol="0">
            <a:spAutoFit/>
          </a:bodyPr>
          <a:lstStyle/>
          <a:p>
            <a:pPr algn="ctr"/>
            <a:r>
              <a:rPr lang="en-US" sz="2400" dirty="0" smtClean="0"/>
              <a:t>13 </a:t>
            </a:r>
            <a:r>
              <a:rPr lang="en-US" sz="2400" dirty="0" err="1" smtClean="0"/>
              <a:t>yr</a:t>
            </a:r>
            <a:r>
              <a:rPr lang="en-US" sz="2400" dirty="0" smtClean="0"/>
              <a:t> old Armenian Peasant Prophet</a:t>
            </a:r>
          </a:p>
          <a:p>
            <a:pPr algn="ctr"/>
            <a:r>
              <a:rPr lang="en-US" sz="2400" dirty="0" smtClean="0"/>
              <a:t>1855 </a:t>
            </a:r>
            <a:endParaRPr lang="en-US" sz="2400" dirty="0"/>
          </a:p>
        </p:txBody>
      </p:sp>
      <p:sp>
        <p:nvSpPr>
          <p:cNvPr id="4" name="Rectangle 3"/>
          <p:cNvSpPr/>
          <p:nvPr/>
        </p:nvSpPr>
        <p:spPr>
          <a:xfrm>
            <a:off x="304800" y="4964668"/>
            <a:ext cx="2776722" cy="646331"/>
          </a:xfrm>
          <a:prstGeom prst="rect">
            <a:avLst/>
          </a:prstGeom>
        </p:spPr>
        <p:txBody>
          <a:bodyPr wrap="none">
            <a:spAutoFit/>
          </a:bodyPr>
          <a:lstStyle/>
          <a:p>
            <a:pPr algn="ctr"/>
            <a:r>
              <a:rPr lang="en-US" dirty="0" err="1"/>
              <a:t>Efim</a:t>
            </a:r>
            <a:r>
              <a:rPr lang="en-US" dirty="0"/>
              <a:t> </a:t>
            </a:r>
            <a:r>
              <a:rPr lang="en-US" dirty="0" err="1"/>
              <a:t>Gerasemovitch</a:t>
            </a:r>
            <a:r>
              <a:rPr lang="en-US" dirty="0"/>
              <a:t> </a:t>
            </a:r>
            <a:r>
              <a:rPr lang="en-US" dirty="0" err="1" smtClean="0"/>
              <a:t>Klubniken</a:t>
            </a:r>
            <a:endParaRPr lang="en-US" dirty="0" smtClean="0"/>
          </a:p>
          <a:p>
            <a:pPr algn="ctr"/>
            <a:r>
              <a:rPr lang="en-US" dirty="0" smtClean="0"/>
              <a:t>Karla Kala </a:t>
            </a:r>
            <a:endParaRPr lang="en-US" dirty="0"/>
          </a:p>
        </p:txBody>
      </p:sp>
      <p:pic>
        <p:nvPicPr>
          <p:cNvPr id="8196" name="Picture 4" descr="The Prophets, Angels, &amp; Churches of 'Armenia!' | Gini Alhadeff | The New  York Review of Boo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091" r="2704" b="7416"/>
          <a:stretch/>
        </p:blipFill>
        <p:spPr bwMode="auto">
          <a:xfrm>
            <a:off x="3657600" y="1600200"/>
            <a:ext cx="2419642"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3708" y="5943600"/>
            <a:ext cx="2792892" cy="923330"/>
          </a:xfrm>
          <a:prstGeom prst="rect">
            <a:avLst/>
          </a:prstGeom>
          <a:noFill/>
        </p:spPr>
        <p:txBody>
          <a:bodyPr wrap="square" rtlCol="0">
            <a:spAutoFit/>
          </a:bodyPr>
          <a:lstStyle/>
          <a:p>
            <a:r>
              <a:rPr lang="en-US" b="1" dirty="0" smtClean="0">
                <a:solidFill>
                  <a:srgbClr val="FFFF00"/>
                </a:solidFill>
              </a:rPr>
              <a:t>1900 – the Time Has Come</a:t>
            </a:r>
          </a:p>
          <a:p>
            <a:r>
              <a:rPr lang="en-US" b="1" dirty="0" smtClean="0">
                <a:solidFill>
                  <a:srgbClr val="FFFF00"/>
                </a:solidFill>
              </a:rPr>
              <a:t>Need to Move  - 58 years old </a:t>
            </a:r>
          </a:p>
          <a:p>
            <a:r>
              <a:rPr lang="en-US" dirty="0" smtClean="0">
                <a:solidFill>
                  <a:srgbClr val="FFFF00"/>
                </a:solidFill>
              </a:rPr>
              <a:t> </a:t>
            </a:r>
            <a:endParaRPr lang="en-US" dirty="0">
              <a:solidFill>
                <a:srgbClr val="FFFF00"/>
              </a:solidFill>
            </a:endParaRPr>
          </a:p>
        </p:txBody>
      </p:sp>
      <p:sp>
        <p:nvSpPr>
          <p:cNvPr id="7" name="TextBox 6"/>
          <p:cNvSpPr txBox="1"/>
          <p:nvPr/>
        </p:nvSpPr>
        <p:spPr>
          <a:xfrm>
            <a:off x="6400800" y="2819400"/>
            <a:ext cx="2286000" cy="1477328"/>
          </a:xfrm>
          <a:prstGeom prst="rect">
            <a:avLst/>
          </a:prstGeom>
          <a:noFill/>
        </p:spPr>
        <p:txBody>
          <a:bodyPr wrap="square" rtlCol="0">
            <a:spAutoFit/>
          </a:bodyPr>
          <a:lstStyle/>
          <a:p>
            <a:r>
              <a:rPr lang="en-US" dirty="0" smtClean="0"/>
              <a:t>World War 1 </a:t>
            </a:r>
          </a:p>
          <a:p>
            <a:r>
              <a:rPr lang="en-US" dirty="0" smtClean="0"/>
              <a:t>Breaks out 1914</a:t>
            </a:r>
          </a:p>
          <a:p>
            <a:endParaRPr lang="en-US" dirty="0"/>
          </a:p>
          <a:p>
            <a:r>
              <a:rPr lang="en-US" dirty="0" smtClean="0"/>
              <a:t>1.5 Million  Christians are killed in Armenia </a:t>
            </a:r>
            <a:endParaRPr lang="en-US" dirty="0"/>
          </a:p>
        </p:txBody>
      </p:sp>
      <p:pic>
        <p:nvPicPr>
          <p:cNvPr id="8198" name="Picture 6" descr="List of World War I film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600200"/>
            <a:ext cx="2299436" cy="11820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86200" y="5029200"/>
            <a:ext cx="4572000" cy="1754326"/>
          </a:xfrm>
          <a:prstGeom prst="rect">
            <a:avLst/>
          </a:prstGeom>
        </p:spPr>
        <p:txBody>
          <a:bodyPr>
            <a:spAutoFit/>
          </a:bodyPr>
          <a:lstStyle/>
          <a:p>
            <a:r>
              <a:rPr lang="en-US" dirty="0"/>
              <a:t>But the refugees were not to settle down there, the prophecy continued. They were to continue travelling until they reached the west coast of the new land. There, the boy wrote, God would bless them and prosper them, and cause their seed to be a blessing to the nations.</a:t>
            </a:r>
          </a:p>
        </p:txBody>
      </p:sp>
    </p:spTree>
    <p:extLst>
      <p:ext uri="{BB962C8B-B14F-4D97-AF65-F5344CB8AC3E}">
        <p14:creationId xmlns:p14="http://schemas.microsoft.com/office/powerpoint/2010/main" val="2542750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CHANGING A Heart of Stone </a:t>
            </a:r>
          </a:p>
          <a:p>
            <a:pPr algn="ctr"/>
            <a:r>
              <a:rPr lang="en-US" sz="4000" b="1" dirty="0" smtClean="0">
                <a:solidFill>
                  <a:srgbClr val="FFFF00"/>
                </a:solidFill>
                <a:effectLst>
                  <a:outerShdw blurRad="38100" dist="38100" dir="2700000" algn="tl">
                    <a:srgbClr val="000000">
                      <a:alpha val="43137"/>
                    </a:srgbClr>
                  </a:outerShdw>
                </a:effectLst>
              </a:rPr>
              <a:t>Into A Living Heart </a:t>
            </a:r>
            <a:endParaRPr lang="en-US" sz="40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381000" y="1859340"/>
            <a:ext cx="8382000" cy="3108543"/>
          </a:xfrm>
          <a:prstGeom prst="rect">
            <a:avLst/>
          </a:prstGeom>
        </p:spPr>
        <p:txBody>
          <a:bodyPr wrap="square">
            <a:spAutoFit/>
          </a:bodyPr>
          <a:lstStyle/>
          <a:p>
            <a:r>
              <a:rPr lang="en-US" sz="2800" dirty="0" smtClean="0"/>
              <a:t>I </a:t>
            </a:r>
            <a:r>
              <a:rPr lang="en-US" sz="2800" dirty="0"/>
              <a:t>will give them an undivided heart and put a new spirit in them; I will remove from them their heart of stone and give them a heart of flesh. Ezekiel 11:19 (NIV) </a:t>
            </a:r>
          </a:p>
          <a:p>
            <a:endParaRPr lang="en-US" sz="2800" dirty="0"/>
          </a:p>
          <a:p>
            <a:r>
              <a:rPr lang="en-US" sz="2800" dirty="0" smtClean="0"/>
              <a:t>I </a:t>
            </a:r>
            <a:r>
              <a:rPr lang="en-US" sz="2800" dirty="0"/>
              <a:t>will give you a new heart and put a new spirit in you; I will remove from you your heart of stone and give you a heart of flesh. Ezekiel 36:26 (NIV) </a:t>
            </a:r>
          </a:p>
        </p:txBody>
      </p:sp>
    </p:spTree>
    <p:extLst>
      <p:ext uri="{BB962C8B-B14F-4D97-AF65-F5344CB8AC3E}">
        <p14:creationId xmlns:p14="http://schemas.microsoft.com/office/powerpoint/2010/main" val="19743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3922" y="1172278"/>
            <a:ext cx="6638314" cy="322695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876"/>
          <a:stretch/>
        </p:blipFill>
        <p:spPr>
          <a:xfrm rot="5400000">
            <a:off x="-616859" y="1455058"/>
            <a:ext cx="4979579" cy="2983862"/>
          </a:xfrm>
          <a:prstGeom prst="rect">
            <a:avLst/>
          </a:prstGeom>
        </p:spPr>
      </p:pic>
      <p:sp>
        <p:nvSpPr>
          <p:cNvPr id="8" name="TextBox 7"/>
          <p:cNvSpPr txBox="1"/>
          <p:nvPr/>
        </p:nvSpPr>
        <p:spPr>
          <a:xfrm>
            <a:off x="4419600" y="6104914"/>
            <a:ext cx="4038600" cy="523220"/>
          </a:xfrm>
          <a:prstGeom prst="rect">
            <a:avLst/>
          </a:prstGeom>
          <a:noFill/>
        </p:spPr>
        <p:txBody>
          <a:bodyPr wrap="square" rtlCol="0">
            <a:spAutoFit/>
          </a:bodyPr>
          <a:lstStyle/>
          <a:p>
            <a:r>
              <a:rPr lang="en-US" sz="2800" dirty="0" smtClean="0"/>
              <a:t>Meeting Amazing People </a:t>
            </a:r>
            <a:endParaRPr lang="en-US" sz="2800" dirty="0"/>
          </a:p>
        </p:txBody>
      </p:sp>
    </p:spTree>
    <p:extLst>
      <p:ext uri="{BB962C8B-B14F-4D97-AF65-F5344CB8AC3E}">
        <p14:creationId xmlns:p14="http://schemas.microsoft.com/office/powerpoint/2010/main" val="4076177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214021"/>
            <a:ext cx="8153400" cy="4832092"/>
          </a:xfrm>
          <a:prstGeom prst="rect">
            <a:avLst/>
          </a:prstGeom>
        </p:spPr>
        <p:txBody>
          <a:bodyPr wrap="square">
            <a:spAutoFit/>
          </a:bodyPr>
          <a:lstStyle/>
          <a:p>
            <a:r>
              <a:rPr lang="en-US" sz="2800" dirty="0" smtClean="0"/>
              <a:t>For </a:t>
            </a:r>
            <a:r>
              <a:rPr lang="en-US" sz="2800" dirty="0"/>
              <a:t>you were once darkness, but now you are light in the Lord. Live as children of light Ephesians 5:8 (NIV) </a:t>
            </a:r>
          </a:p>
          <a:p>
            <a:endParaRPr lang="en-US" sz="2800" dirty="0"/>
          </a:p>
          <a:p>
            <a:endParaRPr lang="en-US" sz="2800" dirty="0"/>
          </a:p>
          <a:p>
            <a:r>
              <a:rPr lang="en-US" sz="2800" dirty="0" smtClean="0"/>
              <a:t>Once </a:t>
            </a:r>
            <a:r>
              <a:rPr lang="en-US" sz="2800" dirty="0"/>
              <a:t>you were alienated from God and were enemies in your minds because of your evil behavior. Colossians 1:21 (NIV) </a:t>
            </a:r>
          </a:p>
          <a:p>
            <a:endParaRPr lang="en-US" sz="2800" dirty="0"/>
          </a:p>
          <a:p>
            <a:endParaRPr lang="en-US" sz="2800" dirty="0"/>
          </a:p>
          <a:p>
            <a:r>
              <a:rPr lang="en-US" sz="2800" dirty="0" smtClean="0"/>
              <a:t>Once </a:t>
            </a:r>
            <a:r>
              <a:rPr lang="en-US" sz="2800" dirty="0"/>
              <a:t>you were not a people, but now you are the people of God; once you had not received mercy, but now you have received mercy. 1 Peter 2:10 (NIV) </a:t>
            </a:r>
          </a:p>
        </p:txBody>
      </p:sp>
      <p:sp>
        <p:nvSpPr>
          <p:cNvPr id="11" name="Rectangle 10"/>
          <p:cNvSpPr/>
          <p:nvPr/>
        </p:nvSpPr>
        <p:spPr>
          <a:xfrm>
            <a:off x="0" y="304800"/>
            <a:ext cx="9144000" cy="707886"/>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You Once Were</a:t>
            </a:r>
          </a:p>
        </p:txBody>
      </p:sp>
    </p:spTree>
    <p:extLst>
      <p:ext uri="{BB962C8B-B14F-4D97-AF65-F5344CB8AC3E}">
        <p14:creationId xmlns:p14="http://schemas.microsoft.com/office/powerpoint/2010/main" val="975244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6312" y="2603718"/>
            <a:ext cx="8084288" cy="2862322"/>
          </a:xfrm>
          <a:prstGeom prst="rect">
            <a:avLst/>
          </a:prstGeom>
        </p:spPr>
        <p:txBody>
          <a:bodyPr wrap="square">
            <a:spAutoFit/>
          </a:bodyPr>
          <a:lstStyle/>
          <a:p>
            <a:r>
              <a:rPr lang="en-US" sz="3600" dirty="0"/>
              <a:t>Therefore, if anyone is in Christ, he is a new creation; the old has gone, the new has come! 18  All this is from God, who reconciled us to </a:t>
            </a:r>
            <a:r>
              <a:rPr lang="en-US" sz="3600" dirty="0" smtClean="0"/>
              <a:t>Himself </a:t>
            </a:r>
            <a:r>
              <a:rPr lang="en-US" sz="3600" dirty="0"/>
              <a:t>through Christ and gave us the ministry of reconciliation: 2 Corinthians 5:17-18 (NIV)</a:t>
            </a:r>
          </a:p>
        </p:txBody>
      </p:sp>
      <p:sp>
        <p:nvSpPr>
          <p:cNvPr id="7" name="Rectangle 6"/>
          <p:cNvSpPr/>
          <p:nvPr/>
        </p:nvSpPr>
        <p:spPr>
          <a:xfrm>
            <a:off x="0" y="304800"/>
            <a:ext cx="9144000" cy="1938992"/>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The Most Powerful Verse on Change</a:t>
            </a:r>
          </a:p>
          <a:p>
            <a:pPr algn="ctr"/>
            <a:r>
              <a:rPr lang="en-US" sz="4000" b="1" dirty="0" smtClean="0">
                <a:solidFill>
                  <a:srgbClr val="FFFF00"/>
                </a:solidFill>
                <a:effectLst>
                  <a:outerShdw blurRad="38100" dist="38100" dir="2700000" algn="tl">
                    <a:srgbClr val="000000">
                      <a:alpha val="43137"/>
                    </a:srgbClr>
                  </a:outerShdw>
                </a:effectLst>
              </a:rPr>
              <a:t>And Yet The Most Confusing</a:t>
            </a:r>
          </a:p>
          <a:p>
            <a:pPr algn="ctr"/>
            <a:r>
              <a:rPr lang="en-US" sz="4000" b="1" dirty="0" smtClean="0">
                <a:solidFill>
                  <a:srgbClr val="FFFF00"/>
                </a:solidFill>
                <a:effectLst>
                  <a:outerShdw blurRad="38100" dist="38100" dir="2700000" algn="tl">
                    <a:srgbClr val="000000">
                      <a:alpha val="43137"/>
                    </a:srgbClr>
                  </a:outerShdw>
                </a:effectLst>
              </a:rPr>
              <a:t>As To How it Happens </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807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We Have To Partner With God</a:t>
            </a:r>
          </a:p>
          <a:p>
            <a:pPr algn="ctr"/>
            <a:r>
              <a:rPr lang="en-US" sz="4000" b="1" dirty="0" smtClean="0">
                <a:solidFill>
                  <a:srgbClr val="FFFF00"/>
                </a:solidFill>
                <a:effectLst>
                  <a:outerShdw blurRad="38100" dist="38100" dir="2700000" algn="tl">
                    <a:srgbClr val="000000">
                      <a:alpha val="43137"/>
                    </a:srgbClr>
                  </a:outerShdw>
                </a:effectLst>
              </a:rPr>
              <a:t>To Receive The Blessing</a:t>
            </a:r>
          </a:p>
        </p:txBody>
      </p:sp>
      <p:sp>
        <p:nvSpPr>
          <p:cNvPr id="2" name="Rectangle 1"/>
          <p:cNvSpPr/>
          <p:nvPr/>
        </p:nvSpPr>
        <p:spPr>
          <a:xfrm>
            <a:off x="304800" y="1905000"/>
            <a:ext cx="8382000" cy="1200329"/>
          </a:xfrm>
          <a:prstGeom prst="rect">
            <a:avLst/>
          </a:prstGeom>
        </p:spPr>
        <p:txBody>
          <a:bodyPr wrap="square">
            <a:spAutoFit/>
          </a:bodyPr>
          <a:lstStyle/>
          <a:p>
            <a:r>
              <a:rPr lang="en-US" sz="2400" dirty="0"/>
              <a:t> </a:t>
            </a:r>
            <a:r>
              <a:rPr lang="en-US" sz="2400" dirty="0" smtClean="0"/>
              <a:t>4  </a:t>
            </a:r>
            <a:r>
              <a:rPr lang="en-US" sz="2400" dirty="0"/>
              <a:t>Therefore we are buried with him by baptism into death: that like as Christ was raised up from the dead by the glory of the Father, </a:t>
            </a:r>
            <a:r>
              <a:rPr lang="en-US" sz="2400" b="1" dirty="0"/>
              <a:t>even so we also should walk in newness of life</a:t>
            </a:r>
            <a:r>
              <a:rPr lang="en-US" sz="2400" dirty="0"/>
              <a:t>. Romans 6:4 (KJV) </a:t>
            </a:r>
          </a:p>
        </p:txBody>
      </p:sp>
      <p:sp>
        <p:nvSpPr>
          <p:cNvPr id="3" name="Rectangle 2"/>
          <p:cNvSpPr/>
          <p:nvPr/>
        </p:nvSpPr>
        <p:spPr>
          <a:xfrm>
            <a:off x="381000" y="3352800"/>
            <a:ext cx="7924800" cy="954107"/>
          </a:xfrm>
          <a:prstGeom prst="rect">
            <a:avLst/>
          </a:prstGeom>
        </p:spPr>
        <p:txBody>
          <a:bodyPr wrap="square">
            <a:spAutoFit/>
          </a:bodyPr>
          <a:lstStyle/>
          <a:p>
            <a:r>
              <a:rPr lang="en-US" sz="2800" dirty="0"/>
              <a:t>You used to walk in these ways, in the life you once lived. Colossians 3:7 (NIV)</a:t>
            </a:r>
          </a:p>
        </p:txBody>
      </p:sp>
      <p:sp>
        <p:nvSpPr>
          <p:cNvPr id="4" name="Rectangle 3"/>
          <p:cNvSpPr/>
          <p:nvPr/>
        </p:nvSpPr>
        <p:spPr>
          <a:xfrm>
            <a:off x="381000" y="4724400"/>
            <a:ext cx="8077200" cy="954107"/>
          </a:xfrm>
          <a:prstGeom prst="rect">
            <a:avLst/>
          </a:prstGeom>
        </p:spPr>
        <p:txBody>
          <a:bodyPr wrap="square">
            <a:spAutoFit/>
          </a:bodyPr>
          <a:lstStyle/>
          <a:p>
            <a:r>
              <a:rPr lang="en-US" sz="2800" dirty="0"/>
              <a:t>and have put on the new self, which is being renewed in knowledge in the image of its Creator. Colossians 3:10 (NIV)</a:t>
            </a:r>
          </a:p>
        </p:txBody>
      </p:sp>
    </p:spTree>
    <p:extLst>
      <p:ext uri="{BB962C8B-B14F-4D97-AF65-F5344CB8AC3E}">
        <p14:creationId xmlns:p14="http://schemas.microsoft.com/office/powerpoint/2010/main" val="153911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511175"/>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dirty="0" smtClean="0">
                <a:solidFill>
                  <a:srgbClr val="FFFF00"/>
                </a:solidFill>
                <a:effectLst>
                  <a:outerShdw blurRad="50800" dist="127000" dir="8520000" sx="105000" sy="105000" algn="tl">
                    <a:srgbClr val="000000">
                      <a:alpha val="43137"/>
                    </a:srgbClr>
                  </a:outerShdw>
                </a:effectLst>
              </a:rPr>
              <a:t>OUR FAITH DECLARATION </a:t>
            </a:r>
          </a:p>
        </p:txBody>
      </p:sp>
      <p:sp>
        <p:nvSpPr>
          <p:cNvPr id="2" name="Rectangle 1"/>
          <p:cNvSpPr/>
          <p:nvPr/>
        </p:nvSpPr>
        <p:spPr>
          <a:xfrm>
            <a:off x="533400" y="1219200"/>
            <a:ext cx="8001000" cy="5262979"/>
          </a:xfrm>
          <a:prstGeom prst="rect">
            <a:avLst/>
          </a:prstGeom>
        </p:spPr>
        <p:txBody>
          <a:bodyPr wrap="square">
            <a:spAutoFit/>
          </a:bodyPr>
          <a:lstStyle/>
          <a:p>
            <a:r>
              <a:rPr lang="en-US" sz="2800" dirty="0"/>
              <a:t>LORD WE THANK YOU FOR MAKING THE WAY POSSIBLE TO BE A NEW CREATION IN YOU. THAT YOU ARE THE ONLY ONE AND THE ONLY NAME GIVEN UNDER HEAVEN BY WHICH WE CAN BE SAVED AND BY WHICH WE CAN BE DAILY TRANSFORMED. </a:t>
            </a:r>
            <a:r>
              <a:rPr lang="en-US" sz="2800" dirty="0" smtClean="0"/>
              <a:t>THANK YOU FOR CREATING IN US A CLEAN HEART. THANK YOU FOR RENEWING OUR MINDS. THANK YOU FOR CAUSING US TO SPEAK FAITH OUT OF OUR MOUTHS. THANK </a:t>
            </a:r>
            <a:r>
              <a:rPr lang="en-US" sz="2800" dirty="0"/>
              <a:t>YOU THE FOUNDATION IS ALREADY </a:t>
            </a:r>
            <a:r>
              <a:rPr lang="en-US" sz="2800" dirty="0" smtClean="0"/>
              <a:t>FINISHED. </a:t>
            </a:r>
            <a:r>
              <a:rPr lang="en-US" sz="2800" b="1" dirty="0">
                <a:solidFill>
                  <a:srgbClr val="FFFF00"/>
                </a:solidFill>
              </a:rPr>
              <a:t>HELP US TO WORK OUT OUR SALVATION WITH YOU </a:t>
            </a:r>
            <a:r>
              <a:rPr lang="en-US" sz="2800" b="1" dirty="0" smtClean="0">
                <a:solidFill>
                  <a:srgbClr val="FFFF00"/>
                </a:solidFill>
              </a:rPr>
              <a:t>AND ENTER </a:t>
            </a:r>
            <a:r>
              <a:rPr lang="en-US" sz="2800" b="1" dirty="0">
                <a:solidFill>
                  <a:srgbClr val="FFFF00"/>
                </a:solidFill>
              </a:rPr>
              <a:t>INTO THE COMPLETION OF THE PROMISE </a:t>
            </a:r>
            <a:r>
              <a:rPr lang="en-US" sz="2800" b="1" dirty="0" smtClean="0">
                <a:solidFill>
                  <a:srgbClr val="FFFF00"/>
                </a:solidFill>
              </a:rPr>
              <a:t>THAT “ALL </a:t>
            </a:r>
            <a:r>
              <a:rPr lang="en-US" sz="2800" b="1" dirty="0">
                <a:solidFill>
                  <a:srgbClr val="FFFF00"/>
                </a:solidFill>
              </a:rPr>
              <a:t>THINGS </a:t>
            </a:r>
            <a:r>
              <a:rPr lang="en-US" sz="2800" b="1" dirty="0" smtClean="0">
                <a:solidFill>
                  <a:srgbClr val="FFFF00"/>
                </a:solidFill>
              </a:rPr>
              <a:t>ARE BECOME </a:t>
            </a:r>
            <a:r>
              <a:rPr lang="en-US" sz="2800" b="1" dirty="0">
                <a:solidFill>
                  <a:srgbClr val="FFFF00"/>
                </a:solidFill>
              </a:rPr>
              <a:t>NEW.”</a:t>
            </a:r>
          </a:p>
        </p:txBody>
      </p:sp>
    </p:spTree>
    <p:extLst>
      <p:ext uri="{BB962C8B-B14F-4D97-AF65-F5344CB8AC3E}">
        <p14:creationId xmlns:p14="http://schemas.microsoft.com/office/powerpoint/2010/main" val="17632916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91175" y="1114425"/>
            <a:ext cx="2819400" cy="211455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294"/>
          <a:stretch/>
        </p:blipFill>
        <p:spPr>
          <a:xfrm rot="5400000">
            <a:off x="663353" y="1265307"/>
            <a:ext cx="2743456" cy="1888729"/>
          </a:xfrm>
          <a:prstGeom prst="rect">
            <a:avLst/>
          </a:prstGeom>
        </p:spPr>
      </p:pic>
      <p:pic>
        <p:nvPicPr>
          <p:cNvPr id="4098" name="Picture 2" descr="Eagle jet with New paint jo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890" y="2895600"/>
            <a:ext cx="4495800" cy="33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552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553 Airport Luggage Cart Stock Photos, Pictures &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t="11209" r="18452"/>
          <a:stretch/>
        </p:blipFill>
        <p:spPr bwMode="auto">
          <a:xfrm>
            <a:off x="2895600" y="3886200"/>
            <a:ext cx="3790507" cy="275147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New Eagle Liv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685800"/>
            <a:ext cx="4495800" cy="33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990600"/>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1000"/>
            <a:ext cx="2743200" cy="461665"/>
          </a:xfrm>
          <a:prstGeom prst="rect">
            <a:avLst/>
          </a:prstGeom>
          <a:noFill/>
        </p:spPr>
        <p:txBody>
          <a:bodyPr wrap="square" rtlCol="0">
            <a:spAutoFit/>
          </a:bodyPr>
          <a:lstStyle/>
          <a:p>
            <a:pPr algn="ctr"/>
            <a:r>
              <a:rPr lang="en-US" sz="2400" dirty="0" smtClean="0"/>
              <a:t>Destiny Partners </a:t>
            </a:r>
            <a:endParaRPr lang="en-US" sz="2400" dirty="0"/>
          </a:p>
        </p:txBody>
      </p:sp>
      <p:sp>
        <p:nvSpPr>
          <p:cNvPr id="5" name="TextBox 4"/>
          <p:cNvSpPr txBox="1"/>
          <p:nvPr/>
        </p:nvSpPr>
        <p:spPr>
          <a:xfrm>
            <a:off x="6934200" y="5029200"/>
            <a:ext cx="1981200" cy="954107"/>
          </a:xfrm>
          <a:prstGeom prst="rect">
            <a:avLst/>
          </a:prstGeom>
          <a:noFill/>
        </p:spPr>
        <p:txBody>
          <a:bodyPr wrap="square" rtlCol="0">
            <a:spAutoFit/>
          </a:bodyPr>
          <a:lstStyle/>
          <a:p>
            <a:r>
              <a:rPr lang="en-US" sz="2800" dirty="0" smtClean="0"/>
              <a:t>Character</a:t>
            </a:r>
          </a:p>
          <a:p>
            <a:r>
              <a:rPr lang="en-US" sz="2800" dirty="0" smtClean="0"/>
              <a:t>Development </a:t>
            </a:r>
            <a:endParaRPr lang="en-US" sz="2800" dirty="0"/>
          </a:p>
        </p:txBody>
      </p:sp>
    </p:spTree>
    <p:extLst>
      <p:ext uri="{BB962C8B-B14F-4D97-AF65-F5344CB8AC3E}">
        <p14:creationId xmlns:p14="http://schemas.microsoft.com/office/powerpoint/2010/main" val="216976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657600"/>
            <a:ext cx="8763000" cy="2277547"/>
          </a:xfrm>
          <a:prstGeom prst="rect">
            <a:avLst/>
          </a:prstGeom>
          <a:noFill/>
        </p:spPr>
        <p:txBody>
          <a:bodyPr wrap="square" rtlCol="0">
            <a:spAutoFit/>
          </a:bodyPr>
          <a:lstStyle/>
          <a:p>
            <a:pPr algn="ctr"/>
            <a:r>
              <a:rPr lang="en-US" sz="4000" b="1" dirty="0" smtClean="0"/>
              <a:t>Sunday, May 1, 2022</a:t>
            </a:r>
          </a:p>
          <a:p>
            <a:pPr algn="ctr"/>
            <a:r>
              <a:rPr lang="en-US" sz="3600" b="1" dirty="0" smtClean="0">
                <a:solidFill>
                  <a:srgbClr val="FFFF00"/>
                </a:solidFill>
              </a:rPr>
              <a:t>Healthy Heart, Healthy Mind, Healthy Mouth</a:t>
            </a:r>
          </a:p>
          <a:p>
            <a:pPr algn="ctr"/>
            <a:r>
              <a:rPr lang="en-US" sz="4800" b="1" dirty="0" smtClean="0">
                <a:latin typeface="AR JULIAN" panose="02000000000000000000" pitchFamily="2" charset="0"/>
              </a:rPr>
              <a:t>Experiencing Real Change </a:t>
            </a:r>
            <a:r>
              <a:rPr lang="en-US" sz="6600" b="1" dirty="0" smtClean="0">
                <a:latin typeface="AR JULIAN" panose="02000000000000000000" pitchFamily="2" charset="0"/>
              </a:rPr>
              <a:t>  </a:t>
            </a:r>
            <a:endParaRPr lang="en-US" sz="6600" b="1" dirty="0">
              <a:latin typeface="AR JULIAN" panose="02000000000000000000" pitchFamily="2" charset="0"/>
            </a:endParaRPr>
          </a:p>
        </p:txBody>
      </p:sp>
      <p:pic>
        <p:nvPicPr>
          <p:cNvPr id="2" name="Picture 2" descr="World Food Day 2019: encouraging healthy diets for a #zerohunger world - On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369" y="152400"/>
            <a:ext cx="5905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051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808" y="10668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a:solidFill>
                  <a:srgbClr val="FFFF00"/>
                </a:solidFill>
                <a:effectLst>
                  <a:outerShdw blurRad="50800" dist="127000" dir="8520000" sx="105000" sy="105000" algn="tl">
                    <a:srgbClr val="000000">
                      <a:alpha val="43137"/>
                    </a:srgbClr>
                  </a:outerShdw>
                </a:effectLst>
              </a:rPr>
              <a:t>THE MOUTH </a:t>
            </a:r>
            <a:r>
              <a:rPr lang="en-US" sz="3200" b="1" dirty="0" smtClean="0">
                <a:solidFill>
                  <a:srgbClr val="FFFF00"/>
                </a:solidFill>
                <a:effectLst>
                  <a:outerShdw blurRad="50800" dist="127000" dir="8520000" sx="105000" sy="105000" algn="tl">
                    <a:srgbClr val="000000">
                      <a:alpha val="43137"/>
                    </a:srgbClr>
                  </a:outerShdw>
                </a:effectLst>
              </a:rPr>
              <a:t>IS </a:t>
            </a:r>
            <a:r>
              <a:rPr lang="en-US" sz="3200" b="1" dirty="0">
                <a:solidFill>
                  <a:srgbClr val="FFFF00"/>
                </a:solidFill>
                <a:effectLst>
                  <a:outerShdw blurRad="50800" dist="127000" dir="8520000" sx="105000" sy="105000" algn="tl">
                    <a:srgbClr val="000000">
                      <a:alpha val="43137"/>
                    </a:srgbClr>
                  </a:outerShdw>
                </a:effectLst>
              </a:rPr>
              <a:t>CRITICAL EVIDENCE OF THE </a:t>
            </a:r>
            <a:endParaRPr lang="en-US" sz="3200" b="1" dirty="0" smtClean="0">
              <a:solidFill>
                <a:srgbClr val="FFFF00"/>
              </a:solidFill>
              <a:effectLst>
                <a:outerShdw blurRad="50800" dist="127000" dir="8520000" sx="105000" sy="105000" algn="tl">
                  <a:srgbClr val="000000">
                    <a:alpha val="43137"/>
                  </a:srgbClr>
                </a:outerShdw>
              </a:effectLst>
            </a:endParaRPr>
          </a:p>
          <a:p>
            <a:pPr algn="ctr">
              <a:defRPr/>
            </a:pPr>
            <a:r>
              <a:rPr lang="en-US" sz="3200" b="1" dirty="0" smtClean="0">
                <a:solidFill>
                  <a:srgbClr val="FFFF00"/>
                </a:solidFill>
                <a:effectLst>
                  <a:outerShdw blurRad="50800" dist="127000" dir="8520000" sx="105000" sy="105000" algn="tl">
                    <a:srgbClr val="000000">
                      <a:alpha val="43137"/>
                    </a:srgbClr>
                  </a:outerShdw>
                </a:effectLst>
              </a:rPr>
              <a:t>MOVING </a:t>
            </a:r>
            <a:r>
              <a:rPr lang="en-US" sz="3200" b="1" dirty="0">
                <a:solidFill>
                  <a:srgbClr val="FFFF00"/>
                </a:solidFill>
                <a:effectLst>
                  <a:outerShdw blurRad="50800" dist="127000" dir="8520000" sx="105000" sy="105000" algn="tl">
                    <a:srgbClr val="000000">
                      <a:alpha val="43137"/>
                    </a:srgbClr>
                  </a:outerShdw>
                </a:effectLst>
              </a:rPr>
              <a:t>OF THE HOLY SPIRIT IN YOUR LIFE </a:t>
            </a:r>
            <a:endParaRPr lang="en-US" sz="3200" b="1" dirty="0" smtClean="0">
              <a:solidFill>
                <a:srgbClr val="FFFF00"/>
              </a:solidFill>
              <a:effectLst>
                <a:outerShdw blurRad="50800" dist="127000" dir="8520000" sx="105000" sy="105000" algn="tl">
                  <a:srgbClr val="000000">
                    <a:alpha val="43137"/>
                  </a:srgbClr>
                </a:outerShdw>
              </a:effectLst>
            </a:endParaRPr>
          </a:p>
          <a:p>
            <a:pPr algn="ctr">
              <a:defRPr/>
            </a:pPr>
            <a:r>
              <a:rPr lang="en-US" sz="3200" b="1" dirty="0" smtClean="0">
                <a:solidFill>
                  <a:srgbClr val="FFFF00"/>
                </a:solidFill>
                <a:effectLst>
                  <a:outerShdw blurRad="50800" dist="127000" dir="8520000" sx="105000" sy="105000" algn="tl">
                    <a:srgbClr val="000000">
                      <a:alpha val="43137"/>
                    </a:srgbClr>
                  </a:outerShdw>
                </a:effectLst>
              </a:rPr>
              <a:t>IN REGARDS TO HOW YOU ARE BEING CHANGED</a:t>
            </a:r>
          </a:p>
        </p:txBody>
      </p:sp>
      <p:pic>
        <p:nvPicPr>
          <p:cNvPr id="3074" name="Picture 2" descr="Power In Your Mouth | Pure Glory"/>
          <p:cNvPicPr>
            <a:picLocks noChangeAspect="1" noChangeArrowheads="1"/>
          </p:cNvPicPr>
          <p:nvPr/>
        </p:nvPicPr>
        <p:blipFill rotWithShape="1">
          <a:blip r:embed="rId2">
            <a:extLst>
              <a:ext uri="{28A0092B-C50C-407E-A947-70E740481C1C}">
                <a14:useLocalDpi xmlns:a14="http://schemas.microsoft.com/office/drawing/2010/main" val="0"/>
              </a:ext>
            </a:extLst>
          </a:blip>
          <a:srcRect t="13928" b="13729"/>
          <a:stretch/>
        </p:blipFill>
        <p:spPr bwMode="auto">
          <a:xfrm>
            <a:off x="2000693" y="1730523"/>
            <a:ext cx="4605196" cy="2498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4438471"/>
            <a:ext cx="8229600" cy="1938992"/>
          </a:xfrm>
          <a:prstGeom prst="rect">
            <a:avLst/>
          </a:prstGeom>
        </p:spPr>
        <p:txBody>
          <a:bodyPr wrap="square">
            <a:spAutoFit/>
          </a:bodyPr>
          <a:lstStyle/>
          <a:p>
            <a:r>
              <a:rPr lang="en-US" sz="2400" baseline="30000" dirty="0"/>
              <a:t>5 </a:t>
            </a:r>
            <a:r>
              <a:rPr lang="en-US" sz="2400" dirty="0"/>
              <a:t> Likewise the tongue is a small part of the body, but it makes great boasts. Consider what a great forest is set on fire by a small spark. </a:t>
            </a:r>
            <a:r>
              <a:rPr lang="en-US" sz="2400" baseline="30000" dirty="0"/>
              <a:t>6 </a:t>
            </a:r>
            <a:r>
              <a:rPr lang="en-US" sz="2400" dirty="0"/>
              <a:t> The tongue also is a fire, a world of evil among the parts of the body. It corrupts the whole person, sets the whole course of his life on fire, and is itself set on fire by hell. </a:t>
            </a:r>
            <a:r>
              <a:rPr lang="en-US" sz="2400" b="1" dirty="0"/>
              <a:t>James 3:5-6 (NIV) </a:t>
            </a:r>
            <a:endParaRPr lang="en-US" sz="2400" dirty="0"/>
          </a:p>
        </p:txBody>
      </p:sp>
    </p:spTree>
    <p:extLst>
      <p:ext uri="{BB962C8B-B14F-4D97-AF65-F5344CB8AC3E}">
        <p14:creationId xmlns:p14="http://schemas.microsoft.com/office/powerpoint/2010/main" val="34457992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10668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THE CROSS AND THE RESURRECTION  </a:t>
            </a:r>
          </a:p>
          <a:p>
            <a:pPr algn="ctr">
              <a:defRPr/>
            </a:pPr>
            <a:r>
              <a:rPr lang="en-US" sz="3200" b="1" dirty="0" smtClean="0">
                <a:solidFill>
                  <a:srgbClr val="FFFF00"/>
                </a:solidFill>
                <a:effectLst>
                  <a:outerShdw blurRad="50800" dist="127000" dir="8520000" sx="105000" sy="105000" algn="tl">
                    <a:srgbClr val="000000">
                      <a:alpha val="43137"/>
                    </a:srgbClr>
                  </a:outerShdw>
                </a:effectLst>
              </a:rPr>
              <a:t>REVERSES THE POLARITY</a:t>
            </a:r>
          </a:p>
          <a:p>
            <a:pPr algn="ctr">
              <a:defRPr/>
            </a:pPr>
            <a:r>
              <a:rPr lang="en-US" sz="3200" b="1" dirty="0" smtClean="0">
                <a:solidFill>
                  <a:srgbClr val="FFFF00"/>
                </a:solidFill>
                <a:effectLst>
                  <a:outerShdw blurRad="50800" dist="127000" dir="8520000" sx="105000" sy="105000" algn="tl">
                    <a:srgbClr val="000000">
                      <a:alpha val="43137"/>
                    </a:srgbClr>
                  </a:outerShdw>
                </a:effectLst>
              </a:rPr>
              <a:t>OF OUR SELFISH HEART</a:t>
            </a:r>
          </a:p>
        </p:txBody>
      </p:sp>
      <p:sp>
        <p:nvSpPr>
          <p:cNvPr id="2" name="AutoShape 2" descr="Your Secret to Success? Be More Selfish"/>
          <p:cNvSpPr>
            <a:spLocks noChangeAspect="1" noChangeArrowheads="1"/>
          </p:cNvSpPr>
          <p:nvPr/>
        </p:nvSpPr>
        <p:spPr bwMode="auto">
          <a:xfrm>
            <a:off x="155575" y="4540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972" r="9361"/>
          <a:stretch/>
        </p:blipFill>
        <p:spPr bwMode="auto">
          <a:xfrm>
            <a:off x="244474" y="3090998"/>
            <a:ext cx="2727326" cy="224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Greater Happiness in 5 Minutes a Day"/>
          <p:cNvPicPr>
            <a:picLocks noChangeAspect="1" noChangeArrowheads="1"/>
          </p:cNvPicPr>
          <p:nvPr/>
        </p:nvPicPr>
        <p:blipFill rotWithShape="1">
          <a:blip r:embed="rId3">
            <a:extLst>
              <a:ext uri="{28A0092B-C50C-407E-A947-70E740481C1C}">
                <a14:useLocalDpi xmlns:a14="http://schemas.microsoft.com/office/drawing/2010/main" val="0"/>
              </a:ext>
            </a:extLst>
          </a:blip>
          <a:srcRect t="13784" b="13226"/>
          <a:stretch/>
        </p:blipFill>
        <p:spPr bwMode="auto">
          <a:xfrm>
            <a:off x="6705600" y="3072117"/>
            <a:ext cx="2057401" cy="2249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464314"/>
            <a:ext cx="2727326" cy="707886"/>
          </a:xfrm>
          <a:prstGeom prst="rect">
            <a:avLst/>
          </a:prstGeom>
          <a:noFill/>
        </p:spPr>
        <p:txBody>
          <a:bodyPr wrap="square" rtlCol="0">
            <a:spAutoFit/>
          </a:bodyPr>
          <a:lstStyle/>
          <a:p>
            <a:pPr algn="ctr"/>
            <a:r>
              <a:rPr lang="en-US" sz="4000" dirty="0" smtClean="0">
                <a:latin typeface="AR HERMANN" panose="02000000000000000000" pitchFamily="2" charset="0"/>
              </a:rPr>
              <a:t>Selfish</a:t>
            </a:r>
            <a:endParaRPr lang="en-US" sz="4000" dirty="0">
              <a:latin typeface="AR HERMANN" panose="02000000000000000000" pitchFamily="2" charset="0"/>
            </a:endParaRPr>
          </a:p>
        </p:txBody>
      </p:sp>
      <p:sp>
        <p:nvSpPr>
          <p:cNvPr id="10" name="TextBox 9"/>
          <p:cNvSpPr txBox="1"/>
          <p:nvPr/>
        </p:nvSpPr>
        <p:spPr>
          <a:xfrm>
            <a:off x="6950074" y="5399084"/>
            <a:ext cx="2727326" cy="707886"/>
          </a:xfrm>
          <a:prstGeom prst="rect">
            <a:avLst/>
          </a:prstGeom>
          <a:noFill/>
        </p:spPr>
        <p:txBody>
          <a:bodyPr wrap="square" rtlCol="0">
            <a:spAutoFit/>
          </a:bodyPr>
          <a:lstStyle/>
          <a:p>
            <a:r>
              <a:rPr lang="en-US" sz="4000" dirty="0" smtClean="0">
                <a:latin typeface="AR HERMANN" panose="02000000000000000000" pitchFamily="2" charset="0"/>
              </a:rPr>
              <a:t>Loving </a:t>
            </a:r>
            <a:endParaRPr lang="en-US" sz="4000" dirty="0">
              <a:latin typeface="AR HERMANN" panose="02000000000000000000" pitchFamily="2" charset="0"/>
            </a:endParaRPr>
          </a:p>
        </p:txBody>
      </p:sp>
      <p:sp>
        <p:nvSpPr>
          <p:cNvPr id="7" name="TextBox 6"/>
          <p:cNvSpPr txBox="1"/>
          <p:nvPr/>
        </p:nvSpPr>
        <p:spPr>
          <a:xfrm>
            <a:off x="609600" y="1828800"/>
            <a:ext cx="1981200" cy="1323439"/>
          </a:xfrm>
          <a:prstGeom prst="rect">
            <a:avLst/>
          </a:prstGeom>
          <a:noFill/>
        </p:spPr>
        <p:txBody>
          <a:bodyPr wrap="square" rtlCol="0">
            <a:spAutoFit/>
          </a:bodyPr>
          <a:lstStyle/>
          <a:p>
            <a:pPr algn="ctr"/>
            <a:r>
              <a:rPr lang="en-US" sz="8000" b="1" dirty="0" smtClean="0">
                <a:solidFill>
                  <a:srgbClr val="00B0F0"/>
                </a:solidFill>
                <a:latin typeface="AR DESTINE" panose="02000000000000000000" pitchFamily="2" charset="0"/>
              </a:rPr>
              <a:t>-</a:t>
            </a:r>
            <a:endParaRPr lang="en-US" sz="8000" b="1" dirty="0">
              <a:solidFill>
                <a:srgbClr val="00B0F0"/>
              </a:solidFill>
              <a:latin typeface="AR DESTINE" panose="02000000000000000000" pitchFamily="2" charset="0"/>
            </a:endParaRPr>
          </a:p>
        </p:txBody>
      </p:sp>
      <p:sp>
        <p:nvSpPr>
          <p:cNvPr id="12" name="TextBox 11"/>
          <p:cNvSpPr txBox="1"/>
          <p:nvPr/>
        </p:nvSpPr>
        <p:spPr>
          <a:xfrm>
            <a:off x="6705600" y="1893884"/>
            <a:ext cx="1981200" cy="1323439"/>
          </a:xfrm>
          <a:prstGeom prst="rect">
            <a:avLst/>
          </a:prstGeom>
          <a:noFill/>
        </p:spPr>
        <p:txBody>
          <a:bodyPr wrap="square" rtlCol="0">
            <a:spAutoFit/>
          </a:bodyPr>
          <a:lstStyle/>
          <a:p>
            <a:pPr algn="ctr"/>
            <a:r>
              <a:rPr lang="en-US" sz="8000" b="1" dirty="0" smtClean="0">
                <a:solidFill>
                  <a:srgbClr val="FF0000"/>
                </a:solidFill>
              </a:rPr>
              <a:t>+</a:t>
            </a:r>
            <a:endParaRPr lang="en-US" sz="8000" b="1" dirty="0">
              <a:solidFill>
                <a:srgbClr val="FF0000"/>
              </a:solidFill>
            </a:endParaRPr>
          </a:p>
        </p:txBody>
      </p:sp>
      <p:pic>
        <p:nvPicPr>
          <p:cNvPr id="3081" name="Picture 9" descr="What kind of wood was the Cross of Christ made of?"/>
          <p:cNvPicPr>
            <a:picLocks noChangeAspect="1" noChangeArrowheads="1"/>
          </p:cNvPicPr>
          <p:nvPr/>
        </p:nvPicPr>
        <p:blipFill rotWithShape="1">
          <a:blip r:embed="rId4">
            <a:extLst>
              <a:ext uri="{28A0092B-C50C-407E-A947-70E740481C1C}">
                <a14:useLocalDpi xmlns:a14="http://schemas.microsoft.com/office/drawing/2010/main" val="0"/>
              </a:ext>
            </a:extLst>
          </a:blip>
          <a:srcRect l="31838" t="-13" r="31973" b="14421"/>
          <a:stretch/>
        </p:blipFill>
        <p:spPr bwMode="auto">
          <a:xfrm>
            <a:off x="4191000" y="1734915"/>
            <a:ext cx="1007286" cy="133720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Reverse Polarity Switching DPDT 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352801" y="3264667"/>
            <a:ext cx="2699923" cy="246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21" y="152400"/>
            <a:ext cx="8915400" cy="1323439"/>
          </a:xfrm>
          <a:prstGeom prst="rect">
            <a:avLst/>
          </a:prstGeom>
          <a:noFill/>
        </p:spPr>
        <p:txBody>
          <a:bodyPr wrap="square" rtlCol="0">
            <a:spAutoFit/>
          </a:bodyPr>
          <a:lstStyle/>
          <a:p>
            <a:pPr algn="ctr"/>
            <a:r>
              <a:rPr lang="en-US" sz="4000" b="1" dirty="0" smtClean="0">
                <a:solidFill>
                  <a:srgbClr val="FFFF00"/>
                </a:solidFill>
                <a:latin typeface="Sitka Subheading" panose="02000505000000020004" pitchFamily="2" charset="0"/>
              </a:rPr>
              <a:t> Jim’s Word - Sowing By Faith</a:t>
            </a:r>
          </a:p>
          <a:p>
            <a:pPr algn="ctr"/>
            <a:r>
              <a:rPr lang="en-US" sz="4000" b="1" dirty="0" smtClean="0">
                <a:solidFill>
                  <a:srgbClr val="FFFF00"/>
                </a:solidFill>
                <a:latin typeface="Sitka Subheading" panose="02000505000000020004" pitchFamily="2" charset="0"/>
              </a:rPr>
              <a:t>Each According To It’s Kind </a:t>
            </a:r>
            <a:endParaRPr lang="en-US" sz="4000" b="1" dirty="0">
              <a:solidFill>
                <a:srgbClr val="FFFF00"/>
              </a:solidFill>
              <a:latin typeface="Sitka Subheading" panose="02000505000000020004" pitchFamily="2" charset="0"/>
            </a:endParaRPr>
          </a:p>
        </p:txBody>
      </p:sp>
      <p:pic>
        <p:nvPicPr>
          <p:cNvPr id="2050" name="Picture 2" descr="13 Bible verses about According To Its K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979" y="190500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06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81200"/>
            <a:ext cx="5791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5316" y="815975"/>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dirty="0" smtClean="0">
                <a:solidFill>
                  <a:srgbClr val="FFFF00"/>
                </a:solidFill>
                <a:effectLst>
                  <a:outerShdw blurRad="50800" dist="127000" dir="8520000" sx="105000" sy="105000" algn="tl">
                    <a:srgbClr val="000000">
                      <a:alpha val="43137"/>
                    </a:srgbClr>
                  </a:outerShdw>
                </a:effectLst>
              </a:rPr>
              <a:t>Knowing How To Fix </a:t>
            </a:r>
          </a:p>
          <a:p>
            <a:pPr algn="ctr">
              <a:defRPr/>
            </a:pPr>
            <a:r>
              <a:rPr lang="en-US" sz="4000" b="1" dirty="0" smtClean="0">
                <a:solidFill>
                  <a:srgbClr val="FFFF00"/>
                </a:solidFill>
                <a:effectLst>
                  <a:outerShdw blurRad="50800" dist="127000" dir="8520000" sx="105000" sy="105000" algn="tl">
                    <a:srgbClr val="000000">
                      <a:alpha val="43137"/>
                    </a:srgbClr>
                  </a:outerShdw>
                </a:effectLst>
              </a:rPr>
              <a:t>Something That SEEMS IMPOSSIBLE </a:t>
            </a:r>
          </a:p>
        </p:txBody>
      </p:sp>
    </p:spTree>
    <p:extLst>
      <p:ext uri="{BB962C8B-B14F-4D97-AF65-F5344CB8AC3E}">
        <p14:creationId xmlns:p14="http://schemas.microsoft.com/office/powerpoint/2010/main" val="3749571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137299</TotalTime>
  <Words>830</Words>
  <Application>Microsoft Office PowerPoint</Application>
  <PresentationFormat>On-screen Show (4:3)</PresentationFormat>
  <Paragraphs>104</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Short  STORY Tells HOW IMPORTANT ARE THE WORDS GOD GIVES  </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1853</cp:revision>
  <cp:lastPrinted>2022-03-14T11:49:24Z</cp:lastPrinted>
  <dcterms:created xsi:type="dcterms:W3CDTF">2017-04-23T09:25:27Z</dcterms:created>
  <dcterms:modified xsi:type="dcterms:W3CDTF">2022-05-01T15:55:39Z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