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5"/>
  </p:notesMasterIdLst>
  <p:sldIdLst>
    <p:sldId id="904" r:id="rId5"/>
    <p:sldId id="997" r:id="rId6"/>
    <p:sldId id="991" r:id="rId7"/>
    <p:sldId id="1000" r:id="rId8"/>
    <p:sldId id="990" r:id="rId9"/>
    <p:sldId id="984" r:id="rId10"/>
    <p:sldId id="1001" r:id="rId11"/>
    <p:sldId id="985" r:id="rId12"/>
    <p:sldId id="967" r:id="rId13"/>
    <p:sldId id="986" r:id="rId14"/>
    <p:sldId id="989" r:id="rId15"/>
    <p:sldId id="993" r:id="rId16"/>
    <p:sldId id="1002" r:id="rId17"/>
    <p:sldId id="978" r:id="rId18"/>
    <p:sldId id="995" r:id="rId19"/>
    <p:sldId id="996" r:id="rId20"/>
    <p:sldId id="969" r:id="rId21"/>
    <p:sldId id="998" r:id="rId22"/>
    <p:sldId id="992" r:id="rId23"/>
    <p:sldId id="982"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3084" y="-1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5/22/2022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5/22/2022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5/22/2022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5/22/2022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5.xml"/><Relationship Id="rId5" Type="http://schemas.openxmlformats.org/officeDocument/2006/relationships/image" Target="../media/image36.jpeg"/><Relationship Id="rId4" Type="http://schemas.openxmlformats.org/officeDocument/2006/relationships/image" Target="cid:image001.jpg@01CB9222.083DC3C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17.png"/><Relationship Id="rId12"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microsoft.com/office/2007/relationships/hdphoto" Target="../media/hdphoto2.wdp"/><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34214"/>
          <a:stretch/>
        </p:blipFill>
        <p:spPr bwMode="auto">
          <a:xfrm>
            <a:off x="228599" y="228600"/>
            <a:ext cx="864874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1950" y="5830669"/>
            <a:ext cx="8305800" cy="646331"/>
          </a:xfrm>
          <a:prstGeom prst="rect">
            <a:avLst/>
          </a:prstGeom>
          <a:noFill/>
        </p:spPr>
        <p:txBody>
          <a:bodyPr wrap="square" rtlCol="0">
            <a:spAutoFit/>
          </a:bodyPr>
          <a:lstStyle/>
          <a:p>
            <a:pPr algn="ctr"/>
            <a:r>
              <a:rPr lang="en-US" sz="3600" b="1" dirty="0" smtClean="0"/>
              <a:t>Sunday, May 22, 2022</a:t>
            </a:r>
          </a:p>
        </p:txBody>
      </p:sp>
      <p:sp>
        <p:nvSpPr>
          <p:cNvPr id="4" name="Rectangle 3"/>
          <p:cNvSpPr/>
          <p:nvPr/>
        </p:nvSpPr>
        <p:spPr>
          <a:xfrm>
            <a:off x="1676400" y="1219200"/>
            <a:ext cx="6019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 CENA" panose="02000000000000000000" pitchFamily="2" charset="0"/>
              </a:rPr>
              <a:t>Maintaining Vision</a:t>
            </a:r>
          </a:p>
          <a:p>
            <a:pPr algn="ctr"/>
            <a:r>
              <a:rPr lang="en-US" sz="4800" b="1" dirty="0" smtClean="0">
                <a:solidFill>
                  <a:schemeClr val="bg1"/>
                </a:solidFill>
                <a:latin typeface="AR CENA" panose="02000000000000000000" pitchFamily="2" charset="0"/>
              </a:rPr>
              <a:t>And Purpose</a:t>
            </a:r>
          </a:p>
          <a:p>
            <a:pPr algn="ctr"/>
            <a:r>
              <a:rPr lang="en-US" sz="4800" b="1" dirty="0" smtClean="0">
                <a:solidFill>
                  <a:schemeClr val="bg1"/>
                </a:solidFill>
                <a:latin typeface="AR CENA" panose="02000000000000000000" pitchFamily="2" charset="0"/>
              </a:rPr>
              <a:t>During Times of Distress </a:t>
            </a:r>
            <a:endParaRPr lang="en-US" sz="4800" b="1" dirty="0">
              <a:solidFill>
                <a:schemeClr val="bg1"/>
              </a:solidFill>
              <a:latin typeface="AR CENA" panose="02000000000000000000" pitchFamily="2" charset="0"/>
            </a:endParaRPr>
          </a:p>
        </p:txBody>
      </p:sp>
      <p:sp>
        <p:nvSpPr>
          <p:cNvPr id="5" name="TextBox 4"/>
          <p:cNvSpPr txBox="1"/>
          <p:nvPr/>
        </p:nvSpPr>
        <p:spPr>
          <a:xfrm>
            <a:off x="1143000" y="5115580"/>
            <a:ext cx="7239000" cy="584775"/>
          </a:xfrm>
          <a:prstGeom prst="rect">
            <a:avLst/>
          </a:prstGeom>
          <a:noFill/>
        </p:spPr>
        <p:txBody>
          <a:bodyPr wrap="square" rtlCol="0">
            <a:spAutoFit/>
          </a:bodyPr>
          <a:lstStyle/>
          <a:p>
            <a:pPr algn="ctr"/>
            <a:r>
              <a:rPr lang="en-US" sz="3200" b="1" dirty="0" smtClean="0">
                <a:solidFill>
                  <a:srgbClr val="FFFF00"/>
                </a:solidFill>
              </a:rPr>
              <a:t>A SERMON TO ALL GENERATIONS </a:t>
            </a:r>
            <a:endParaRPr lang="en-US" sz="3200" b="1" dirty="0">
              <a:solidFill>
                <a:srgbClr val="FFFF00"/>
              </a:solidFill>
            </a:endParaRPr>
          </a:p>
        </p:txBody>
      </p:sp>
    </p:spTree>
    <p:extLst>
      <p:ext uri="{BB962C8B-B14F-4D97-AF65-F5344CB8AC3E}">
        <p14:creationId xmlns:p14="http://schemas.microsoft.com/office/powerpoint/2010/main" val="37990051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763000" cy="1077218"/>
          </a:xfrm>
          <a:prstGeom prst="rect">
            <a:avLst/>
          </a:prstGeom>
        </p:spPr>
        <p:txBody>
          <a:bodyPr wrap="square">
            <a:spAutoFit/>
          </a:bodyPr>
          <a:lstStyle/>
          <a:p>
            <a:pPr algn="ctr"/>
            <a:r>
              <a:rPr lang="en-US" sz="3200" b="1" dirty="0" smtClean="0">
                <a:solidFill>
                  <a:srgbClr val="FFFF00"/>
                </a:solidFill>
              </a:rPr>
              <a:t>IT IS CRITICAL TO HAVE A VISION AND PURPOSE </a:t>
            </a:r>
          </a:p>
          <a:p>
            <a:pPr algn="ctr"/>
            <a:r>
              <a:rPr lang="en-US" sz="3200" b="1" dirty="0" smtClean="0">
                <a:solidFill>
                  <a:srgbClr val="FFFF00"/>
                </a:solidFill>
              </a:rPr>
              <a:t>ESPECIALLY DURING TIMES OF SHAKING </a:t>
            </a:r>
            <a:endParaRPr lang="en-US" sz="3200" b="1" dirty="0"/>
          </a:p>
        </p:txBody>
      </p:sp>
      <p:sp>
        <p:nvSpPr>
          <p:cNvPr id="2" name="Rectangle 1"/>
          <p:cNvSpPr/>
          <p:nvPr/>
        </p:nvSpPr>
        <p:spPr>
          <a:xfrm>
            <a:off x="304800" y="3393281"/>
            <a:ext cx="4007588" cy="1815882"/>
          </a:xfrm>
          <a:prstGeom prst="rect">
            <a:avLst/>
          </a:prstGeom>
        </p:spPr>
        <p:txBody>
          <a:bodyPr wrap="square">
            <a:spAutoFit/>
          </a:bodyPr>
          <a:lstStyle/>
          <a:p>
            <a:r>
              <a:rPr lang="en-US" sz="2800" dirty="0" smtClean="0">
                <a:solidFill>
                  <a:srgbClr val="FFFF00"/>
                </a:solidFill>
              </a:rPr>
              <a:t>Where </a:t>
            </a:r>
            <a:r>
              <a:rPr lang="en-US" sz="2800" i="1" dirty="0">
                <a:solidFill>
                  <a:srgbClr val="FFFF00"/>
                </a:solidFill>
              </a:rPr>
              <a:t>there is</a:t>
            </a:r>
            <a:r>
              <a:rPr lang="en-US" sz="2800" dirty="0">
                <a:solidFill>
                  <a:srgbClr val="FFFF00"/>
                </a:solidFill>
              </a:rPr>
              <a:t> no vision, the people perish</a:t>
            </a:r>
            <a:r>
              <a:rPr lang="en-US" sz="2800" dirty="0"/>
              <a:t>: but he that </a:t>
            </a:r>
            <a:r>
              <a:rPr lang="en-US" sz="2800" dirty="0" smtClean="0"/>
              <a:t>keeps </a:t>
            </a:r>
            <a:r>
              <a:rPr lang="en-US" sz="2800" dirty="0"/>
              <a:t>the law, happy </a:t>
            </a:r>
            <a:r>
              <a:rPr lang="en-US" sz="2800" i="1" dirty="0"/>
              <a:t>is</a:t>
            </a:r>
            <a:r>
              <a:rPr lang="en-US" sz="2800" dirty="0"/>
              <a:t> he. </a:t>
            </a:r>
            <a:r>
              <a:rPr lang="en-US" sz="2800" b="1" dirty="0"/>
              <a:t>Proverbs 29:18 (KJV) </a:t>
            </a:r>
            <a:endParaRPr lang="en-US" sz="2800" dirty="0"/>
          </a:p>
        </p:txBody>
      </p:sp>
      <p:pic>
        <p:nvPicPr>
          <p:cNvPr id="5122" name="Picture 2" descr="Everyone Needs a Vision - JB S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2850412" cy="15202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y be an image of 4 people, people sitting and text that says '19.03.2022 sitting in the bomb shelter during air alarm Hanoi'"/>
          <p:cNvPicPr>
            <a:picLocks noChangeAspect="1" noChangeArrowheads="1"/>
          </p:cNvPicPr>
          <p:nvPr/>
        </p:nvPicPr>
        <p:blipFill rotWithShape="1">
          <a:blip r:embed="rId3">
            <a:extLst>
              <a:ext uri="{28A0092B-C50C-407E-A947-70E740481C1C}">
                <a14:useLocalDpi xmlns:a14="http://schemas.microsoft.com/office/drawing/2010/main" val="0"/>
              </a:ext>
            </a:extLst>
          </a:blip>
          <a:srcRect t="17904"/>
          <a:stretch/>
        </p:blipFill>
        <p:spPr bwMode="auto">
          <a:xfrm rot="20411917">
            <a:off x="2262076" y="2757285"/>
            <a:ext cx="5015023" cy="30878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 be an image of 4 people and people 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4014788" cy="3738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5282625"/>
            <a:ext cx="3886200" cy="584775"/>
          </a:xfrm>
          <a:prstGeom prst="rect">
            <a:avLst/>
          </a:prstGeom>
          <a:noFill/>
        </p:spPr>
        <p:txBody>
          <a:bodyPr wrap="square" rtlCol="0">
            <a:spAutoFit/>
          </a:bodyPr>
          <a:lstStyle/>
          <a:p>
            <a:r>
              <a:rPr lang="en-US" sz="3200" dirty="0" smtClean="0"/>
              <a:t>Vira, </a:t>
            </a:r>
            <a:r>
              <a:rPr lang="en-US" sz="3200" dirty="0" err="1" smtClean="0"/>
              <a:t>Andry</a:t>
            </a:r>
            <a:r>
              <a:rPr lang="en-US" sz="3200" dirty="0" smtClean="0"/>
              <a:t>, </a:t>
            </a:r>
            <a:r>
              <a:rPr lang="en-US" sz="3200" dirty="0" err="1" smtClean="0"/>
              <a:t>Nadyika</a:t>
            </a:r>
            <a:r>
              <a:rPr lang="en-US" sz="3200" dirty="0" smtClean="0"/>
              <a:t> </a:t>
            </a:r>
            <a:endParaRPr lang="en-US" sz="3200" dirty="0"/>
          </a:p>
        </p:txBody>
      </p:sp>
    </p:spTree>
    <p:extLst>
      <p:ext uri="{BB962C8B-B14F-4D97-AF65-F5344CB8AC3E}">
        <p14:creationId xmlns:p14="http://schemas.microsoft.com/office/powerpoint/2010/main" val="2356119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4300" y="457200"/>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THE CORE VISION OF A BELIEVER’S LIFE – </a:t>
            </a:r>
          </a:p>
          <a:p>
            <a:pPr algn="ctr">
              <a:defRPr/>
            </a:pPr>
            <a:r>
              <a:rPr lang="en-US" sz="3200" b="1" dirty="0" smtClean="0">
                <a:solidFill>
                  <a:srgbClr val="FFFF00"/>
                </a:solidFill>
                <a:effectLst>
                  <a:outerShdw blurRad="50800" dist="127000" dir="8520000" sx="105000" sy="105000" algn="tl">
                    <a:srgbClr val="000000">
                      <a:alpha val="43137"/>
                    </a:srgbClr>
                  </a:outerShdw>
                </a:effectLst>
              </a:rPr>
              <a:t>EVEN IF THE DETAILS AREN’T FILLED IN</a:t>
            </a:r>
          </a:p>
        </p:txBody>
      </p:sp>
      <p:pic>
        <p:nvPicPr>
          <p:cNvPr id="4100" name="Picture 4" descr="CORE Vision, Inc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169752"/>
            <a:ext cx="2647950"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1331178"/>
            <a:ext cx="6134100" cy="5755422"/>
          </a:xfrm>
          <a:prstGeom prst="rect">
            <a:avLst/>
          </a:prstGeom>
          <a:noFill/>
        </p:spPr>
        <p:txBody>
          <a:bodyPr wrap="square" rtlCol="0">
            <a:spAutoFit/>
          </a:bodyPr>
          <a:lstStyle/>
          <a:p>
            <a:pPr marL="342900" indent="-342900">
              <a:buFont typeface="+mj-lt"/>
              <a:buAutoNum type="arabicPeriod"/>
            </a:pPr>
            <a:r>
              <a:rPr lang="en-US" sz="2300" dirty="0" smtClean="0"/>
              <a:t>I was once separated from a perfect and loving God by my arrogant and selfish choices and headed to hell.</a:t>
            </a:r>
          </a:p>
          <a:p>
            <a:pPr marL="342900" indent="-342900">
              <a:buFont typeface="+mj-lt"/>
              <a:buAutoNum type="arabicPeriod"/>
            </a:pPr>
            <a:r>
              <a:rPr lang="en-US" sz="2300" dirty="0" smtClean="0"/>
              <a:t>Without deserving it – God came to rescue me out of my sin and VISIONLESS life </a:t>
            </a:r>
            <a:r>
              <a:rPr lang="en-US" sz="2300" b="1" dirty="0" smtClean="0">
                <a:solidFill>
                  <a:srgbClr val="FFFF00"/>
                </a:solidFill>
              </a:rPr>
              <a:t>and saved me by the WAY of faith in Christ</a:t>
            </a:r>
            <a:r>
              <a:rPr lang="en-US" sz="2300" dirty="0" smtClean="0"/>
              <a:t> and His finished work on the cross.</a:t>
            </a:r>
          </a:p>
          <a:p>
            <a:pPr marL="342900" indent="-342900">
              <a:buFont typeface="+mj-lt"/>
              <a:buAutoNum type="arabicPeriod"/>
            </a:pPr>
            <a:r>
              <a:rPr lang="en-US" sz="2300" dirty="0" smtClean="0"/>
              <a:t>Though I don’t know </a:t>
            </a:r>
            <a:r>
              <a:rPr lang="en-US" sz="2300" b="1" dirty="0" smtClean="0">
                <a:solidFill>
                  <a:srgbClr val="FFFF00"/>
                </a:solidFill>
              </a:rPr>
              <a:t>ALL THE DETAILS OF MY CALLING</a:t>
            </a:r>
            <a:r>
              <a:rPr lang="en-US" sz="2300" dirty="0" smtClean="0"/>
              <a:t> I am immediately part on a world-wide family, being made into God’s image and placed among those who (should) love me, build my character, and hold me accountable.</a:t>
            </a:r>
          </a:p>
          <a:p>
            <a:pPr marL="342900" indent="-342900">
              <a:buFont typeface="+mj-lt"/>
              <a:buAutoNum type="arabicPeriod"/>
            </a:pPr>
            <a:r>
              <a:rPr lang="en-US" sz="2300" b="1" dirty="0" smtClean="0">
                <a:solidFill>
                  <a:srgbClr val="FFFF00"/>
                </a:solidFill>
              </a:rPr>
              <a:t>I am immediately called to be an influencer </a:t>
            </a:r>
            <a:r>
              <a:rPr lang="en-US" sz="2300" dirty="0" smtClean="0"/>
              <a:t>who is part of a world-wide intervention to pluck more people from this evil generation. (Galatians 1:4). </a:t>
            </a:r>
          </a:p>
          <a:p>
            <a:pPr marL="342900" indent="-342900">
              <a:buFont typeface="+mj-lt"/>
              <a:buAutoNum type="arabicPeriod"/>
            </a:pPr>
            <a:endParaRPr lang="en-US" sz="2300" dirty="0"/>
          </a:p>
        </p:txBody>
      </p:sp>
      <p:sp>
        <p:nvSpPr>
          <p:cNvPr id="4" name="Rectangle 3"/>
          <p:cNvSpPr/>
          <p:nvPr/>
        </p:nvSpPr>
        <p:spPr>
          <a:xfrm>
            <a:off x="228600" y="2819400"/>
            <a:ext cx="2933700" cy="1938992"/>
          </a:xfrm>
          <a:prstGeom prst="rect">
            <a:avLst/>
          </a:prstGeom>
        </p:spPr>
        <p:txBody>
          <a:bodyPr wrap="square">
            <a:spAutoFit/>
          </a:bodyPr>
          <a:lstStyle/>
          <a:p>
            <a:r>
              <a:rPr lang="en-US" sz="2400" dirty="0" smtClean="0"/>
              <a:t>Now </a:t>
            </a:r>
            <a:r>
              <a:rPr lang="en-US" sz="2400" dirty="0"/>
              <a:t>you are the body of Christ, and each one of you is a part of it. </a:t>
            </a:r>
            <a:endParaRPr lang="en-US" sz="2400" dirty="0" smtClean="0"/>
          </a:p>
          <a:p>
            <a:r>
              <a:rPr lang="en-US" sz="2400" b="1" dirty="0" smtClean="0"/>
              <a:t>1 </a:t>
            </a:r>
            <a:r>
              <a:rPr lang="en-US" sz="2400" b="1" dirty="0"/>
              <a:t>Corinthians 12:27 </a:t>
            </a:r>
            <a:r>
              <a:rPr lang="en-US" sz="2400" dirty="0"/>
              <a:t/>
            </a:r>
            <a:br>
              <a:rPr lang="en-US" sz="2400" dirty="0"/>
            </a:br>
            <a:endParaRPr lang="en-US" sz="2400" dirty="0"/>
          </a:p>
        </p:txBody>
      </p:sp>
    </p:spTree>
    <p:extLst>
      <p:ext uri="{BB962C8B-B14F-4D97-AF65-F5344CB8AC3E}">
        <p14:creationId xmlns:p14="http://schemas.microsoft.com/office/powerpoint/2010/main" val="23492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d Writing Text Fill in the Details. Business Concept for Add Information  in an Empty Space in a Document Stock Illustration - Illustration of  information, filling: 128154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38200"/>
            <a:ext cx="2819400" cy="1878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748369"/>
            <a:ext cx="5257800" cy="4832092"/>
          </a:xfrm>
          <a:prstGeom prst="rect">
            <a:avLst/>
          </a:prstGeom>
          <a:noFill/>
        </p:spPr>
        <p:txBody>
          <a:bodyPr wrap="square" rtlCol="0">
            <a:spAutoFit/>
          </a:bodyPr>
          <a:lstStyle/>
          <a:p>
            <a:pPr marL="342900" indent="-342900">
              <a:buFont typeface="+mj-lt"/>
              <a:buAutoNum type="arabicPeriod"/>
            </a:pPr>
            <a:r>
              <a:rPr lang="en-US" sz="2800" dirty="0" smtClean="0"/>
              <a:t>I  have been given a specific gift and calling as a chess piece on the board of God’s world map to put the enemy in checkmate. </a:t>
            </a:r>
          </a:p>
          <a:p>
            <a:pPr marL="342900" indent="-342900">
              <a:buFont typeface="+mj-lt"/>
              <a:buAutoNum type="arabicPeriod"/>
            </a:pPr>
            <a:r>
              <a:rPr lang="en-US" sz="2800" dirty="0" smtClean="0"/>
              <a:t>I am either called to send or be sent- Support others or be supported.</a:t>
            </a:r>
          </a:p>
          <a:p>
            <a:pPr marL="342900" indent="-342900">
              <a:buFont typeface="+mj-lt"/>
              <a:buAutoNum type="arabicPeriod"/>
            </a:pPr>
            <a:r>
              <a:rPr lang="en-US" sz="2800" dirty="0" smtClean="0"/>
              <a:t>I can raise my children to join me (us) in this mission. </a:t>
            </a:r>
          </a:p>
          <a:p>
            <a:pPr marL="342900" indent="-342900">
              <a:buFont typeface="+mj-lt"/>
              <a:buAutoNum type="arabicPeriod"/>
            </a:pPr>
            <a:r>
              <a:rPr lang="en-US" sz="2800" dirty="0" smtClean="0"/>
              <a:t>I can use my career – education and gifts to MODEL JESUS to others – and to BRING OTHERS TO HIM. </a:t>
            </a:r>
            <a:endParaRPr lang="en-US" sz="2800" dirty="0"/>
          </a:p>
        </p:txBody>
      </p:sp>
      <p:sp>
        <p:nvSpPr>
          <p:cNvPr id="6" name="Rectangle 2"/>
          <p:cNvSpPr txBox="1">
            <a:spLocks noChangeArrowheads="1"/>
          </p:cNvSpPr>
          <p:nvPr/>
        </p:nvSpPr>
        <p:spPr>
          <a:xfrm>
            <a:off x="152400" y="0"/>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God Does UNFOLD THE DETAILS </a:t>
            </a:r>
          </a:p>
        </p:txBody>
      </p:sp>
      <p:sp>
        <p:nvSpPr>
          <p:cNvPr id="7" name="Rectangle 6"/>
          <p:cNvSpPr/>
          <p:nvPr/>
        </p:nvSpPr>
        <p:spPr>
          <a:xfrm>
            <a:off x="152400" y="2819400"/>
            <a:ext cx="3429000" cy="3139321"/>
          </a:xfrm>
          <a:prstGeom prst="rect">
            <a:avLst/>
          </a:prstGeom>
        </p:spPr>
        <p:txBody>
          <a:bodyPr wrap="square">
            <a:spAutoFit/>
          </a:bodyPr>
          <a:lstStyle/>
          <a:p>
            <a:r>
              <a:rPr lang="en-US" b="1" dirty="0" smtClean="0">
                <a:solidFill>
                  <a:srgbClr val="FFFF00"/>
                </a:solidFill>
              </a:rPr>
              <a:t>We </a:t>
            </a:r>
            <a:r>
              <a:rPr lang="en-US" b="1" dirty="0">
                <a:solidFill>
                  <a:srgbClr val="FFFF00"/>
                </a:solidFill>
              </a:rPr>
              <a:t>have different gifts, according to the grace given us</a:t>
            </a:r>
            <a:r>
              <a:rPr lang="en-US" dirty="0"/>
              <a:t>. If a man's gift is prophesying, let him use it in proportion to his faith. </a:t>
            </a:r>
            <a:r>
              <a:rPr lang="en-US" baseline="30000" dirty="0"/>
              <a:t>7 </a:t>
            </a:r>
            <a:r>
              <a:rPr lang="en-US" dirty="0"/>
              <a:t> If it is serving, let him serve; if it is teaching, let him teach; </a:t>
            </a:r>
            <a:r>
              <a:rPr lang="en-US" baseline="30000" dirty="0"/>
              <a:t>8 </a:t>
            </a:r>
            <a:r>
              <a:rPr lang="en-US" dirty="0"/>
              <a:t> if it is encouraging, let him encourage; if it is contributing to the needs of others, let him give generously; if it is leadership, let him govern diligently; if it is showing mercy, let him do it cheerfully. </a:t>
            </a:r>
            <a:r>
              <a:rPr lang="en-US" b="1" dirty="0"/>
              <a:t>Romans </a:t>
            </a:r>
            <a:r>
              <a:rPr lang="en-US" b="1" dirty="0" smtClean="0"/>
              <a:t>12:6-8</a:t>
            </a:r>
            <a:endParaRPr lang="en-US" dirty="0"/>
          </a:p>
        </p:txBody>
      </p:sp>
      <p:sp>
        <p:nvSpPr>
          <p:cNvPr id="8" name="Rectangle 7"/>
          <p:cNvSpPr/>
          <p:nvPr/>
        </p:nvSpPr>
        <p:spPr>
          <a:xfrm>
            <a:off x="381000" y="5934670"/>
            <a:ext cx="8610600" cy="923330"/>
          </a:xfrm>
          <a:prstGeom prst="rect">
            <a:avLst/>
          </a:prstGeom>
        </p:spPr>
        <p:txBody>
          <a:bodyPr wrap="square">
            <a:spAutoFit/>
          </a:bodyPr>
          <a:lstStyle/>
          <a:p>
            <a:r>
              <a:rPr lang="en-US" baseline="30000" dirty="0"/>
              <a:t>4 </a:t>
            </a:r>
            <a:r>
              <a:rPr lang="en-US" dirty="0"/>
              <a:t> In all my prayers for all of you, I always pray with joy </a:t>
            </a:r>
            <a:r>
              <a:rPr lang="en-US" baseline="30000" dirty="0"/>
              <a:t>5 </a:t>
            </a:r>
            <a:r>
              <a:rPr lang="en-US" dirty="0"/>
              <a:t> because of your partnership in the gospel from the first day until now, </a:t>
            </a:r>
            <a:r>
              <a:rPr lang="en-US" baseline="30000" dirty="0"/>
              <a:t>6 </a:t>
            </a:r>
            <a:r>
              <a:rPr lang="en-US" dirty="0"/>
              <a:t> being confident of this, that he who began a good work in you will carry it on to completion until the day of Christ Jesus. </a:t>
            </a:r>
            <a:r>
              <a:rPr lang="en-US" b="1" dirty="0"/>
              <a:t>Philippians 1:4-6 (NIV) </a:t>
            </a:r>
            <a:endParaRPr lang="en-US" dirty="0"/>
          </a:p>
        </p:txBody>
      </p:sp>
    </p:spTree>
    <p:extLst>
      <p:ext uri="{BB962C8B-B14F-4D97-AF65-F5344CB8AC3E}">
        <p14:creationId xmlns:p14="http://schemas.microsoft.com/office/powerpoint/2010/main" val="198773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609600"/>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DOING THE NEXT THING IN FRONT OF YOU </a:t>
            </a:r>
          </a:p>
        </p:txBody>
      </p:sp>
      <p:pic>
        <p:nvPicPr>
          <p:cNvPr id="10244" name="Picture 4" descr="Hundreds gather in Huntington Beach to be baptized with cold dunk in the  ocean – Orange County Register"/>
          <p:cNvPicPr>
            <a:picLocks noChangeAspect="1" noChangeArrowheads="1"/>
          </p:cNvPicPr>
          <p:nvPr/>
        </p:nvPicPr>
        <p:blipFill rotWithShape="1">
          <a:blip r:embed="rId2">
            <a:extLst>
              <a:ext uri="{28A0092B-C50C-407E-A947-70E740481C1C}">
                <a14:useLocalDpi xmlns:a14="http://schemas.microsoft.com/office/drawing/2010/main" val="0"/>
              </a:ext>
            </a:extLst>
          </a:blip>
          <a:srcRect l="14085" r="10296"/>
          <a:stretch/>
        </p:blipFill>
        <p:spPr bwMode="auto">
          <a:xfrm>
            <a:off x="1935126" y="2667000"/>
            <a:ext cx="4465674" cy="331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0247"/>
          <a:stretch/>
        </p:blipFill>
        <p:spPr>
          <a:xfrm rot="1083655">
            <a:off x="5408649" y="2022977"/>
            <a:ext cx="3200400" cy="2976494"/>
          </a:xfrm>
          <a:prstGeom prst="rect">
            <a:avLst/>
          </a:prstGeom>
        </p:spPr>
      </p:pic>
      <p:pic>
        <p:nvPicPr>
          <p:cNvPr id="10242" name="Picture 2" descr="Cook with cookie tray Stock Photos - Page 1 : Master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0866">
            <a:off x="461497" y="2143596"/>
            <a:ext cx="3181722" cy="211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609600"/>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smtClean="0">
                <a:solidFill>
                  <a:srgbClr val="FFFF00"/>
                </a:solidFill>
                <a:effectLst>
                  <a:outerShdw blurRad="50800" dist="127000" dir="8520000" sx="105000" sy="105000" algn="tl">
                    <a:srgbClr val="000000">
                      <a:alpha val="43137"/>
                    </a:srgbClr>
                  </a:outerShdw>
                </a:effectLst>
              </a:rPr>
              <a:t>IT’s Not The Circumstances That Define US</a:t>
            </a:r>
          </a:p>
          <a:p>
            <a:pPr algn="ctr">
              <a:defRPr/>
            </a:pPr>
            <a:r>
              <a:rPr lang="en-US" b="1" dirty="0" smtClean="0">
                <a:solidFill>
                  <a:srgbClr val="FFFF00"/>
                </a:solidFill>
                <a:effectLst>
                  <a:outerShdw blurRad="50800" dist="127000" dir="8520000" sx="105000" sy="105000" algn="tl">
                    <a:srgbClr val="000000">
                      <a:alpha val="43137"/>
                    </a:srgbClr>
                  </a:outerShdw>
                </a:effectLst>
              </a:rPr>
              <a:t>It’s What we do by faith in the circumstances</a:t>
            </a:r>
          </a:p>
        </p:txBody>
      </p:sp>
      <p:sp>
        <p:nvSpPr>
          <p:cNvPr id="5" name="Rectangle 4"/>
          <p:cNvSpPr/>
          <p:nvPr/>
        </p:nvSpPr>
        <p:spPr>
          <a:xfrm>
            <a:off x="457200" y="4572000"/>
            <a:ext cx="8382000" cy="1938992"/>
          </a:xfrm>
          <a:prstGeom prst="rect">
            <a:avLst/>
          </a:prstGeom>
        </p:spPr>
        <p:txBody>
          <a:bodyPr wrap="square">
            <a:spAutoFit/>
          </a:bodyPr>
          <a:lstStyle/>
          <a:p>
            <a:r>
              <a:rPr lang="en-US" sz="2400" dirty="0"/>
              <a:t>This is the very spirit with which we should seek God for this blessing. (of </a:t>
            </a:r>
            <a:r>
              <a:rPr lang="en-US" sz="2400" dirty="0" smtClean="0"/>
              <a:t>direction and purpose)  </a:t>
            </a:r>
            <a:r>
              <a:rPr lang="en-US" sz="2400" dirty="0"/>
              <a:t>"O my Lord, do all Your will in me</a:t>
            </a:r>
            <a:r>
              <a:rPr lang="en-US" sz="2400" b="1" dirty="0"/>
              <a:t>; </a:t>
            </a:r>
            <a:r>
              <a:rPr lang="en-US" sz="2400" b="1" dirty="0">
                <a:solidFill>
                  <a:srgbClr val="FFFF00"/>
                </a:solidFill>
              </a:rPr>
              <a:t>then put me in any position which will most fully illustrate and lift up Your grace.</a:t>
            </a:r>
            <a:r>
              <a:rPr lang="en-US" sz="2400" dirty="0">
                <a:solidFill>
                  <a:srgbClr val="FFFF00"/>
                </a:solidFill>
              </a:rPr>
              <a:t> </a:t>
            </a:r>
            <a:r>
              <a:rPr lang="en-US" sz="2400" b="1" dirty="0">
                <a:solidFill>
                  <a:srgbClr val="FFFF00"/>
                </a:solidFill>
              </a:rPr>
              <a:t>No matter what it is, only let it greatly glorify Your name, amen.</a:t>
            </a:r>
            <a:r>
              <a:rPr lang="en-US" sz="2400" dirty="0">
                <a:solidFill>
                  <a:srgbClr val="FFFF00"/>
                </a:solidFill>
              </a:rPr>
              <a:t>" </a:t>
            </a:r>
            <a:endParaRPr lang="en-US" sz="2400" dirty="0" smtClean="0">
              <a:solidFill>
                <a:srgbClr val="FFFF00"/>
              </a:solidFill>
            </a:endParaRPr>
          </a:p>
          <a:p>
            <a:r>
              <a:rPr lang="en-US" sz="2400" dirty="0" smtClean="0"/>
              <a:t>Asa </a:t>
            </a:r>
            <a:r>
              <a:rPr lang="en-US" sz="2400" dirty="0"/>
              <a:t>Mahan</a:t>
            </a:r>
          </a:p>
        </p:txBody>
      </p:sp>
      <p:pic>
        <p:nvPicPr>
          <p:cNvPr id="6146" name="Picture 2" descr="The Little Girl Who Saved the Mighty Man | Ryan Stol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93" y="1582708"/>
            <a:ext cx="292921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am-Damascus - Wikiped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6" r="20120" b="27914"/>
          <a:stretch/>
        </p:blipFill>
        <p:spPr bwMode="auto">
          <a:xfrm>
            <a:off x="6290545" y="1508234"/>
            <a:ext cx="2548655" cy="2798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1582708"/>
            <a:ext cx="2590800" cy="2862322"/>
          </a:xfrm>
          <a:prstGeom prst="rect">
            <a:avLst/>
          </a:prstGeom>
        </p:spPr>
        <p:txBody>
          <a:bodyPr wrap="square">
            <a:spAutoFit/>
          </a:bodyPr>
          <a:lstStyle/>
          <a:p>
            <a:r>
              <a:rPr lang="en-US" baseline="30000" dirty="0"/>
              <a:t>2 </a:t>
            </a:r>
            <a:r>
              <a:rPr lang="en-US" dirty="0"/>
              <a:t> Now bands from Aram had gone out and had taken captive a young girl from Israel, and she served </a:t>
            </a:r>
            <a:r>
              <a:rPr lang="en-US" dirty="0" err="1"/>
              <a:t>Naaman's</a:t>
            </a:r>
            <a:r>
              <a:rPr lang="en-US" dirty="0"/>
              <a:t> wife. </a:t>
            </a:r>
            <a:r>
              <a:rPr lang="en-US" baseline="30000" dirty="0"/>
              <a:t>3 </a:t>
            </a:r>
            <a:r>
              <a:rPr lang="en-US" dirty="0"/>
              <a:t> She said to her mistress, "If only my master would see the prophet who is in Samaria! He would cure him of his leprosy." </a:t>
            </a:r>
            <a:r>
              <a:rPr lang="en-US" b="1" dirty="0"/>
              <a:t>2 Kings </a:t>
            </a:r>
            <a:r>
              <a:rPr lang="en-US" b="1" dirty="0" smtClean="0"/>
              <a:t>5:2-3</a:t>
            </a:r>
            <a:endParaRPr lang="en-US" dirty="0"/>
          </a:p>
        </p:txBody>
      </p:sp>
    </p:spTree>
    <p:extLst>
      <p:ext uri="{BB962C8B-B14F-4D97-AF65-F5344CB8AC3E}">
        <p14:creationId xmlns:p14="http://schemas.microsoft.com/office/powerpoint/2010/main" val="353312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John E. Clough, missionary to the Telugus of South India : a sketch :  Rauschenbusch-Clough, Emma : Free Download, Borrow, and Streaming :  Internet Arch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62797"/>
            <a:ext cx="2007838" cy="316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id:image001.jpg@01CB9222.083DC3C0"/>
          <p:cNvPicPr/>
          <p:nvPr/>
        </p:nvPicPr>
        <p:blipFill>
          <a:blip r:embed="rId3" r:link="rId4" cstate="print"/>
          <a:srcRect/>
          <a:stretch>
            <a:fillRect/>
          </a:stretch>
        </p:blipFill>
        <p:spPr bwMode="auto">
          <a:xfrm>
            <a:off x="1338262" y="345541"/>
            <a:ext cx="2511425" cy="2286000"/>
          </a:xfrm>
          <a:prstGeom prst="rect">
            <a:avLst/>
          </a:prstGeom>
          <a:noFill/>
          <a:ln w="9525">
            <a:noFill/>
            <a:miter lim="800000"/>
            <a:headEnd/>
            <a:tailEnd/>
          </a:ln>
        </p:spPr>
      </p:pic>
      <p:sp>
        <p:nvSpPr>
          <p:cNvPr id="5" name="Rectangle 4"/>
          <p:cNvSpPr/>
          <p:nvPr/>
        </p:nvSpPr>
        <p:spPr>
          <a:xfrm>
            <a:off x="307975" y="2743200"/>
            <a:ext cx="4572000" cy="2677656"/>
          </a:xfrm>
          <a:prstGeom prst="rect">
            <a:avLst/>
          </a:prstGeom>
        </p:spPr>
        <p:txBody>
          <a:bodyPr>
            <a:spAutoFit/>
          </a:bodyPr>
          <a:lstStyle/>
          <a:p>
            <a:r>
              <a:rPr lang="en-US" sz="2400" b="1" dirty="0"/>
              <a:t>How did this all come about? “An </a:t>
            </a:r>
            <a:r>
              <a:rPr lang="en-US" sz="2400" b="1" dirty="0">
                <a:solidFill>
                  <a:srgbClr val="FFFF00"/>
                </a:solidFill>
              </a:rPr>
              <a:t>unusual condition of preparedness was waiting with an opportunity </a:t>
            </a:r>
            <a:r>
              <a:rPr lang="en-US" sz="2400" b="1" dirty="0"/>
              <a:t>for John Clough. The man or woman seldom creates the situation; the two must find each other. </a:t>
            </a:r>
            <a:endParaRPr lang="en-US" sz="2400" dirty="0"/>
          </a:p>
        </p:txBody>
      </p:sp>
      <p:pic>
        <p:nvPicPr>
          <p:cNvPr id="2055" name="Picture 7" descr="Buckingham Canal In Chennai - Old Print 1922 - Past-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47652">
            <a:off x="5133472" y="2019403"/>
            <a:ext cx="3578225" cy="2300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7975" y="5181600"/>
            <a:ext cx="8607425" cy="1569660"/>
          </a:xfrm>
          <a:prstGeom prst="rect">
            <a:avLst/>
          </a:prstGeom>
        </p:spPr>
        <p:txBody>
          <a:bodyPr wrap="square">
            <a:spAutoFit/>
          </a:bodyPr>
          <a:lstStyle/>
          <a:p>
            <a:r>
              <a:rPr lang="en-US" sz="2400" dirty="0" smtClean="0"/>
              <a:t>“Everyone </a:t>
            </a:r>
            <a:r>
              <a:rPr lang="en-US" sz="2400" dirty="0"/>
              <a:t>was praying for rain. The Hindus prayed to the gods of the land. The Muslims besought Allah. We Christians begged our God to send rain. </a:t>
            </a:r>
            <a:r>
              <a:rPr lang="en-US" sz="2400" b="1" dirty="0"/>
              <a:t>The time passed. No rain came. </a:t>
            </a:r>
            <a:r>
              <a:rPr lang="en-US" sz="2400" b="1" dirty="0">
                <a:solidFill>
                  <a:srgbClr val="FFFF00"/>
                </a:solidFill>
              </a:rPr>
              <a:t>We all knew that now it would become a case of hand-to-hand combat in our fight with death</a:t>
            </a:r>
            <a:r>
              <a:rPr lang="en-US" sz="2400" b="1" dirty="0" smtClean="0">
                <a:solidFill>
                  <a:srgbClr val="FFFF00"/>
                </a:solidFill>
              </a:rPr>
              <a:t>.</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2243085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9466"/>
            <a:ext cx="8305800" cy="2569934"/>
          </a:xfrm>
          <a:prstGeom prst="rect">
            <a:avLst/>
          </a:prstGeom>
        </p:spPr>
        <p:txBody>
          <a:bodyPr wrap="square">
            <a:spAutoFit/>
          </a:bodyPr>
          <a:lstStyle/>
          <a:p>
            <a:r>
              <a:rPr lang="en-US" sz="2300" dirty="0" smtClean="0"/>
              <a:t>John Clough was </a:t>
            </a:r>
            <a:r>
              <a:rPr lang="en-US" sz="2300" dirty="0"/>
              <a:t>immediately confronted with a dilemma. The higher caste of Indians refused to attend church with the lower caste (the untouchables). </a:t>
            </a:r>
            <a:r>
              <a:rPr lang="en-US" sz="2300" dirty="0" smtClean="0"/>
              <a:t>Praying </a:t>
            </a:r>
            <a:r>
              <a:rPr lang="en-US" sz="2300" dirty="0"/>
              <a:t>for wisdom, </a:t>
            </a:r>
            <a:r>
              <a:rPr lang="en-US" sz="2300" dirty="0" smtClean="0"/>
              <a:t>John Clough </a:t>
            </a:r>
            <a:r>
              <a:rPr lang="en-US" sz="2300" dirty="0"/>
              <a:t>randomly opened his Bible and read in </a:t>
            </a:r>
            <a:endParaRPr lang="en-US" sz="2300" dirty="0" smtClean="0"/>
          </a:p>
          <a:p>
            <a:r>
              <a:rPr lang="en-US" sz="2300" dirty="0" smtClean="0"/>
              <a:t>1 </a:t>
            </a:r>
            <a:r>
              <a:rPr lang="en-US" sz="2300" dirty="0"/>
              <a:t>Corinthians 1:26-29 of God choosing the lowly. Across the room at the same moment, his wife randomly opened her Bible to the same place. Clough, amazed, took it as divine guidance. He announced that all were welcome in his church, that he would not accept a segregated congregation.</a:t>
            </a:r>
          </a:p>
        </p:txBody>
      </p:sp>
      <p:sp>
        <p:nvSpPr>
          <p:cNvPr id="5" name="Rectangle 4"/>
          <p:cNvSpPr/>
          <p:nvPr/>
        </p:nvSpPr>
        <p:spPr>
          <a:xfrm>
            <a:off x="381000" y="2919948"/>
            <a:ext cx="8229600" cy="3785652"/>
          </a:xfrm>
          <a:prstGeom prst="rect">
            <a:avLst/>
          </a:prstGeom>
        </p:spPr>
        <p:txBody>
          <a:bodyPr wrap="square">
            <a:spAutoFit/>
          </a:bodyPr>
          <a:lstStyle/>
          <a:p>
            <a:r>
              <a:rPr lang="en-US" sz="2400" b="1" dirty="0">
                <a:solidFill>
                  <a:srgbClr val="FFFF00"/>
                </a:solidFill>
              </a:rPr>
              <a:t>“The facts were simple, and distinctly practical, nevertheless most supernatural</a:t>
            </a:r>
            <a:r>
              <a:rPr lang="en-US" sz="2400" dirty="0"/>
              <a:t>. The mass baptism of nearly nine thousand people in a six weeks received its appealingly picturesque setting </a:t>
            </a:r>
            <a:r>
              <a:rPr lang="en-US" sz="2400" dirty="0" smtClean="0"/>
              <a:t>inside </a:t>
            </a:r>
            <a:r>
              <a:rPr lang="en-US" sz="2400" dirty="0"/>
              <a:t>a huge famine camp, where the starving people were brought together. </a:t>
            </a:r>
            <a:r>
              <a:rPr lang="en-US" sz="2400" b="1" dirty="0">
                <a:solidFill>
                  <a:srgbClr val="FFFF00"/>
                </a:solidFill>
              </a:rPr>
              <a:t>Yet, neither the pangs of hunger, nor the hope of help could wholly explain how the spiritual impulse could move thousands to awaken out of the apathy of their ignorant, downtrodden </a:t>
            </a:r>
            <a:r>
              <a:rPr lang="en-US" sz="2400" b="1" dirty="0" smtClean="0">
                <a:solidFill>
                  <a:srgbClr val="FFFF00"/>
                </a:solidFill>
              </a:rPr>
              <a:t>– idolatry-filled lives</a:t>
            </a:r>
            <a:r>
              <a:rPr lang="en-US" sz="2400" b="1" dirty="0">
                <a:solidFill>
                  <a:srgbClr val="FFFF00"/>
                </a:solidFill>
              </a:rPr>
              <a:t>, and walk long distances to give expression to </a:t>
            </a:r>
            <a:r>
              <a:rPr lang="en-US" sz="2400" b="1" dirty="0" smtClean="0">
                <a:solidFill>
                  <a:srgbClr val="FFFF00"/>
                </a:solidFill>
              </a:rPr>
              <a:t>a </a:t>
            </a:r>
            <a:r>
              <a:rPr lang="en-US" sz="2400" b="1" dirty="0">
                <a:solidFill>
                  <a:srgbClr val="FFFF00"/>
                </a:solidFill>
              </a:rPr>
              <a:t>newly-born faith within them, and to demand the Christian </a:t>
            </a:r>
            <a:r>
              <a:rPr lang="en-US" sz="2400" b="1" dirty="0" smtClean="0">
                <a:solidFill>
                  <a:srgbClr val="FFFF00"/>
                </a:solidFill>
              </a:rPr>
              <a:t>ordinance of </a:t>
            </a:r>
            <a:r>
              <a:rPr lang="en-US" sz="2400" b="1" dirty="0">
                <a:solidFill>
                  <a:srgbClr val="FFFF00"/>
                </a:solidFill>
              </a:rPr>
              <a:t>water baptism.”</a:t>
            </a:r>
          </a:p>
        </p:txBody>
      </p:sp>
    </p:spTree>
    <p:extLst>
      <p:ext uri="{BB962C8B-B14F-4D97-AF65-F5344CB8AC3E}">
        <p14:creationId xmlns:p14="http://schemas.microsoft.com/office/powerpoint/2010/main" val="4193802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668" y="6096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Here Is Where It Get’s EXCITING</a:t>
            </a:r>
          </a:p>
          <a:p>
            <a:pPr algn="ctr">
              <a:defRPr/>
            </a:pPr>
            <a:r>
              <a:rPr lang="en-US" sz="2400" b="1" cap="none" dirty="0" smtClean="0">
                <a:solidFill>
                  <a:srgbClr val="FFFF00"/>
                </a:solidFill>
                <a:effectLst>
                  <a:outerShdw blurRad="50800" dist="127000" dir="8520000" sx="105000" sy="105000" algn="tl">
                    <a:srgbClr val="000000">
                      <a:alpha val="43137"/>
                    </a:srgbClr>
                  </a:outerShdw>
                </a:effectLst>
              </a:rPr>
              <a:t>“Even on our best day we can’t do this without Him.”</a:t>
            </a:r>
          </a:p>
        </p:txBody>
      </p:sp>
      <p:pic>
        <p:nvPicPr>
          <p:cNvPr id="4" name="Picture 3" descr="Free Burma Rangers - Tickets &amp; Showtimes Near You | Fandango"/>
          <p:cNvPicPr>
            <a:picLocks noChangeAspect="1" noChangeArrowheads="1"/>
          </p:cNvPicPr>
          <p:nvPr/>
        </p:nvPicPr>
        <p:blipFill rotWithShape="1">
          <a:blip r:embed="rId2">
            <a:extLst>
              <a:ext uri="{28A0092B-C50C-407E-A947-70E740481C1C}">
                <a14:useLocalDpi xmlns:a14="http://schemas.microsoft.com/office/drawing/2010/main" val="0"/>
              </a:ext>
            </a:extLst>
          </a:blip>
          <a:srcRect l="11292" r="11630" b="23614"/>
          <a:stretch/>
        </p:blipFill>
        <p:spPr bwMode="auto">
          <a:xfrm>
            <a:off x="821954" y="1676400"/>
            <a:ext cx="3216645" cy="47816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95800" y="2971800"/>
            <a:ext cx="4415644" cy="3416320"/>
          </a:xfrm>
          <a:prstGeom prst="rect">
            <a:avLst/>
          </a:prstGeom>
        </p:spPr>
        <p:txBody>
          <a:bodyPr wrap="square">
            <a:spAutoFit/>
          </a:bodyPr>
          <a:lstStyle/>
          <a:p>
            <a:r>
              <a:rPr lang="en-US" sz="2400" b="1" dirty="0"/>
              <a:t>“What’s the meaning of this story? The power of evil is great – we are at our limit of courage - of ability and it’s not enough. Even on our best day it’s not enough. </a:t>
            </a:r>
            <a:r>
              <a:rPr lang="en-US" sz="2400" b="1" dirty="0">
                <a:solidFill>
                  <a:srgbClr val="FFFF00"/>
                </a:solidFill>
              </a:rPr>
              <a:t>But we call on Jesus Name and He comes right through us and finds a solution and brings good out of it.” </a:t>
            </a:r>
            <a:r>
              <a:rPr lang="en-US" sz="2400" b="1" dirty="0"/>
              <a:t>David Eubank</a:t>
            </a:r>
          </a:p>
        </p:txBody>
      </p:sp>
      <p:sp>
        <p:nvSpPr>
          <p:cNvPr id="3" name="Rectangle 2"/>
          <p:cNvSpPr/>
          <p:nvPr/>
        </p:nvSpPr>
        <p:spPr>
          <a:xfrm>
            <a:off x="4648200" y="1447800"/>
            <a:ext cx="4114800" cy="1569660"/>
          </a:xfrm>
          <a:prstGeom prst="rect">
            <a:avLst/>
          </a:prstGeom>
        </p:spPr>
        <p:txBody>
          <a:bodyPr wrap="square">
            <a:spAutoFit/>
          </a:bodyPr>
          <a:lstStyle/>
          <a:p>
            <a:r>
              <a:rPr lang="en-US" sz="2400" dirty="0" smtClean="0"/>
              <a:t>Men </a:t>
            </a:r>
            <a:r>
              <a:rPr lang="en-US" sz="2400" dirty="0"/>
              <a:t>who have risked their lives for the name of our Lord Jesus Christ. </a:t>
            </a:r>
            <a:r>
              <a:rPr lang="en-US" sz="2400" b="1" dirty="0"/>
              <a:t>Acts 15:26 (NIV) </a:t>
            </a:r>
            <a:r>
              <a:rPr lang="en-US" sz="2400" dirty="0"/>
              <a:t/>
            </a:r>
            <a:br>
              <a:rPr lang="en-US" sz="2400" dirty="0"/>
            </a:br>
            <a:endParaRPr lang="en-US" sz="2400" dirty="0"/>
          </a:p>
        </p:txBody>
      </p:sp>
    </p:spTree>
    <p:extLst>
      <p:ext uri="{BB962C8B-B14F-4D97-AF65-F5344CB8AC3E}">
        <p14:creationId xmlns:p14="http://schemas.microsoft.com/office/powerpoint/2010/main" val="3884914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8382000" cy="5262979"/>
          </a:xfrm>
          <a:prstGeom prst="rect">
            <a:avLst/>
          </a:prstGeom>
        </p:spPr>
        <p:txBody>
          <a:bodyPr wrap="square">
            <a:spAutoFit/>
          </a:bodyPr>
          <a:lstStyle/>
          <a:p>
            <a:r>
              <a:rPr lang="en-US" sz="2400" dirty="0"/>
              <a:t>The Lord said to me </a:t>
            </a:r>
            <a:r>
              <a:rPr lang="en-US" sz="2400" dirty="0" smtClean="0"/>
              <a:t>“this </a:t>
            </a:r>
            <a:r>
              <a:rPr lang="en-US" sz="2400" dirty="0"/>
              <a:t>is the year that the great harvest is going to begin to be brought in but we must be careful not to be too focused on what we think is our mission and miss the divine appointments that may present themselves to us along the way in our journey of ministry, family, and business</a:t>
            </a:r>
            <a:r>
              <a:rPr lang="en-US" sz="2400" dirty="0" smtClean="0"/>
              <a:t>.”</a:t>
            </a:r>
          </a:p>
          <a:p>
            <a:endParaRPr lang="en-US" sz="2400" dirty="0" smtClean="0"/>
          </a:p>
          <a:p>
            <a:r>
              <a:rPr lang="en-US" sz="2400" dirty="0" smtClean="0"/>
              <a:t>The Church </a:t>
            </a:r>
            <a:r>
              <a:rPr lang="en-US" sz="2400" dirty="0"/>
              <a:t>cannot be like the overly focused, prideful priest and Levite </a:t>
            </a:r>
            <a:r>
              <a:rPr lang="en-US" sz="2400" dirty="0" smtClean="0"/>
              <a:t>(Good Samaritan story) and </a:t>
            </a:r>
            <a:r>
              <a:rPr lang="en-US" sz="2400" dirty="0"/>
              <a:t>miss the real appointments God has for us in this hour. </a:t>
            </a:r>
            <a:r>
              <a:rPr lang="en-US" sz="2400" b="1" dirty="0">
                <a:solidFill>
                  <a:srgbClr val="FFFF00"/>
                </a:solidFill>
              </a:rPr>
              <a:t>We must minister to the hurting right in front of us because that is how the real breakthrough and harvest are going to come. </a:t>
            </a:r>
            <a:r>
              <a:rPr lang="en-US" sz="2400" dirty="0"/>
              <a:t>God wants to pour upon the mountains of culture and upon our nation to bring great healing during these troubling times in 2022! We have to be His heart expressed and hands extended to bring this prophesied harvest to our generation</a:t>
            </a:r>
            <a:r>
              <a:rPr lang="en-US" sz="2400" dirty="0" smtClean="0"/>
              <a:t>!  </a:t>
            </a:r>
            <a:r>
              <a:rPr lang="en-US" sz="2400" b="1" dirty="0" smtClean="0">
                <a:solidFill>
                  <a:srgbClr val="FFFF00"/>
                </a:solidFill>
              </a:rPr>
              <a:t>Tom </a:t>
            </a:r>
            <a:r>
              <a:rPr lang="en-US" sz="2400" b="1" dirty="0" err="1" smtClean="0">
                <a:solidFill>
                  <a:srgbClr val="FFFF00"/>
                </a:solidFill>
              </a:rPr>
              <a:t>Hamon</a:t>
            </a:r>
            <a:r>
              <a:rPr lang="en-US" sz="2400" b="1" dirty="0" smtClean="0">
                <a:solidFill>
                  <a:srgbClr val="FFFF00"/>
                </a:solidFill>
              </a:rPr>
              <a:t> </a:t>
            </a:r>
            <a:endParaRPr lang="en-US" sz="2400" b="1" dirty="0">
              <a:solidFill>
                <a:srgbClr val="FFFF00"/>
              </a:solidFill>
            </a:endParaRPr>
          </a:p>
        </p:txBody>
      </p:sp>
      <p:pic>
        <p:nvPicPr>
          <p:cNvPr id="8194" name="Picture 2" descr="WATCH: Pastor Tom Hamon on Contending for Victory Over the Real Pandem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438400" cy="13415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14608" y="815975"/>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b="1" dirty="0" smtClean="0">
                <a:solidFill>
                  <a:srgbClr val="FFFF00"/>
                </a:solidFill>
                <a:effectLst>
                  <a:outerShdw blurRad="50800" dist="127000" dir="8520000" sx="105000" sy="105000" algn="tl">
                    <a:srgbClr val="000000">
                      <a:alpha val="43137"/>
                    </a:srgbClr>
                  </a:outerShdw>
                </a:effectLst>
              </a:rPr>
              <a:t>The Harvest Is </a:t>
            </a:r>
          </a:p>
          <a:p>
            <a:pPr>
              <a:defRPr/>
            </a:pPr>
            <a:r>
              <a:rPr lang="en-US" sz="3600" b="1" dirty="0" smtClean="0">
                <a:solidFill>
                  <a:srgbClr val="FFFF00"/>
                </a:solidFill>
                <a:effectLst>
                  <a:outerShdw blurRad="50800" dist="127000" dir="8520000" sx="105000" sy="105000" algn="tl">
                    <a:srgbClr val="000000">
                      <a:alpha val="43137"/>
                    </a:srgbClr>
                  </a:outerShdw>
                </a:effectLst>
              </a:rPr>
              <a:t>Coming In Now </a:t>
            </a:r>
          </a:p>
        </p:txBody>
      </p:sp>
    </p:spTree>
    <p:extLst>
      <p:ext uri="{BB962C8B-B14F-4D97-AF65-F5344CB8AC3E}">
        <p14:creationId xmlns:p14="http://schemas.microsoft.com/office/powerpoint/2010/main" val="10014106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8534400" cy="4524315"/>
          </a:xfrm>
          <a:prstGeom prst="rect">
            <a:avLst/>
          </a:prstGeom>
        </p:spPr>
        <p:txBody>
          <a:bodyPr wrap="square">
            <a:spAutoFit/>
          </a:bodyPr>
          <a:lstStyle/>
          <a:p>
            <a:r>
              <a:rPr lang="en-US" baseline="30000" dirty="0"/>
              <a:t>1 </a:t>
            </a:r>
            <a:r>
              <a:rPr lang="en-US" dirty="0"/>
              <a:t> In those days when the number of disciples was increasing, the Grecian Jews among them complained against the Hebraic Jews because their widows were being overlooked in the daily distribution of food. </a:t>
            </a:r>
            <a:r>
              <a:rPr lang="en-US" baseline="30000" dirty="0"/>
              <a:t>2 </a:t>
            </a:r>
            <a:r>
              <a:rPr lang="en-US" b="1" dirty="0">
                <a:solidFill>
                  <a:srgbClr val="FFFF00"/>
                </a:solidFill>
              </a:rPr>
              <a:t> So the Twelve </a:t>
            </a:r>
            <a:r>
              <a:rPr lang="en-US" b="1" dirty="0" smtClean="0">
                <a:solidFill>
                  <a:srgbClr val="FF0000"/>
                </a:solidFill>
              </a:rPr>
              <a:t>(average age 40) </a:t>
            </a:r>
            <a:r>
              <a:rPr lang="en-US" b="1" dirty="0" smtClean="0">
                <a:solidFill>
                  <a:srgbClr val="FFFF00"/>
                </a:solidFill>
              </a:rPr>
              <a:t>gathered </a:t>
            </a:r>
            <a:r>
              <a:rPr lang="en-US" b="1" dirty="0">
                <a:solidFill>
                  <a:srgbClr val="FFFF00"/>
                </a:solidFill>
              </a:rPr>
              <a:t>all the disciples together and said, "It would not be right for us to neglect the ministry of the word of God in order to wait on tables. </a:t>
            </a:r>
            <a:r>
              <a:rPr lang="en-US" b="1" baseline="30000" dirty="0">
                <a:solidFill>
                  <a:srgbClr val="FFFF00"/>
                </a:solidFill>
              </a:rPr>
              <a:t>3 </a:t>
            </a:r>
            <a:r>
              <a:rPr lang="en-US" b="1" dirty="0">
                <a:solidFill>
                  <a:srgbClr val="FFFF00"/>
                </a:solidFill>
              </a:rPr>
              <a:t> Brothers, choose seven men </a:t>
            </a:r>
            <a:r>
              <a:rPr lang="en-US" b="1" dirty="0" smtClean="0">
                <a:solidFill>
                  <a:srgbClr val="FFFF00"/>
                </a:solidFill>
              </a:rPr>
              <a:t> </a:t>
            </a:r>
            <a:r>
              <a:rPr lang="en-US" b="1" dirty="0" smtClean="0">
                <a:solidFill>
                  <a:srgbClr val="FF0000"/>
                </a:solidFill>
              </a:rPr>
              <a:t>(average age 20) </a:t>
            </a:r>
            <a:r>
              <a:rPr lang="en-US" b="1" dirty="0" smtClean="0">
                <a:solidFill>
                  <a:srgbClr val="FFFF00"/>
                </a:solidFill>
              </a:rPr>
              <a:t>from </a:t>
            </a:r>
            <a:r>
              <a:rPr lang="en-US" b="1" dirty="0">
                <a:solidFill>
                  <a:srgbClr val="FFFF00"/>
                </a:solidFill>
              </a:rPr>
              <a:t>among you who are known to be </a:t>
            </a:r>
            <a:r>
              <a:rPr lang="en-US" b="1" dirty="0">
                <a:solidFill>
                  <a:srgbClr val="FF0000"/>
                </a:solidFill>
              </a:rPr>
              <a:t>full of the Spirit and wisdom</a:t>
            </a:r>
            <a:r>
              <a:rPr lang="en-US" b="1" dirty="0">
                <a:solidFill>
                  <a:srgbClr val="FFFF00"/>
                </a:solidFill>
              </a:rPr>
              <a:t>. We will turn this responsibility over to them </a:t>
            </a:r>
            <a:r>
              <a:rPr lang="en-US" b="1" baseline="30000" dirty="0">
                <a:solidFill>
                  <a:srgbClr val="FFFF00"/>
                </a:solidFill>
              </a:rPr>
              <a:t>4 </a:t>
            </a:r>
            <a:r>
              <a:rPr lang="en-US" b="1" dirty="0">
                <a:solidFill>
                  <a:srgbClr val="FFFF00"/>
                </a:solidFill>
              </a:rPr>
              <a:t> and will give our attention to prayer and the ministry of the word." </a:t>
            </a:r>
            <a:r>
              <a:rPr lang="en-US" baseline="30000" dirty="0"/>
              <a:t>5 </a:t>
            </a:r>
            <a:r>
              <a:rPr lang="en-US" dirty="0"/>
              <a:t> This proposal pleased the whole group. </a:t>
            </a:r>
            <a:r>
              <a:rPr lang="en-US" b="1" dirty="0">
                <a:solidFill>
                  <a:srgbClr val="FFFF00"/>
                </a:solidFill>
              </a:rPr>
              <a:t>They chose Stephen, </a:t>
            </a:r>
            <a:r>
              <a:rPr lang="en-US" b="1" dirty="0">
                <a:solidFill>
                  <a:srgbClr val="FF0000"/>
                </a:solidFill>
              </a:rPr>
              <a:t>a man full of faith and of the Holy Spirit</a:t>
            </a:r>
            <a:r>
              <a:rPr lang="en-US" b="1" dirty="0">
                <a:solidFill>
                  <a:srgbClr val="FFFF00"/>
                </a:solidFill>
              </a:rPr>
              <a:t>; also Philip, </a:t>
            </a:r>
            <a:r>
              <a:rPr lang="en-US" dirty="0" err="1"/>
              <a:t>Procorus</a:t>
            </a:r>
            <a:r>
              <a:rPr lang="en-US" dirty="0"/>
              <a:t>, </a:t>
            </a:r>
            <a:r>
              <a:rPr lang="en-US" dirty="0" err="1"/>
              <a:t>Nicanor</a:t>
            </a:r>
            <a:r>
              <a:rPr lang="en-US" dirty="0"/>
              <a:t>, </a:t>
            </a:r>
            <a:r>
              <a:rPr lang="en-US" dirty="0" err="1"/>
              <a:t>Timon</a:t>
            </a:r>
            <a:r>
              <a:rPr lang="en-US" dirty="0"/>
              <a:t>, </a:t>
            </a:r>
            <a:r>
              <a:rPr lang="en-US" dirty="0" err="1"/>
              <a:t>Parmenas</a:t>
            </a:r>
            <a:r>
              <a:rPr lang="en-US" dirty="0"/>
              <a:t>, and Nicolas from Antioch, a convert to Judaism. </a:t>
            </a:r>
            <a:r>
              <a:rPr lang="en-US" baseline="30000" dirty="0"/>
              <a:t>6 </a:t>
            </a:r>
            <a:r>
              <a:rPr lang="en-US" dirty="0"/>
              <a:t> </a:t>
            </a:r>
            <a:r>
              <a:rPr lang="en-US" b="1" dirty="0">
                <a:solidFill>
                  <a:srgbClr val="FFFF00"/>
                </a:solidFill>
              </a:rPr>
              <a:t>They presented these men to the apostles, who prayed and laid their hands on them. </a:t>
            </a:r>
            <a:r>
              <a:rPr lang="en-US" b="1" baseline="30000" dirty="0">
                <a:solidFill>
                  <a:srgbClr val="FFFF00"/>
                </a:solidFill>
              </a:rPr>
              <a:t>7 </a:t>
            </a:r>
            <a:r>
              <a:rPr lang="en-US" b="1" dirty="0">
                <a:solidFill>
                  <a:srgbClr val="FFFF00"/>
                </a:solidFill>
              </a:rPr>
              <a:t> So the word of God spread. The number of disciples in Jerusalem increased rapidly, and a large number of priests became obedient to the faith.</a:t>
            </a:r>
            <a:r>
              <a:rPr lang="en-US" dirty="0"/>
              <a:t> </a:t>
            </a:r>
            <a:r>
              <a:rPr lang="en-US" baseline="30000" dirty="0"/>
              <a:t>8 </a:t>
            </a:r>
            <a:r>
              <a:rPr lang="en-US" dirty="0"/>
              <a:t> </a:t>
            </a:r>
            <a:r>
              <a:rPr lang="en-US" b="1" dirty="0">
                <a:solidFill>
                  <a:srgbClr val="FF0000"/>
                </a:solidFill>
              </a:rPr>
              <a:t>Now Stephen, a man full of God's grace and power, did great wonders and miraculous signs among the people</a:t>
            </a:r>
            <a:r>
              <a:rPr lang="en-US" dirty="0"/>
              <a:t>. </a:t>
            </a:r>
            <a:r>
              <a:rPr lang="en-US" baseline="30000" dirty="0"/>
              <a:t>9 </a:t>
            </a:r>
            <a:r>
              <a:rPr lang="en-US" dirty="0"/>
              <a:t> Opposition arose, however, from members of the Synagogue of the Freedmen (as it was called)--Jews of Cyrene and Alexandria as well as the provinces of Cilicia and Asia. These men began to argue with Stephen, </a:t>
            </a:r>
            <a:r>
              <a:rPr lang="en-US" baseline="30000" dirty="0"/>
              <a:t>10 </a:t>
            </a:r>
            <a:r>
              <a:rPr lang="en-US" dirty="0"/>
              <a:t> but they could not stand up against his wisdom or the Spirit by whom he spoke. </a:t>
            </a:r>
            <a:r>
              <a:rPr lang="en-US" b="1" dirty="0"/>
              <a:t>Acts 6:1-10 (NIV) </a:t>
            </a:r>
            <a:endParaRPr lang="en-US" dirty="0"/>
          </a:p>
        </p:txBody>
      </p:sp>
      <p:sp>
        <p:nvSpPr>
          <p:cNvPr id="6" name="Rectangle 2"/>
          <p:cNvSpPr txBox="1">
            <a:spLocks noChangeArrowheads="1"/>
          </p:cNvSpPr>
          <p:nvPr/>
        </p:nvSpPr>
        <p:spPr>
          <a:xfrm>
            <a:off x="9808" y="587375"/>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Activating All The Generations</a:t>
            </a:r>
          </a:p>
        </p:txBody>
      </p:sp>
    </p:spTree>
    <p:extLst>
      <p:ext uri="{BB962C8B-B14F-4D97-AF65-F5344CB8AC3E}">
        <p14:creationId xmlns:p14="http://schemas.microsoft.com/office/powerpoint/2010/main" val="17785143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229600" cy="5016758"/>
          </a:xfrm>
          <a:prstGeom prst="rect">
            <a:avLst/>
          </a:prstGeom>
        </p:spPr>
        <p:txBody>
          <a:bodyPr wrap="square">
            <a:spAutoFit/>
          </a:bodyPr>
          <a:lstStyle/>
          <a:p>
            <a:r>
              <a:rPr lang="en-US" sz="3200" dirty="0" smtClean="0"/>
              <a:t>Strengthen </a:t>
            </a:r>
            <a:r>
              <a:rPr lang="en-US" sz="3200" dirty="0"/>
              <a:t>the feeble hands, steady the knees that give way; </a:t>
            </a:r>
            <a:r>
              <a:rPr lang="en-US" sz="3200" baseline="30000" dirty="0"/>
              <a:t>4 </a:t>
            </a:r>
            <a:r>
              <a:rPr lang="en-US" sz="3200" dirty="0"/>
              <a:t> say to those with fearful hearts, "</a:t>
            </a:r>
            <a:r>
              <a:rPr lang="en-US" sz="3200" b="1" dirty="0">
                <a:solidFill>
                  <a:srgbClr val="FFFF00"/>
                </a:solidFill>
              </a:rPr>
              <a:t>Be strong, do not fear; your God will come</a:t>
            </a:r>
            <a:r>
              <a:rPr lang="en-US" sz="3200" dirty="0"/>
              <a:t>, he will come with vengeance; with divine retribution he will come to save you." </a:t>
            </a:r>
            <a:r>
              <a:rPr lang="en-US" sz="3200" baseline="30000" dirty="0"/>
              <a:t>5 </a:t>
            </a:r>
            <a:r>
              <a:rPr lang="en-US" sz="3200" dirty="0"/>
              <a:t> Then will the eyes of the blind be opened and the ears of the deaf unstopped. </a:t>
            </a:r>
            <a:r>
              <a:rPr lang="en-US" sz="3200" baseline="30000" dirty="0"/>
              <a:t>6 </a:t>
            </a:r>
            <a:r>
              <a:rPr lang="en-US" sz="3200" dirty="0"/>
              <a:t> Then will the lame leap like a deer, and the mute tongue shout for joy. Water will gush forth in the wilderness and streams in the desert. </a:t>
            </a:r>
            <a:endParaRPr lang="en-US" sz="3200" dirty="0" smtClean="0"/>
          </a:p>
          <a:p>
            <a:r>
              <a:rPr lang="en-US" sz="3200" b="1" dirty="0" smtClean="0"/>
              <a:t>Isaiah </a:t>
            </a:r>
            <a:r>
              <a:rPr lang="en-US" sz="3200" b="1" dirty="0"/>
              <a:t>35:3-6 (NIV) </a:t>
            </a:r>
            <a:endParaRPr lang="en-US" sz="3200" dirty="0"/>
          </a:p>
        </p:txBody>
      </p:sp>
      <p:sp>
        <p:nvSpPr>
          <p:cNvPr id="5" name="TextBox 4"/>
          <p:cNvSpPr txBox="1"/>
          <p:nvPr/>
        </p:nvSpPr>
        <p:spPr>
          <a:xfrm>
            <a:off x="-76200" y="228600"/>
            <a:ext cx="8915400" cy="707886"/>
          </a:xfrm>
          <a:prstGeom prst="rect">
            <a:avLst/>
          </a:prstGeom>
          <a:noFill/>
        </p:spPr>
        <p:txBody>
          <a:bodyPr wrap="square" rtlCol="0">
            <a:spAutoFit/>
          </a:bodyPr>
          <a:lstStyle/>
          <a:p>
            <a:pPr algn="ctr"/>
            <a:r>
              <a:rPr lang="en-US" sz="4000" b="1" dirty="0" smtClean="0">
                <a:solidFill>
                  <a:srgbClr val="FFFF00"/>
                </a:solidFill>
                <a:latin typeface="Sitka Subheading" panose="02000505000000020004" pitchFamily="2" charset="0"/>
              </a:rPr>
              <a:t>“Be Strong Do Not Fear”</a:t>
            </a:r>
            <a:endParaRPr lang="en-US" sz="4000" b="1" dirty="0">
              <a:solidFill>
                <a:srgbClr val="FFFF00"/>
              </a:solidFill>
              <a:latin typeface="Sitka Subheading" panose="02000505000000020004" pitchFamily="2" charset="0"/>
            </a:endParaRPr>
          </a:p>
        </p:txBody>
      </p:sp>
    </p:spTree>
    <p:extLst>
      <p:ext uri="{BB962C8B-B14F-4D97-AF65-F5344CB8AC3E}">
        <p14:creationId xmlns:p14="http://schemas.microsoft.com/office/powerpoint/2010/main" val="15541074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2286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dirty="0" smtClean="0">
                <a:solidFill>
                  <a:srgbClr val="FFFF00"/>
                </a:solidFill>
                <a:effectLst>
                  <a:outerShdw blurRad="50800" dist="127000" dir="8520000" sx="105000" sy="105000" algn="tl">
                    <a:srgbClr val="000000">
                      <a:alpha val="43137"/>
                    </a:srgbClr>
                  </a:outerShdw>
                </a:effectLst>
              </a:rPr>
              <a:t>In </a:t>
            </a:r>
            <a:r>
              <a:rPr lang="en-US" sz="4400" b="1" dirty="0" err="1" smtClean="0">
                <a:solidFill>
                  <a:srgbClr val="FFFF00"/>
                </a:solidFill>
                <a:effectLst>
                  <a:outerShdw blurRad="50800" dist="127000" dir="8520000" sx="105000" sy="105000" algn="tl">
                    <a:srgbClr val="000000">
                      <a:alpha val="43137"/>
                    </a:srgbClr>
                  </a:outerShdw>
                </a:effectLst>
              </a:rPr>
              <a:t>TheSE</a:t>
            </a:r>
            <a:r>
              <a:rPr lang="en-US" sz="4400" b="1" dirty="0" smtClean="0">
                <a:solidFill>
                  <a:srgbClr val="FFFF00"/>
                </a:solidFill>
                <a:effectLst>
                  <a:outerShdw blurRad="50800" dist="127000" dir="8520000" sx="105000" sy="105000" algn="tl">
                    <a:srgbClr val="000000">
                      <a:alpha val="43137"/>
                    </a:srgbClr>
                  </a:outerShdw>
                </a:effectLst>
              </a:rPr>
              <a:t> Days of Challenge </a:t>
            </a:r>
          </a:p>
        </p:txBody>
      </p:sp>
      <p:sp>
        <p:nvSpPr>
          <p:cNvPr id="4" name="Rectangle 3"/>
          <p:cNvSpPr/>
          <p:nvPr/>
        </p:nvSpPr>
        <p:spPr>
          <a:xfrm>
            <a:off x="306572" y="990600"/>
            <a:ext cx="8382000" cy="6740307"/>
          </a:xfrm>
          <a:prstGeom prst="rect">
            <a:avLst/>
          </a:prstGeom>
        </p:spPr>
        <p:txBody>
          <a:bodyPr wrap="square">
            <a:spAutoFit/>
          </a:bodyPr>
          <a:lstStyle/>
          <a:p>
            <a:r>
              <a:rPr lang="en-US" sz="3600" dirty="0" smtClean="0"/>
              <a:t>We are the Children of God – Therefore, Children of:</a:t>
            </a:r>
          </a:p>
          <a:p>
            <a:r>
              <a:rPr lang="en-US" sz="3600" dirty="0" smtClean="0"/>
              <a:t>Opportunity</a:t>
            </a:r>
          </a:p>
          <a:p>
            <a:r>
              <a:rPr lang="en-US" sz="3600" dirty="0" smtClean="0"/>
              <a:t>Obedience</a:t>
            </a:r>
          </a:p>
          <a:p>
            <a:r>
              <a:rPr lang="en-US" sz="3600" dirty="0" smtClean="0"/>
              <a:t>Opened Heavens</a:t>
            </a:r>
          </a:p>
          <a:p>
            <a:endParaRPr lang="en-US" sz="3600" dirty="0" smtClean="0"/>
          </a:p>
          <a:p>
            <a:r>
              <a:rPr lang="en-US" sz="3600" dirty="0" smtClean="0"/>
              <a:t>Fall in love with Jesus every day</a:t>
            </a:r>
            <a:endParaRPr lang="en-US" sz="3600" dirty="0"/>
          </a:p>
          <a:p>
            <a:r>
              <a:rPr lang="en-US" sz="3600" dirty="0" smtClean="0"/>
              <a:t>Pray for fresh fillings of the Holy Spirit </a:t>
            </a:r>
          </a:p>
          <a:p>
            <a:r>
              <a:rPr lang="en-US" sz="3600" dirty="0" smtClean="0"/>
              <a:t>Discern what you can DO RIGHT NOW</a:t>
            </a:r>
          </a:p>
          <a:p>
            <a:r>
              <a:rPr lang="en-US" sz="3600" dirty="0" smtClean="0"/>
              <a:t>Expect God to come through </a:t>
            </a:r>
          </a:p>
          <a:p>
            <a:r>
              <a:rPr lang="en-US" sz="3600" dirty="0" smtClean="0"/>
              <a:t> </a:t>
            </a:r>
          </a:p>
          <a:p>
            <a:endParaRPr lang="en-US" sz="3600" dirty="0"/>
          </a:p>
        </p:txBody>
      </p:sp>
    </p:spTree>
    <p:extLst>
      <p:ext uri="{BB962C8B-B14F-4D97-AF65-F5344CB8AC3E}">
        <p14:creationId xmlns:p14="http://schemas.microsoft.com/office/powerpoint/2010/main" val="1763291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35527"/>
            <a:ext cx="8305800" cy="4031873"/>
          </a:xfrm>
          <a:prstGeom prst="rect">
            <a:avLst/>
          </a:prstGeom>
        </p:spPr>
        <p:txBody>
          <a:bodyPr wrap="square">
            <a:spAutoFit/>
          </a:bodyPr>
          <a:lstStyle/>
          <a:p>
            <a:r>
              <a:rPr lang="en-US" sz="3200" b="1" dirty="0"/>
              <a:t>With this in mind, we constantly pray for you, </a:t>
            </a:r>
            <a:r>
              <a:rPr lang="en-US" sz="3200" b="1" dirty="0">
                <a:solidFill>
                  <a:srgbClr val="FFFF00"/>
                </a:solidFill>
              </a:rPr>
              <a:t>that our God may count you worthy of </a:t>
            </a:r>
            <a:r>
              <a:rPr lang="en-US" sz="3200" b="1" dirty="0" smtClean="0">
                <a:solidFill>
                  <a:srgbClr val="FFFF00"/>
                </a:solidFill>
              </a:rPr>
              <a:t>His </a:t>
            </a:r>
            <a:r>
              <a:rPr lang="en-US" sz="3200" b="1" dirty="0">
                <a:solidFill>
                  <a:srgbClr val="FFFF00"/>
                </a:solidFill>
              </a:rPr>
              <a:t>calling,</a:t>
            </a:r>
            <a:r>
              <a:rPr lang="en-US" sz="3200" b="1" dirty="0"/>
              <a:t> and that by </a:t>
            </a:r>
            <a:r>
              <a:rPr lang="en-US" sz="3200" b="1" dirty="0" smtClean="0"/>
              <a:t>His </a:t>
            </a:r>
            <a:r>
              <a:rPr lang="en-US" sz="3200" b="1" dirty="0"/>
              <a:t>power </a:t>
            </a:r>
            <a:r>
              <a:rPr lang="en-US" sz="3200" b="1" dirty="0" smtClean="0"/>
              <a:t>He </a:t>
            </a:r>
            <a:r>
              <a:rPr lang="en-US" sz="3200" b="1" dirty="0"/>
              <a:t>may fulfill every good purpose of yours and every act prompted by your faith.</a:t>
            </a:r>
            <a:r>
              <a:rPr lang="en-US" sz="3200" dirty="0"/>
              <a:t> 12  </a:t>
            </a:r>
            <a:r>
              <a:rPr lang="en-US" sz="3200" b="1" dirty="0">
                <a:solidFill>
                  <a:srgbClr val="FFFF00"/>
                </a:solidFill>
              </a:rPr>
              <a:t>We pray this so that the </a:t>
            </a:r>
            <a:r>
              <a:rPr lang="en-US" sz="3200" b="1" dirty="0" smtClean="0">
                <a:solidFill>
                  <a:srgbClr val="FFFF00"/>
                </a:solidFill>
              </a:rPr>
              <a:t>Name </a:t>
            </a:r>
            <a:r>
              <a:rPr lang="en-US" sz="3200" b="1" dirty="0">
                <a:solidFill>
                  <a:srgbClr val="FFFF00"/>
                </a:solidFill>
              </a:rPr>
              <a:t>of our Lord Jesus may be glorified </a:t>
            </a:r>
            <a:r>
              <a:rPr lang="en-US" sz="3200" b="1" dirty="0"/>
              <a:t>in you, and you in </a:t>
            </a:r>
            <a:r>
              <a:rPr lang="en-US" sz="3200" b="1" dirty="0" smtClean="0"/>
              <a:t>Him</a:t>
            </a:r>
            <a:r>
              <a:rPr lang="en-US" sz="3200" b="1" dirty="0"/>
              <a:t>,</a:t>
            </a:r>
            <a:r>
              <a:rPr lang="en-US" sz="3200" dirty="0"/>
              <a:t> according to the grace of our God and the Lord Jesus Christ. 2 Thessalonians 1:11-12 (NIV)</a:t>
            </a:r>
          </a:p>
        </p:txBody>
      </p:sp>
      <p:sp>
        <p:nvSpPr>
          <p:cNvPr id="5" name="TextBox 4"/>
          <p:cNvSpPr txBox="1"/>
          <p:nvPr/>
        </p:nvSpPr>
        <p:spPr>
          <a:xfrm>
            <a:off x="-76200" y="228600"/>
            <a:ext cx="8915400" cy="1323439"/>
          </a:xfrm>
          <a:prstGeom prst="rect">
            <a:avLst/>
          </a:prstGeom>
          <a:noFill/>
        </p:spPr>
        <p:txBody>
          <a:bodyPr wrap="square" rtlCol="0">
            <a:spAutoFit/>
          </a:bodyPr>
          <a:lstStyle/>
          <a:p>
            <a:pPr algn="ctr"/>
            <a:r>
              <a:rPr lang="en-US" sz="4000" b="1" dirty="0" smtClean="0">
                <a:solidFill>
                  <a:srgbClr val="FFFF00"/>
                </a:solidFill>
                <a:latin typeface="Sitka Subheading" panose="02000505000000020004" pitchFamily="2" charset="0"/>
              </a:rPr>
              <a:t>“That God will Make You Fit For </a:t>
            </a:r>
          </a:p>
          <a:p>
            <a:pPr algn="ctr"/>
            <a:r>
              <a:rPr lang="en-US" sz="4000" b="1" dirty="0" smtClean="0">
                <a:solidFill>
                  <a:srgbClr val="FFFF00"/>
                </a:solidFill>
                <a:latin typeface="Sitka Subheading" panose="02000505000000020004" pitchFamily="2" charset="0"/>
              </a:rPr>
              <a:t>What He’s Called You To Be”</a:t>
            </a:r>
            <a:endParaRPr lang="en-US" sz="4000" b="1" dirty="0">
              <a:solidFill>
                <a:srgbClr val="FFFF00"/>
              </a:solidFill>
              <a:latin typeface="Sitka Subheading" panose="02000505000000020004" pitchFamily="2" charset="0"/>
            </a:endParaRPr>
          </a:p>
        </p:txBody>
      </p:sp>
    </p:spTree>
    <p:extLst>
      <p:ext uri="{BB962C8B-B14F-4D97-AF65-F5344CB8AC3E}">
        <p14:creationId xmlns:p14="http://schemas.microsoft.com/office/powerpoint/2010/main" val="30869604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FA648C-6741-DD13-B109-F18885C12ED9}"/>
              </a:ext>
            </a:extLst>
          </p:cNvPr>
          <p:cNvSpPr>
            <a:spLocks noGrp="1"/>
          </p:cNvSpPr>
          <p:nvPr>
            <p:ph type="title"/>
          </p:nvPr>
        </p:nvSpPr>
        <p:spPr>
          <a:xfrm>
            <a:off x="628649" y="76200"/>
            <a:ext cx="8226239" cy="825785"/>
          </a:xfrm>
        </p:spPr>
        <p:txBody>
          <a:bodyPr/>
          <a:lstStyle/>
          <a:p>
            <a:r>
              <a:rPr lang="en-US" dirty="0">
                <a:solidFill>
                  <a:srgbClr val="FFFF00"/>
                </a:solidFill>
                <a:latin typeface="Arial Rounded MT Bold" panose="020F0704030504030204" pitchFamily="34" charset="0"/>
              </a:rPr>
              <a:t>We used to have </a:t>
            </a:r>
            <a:r>
              <a:rPr lang="en-US" u="sng" dirty="0">
                <a:solidFill>
                  <a:srgbClr val="FFFF00"/>
                </a:solidFill>
                <a:latin typeface="Arial Rounded MT Bold" panose="020F0704030504030204" pitchFamily="34" charset="0"/>
              </a:rPr>
              <a:t>Absolute</a:t>
            </a:r>
            <a:r>
              <a:rPr lang="en-US" dirty="0">
                <a:solidFill>
                  <a:srgbClr val="FFFF00"/>
                </a:solidFill>
                <a:latin typeface="Arial Rounded MT Bold" panose="020F0704030504030204" pitchFamily="34" charset="0"/>
              </a:rPr>
              <a:t> truths!</a:t>
            </a:r>
          </a:p>
        </p:txBody>
      </p:sp>
      <p:sp>
        <p:nvSpPr>
          <p:cNvPr id="3" name="Content Placeholder 2">
            <a:extLst>
              <a:ext uri="{FF2B5EF4-FFF2-40B4-BE49-F238E27FC236}">
                <a16:creationId xmlns="" xmlns:a16="http://schemas.microsoft.com/office/drawing/2014/main" id="{8EF9B493-42D0-7469-552D-C68E6E6AECF4}"/>
              </a:ext>
            </a:extLst>
          </p:cNvPr>
          <p:cNvSpPr>
            <a:spLocks noGrp="1"/>
          </p:cNvSpPr>
          <p:nvPr>
            <p:ph idx="4294967295"/>
          </p:nvPr>
        </p:nvSpPr>
        <p:spPr>
          <a:xfrm>
            <a:off x="170912" y="1489355"/>
            <a:ext cx="7296688" cy="4277851"/>
          </a:xfrm>
          <a:prstGeom prst="rect">
            <a:avLst/>
          </a:prstGeom>
        </p:spPr>
        <p:txBody>
          <a:bodyPr>
            <a:normAutofit lnSpcReduction="10000"/>
          </a:bodyPr>
          <a:lstStyle/>
          <a:p>
            <a:r>
              <a:rPr lang="en-US" sz="3200" dirty="0">
                <a:latin typeface="Arial Rounded MT Bold" panose="020F0704030504030204" pitchFamily="34" charset="0"/>
              </a:rPr>
              <a:t>The sky is blue!</a:t>
            </a:r>
          </a:p>
          <a:p>
            <a:r>
              <a:rPr lang="en-US" sz="3200" dirty="0">
                <a:latin typeface="Arial Rounded MT Bold" panose="020F0704030504030204" pitchFamily="34" charset="0"/>
              </a:rPr>
              <a:t>Grass is green!</a:t>
            </a:r>
          </a:p>
          <a:p>
            <a:r>
              <a:rPr lang="en-US" sz="3200" dirty="0">
                <a:latin typeface="Arial Rounded MT Bold" panose="020F0704030504030204" pitchFamily="34" charset="0"/>
              </a:rPr>
              <a:t>Fire is hot!</a:t>
            </a:r>
          </a:p>
          <a:p>
            <a:r>
              <a:rPr lang="en-US" sz="3200" dirty="0">
                <a:latin typeface="Arial Rounded MT Bold" panose="020F0704030504030204" pitchFamily="34" charset="0"/>
              </a:rPr>
              <a:t>Ice is cold!</a:t>
            </a:r>
          </a:p>
          <a:p>
            <a:r>
              <a:rPr lang="en-US" sz="3200" dirty="0">
                <a:latin typeface="Arial Rounded MT Bold" panose="020F0704030504030204" pitchFamily="34" charset="0"/>
              </a:rPr>
              <a:t>2 + 2 = 4</a:t>
            </a:r>
          </a:p>
          <a:p>
            <a:r>
              <a:rPr lang="en-US" sz="3200" dirty="0">
                <a:latin typeface="Arial Rounded MT Bold" panose="020F0704030504030204" pitchFamily="34" charset="0"/>
              </a:rPr>
              <a:t>Men &amp; Women are different.</a:t>
            </a:r>
          </a:p>
          <a:p>
            <a:r>
              <a:rPr lang="en-US" sz="3200" dirty="0">
                <a:latin typeface="Arial Rounded MT Bold" panose="020F0704030504030204" pitchFamily="34" charset="0"/>
              </a:rPr>
              <a:t>An apple falls to the ground.</a:t>
            </a:r>
          </a:p>
        </p:txBody>
      </p:sp>
      <p:pic>
        <p:nvPicPr>
          <p:cNvPr id="1028" name="Picture 4" descr="PowerSchool Learning : 8th Grade Science : Newton's concept of gravity">
            <a:extLst>
              <a:ext uri="{FF2B5EF4-FFF2-40B4-BE49-F238E27FC236}">
                <a16:creationId xmlns="" xmlns:a16="http://schemas.microsoft.com/office/drawing/2014/main" id="{1CAA7707-3DC8-4745-435D-D04B7D203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780" y="1454710"/>
            <a:ext cx="2333904" cy="2675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D84AA453-0747-289C-8F93-492FCBBE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538" y="1489355"/>
            <a:ext cx="2461351" cy="3692245"/>
          </a:xfrm>
          <a:prstGeom prst="rect">
            <a:avLst/>
          </a:prstGeom>
        </p:spPr>
      </p:pic>
    </p:spTree>
    <p:extLst>
      <p:ext uri="{BB962C8B-B14F-4D97-AF65-F5344CB8AC3E}">
        <p14:creationId xmlns:p14="http://schemas.microsoft.com/office/powerpoint/2010/main" val="2075951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915400" cy="1323439"/>
          </a:xfrm>
          <a:prstGeom prst="rect">
            <a:avLst/>
          </a:prstGeom>
          <a:noFill/>
        </p:spPr>
        <p:txBody>
          <a:bodyPr wrap="square" rtlCol="0">
            <a:spAutoFit/>
          </a:bodyPr>
          <a:lstStyle/>
          <a:p>
            <a:pPr algn="ctr"/>
            <a:r>
              <a:rPr lang="en-US" sz="4000" b="1" dirty="0" smtClean="0">
                <a:solidFill>
                  <a:srgbClr val="FFFF00"/>
                </a:solidFill>
                <a:latin typeface="Sitka Subheading" panose="02000505000000020004" pitchFamily="2" charset="0"/>
              </a:rPr>
              <a:t>God Sometimes Allows </a:t>
            </a:r>
          </a:p>
          <a:p>
            <a:pPr algn="ctr"/>
            <a:r>
              <a:rPr lang="en-US" sz="4000" b="1" dirty="0" smtClean="0">
                <a:solidFill>
                  <a:srgbClr val="FFFF00"/>
                </a:solidFill>
                <a:latin typeface="Sitka Subheading" panose="02000505000000020004" pitchFamily="2" charset="0"/>
              </a:rPr>
              <a:t>Life To Become Unbearable  </a:t>
            </a:r>
            <a:endParaRPr lang="en-US" sz="4000" b="1" dirty="0">
              <a:solidFill>
                <a:srgbClr val="FFFF00"/>
              </a:solidFill>
              <a:latin typeface="Sitka Subheading" panose="02000505000000020004" pitchFamily="2" charset="0"/>
            </a:endParaRPr>
          </a:p>
        </p:txBody>
      </p:sp>
      <p:sp>
        <p:nvSpPr>
          <p:cNvPr id="2" name="Rectangle 1"/>
          <p:cNvSpPr/>
          <p:nvPr/>
        </p:nvSpPr>
        <p:spPr>
          <a:xfrm>
            <a:off x="381000" y="1371600"/>
            <a:ext cx="8458200" cy="3170099"/>
          </a:xfrm>
          <a:prstGeom prst="rect">
            <a:avLst/>
          </a:prstGeom>
        </p:spPr>
        <p:txBody>
          <a:bodyPr wrap="square">
            <a:spAutoFit/>
          </a:bodyPr>
          <a:lstStyle/>
          <a:p>
            <a:r>
              <a:rPr lang="en-US" sz="2000" dirty="0" smtClean="0"/>
              <a:t>The </a:t>
            </a:r>
            <a:r>
              <a:rPr lang="en-US" sz="2000" dirty="0"/>
              <a:t>Spirit of God came upon </a:t>
            </a:r>
            <a:r>
              <a:rPr lang="en-US" sz="2000" dirty="0" err="1"/>
              <a:t>Azariah</a:t>
            </a:r>
            <a:r>
              <a:rPr lang="en-US" sz="2000" dirty="0"/>
              <a:t> son of </a:t>
            </a:r>
            <a:r>
              <a:rPr lang="en-US" sz="2000" dirty="0" err="1"/>
              <a:t>Oded</a:t>
            </a:r>
            <a:r>
              <a:rPr lang="en-US" sz="2000" dirty="0"/>
              <a:t>. 2  He went out to meet Asa and said to him, "Listen to me, Asa and all Judah and Benjamin. The LORD is with you when you are with </a:t>
            </a:r>
            <a:r>
              <a:rPr lang="en-US" sz="2000" dirty="0" smtClean="0"/>
              <a:t>Him</a:t>
            </a:r>
            <a:r>
              <a:rPr lang="en-US" sz="2000" dirty="0"/>
              <a:t>. If you seek </a:t>
            </a:r>
            <a:r>
              <a:rPr lang="en-US" sz="2000" dirty="0" smtClean="0"/>
              <a:t>Him</a:t>
            </a:r>
            <a:r>
              <a:rPr lang="en-US" sz="2000" dirty="0"/>
              <a:t>, </a:t>
            </a:r>
            <a:r>
              <a:rPr lang="en-US" sz="2000" dirty="0" smtClean="0"/>
              <a:t>He </a:t>
            </a:r>
            <a:r>
              <a:rPr lang="en-US" sz="2000" dirty="0"/>
              <a:t>will be found by you, but if you forsake </a:t>
            </a:r>
            <a:r>
              <a:rPr lang="en-US" sz="2000" dirty="0" smtClean="0"/>
              <a:t>Him</a:t>
            </a:r>
            <a:r>
              <a:rPr lang="en-US" sz="2000" dirty="0"/>
              <a:t>, </a:t>
            </a:r>
            <a:r>
              <a:rPr lang="en-US" sz="2000" dirty="0" smtClean="0"/>
              <a:t>He </a:t>
            </a:r>
            <a:r>
              <a:rPr lang="en-US" sz="2000" dirty="0"/>
              <a:t>will forsake you. 3  For a long time Israel was without the true God, without a priest to teach and without the law. 4  </a:t>
            </a:r>
            <a:r>
              <a:rPr lang="en-US" sz="2000" b="1" dirty="0">
                <a:solidFill>
                  <a:srgbClr val="FFFF00"/>
                </a:solidFill>
              </a:rPr>
              <a:t>But in their distress they turned to the LORD, the God of Israel, and sought him, and </a:t>
            </a:r>
            <a:r>
              <a:rPr lang="en-US" sz="2000" b="1" dirty="0" smtClean="0">
                <a:solidFill>
                  <a:srgbClr val="FFFF00"/>
                </a:solidFill>
              </a:rPr>
              <a:t>He </a:t>
            </a:r>
            <a:r>
              <a:rPr lang="en-US" sz="2000" b="1" dirty="0">
                <a:solidFill>
                  <a:srgbClr val="FFFF00"/>
                </a:solidFill>
              </a:rPr>
              <a:t>was found by them.</a:t>
            </a:r>
            <a:r>
              <a:rPr lang="en-US" sz="2000" dirty="0"/>
              <a:t> 5  </a:t>
            </a:r>
            <a:r>
              <a:rPr lang="en-US" sz="2000" b="1" dirty="0"/>
              <a:t>In those days it was not safe to travel about, for all the inhabitants of the lands were in great turmoil. 6  </a:t>
            </a:r>
            <a:r>
              <a:rPr lang="en-US" sz="2000" b="1" dirty="0">
                <a:solidFill>
                  <a:srgbClr val="FF0000"/>
                </a:solidFill>
              </a:rPr>
              <a:t>One nation was being crushed by another and one city by another, because God was troubling them with every kind of distress.</a:t>
            </a:r>
            <a:r>
              <a:rPr lang="en-US" sz="2000" dirty="0">
                <a:solidFill>
                  <a:srgbClr val="FF0000"/>
                </a:solidFill>
              </a:rPr>
              <a:t> </a:t>
            </a:r>
            <a:r>
              <a:rPr lang="en-US" sz="2000" dirty="0"/>
              <a:t>7  </a:t>
            </a:r>
            <a:r>
              <a:rPr lang="en-US" sz="2000" b="1" dirty="0">
                <a:solidFill>
                  <a:srgbClr val="FFFF00"/>
                </a:solidFill>
              </a:rPr>
              <a:t>But as for you, be strong and do not give up, for your work will be rewarded</a:t>
            </a:r>
            <a:r>
              <a:rPr lang="en-US" sz="2000" b="1" dirty="0"/>
              <a:t>.</a:t>
            </a:r>
            <a:r>
              <a:rPr lang="en-US" sz="2000" dirty="0"/>
              <a:t>" 2 Chronicles 15:1-7 (NIV)</a:t>
            </a:r>
          </a:p>
        </p:txBody>
      </p:sp>
      <p:sp>
        <p:nvSpPr>
          <p:cNvPr id="3" name="Rectangle 2"/>
          <p:cNvSpPr/>
          <p:nvPr/>
        </p:nvSpPr>
        <p:spPr>
          <a:xfrm>
            <a:off x="457200" y="5305961"/>
            <a:ext cx="8229600" cy="1323439"/>
          </a:xfrm>
          <a:prstGeom prst="rect">
            <a:avLst/>
          </a:prstGeom>
        </p:spPr>
        <p:txBody>
          <a:bodyPr wrap="square">
            <a:spAutoFit/>
          </a:bodyPr>
          <a:lstStyle/>
          <a:p>
            <a:r>
              <a:rPr lang="en-US" sz="2000" b="1" dirty="0" smtClean="0"/>
              <a:t>They </a:t>
            </a:r>
            <a:r>
              <a:rPr lang="en-US" sz="2000" b="1" dirty="0"/>
              <a:t>took an oath to the </a:t>
            </a:r>
            <a:r>
              <a:rPr lang="en-US" sz="2000" b="1" cap="small" dirty="0"/>
              <a:t>LORD</a:t>
            </a:r>
            <a:r>
              <a:rPr lang="en-US" sz="2000" b="1" dirty="0"/>
              <a:t> with loud acclamation, with shouting and with trumpets and horns. </a:t>
            </a:r>
            <a:r>
              <a:rPr lang="en-US" sz="2000" b="1" baseline="30000" dirty="0"/>
              <a:t>15 </a:t>
            </a:r>
            <a:r>
              <a:rPr lang="en-US" sz="2000" b="1" dirty="0"/>
              <a:t> All Judah rejoiced about the oath because they had sworn it wholeheartedly. They sought God eagerly, and he was found by them. So the </a:t>
            </a:r>
            <a:r>
              <a:rPr lang="en-US" sz="2000" b="1" cap="small" dirty="0"/>
              <a:t>LORD</a:t>
            </a:r>
            <a:r>
              <a:rPr lang="en-US" sz="2000" b="1" dirty="0"/>
              <a:t> gave them rest on every side. 2 Chronicles 15:14-15 (NIV) </a:t>
            </a:r>
          </a:p>
        </p:txBody>
      </p:sp>
      <p:sp>
        <p:nvSpPr>
          <p:cNvPr id="4" name="TextBox 3"/>
          <p:cNvSpPr txBox="1"/>
          <p:nvPr/>
        </p:nvSpPr>
        <p:spPr>
          <a:xfrm>
            <a:off x="1905000" y="4658380"/>
            <a:ext cx="5410200" cy="523220"/>
          </a:xfrm>
          <a:prstGeom prst="rect">
            <a:avLst/>
          </a:prstGeom>
          <a:noFill/>
        </p:spPr>
        <p:txBody>
          <a:bodyPr wrap="square" rtlCol="0">
            <a:spAutoFit/>
          </a:bodyPr>
          <a:lstStyle/>
          <a:p>
            <a:r>
              <a:rPr lang="en-US" sz="2800" b="1" dirty="0" smtClean="0">
                <a:solidFill>
                  <a:srgbClr val="FFFF00"/>
                </a:solidFill>
              </a:rPr>
              <a:t>Entered Into A Time Of Reformation </a:t>
            </a:r>
            <a:endParaRPr lang="en-US" sz="2800" b="1" dirty="0">
              <a:solidFill>
                <a:srgbClr val="FFFF00"/>
              </a:solidFill>
            </a:endParaRPr>
          </a:p>
        </p:txBody>
      </p:sp>
    </p:spTree>
    <p:extLst>
      <p:ext uri="{BB962C8B-B14F-4D97-AF65-F5344CB8AC3E}">
        <p14:creationId xmlns:p14="http://schemas.microsoft.com/office/powerpoint/2010/main" val="196690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15400" cy="1077218"/>
          </a:xfrm>
          <a:prstGeom prst="rect">
            <a:avLst/>
          </a:prstGeom>
          <a:noFill/>
        </p:spPr>
        <p:txBody>
          <a:bodyPr wrap="square" rtlCol="0">
            <a:spAutoFit/>
          </a:bodyPr>
          <a:lstStyle/>
          <a:p>
            <a:pPr algn="ctr"/>
            <a:r>
              <a:rPr lang="en-US" sz="3200" b="1" dirty="0" smtClean="0">
                <a:solidFill>
                  <a:srgbClr val="FFFF00"/>
                </a:solidFill>
                <a:latin typeface="Sitka Subheading" panose="02000505000000020004" pitchFamily="2" charset="0"/>
              </a:rPr>
              <a:t>Four Spiritual Revelation </a:t>
            </a:r>
          </a:p>
          <a:p>
            <a:pPr algn="ctr"/>
            <a:r>
              <a:rPr lang="en-US" sz="3200" b="1" dirty="0" smtClean="0">
                <a:solidFill>
                  <a:srgbClr val="FFFF00"/>
                </a:solidFill>
                <a:latin typeface="Sitka Subheading" panose="02000505000000020004" pitchFamily="2" charset="0"/>
              </a:rPr>
              <a:t>Earthquakes Take Place</a:t>
            </a:r>
            <a:endParaRPr lang="en-US" sz="3200" b="1" dirty="0">
              <a:solidFill>
                <a:srgbClr val="FFFF00"/>
              </a:solidFill>
              <a:latin typeface="Sitka Subheading" panose="02000505000000020004" pitchFamily="2" charset="0"/>
            </a:endParaRPr>
          </a:p>
        </p:txBody>
      </p:sp>
      <p:sp>
        <p:nvSpPr>
          <p:cNvPr id="2" name="Rectangle 1"/>
          <p:cNvSpPr/>
          <p:nvPr/>
        </p:nvSpPr>
        <p:spPr>
          <a:xfrm>
            <a:off x="1219200" y="1752600"/>
            <a:ext cx="4572000" cy="646331"/>
          </a:xfrm>
          <a:prstGeom prst="rect">
            <a:avLst/>
          </a:prstGeom>
        </p:spPr>
        <p:txBody>
          <a:bodyPr>
            <a:spAutoFit/>
          </a:bodyPr>
          <a:lstStyle/>
          <a:p>
            <a:r>
              <a:rPr lang="en-US" dirty="0" smtClean="0"/>
              <a:t>“If </a:t>
            </a:r>
            <a:r>
              <a:rPr lang="en-US" dirty="0"/>
              <a:t>you seek Him, He will be found by you, but if you forsake Him, He will forsake you</a:t>
            </a:r>
            <a:r>
              <a:rPr lang="en-US" dirty="0" smtClean="0"/>
              <a:t>.” </a:t>
            </a:r>
            <a:endParaRPr lang="en-US" dirty="0"/>
          </a:p>
        </p:txBody>
      </p:sp>
      <p:sp>
        <p:nvSpPr>
          <p:cNvPr id="3" name="TextBox 2"/>
          <p:cNvSpPr txBox="1"/>
          <p:nvPr/>
        </p:nvSpPr>
        <p:spPr>
          <a:xfrm>
            <a:off x="457200" y="1120914"/>
            <a:ext cx="5181600" cy="707886"/>
          </a:xfrm>
          <a:prstGeom prst="rect">
            <a:avLst/>
          </a:prstGeom>
          <a:noFill/>
        </p:spPr>
        <p:txBody>
          <a:bodyPr wrap="square" rtlCol="0">
            <a:spAutoFit/>
          </a:bodyPr>
          <a:lstStyle/>
          <a:p>
            <a:r>
              <a:rPr lang="en-US" sz="2000" dirty="0" smtClean="0">
                <a:solidFill>
                  <a:srgbClr val="FFFF00"/>
                </a:solidFill>
                <a:latin typeface="AR CENA" panose="02000000000000000000" pitchFamily="2" charset="0"/>
              </a:rPr>
              <a:t>1 - The Revelation of only TWO outcomes – Either we are pursuing God or checking out</a:t>
            </a:r>
            <a:endParaRPr lang="en-US" sz="2000" dirty="0">
              <a:solidFill>
                <a:srgbClr val="FFFF00"/>
              </a:solidFill>
              <a:latin typeface="AR CENA" panose="02000000000000000000" pitchFamily="2" charset="0"/>
            </a:endParaRPr>
          </a:p>
        </p:txBody>
      </p:sp>
      <p:sp>
        <p:nvSpPr>
          <p:cNvPr id="5" name="Rectangle 4"/>
          <p:cNvSpPr/>
          <p:nvPr/>
        </p:nvSpPr>
        <p:spPr>
          <a:xfrm>
            <a:off x="1219200" y="3048000"/>
            <a:ext cx="5257800" cy="646331"/>
          </a:xfrm>
          <a:prstGeom prst="rect">
            <a:avLst/>
          </a:prstGeom>
        </p:spPr>
        <p:txBody>
          <a:bodyPr wrap="square">
            <a:spAutoFit/>
          </a:bodyPr>
          <a:lstStyle/>
          <a:p>
            <a:r>
              <a:rPr lang="en-US" dirty="0" smtClean="0"/>
              <a:t>“But </a:t>
            </a:r>
            <a:r>
              <a:rPr lang="en-US" dirty="0"/>
              <a:t>in their distress they turned to the LORD, the God of Israel, and sought </a:t>
            </a:r>
            <a:r>
              <a:rPr lang="en-US" dirty="0" smtClean="0"/>
              <a:t>Him</a:t>
            </a:r>
            <a:r>
              <a:rPr lang="en-US" dirty="0"/>
              <a:t>, and He was found by them</a:t>
            </a:r>
            <a:r>
              <a:rPr lang="en-US" dirty="0" smtClean="0"/>
              <a:t>.”</a:t>
            </a:r>
            <a:endParaRPr lang="en-US" dirty="0"/>
          </a:p>
        </p:txBody>
      </p:sp>
      <p:sp>
        <p:nvSpPr>
          <p:cNvPr id="7" name="TextBox 6"/>
          <p:cNvSpPr txBox="1"/>
          <p:nvPr/>
        </p:nvSpPr>
        <p:spPr>
          <a:xfrm>
            <a:off x="381000" y="2438400"/>
            <a:ext cx="4495800" cy="707886"/>
          </a:xfrm>
          <a:prstGeom prst="rect">
            <a:avLst/>
          </a:prstGeom>
          <a:noFill/>
        </p:spPr>
        <p:txBody>
          <a:bodyPr wrap="square" rtlCol="0">
            <a:spAutoFit/>
          </a:bodyPr>
          <a:lstStyle/>
          <a:p>
            <a:r>
              <a:rPr lang="en-US" sz="2000" dirty="0" smtClean="0">
                <a:solidFill>
                  <a:srgbClr val="FFFF00"/>
                </a:solidFill>
                <a:latin typeface="AR CENA" panose="02000000000000000000" pitchFamily="2" charset="0"/>
              </a:rPr>
              <a:t>2 - The </a:t>
            </a:r>
            <a:r>
              <a:rPr lang="en-US" sz="2000" dirty="0" err="1" smtClean="0">
                <a:solidFill>
                  <a:srgbClr val="FFFF00"/>
                </a:solidFill>
                <a:latin typeface="AR CENA" panose="02000000000000000000" pitchFamily="2" charset="0"/>
              </a:rPr>
              <a:t>Revelatioin</a:t>
            </a:r>
            <a:r>
              <a:rPr lang="en-US" sz="2000" dirty="0" smtClean="0">
                <a:solidFill>
                  <a:srgbClr val="FFFF00"/>
                </a:solidFill>
                <a:latin typeface="AR CENA" panose="02000000000000000000" pitchFamily="2" charset="0"/>
              </a:rPr>
              <a:t> of unbearable living awakens a seeking after a spiritual solution</a:t>
            </a:r>
            <a:endParaRPr lang="en-US" sz="2000" dirty="0">
              <a:solidFill>
                <a:srgbClr val="FFFF00"/>
              </a:solidFill>
              <a:latin typeface="AR CENA" panose="02000000000000000000" pitchFamily="2" charset="0"/>
            </a:endParaRPr>
          </a:p>
        </p:txBody>
      </p:sp>
      <p:sp>
        <p:nvSpPr>
          <p:cNvPr id="8" name="TextBox 7"/>
          <p:cNvSpPr txBox="1"/>
          <p:nvPr/>
        </p:nvSpPr>
        <p:spPr>
          <a:xfrm>
            <a:off x="381000" y="3810000"/>
            <a:ext cx="4953000" cy="707886"/>
          </a:xfrm>
          <a:prstGeom prst="rect">
            <a:avLst/>
          </a:prstGeom>
          <a:noFill/>
        </p:spPr>
        <p:txBody>
          <a:bodyPr wrap="square" rtlCol="0">
            <a:spAutoFit/>
          </a:bodyPr>
          <a:lstStyle/>
          <a:p>
            <a:r>
              <a:rPr lang="en-US" sz="2000" dirty="0" smtClean="0">
                <a:solidFill>
                  <a:srgbClr val="FFFF00"/>
                </a:solidFill>
                <a:latin typeface="AR CENA" panose="02000000000000000000" pitchFamily="2" charset="0"/>
              </a:rPr>
              <a:t>3 - The Revelation of God coming as the </a:t>
            </a:r>
          </a:p>
          <a:p>
            <a:r>
              <a:rPr lang="en-US" sz="2000" dirty="0" err="1" smtClean="0">
                <a:solidFill>
                  <a:srgbClr val="FFFF00"/>
                </a:solidFill>
                <a:latin typeface="AR CENA" panose="02000000000000000000" pitchFamily="2" charset="0"/>
              </a:rPr>
              <a:t>UNRAVELER</a:t>
            </a:r>
            <a:r>
              <a:rPr lang="en-US" sz="2000" dirty="0" smtClean="0">
                <a:solidFill>
                  <a:srgbClr val="FFFF00"/>
                </a:solidFill>
                <a:latin typeface="AR CENA" panose="02000000000000000000" pitchFamily="2" charset="0"/>
              </a:rPr>
              <a:t> </a:t>
            </a:r>
            <a:endParaRPr lang="en-US" sz="2000" dirty="0">
              <a:solidFill>
                <a:srgbClr val="FFFF00"/>
              </a:solidFill>
              <a:latin typeface="AR CENA" panose="02000000000000000000" pitchFamily="2" charset="0"/>
            </a:endParaRPr>
          </a:p>
        </p:txBody>
      </p:sp>
      <p:sp>
        <p:nvSpPr>
          <p:cNvPr id="9" name="TextBox 8"/>
          <p:cNvSpPr txBox="1"/>
          <p:nvPr/>
        </p:nvSpPr>
        <p:spPr>
          <a:xfrm>
            <a:off x="419100" y="5029200"/>
            <a:ext cx="5219700" cy="707886"/>
          </a:xfrm>
          <a:prstGeom prst="rect">
            <a:avLst/>
          </a:prstGeom>
          <a:noFill/>
        </p:spPr>
        <p:txBody>
          <a:bodyPr wrap="square" rtlCol="0">
            <a:spAutoFit/>
          </a:bodyPr>
          <a:lstStyle/>
          <a:p>
            <a:r>
              <a:rPr lang="en-US" sz="2000" dirty="0" smtClean="0">
                <a:solidFill>
                  <a:srgbClr val="FFFF00"/>
                </a:solidFill>
                <a:latin typeface="AR CENA" panose="02000000000000000000" pitchFamily="2" charset="0"/>
              </a:rPr>
              <a:t>4 - The Revelation of PROMISED REWARD to persistent faith. (Hebrews 11:6) </a:t>
            </a:r>
            <a:endParaRPr lang="en-US" sz="2000" dirty="0">
              <a:solidFill>
                <a:srgbClr val="FFFF00"/>
              </a:solidFill>
              <a:latin typeface="AR CENA" panose="02000000000000000000" pitchFamily="2" charset="0"/>
            </a:endParaRPr>
          </a:p>
        </p:txBody>
      </p:sp>
      <p:sp>
        <p:nvSpPr>
          <p:cNvPr id="6" name="Rectangle 5"/>
          <p:cNvSpPr/>
          <p:nvPr/>
        </p:nvSpPr>
        <p:spPr>
          <a:xfrm>
            <a:off x="1249524" y="4382869"/>
            <a:ext cx="5456076" cy="369332"/>
          </a:xfrm>
          <a:prstGeom prst="rect">
            <a:avLst/>
          </a:prstGeom>
        </p:spPr>
        <p:txBody>
          <a:bodyPr wrap="square">
            <a:spAutoFit/>
          </a:bodyPr>
          <a:lstStyle/>
          <a:p>
            <a:r>
              <a:rPr lang="en-US" dirty="0" smtClean="0"/>
              <a:t>“Because </a:t>
            </a:r>
            <a:r>
              <a:rPr lang="en-US" dirty="0"/>
              <a:t>God was troubling them with every kind of distress</a:t>
            </a:r>
            <a:r>
              <a:rPr lang="en-US" dirty="0" smtClean="0"/>
              <a:t>.”</a:t>
            </a:r>
            <a:endParaRPr lang="en-US" dirty="0"/>
          </a:p>
        </p:txBody>
      </p:sp>
      <p:sp>
        <p:nvSpPr>
          <p:cNvPr id="10" name="Rectangle 9"/>
          <p:cNvSpPr/>
          <p:nvPr/>
        </p:nvSpPr>
        <p:spPr>
          <a:xfrm>
            <a:off x="1219200" y="5867400"/>
            <a:ext cx="5105400" cy="646331"/>
          </a:xfrm>
          <a:prstGeom prst="rect">
            <a:avLst/>
          </a:prstGeom>
        </p:spPr>
        <p:txBody>
          <a:bodyPr wrap="square">
            <a:spAutoFit/>
          </a:bodyPr>
          <a:lstStyle/>
          <a:p>
            <a:r>
              <a:rPr lang="en-US" dirty="0" smtClean="0"/>
              <a:t>“But </a:t>
            </a:r>
            <a:r>
              <a:rPr lang="en-US" dirty="0"/>
              <a:t>as for you, be strong and do not give up, for your work will be </a:t>
            </a:r>
            <a:r>
              <a:rPr lang="en-US" dirty="0" smtClean="0"/>
              <a:t>rewarded.”</a:t>
            </a:r>
            <a:endParaRPr lang="en-US" dirty="0"/>
          </a:p>
        </p:txBody>
      </p:sp>
    </p:spTree>
    <p:extLst>
      <p:ext uri="{BB962C8B-B14F-4D97-AF65-F5344CB8AC3E}">
        <p14:creationId xmlns:p14="http://schemas.microsoft.com/office/powerpoint/2010/main" val="2841998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do I need in my first aid kit? - familydoctor.o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54506">
            <a:off x="1056651" y="3706486"/>
            <a:ext cx="3810000" cy="2540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20" name="Picture 4" descr="Jesus Christ Cross Stitch Pattern Jesus Crown of Thorns Cross | Ets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0"/>
            <a:ext cx="2235038" cy="2209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4531" b="8139"/>
          <a:stretch/>
        </p:blipFill>
        <p:spPr bwMode="auto">
          <a:xfrm>
            <a:off x="4953000" y="1981200"/>
            <a:ext cx="3962400" cy="461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46938" y="813137"/>
            <a:ext cx="4320862" cy="1015663"/>
          </a:xfrm>
          <a:prstGeom prst="rect">
            <a:avLst/>
          </a:prstGeom>
        </p:spPr>
        <p:txBody>
          <a:bodyPr wrap="square">
            <a:spAutoFit/>
          </a:bodyPr>
          <a:lstStyle/>
          <a:p>
            <a:r>
              <a:rPr lang="en-US" sz="2000" dirty="0"/>
              <a:t> I form the light and create darkness, I bring prosperity and create disaster; I, the </a:t>
            </a:r>
            <a:r>
              <a:rPr lang="en-US" sz="2000" cap="small" dirty="0"/>
              <a:t>LORD</a:t>
            </a:r>
            <a:r>
              <a:rPr lang="en-US" sz="2000" dirty="0"/>
              <a:t>, do all these things. </a:t>
            </a:r>
            <a:r>
              <a:rPr lang="en-US" sz="2000" b="1" dirty="0" smtClean="0"/>
              <a:t>Isaiah </a:t>
            </a:r>
            <a:r>
              <a:rPr lang="en-US" sz="2000" b="1" dirty="0"/>
              <a:t>45:7 </a:t>
            </a:r>
            <a:endParaRPr lang="en-US" sz="2000" dirty="0"/>
          </a:p>
        </p:txBody>
      </p:sp>
      <p:sp>
        <p:nvSpPr>
          <p:cNvPr id="4" name="Rectangle 3"/>
          <p:cNvSpPr/>
          <p:nvPr/>
        </p:nvSpPr>
        <p:spPr>
          <a:xfrm>
            <a:off x="381000" y="1009471"/>
            <a:ext cx="3993025" cy="1200329"/>
          </a:xfrm>
          <a:prstGeom prst="rect">
            <a:avLst/>
          </a:prstGeom>
        </p:spPr>
        <p:txBody>
          <a:bodyPr wrap="square">
            <a:spAutoFit/>
          </a:bodyPr>
          <a:lstStyle/>
          <a:p>
            <a:r>
              <a:rPr lang="en-US" dirty="0"/>
              <a:t> "Have you entered the storehouses of the snow or seen the storehouses of the hail, </a:t>
            </a:r>
            <a:r>
              <a:rPr lang="en-US" baseline="30000" dirty="0"/>
              <a:t>23 </a:t>
            </a:r>
            <a:r>
              <a:rPr lang="en-US" dirty="0"/>
              <a:t> which I reserve for times of trouble, for days of war and battle? </a:t>
            </a:r>
            <a:r>
              <a:rPr lang="en-US" b="1" dirty="0"/>
              <a:t>Job 38:22-23 (NIV) </a:t>
            </a:r>
            <a:endParaRPr lang="en-US" dirty="0"/>
          </a:p>
        </p:txBody>
      </p:sp>
      <p:sp>
        <p:nvSpPr>
          <p:cNvPr id="9" name="TextBox 8"/>
          <p:cNvSpPr txBox="1"/>
          <p:nvPr/>
        </p:nvSpPr>
        <p:spPr>
          <a:xfrm>
            <a:off x="685800" y="238769"/>
            <a:ext cx="8001000" cy="646331"/>
          </a:xfrm>
          <a:prstGeom prst="rect">
            <a:avLst/>
          </a:prstGeom>
          <a:noFill/>
        </p:spPr>
        <p:txBody>
          <a:bodyPr wrap="square" rtlCol="0">
            <a:spAutoFit/>
          </a:bodyPr>
          <a:lstStyle/>
          <a:p>
            <a:pPr algn="ctr"/>
            <a:r>
              <a:rPr lang="en-US" sz="3600" dirty="0" smtClean="0">
                <a:solidFill>
                  <a:srgbClr val="FFFF00"/>
                </a:solidFill>
                <a:latin typeface="AR CENA" panose="02000000000000000000" pitchFamily="2" charset="0"/>
              </a:rPr>
              <a:t>The Two Kits God Has Stored In Heaven </a:t>
            </a:r>
            <a:endParaRPr lang="en-US" sz="3600" dirty="0">
              <a:solidFill>
                <a:srgbClr val="FFFF00"/>
              </a:solidFill>
              <a:latin typeface="AR CENA" panose="02000000000000000000" pitchFamily="2" charset="0"/>
            </a:endParaRPr>
          </a:p>
        </p:txBody>
      </p:sp>
    </p:spTree>
    <p:extLst>
      <p:ext uri="{BB962C8B-B14F-4D97-AF65-F5344CB8AC3E}">
        <p14:creationId xmlns:p14="http://schemas.microsoft.com/office/powerpoint/2010/main" val="2236222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esus Christ on the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Jesus Christ on the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5" t="27442" r="47643" b="23876"/>
          <a:stretch/>
        </p:blipFill>
        <p:spPr bwMode="auto">
          <a:xfrm>
            <a:off x="2438400" y="2619748"/>
            <a:ext cx="4258924" cy="3200400"/>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50,803 God Heaven Photos - Free &amp; Royalty-Free Stock Photos from Dreamstime"/>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652941" y="348356"/>
            <a:ext cx="1985859" cy="1328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0" y="685800"/>
            <a:ext cx="1822625" cy="615553"/>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Holy Holy Holy</a:t>
            </a:r>
          </a:p>
          <a:p>
            <a:r>
              <a:rPr lang="en-US" sz="1400" b="1" dirty="0" smtClean="0">
                <a:solidFill>
                  <a:srgbClr val="FF0000"/>
                </a:solidFill>
                <a:effectLst>
                  <a:outerShdw blurRad="38100" dist="38100" dir="2700000" algn="tl">
                    <a:srgbClr val="000000">
                      <a:alpha val="43137"/>
                    </a:srgbClr>
                  </a:outerShdw>
                </a:effectLst>
              </a:rPr>
              <a:t>Father, Son, Holy Spirit </a:t>
            </a:r>
            <a:endParaRPr lang="en-US" sz="14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5791200" y="833735"/>
            <a:ext cx="2971800" cy="461665"/>
          </a:xfrm>
          <a:prstGeom prst="rect">
            <a:avLst/>
          </a:prstGeom>
        </p:spPr>
        <p:txBody>
          <a:bodyPr wrap="square">
            <a:spAutoFit/>
          </a:bodyPr>
          <a:lstStyle/>
          <a:p>
            <a:r>
              <a:rPr lang="en-US" sz="1200" dirty="0"/>
              <a:t> And God saw every thing that he had made, and, behold, </a:t>
            </a:r>
            <a:r>
              <a:rPr lang="en-US" sz="1200" b="1" i="1" dirty="0">
                <a:solidFill>
                  <a:srgbClr val="FFFF00"/>
                </a:solidFill>
              </a:rPr>
              <a:t>it was</a:t>
            </a:r>
            <a:r>
              <a:rPr lang="en-US" sz="1200" b="1" dirty="0">
                <a:solidFill>
                  <a:srgbClr val="FFFF00"/>
                </a:solidFill>
              </a:rPr>
              <a:t> very good</a:t>
            </a:r>
            <a:r>
              <a:rPr lang="en-US" sz="1200" dirty="0" smtClean="0"/>
              <a:t>.. </a:t>
            </a:r>
            <a:r>
              <a:rPr lang="en-US" sz="1200" b="1" dirty="0"/>
              <a:t>Genesis 1:31 </a:t>
            </a:r>
            <a:endParaRPr lang="en-US" sz="1200" dirty="0"/>
          </a:p>
        </p:txBody>
      </p:sp>
      <p:sp>
        <p:nvSpPr>
          <p:cNvPr id="8" name="TextBox 7"/>
          <p:cNvSpPr txBox="1"/>
          <p:nvPr/>
        </p:nvSpPr>
        <p:spPr>
          <a:xfrm>
            <a:off x="2057400" y="7937"/>
            <a:ext cx="5372100" cy="461665"/>
          </a:xfrm>
          <a:prstGeom prst="rect">
            <a:avLst/>
          </a:prstGeom>
          <a:noFill/>
        </p:spPr>
        <p:txBody>
          <a:bodyPr wrap="square" rtlCol="0">
            <a:spAutoFit/>
          </a:bodyPr>
          <a:lstStyle/>
          <a:p>
            <a:pPr algn="ctr"/>
            <a:r>
              <a:rPr lang="en-US" sz="2400" dirty="0" smtClean="0">
                <a:solidFill>
                  <a:srgbClr val="FFFF00"/>
                </a:solidFill>
                <a:latin typeface="AR CENA" panose="02000000000000000000" pitchFamily="2" charset="0"/>
              </a:rPr>
              <a:t>The Godhead Stewarding The Universe </a:t>
            </a:r>
            <a:endParaRPr lang="en-US" sz="2400" dirty="0">
              <a:solidFill>
                <a:srgbClr val="FFFF00"/>
              </a:solidFill>
              <a:latin typeface="AR CENA" panose="02000000000000000000" pitchFamily="2" charset="0"/>
            </a:endParaRPr>
          </a:p>
        </p:txBody>
      </p:sp>
      <p:pic>
        <p:nvPicPr>
          <p:cNvPr id="1030" name="Picture 6" descr="WAY TO HEAVEN by Plurbs on Amazon Music - Amazon.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870" y="1403972"/>
            <a:ext cx="1199043" cy="1567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Dancing Stick Figure Images – Browse 2,396 Stock Photos, Vectors, and Video  | Adobe 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208" t="10054" r="77409" b="53281"/>
          <a:stretch/>
        </p:blipFill>
        <p:spPr bwMode="auto">
          <a:xfrm>
            <a:off x="3856713" y="2924733"/>
            <a:ext cx="486687" cy="5804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ncing Stick Figure Images – Browse 2,396 Stock Photos, Vectors, and Video  | Adobe Stock"/>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0399" t="50000" r="2990" b="6667"/>
          <a:stretch/>
        </p:blipFill>
        <p:spPr bwMode="auto">
          <a:xfrm>
            <a:off x="4218411" y="2819400"/>
            <a:ext cx="400533" cy="6248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ancing Stick Figure Images – Browse 2,396 Stock Photos, Vectors, and Video  | Adobe Stock"/>
          <p:cNvPicPr>
            <a:picLocks noChangeAspect="1" noChangeArrowheads="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rcRect l="41387" t="50000" r="40008" b="7037"/>
          <a:stretch/>
        </p:blipFill>
        <p:spPr bwMode="auto">
          <a:xfrm>
            <a:off x="4870625" y="2582982"/>
            <a:ext cx="469024"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ngel Drawing Images – Browse 55,640 Stock Photos, Vectors, and Video |  Adobe St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9542" y="739860"/>
            <a:ext cx="380999" cy="691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Angel Drawing Images – Browse 55,640 Stock Photos, Vectors, and Video |  Adobe Stock"/>
          <p:cNvPicPr>
            <a:picLocks noChangeAspect="1" noChangeArrowheads="1"/>
          </p:cNvPicPr>
          <p:nvPr/>
        </p:nvPicPr>
        <p:blipFill>
          <a:blip r:embed="rId9" cstate="print">
            <a:clrChange>
              <a:clrFrom>
                <a:srgbClr val="191919"/>
              </a:clrFrom>
              <a:clrTo>
                <a:srgbClr val="191919">
                  <a:alpha val="0"/>
                </a:srgbClr>
              </a:clrTo>
            </a:clrChange>
            <a:extLst>
              <a:ext uri="{28A0092B-C50C-407E-A947-70E740481C1C}">
                <a14:useLocalDpi xmlns:a14="http://schemas.microsoft.com/office/drawing/2010/main" val="0"/>
              </a:ext>
            </a:extLst>
          </a:blip>
          <a:srcRect/>
          <a:stretch>
            <a:fillRect/>
          </a:stretch>
        </p:blipFill>
        <p:spPr bwMode="auto">
          <a:xfrm>
            <a:off x="2362207" y="739859"/>
            <a:ext cx="380998" cy="691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Angel Drawing Images – Browse 55,640 Stock Photos, Vectors, and Video |  Adobe St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8620" y="739860"/>
            <a:ext cx="451163" cy="7822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Angel Drawing Images – Browse 55,640 Stock Photos, Vectors, and Video |  Adobe Stock"/>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60375" y="381000"/>
            <a:ext cx="766034" cy="11410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91200" y="1346537"/>
            <a:ext cx="3072120" cy="1015663"/>
          </a:xfrm>
          <a:prstGeom prst="rect">
            <a:avLst/>
          </a:prstGeom>
        </p:spPr>
        <p:txBody>
          <a:bodyPr wrap="square">
            <a:spAutoFit/>
          </a:bodyPr>
          <a:lstStyle/>
          <a:p>
            <a:r>
              <a:rPr lang="en-US" sz="1200" dirty="0" smtClean="0"/>
              <a:t>One </a:t>
            </a:r>
            <a:r>
              <a:rPr lang="en-US" sz="1200" dirty="0"/>
              <a:t>thing God has spoken, two things have I heard: that you, O God, are strong, </a:t>
            </a:r>
            <a:r>
              <a:rPr lang="en-US" sz="1200" baseline="30000" dirty="0"/>
              <a:t>12 </a:t>
            </a:r>
            <a:r>
              <a:rPr lang="en-US" sz="1200" dirty="0"/>
              <a:t> and that you, O Lord, are loving. </a:t>
            </a:r>
            <a:r>
              <a:rPr lang="en-US" sz="1200" b="1" dirty="0">
                <a:solidFill>
                  <a:srgbClr val="FFFF00"/>
                </a:solidFill>
              </a:rPr>
              <a:t>Surely you will reward each person according to what he has done</a:t>
            </a:r>
            <a:r>
              <a:rPr lang="en-US" sz="1200" dirty="0"/>
              <a:t>. </a:t>
            </a:r>
            <a:endParaRPr lang="en-US" sz="1200" dirty="0" smtClean="0"/>
          </a:p>
          <a:p>
            <a:r>
              <a:rPr lang="en-US" sz="1200" b="1" dirty="0" smtClean="0"/>
              <a:t>Psalm </a:t>
            </a:r>
            <a:r>
              <a:rPr lang="en-US" sz="1200" b="1" dirty="0"/>
              <a:t>62:11-12 (NIV) </a:t>
            </a:r>
            <a:endParaRPr lang="en-US" sz="1200" dirty="0"/>
          </a:p>
        </p:txBody>
      </p:sp>
      <p:sp>
        <p:nvSpPr>
          <p:cNvPr id="11" name="TextBox 10"/>
          <p:cNvSpPr txBox="1"/>
          <p:nvPr/>
        </p:nvSpPr>
        <p:spPr>
          <a:xfrm>
            <a:off x="3811516" y="3444231"/>
            <a:ext cx="1217684" cy="369332"/>
          </a:xfrm>
          <a:prstGeom prst="rect">
            <a:avLst/>
          </a:prstGeom>
          <a:noFill/>
        </p:spPr>
        <p:txBody>
          <a:bodyPr wrap="square" rtlCol="0">
            <a:spAutoFit/>
          </a:bodyPr>
          <a:lstStyle/>
          <a:p>
            <a:r>
              <a:rPr lang="en-US" b="1" dirty="0" smtClean="0">
                <a:solidFill>
                  <a:schemeClr val="bg1"/>
                </a:solidFill>
              </a:rPr>
              <a:t>Freewill </a:t>
            </a:r>
            <a:endParaRPr lang="en-US"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98283927"/>
              </p:ext>
            </p:extLst>
          </p:nvPr>
        </p:nvGraphicFramePr>
        <p:xfrm>
          <a:off x="5410200" y="3276600"/>
          <a:ext cx="3463705" cy="2377440"/>
        </p:xfrm>
        <a:graphic>
          <a:graphicData uri="http://schemas.openxmlformats.org/drawingml/2006/table">
            <a:tbl>
              <a:tblPr firstRow="1" firstCol="1" bandRow="1">
                <a:tableStyleId>{1FECB4D8-DB02-4DC6-A0A2-4F2EBAE1DC90}</a:tableStyleId>
              </a:tblPr>
              <a:tblGrid>
                <a:gridCol w="1805940"/>
                <a:gridCol w="1657765"/>
              </a:tblGrid>
              <a:tr h="0">
                <a:tc>
                  <a:txBody>
                    <a:bodyPr/>
                    <a:lstStyle/>
                    <a:p>
                      <a:pPr marL="0" marR="0">
                        <a:spcBef>
                          <a:spcPts val="0"/>
                        </a:spcBef>
                        <a:spcAft>
                          <a:spcPts val="0"/>
                        </a:spcAft>
                      </a:pPr>
                      <a:r>
                        <a:rPr lang="en-US" sz="1200" dirty="0">
                          <a:effectLst/>
                        </a:rPr>
                        <a:t>Storehouse of Heaven</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Toolbox of Correction</a:t>
                      </a:r>
                      <a:r>
                        <a:rPr lang="en-US" sz="1200" dirty="0" smtClean="0">
                          <a:effectLst/>
                        </a:rPr>
                        <a:t>/</a:t>
                      </a:r>
                    </a:p>
                    <a:p>
                      <a:pPr marL="0" marR="0">
                        <a:spcBef>
                          <a:spcPts val="0"/>
                        </a:spcBef>
                        <a:spcAft>
                          <a:spcPts val="0"/>
                        </a:spcAft>
                      </a:pPr>
                      <a:r>
                        <a:rPr lang="en-US" sz="1200" dirty="0" smtClean="0">
                          <a:effectLst/>
                        </a:rPr>
                        <a:t>Judgment </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 </a:t>
                      </a:r>
                      <a:r>
                        <a:rPr lang="en-US" sz="1200" dirty="0" smtClean="0">
                          <a:effectLst/>
                        </a:rPr>
                        <a:t>I created you to have these blessings</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 </a:t>
                      </a:r>
                      <a:r>
                        <a:rPr lang="en-US" sz="1200" dirty="0" smtClean="0">
                          <a:effectLst/>
                        </a:rPr>
                        <a:t>I did not Create you to LIVE IN THESE</a:t>
                      </a:r>
                      <a:r>
                        <a:rPr lang="en-US" sz="1200" baseline="0" dirty="0" smtClean="0">
                          <a:effectLst/>
                        </a:rPr>
                        <a:t> CURSES</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Faith</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dirty="0" smtClean="0">
                          <a:effectLst/>
                        </a:rPr>
                        <a:t>Fear (unhealthy)</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Salvation</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Judgment</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Righteousness/ Holiness</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Sin/ selfishness/ evil</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Healing</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a:effectLst/>
                        </a:rPr>
                        <a:t>Sickness</a:t>
                      </a:r>
                      <a:endParaRPr lang="en-US" sz="140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Life</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Death</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a:effectLst/>
                        </a:rPr>
                        <a:t>Fellowship</a:t>
                      </a:r>
                      <a:endParaRPr lang="en-US" sz="14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Separation </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a:effectLst/>
                        </a:rPr>
                        <a:t>Joy</a:t>
                      </a:r>
                      <a:endParaRPr lang="en-US" sz="140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Sorrow</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dirty="0">
                          <a:effectLst/>
                        </a:rPr>
                        <a:t>Eternal companionship</a:t>
                      </a:r>
                      <a:endParaRPr lang="en-US" sz="1400" dirty="0">
                        <a:effectLst/>
                        <a:latin typeface="Arial"/>
                        <a:ea typeface="Calibri"/>
                      </a:endParaRPr>
                    </a:p>
                  </a:txBody>
                  <a:tcPr marL="68580" marR="68580" marT="0" marB="0"/>
                </a:tc>
                <a:tc>
                  <a:txBody>
                    <a:bodyPr/>
                    <a:lstStyle/>
                    <a:p>
                      <a:pPr marL="0" marR="0">
                        <a:spcBef>
                          <a:spcPts val="0"/>
                        </a:spcBef>
                        <a:spcAft>
                          <a:spcPts val="0"/>
                        </a:spcAft>
                      </a:pPr>
                      <a:r>
                        <a:rPr lang="en-US" sz="1200" dirty="0">
                          <a:effectLst/>
                        </a:rPr>
                        <a:t>Eternal loneliness/ hell </a:t>
                      </a:r>
                      <a:endParaRPr lang="en-US" sz="1400" dirty="0">
                        <a:effectLst/>
                        <a:latin typeface="Arial"/>
                        <a:ea typeface="Calibri"/>
                      </a:endParaRPr>
                    </a:p>
                  </a:txBody>
                  <a:tcPr marL="68580" marR="68580" marT="0" marB="0"/>
                </a:tc>
              </a:tr>
              <a:tr h="0">
                <a:tc>
                  <a:txBody>
                    <a:bodyPr/>
                    <a:lstStyle/>
                    <a:p>
                      <a:pPr marL="0" marR="0">
                        <a:spcBef>
                          <a:spcPts val="0"/>
                        </a:spcBef>
                        <a:spcAft>
                          <a:spcPts val="0"/>
                        </a:spcAft>
                      </a:pPr>
                      <a:r>
                        <a:rPr lang="en-US" sz="1200" dirty="0" smtClean="0">
                          <a:effectLst/>
                          <a:latin typeface="Arial"/>
                          <a:ea typeface="Calibri"/>
                        </a:rPr>
                        <a:t>Freedom</a:t>
                      </a:r>
                      <a:endParaRPr lang="en-US" sz="1200" dirty="0">
                        <a:effectLst/>
                        <a:latin typeface="Arial"/>
                        <a:ea typeface="Calibri"/>
                      </a:endParaRPr>
                    </a:p>
                  </a:txBody>
                  <a:tcPr marL="68580" marR="68580" marT="0" marB="0"/>
                </a:tc>
                <a:tc>
                  <a:txBody>
                    <a:bodyPr/>
                    <a:lstStyle/>
                    <a:p>
                      <a:pPr marL="0" marR="0">
                        <a:spcBef>
                          <a:spcPts val="0"/>
                        </a:spcBef>
                        <a:spcAft>
                          <a:spcPts val="0"/>
                        </a:spcAft>
                      </a:pPr>
                      <a:r>
                        <a:rPr lang="en-US" sz="1200" dirty="0" smtClean="0">
                          <a:effectLst/>
                          <a:latin typeface="Arial"/>
                          <a:ea typeface="Calibri"/>
                        </a:rPr>
                        <a:t>Bondage</a:t>
                      </a:r>
                      <a:endParaRPr lang="en-US" sz="1200" dirty="0">
                        <a:effectLst/>
                        <a:latin typeface="Arial"/>
                        <a:ea typeface="Calibri"/>
                      </a:endParaRPr>
                    </a:p>
                  </a:txBody>
                  <a:tcPr marL="68580" marR="68580" marT="0" marB="0"/>
                </a:tc>
              </a:tr>
            </a:tbl>
          </a:graphicData>
        </a:graphic>
      </p:graphicFrame>
      <p:sp>
        <p:nvSpPr>
          <p:cNvPr id="14" name="Rectangle 13"/>
          <p:cNvSpPr/>
          <p:nvPr/>
        </p:nvSpPr>
        <p:spPr>
          <a:xfrm>
            <a:off x="6376680" y="2477869"/>
            <a:ext cx="2691120" cy="646331"/>
          </a:xfrm>
          <a:prstGeom prst="rect">
            <a:avLst/>
          </a:prstGeom>
        </p:spPr>
        <p:txBody>
          <a:bodyPr wrap="square">
            <a:spAutoFit/>
          </a:bodyPr>
          <a:lstStyle/>
          <a:p>
            <a:r>
              <a:rPr lang="en-US" sz="1200" dirty="0"/>
              <a:t> I form the light and create darkness, I bring prosperity and create disaster; I, the </a:t>
            </a:r>
            <a:r>
              <a:rPr lang="en-US" sz="1200" cap="small" dirty="0"/>
              <a:t>LORD</a:t>
            </a:r>
            <a:r>
              <a:rPr lang="en-US" sz="1200" dirty="0"/>
              <a:t>, do all these things. </a:t>
            </a:r>
            <a:r>
              <a:rPr lang="en-US" sz="1200" b="1" dirty="0"/>
              <a:t>Isaiah 45:7 </a:t>
            </a:r>
            <a:endParaRPr lang="en-US" sz="1200" dirty="0"/>
          </a:p>
        </p:txBody>
      </p:sp>
      <p:sp>
        <p:nvSpPr>
          <p:cNvPr id="15" name="Rectangle 14"/>
          <p:cNvSpPr/>
          <p:nvPr/>
        </p:nvSpPr>
        <p:spPr>
          <a:xfrm>
            <a:off x="5791200" y="381000"/>
            <a:ext cx="3276600" cy="461665"/>
          </a:xfrm>
          <a:prstGeom prst="rect">
            <a:avLst/>
          </a:prstGeom>
        </p:spPr>
        <p:txBody>
          <a:bodyPr wrap="square">
            <a:spAutoFit/>
          </a:bodyPr>
          <a:lstStyle/>
          <a:p>
            <a:r>
              <a:rPr lang="en-US" sz="1200" dirty="0"/>
              <a:t> And God said, </a:t>
            </a:r>
            <a:r>
              <a:rPr lang="en-US" sz="1200" b="1" dirty="0">
                <a:solidFill>
                  <a:srgbClr val="FFFF00"/>
                </a:solidFill>
              </a:rPr>
              <a:t>Let us make man in our image, after our likeness:</a:t>
            </a:r>
            <a:r>
              <a:rPr lang="en-US" sz="1200" dirty="0"/>
              <a:t> Genesis 1:26 </a:t>
            </a:r>
          </a:p>
        </p:txBody>
      </p:sp>
      <p:pic>
        <p:nvPicPr>
          <p:cNvPr id="1041" name="Picture 17" descr="7 Reasons 'Good' People Go to He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11473" y="5957572"/>
            <a:ext cx="1468794" cy="7673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218411" y="6336268"/>
            <a:ext cx="1026980" cy="369332"/>
          </a:xfrm>
          <a:prstGeom prst="rect">
            <a:avLst/>
          </a:prstGeom>
          <a:noFill/>
        </p:spPr>
        <p:txBody>
          <a:bodyPr wrap="square" rtlCol="0">
            <a:spAutoFit/>
          </a:bodyPr>
          <a:lstStyle/>
          <a:p>
            <a:pPr algn="ctr"/>
            <a:r>
              <a:rPr lang="en-US" b="1" dirty="0" smtClean="0">
                <a:solidFill>
                  <a:schemeClr val="bg1"/>
                </a:solidFill>
              </a:rPr>
              <a:t>HELL </a:t>
            </a:r>
            <a:endParaRPr lang="en-US" b="1" dirty="0">
              <a:solidFill>
                <a:schemeClr val="bg1"/>
              </a:solidFill>
            </a:endParaRPr>
          </a:p>
        </p:txBody>
      </p:sp>
      <p:sp>
        <p:nvSpPr>
          <p:cNvPr id="16" name="Curved Left Arrow 15"/>
          <p:cNvSpPr/>
          <p:nvPr/>
        </p:nvSpPr>
        <p:spPr>
          <a:xfrm flipH="1">
            <a:off x="162438" y="1309561"/>
            <a:ext cx="905006" cy="4611247"/>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043" name="Picture 19" descr="Behind the Shield - Human Eyes"/>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9201" y="4610100"/>
            <a:ext cx="909638" cy="12573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33137" y="6018091"/>
            <a:ext cx="3278379" cy="830997"/>
          </a:xfrm>
          <a:prstGeom prst="rect">
            <a:avLst/>
          </a:prstGeom>
        </p:spPr>
        <p:txBody>
          <a:bodyPr wrap="square">
            <a:spAutoFit/>
          </a:bodyPr>
          <a:lstStyle/>
          <a:p>
            <a:r>
              <a:rPr lang="en-US" sz="1200" dirty="0"/>
              <a:t> "Then he will say to those on his left, 'Depart from me, you who are cursed, </a:t>
            </a:r>
            <a:r>
              <a:rPr lang="en-US" sz="1200" b="1" dirty="0">
                <a:solidFill>
                  <a:srgbClr val="FFFF00"/>
                </a:solidFill>
              </a:rPr>
              <a:t>into the eternal fire prepared for the devil and his angels</a:t>
            </a:r>
            <a:r>
              <a:rPr lang="en-US" sz="1200" dirty="0"/>
              <a:t>. </a:t>
            </a:r>
            <a:r>
              <a:rPr lang="en-US" sz="1200" b="1" dirty="0"/>
              <a:t>Matthew 25:41 (NIV) </a:t>
            </a:r>
            <a:r>
              <a:rPr lang="en-US" sz="1200" dirty="0"/>
              <a:t/>
            </a:r>
            <a:br>
              <a:rPr lang="en-US" sz="1200" dirty="0"/>
            </a:br>
            <a:endParaRPr lang="en-US" sz="1200" dirty="0"/>
          </a:p>
        </p:txBody>
      </p:sp>
      <p:sp>
        <p:nvSpPr>
          <p:cNvPr id="22" name="TextBox 21"/>
          <p:cNvSpPr txBox="1"/>
          <p:nvPr/>
        </p:nvSpPr>
        <p:spPr>
          <a:xfrm>
            <a:off x="3107940" y="3962400"/>
            <a:ext cx="992116" cy="1815882"/>
          </a:xfrm>
          <a:prstGeom prst="rect">
            <a:avLst/>
          </a:prstGeom>
          <a:solidFill>
            <a:schemeClr val="bg2"/>
          </a:solidFill>
          <a:effectLst>
            <a:softEdge rad="50800"/>
          </a:effectLst>
        </p:spPr>
        <p:txBody>
          <a:bodyPr wrap="square" rtlCol="0">
            <a:spAutoFit/>
          </a:bodyPr>
          <a:lstStyle/>
          <a:p>
            <a:r>
              <a:rPr lang="en-US" sz="1400" dirty="0" smtClean="0"/>
              <a:t>God puts a hedge or shield </a:t>
            </a:r>
          </a:p>
          <a:p>
            <a:r>
              <a:rPr lang="en-US" sz="1400" dirty="0" smtClean="0">
                <a:solidFill>
                  <a:srgbClr val="FFFF00"/>
                </a:solidFill>
              </a:rPr>
              <a:t>Job 1</a:t>
            </a:r>
          </a:p>
          <a:p>
            <a:r>
              <a:rPr lang="en-US" sz="1400" dirty="0" smtClean="0"/>
              <a:t>Restrains evil by the Holy Spirit</a:t>
            </a:r>
          </a:p>
          <a:p>
            <a:r>
              <a:rPr lang="en-US" sz="1400" dirty="0" smtClean="0">
                <a:solidFill>
                  <a:srgbClr val="FFFF00"/>
                </a:solidFill>
              </a:rPr>
              <a:t>2 Thess. 2:6</a:t>
            </a:r>
            <a:endParaRPr lang="en-US" sz="1400" dirty="0">
              <a:solidFill>
                <a:srgbClr val="FFFF00"/>
              </a:solidFill>
            </a:endParaRPr>
          </a:p>
        </p:txBody>
      </p:sp>
      <p:sp>
        <p:nvSpPr>
          <p:cNvPr id="23" name="Rectangle 22"/>
          <p:cNvSpPr/>
          <p:nvPr/>
        </p:nvSpPr>
        <p:spPr>
          <a:xfrm>
            <a:off x="703428" y="1817368"/>
            <a:ext cx="3860662" cy="1015663"/>
          </a:xfrm>
          <a:prstGeom prst="rect">
            <a:avLst/>
          </a:prstGeom>
        </p:spPr>
        <p:txBody>
          <a:bodyPr wrap="square">
            <a:spAutoFit/>
          </a:bodyPr>
          <a:lstStyle/>
          <a:p>
            <a:r>
              <a:rPr lang="en-US" sz="1200" b="1" dirty="0" smtClean="0"/>
              <a:t>In those days it was not safe to travel about, for all the inhabitants of the lands were in great turmoil.  One nation was being crushed by another and one city by another, </a:t>
            </a:r>
            <a:r>
              <a:rPr lang="en-US" sz="1200" b="1" dirty="0" smtClean="0">
                <a:solidFill>
                  <a:srgbClr val="FFFF00"/>
                </a:solidFill>
              </a:rPr>
              <a:t>because God was troubling them with every kind of distress</a:t>
            </a:r>
            <a:r>
              <a:rPr lang="en-US" sz="1200" b="1" dirty="0" smtClean="0"/>
              <a:t>.</a:t>
            </a:r>
          </a:p>
          <a:p>
            <a:r>
              <a:rPr lang="en-US" sz="1200" b="1" dirty="0" smtClean="0"/>
              <a:t>2 Chronicles 15:5, 6</a:t>
            </a:r>
            <a:endParaRPr lang="en-US" sz="1200" dirty="0"/>
          </a:p>
        </p:txBody>
      </p:sp>
      <p:sp>
        <p:nvSpPr>
          <p:cNvPr id="24" name="TextBox 23"/>
          <p:cNvSpPr txBox="1"/>
          <p:nvPr/>
        </p:nvSpPr>
        <p:spPr>
          <a:xfrm>
            <a:off x="703428" y="3121219"/>
            <a:ext cx="2039775" cy="2677656"/>
          </a:xfrm>
          <a:prstGeom prst="rect">
            <a:avLst/>
          </a:prstGeom>
          <a:noFill/>
        </p:spPr>
        <p:txBody>
          <a:bodyPr wrap="square" rtlCol="0">
            <a:spAutoFit/>
          </a:bodyPr>
          <a:lstStyle/>
          <a:p>
            <a:r>
              <a:rPr lang="en-US" sz="1400" b="1" dirty="0" smtClean="0">
                <a:solidFill>
                  <a:srgbClr val="FFFF00"/>
                </a:solidFill>
              </a:rPr>
              <a:t>God troubles mankind by: </a:t>
            </a:r>
          </a:p>
          <a:p>
            <a:endParaRPr lang="en-US" sz="1400" b="1" dirty="0">
              <a:solidFill>
                <a:srgbClr val="FFFF00"/>
              </a:solidFill>
            </a:endParaRPr>
          </a:p>
          <a:p>
            <a:pPr marL="342900" indent="-342900">
              <a:buFont typeface="+mj-lt"/>
              <a:buAutoNum type="arabicPeriod"/>
            </a:pPr>
            <a:r>
              <a:rPr lang="en-US" sz="1400" dirty="0" smtClean="0"/>
              <a:t>Removing the hedge </a:t>
            </a:r>
          </a:p>
          <a:p>
            <a:pPr marL="342900" indent="-342900">
              <a:buFont typeface="+mj-lt"/>
              <a:buAutoNum type="arabicPeriod"/>
            </a:pPr>
            <a:r>
              <a:rPr lang="en-US" sz="1400" dirty="0" smtClean="0"/>
              <a:t>Withdrawing His presence and miracles</a:t>
            </a:r>
          </a:p>
          <a:p>
            <a:pPr marL="342900" indent="-342900">
              <a:buFont typeface="+mj-lt"/>
              <a:buAutoNum type="arabicPeriod"/>
            </a:pPr>
            <a:r>
              <a:rPr lang="en-US" sz="1400" dirty="0" smtClean="0"/>
              <a:t>Makes the chariot wheels come off – Exodus 14:25</a:t>
            </a:r>
          </a:p>
          <a:p>
            <a:pPr marL="342900" indent="-342900">
              <a:buFont typeface="+mj-lt"/>
              <a:buAutoNum type="arabicPeriod"/>
            </a:pPr>
            <a:r>
              <a:rPr lang="en-US" sz="1400" dirty="0" smtClean="0"/>
              <a:t>Uses evil tyrants to oppress the people – Judges 2:18</a:t>
            </a:r>
          </a:p>
          <a:p>
            <a:pPr marL="342900" indent="-342900">
              <a:buFont typeface="+mj-lt"/>
              <a:buAutoNum type="arabicPeriod"/>
            </a:pPr>
            <a:endParaRPr lang="en-US" sz="1400" dirty="0"/>
          </a:p>
        </p:txBody>
      </p:sp>
      <p:sp>
        <p:nvSpPr>
          <p:cNvPr id="36" name="Curved Left Arrow 35"/>
          <p:cNvSpPr/>
          <p:nvPr/>
        </p:nvSpPr>
        <p:spPr>
          <a:xfrm rot="5400000">
            <a:off x="5751188" y="4474409"/>
            <a:ext cx="1095751" cy="3505200"/>
          </a:xfrm>
          <a:prstGeom prst="curved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8" name="Rectangle 37"/>
          <p:cNvSpPr/>
          <p:nvPr/>
        </p:nvSpPr>
        <p:spPr>
          <a:xfrm>
            <a:off x="572396" y="1743701"/>
            <a:ext cx="3860662" cy="1015663"/>
          </a:xfrm>
          <a:prstGeom prst="rect">
            <a:avLst/>
          </a:prstGeom>
        </p:spPr>
        <p:txBody>
          <a:bodyPr wrap="square">
            <a:spAutoFit/>
          </a:bodyPr>
          <a:lstStyle/>
          <a:p>
            <a:r>
              <a:rPr lang="en-US" sz="1200" b="1" dirty="0" smtClean="0"/>
              <a:t>In those days it was not safe to travel about, for all the inhabitants of the lands were in great turmoil.  One nation was being crushed by another and one city by another, </a:t>
            </a:r>
            <a:r>
              <a:rPr lang="en-US" sz="1200" b="1" dirty="0" smtClean="0">
                <a:solidFill>
                  <a:srgbClr val="FFFF00"/>
                </a:solidFill>
              </a:rPr>
              <a:t>because God was troubling them with every kind of distress</a:t>
            </a:r>
            <a:r>
              <a:rPr lang="en-US" sz="1200" b="1" dirty="0" smtClean="0"/>
              <a:t>.</a:t>
            </a:r>
          </a:p>
          <a:p>
            <a:r>
              <a:rPr lang="en-US" sz="1200" b="1" dirty="0" smtClean="0"/>
              <a:t>2 Chronicles 15:5, 6</a:t>
            </a:r>
            <a:endParaRPr lang="en-US" sz="1200" dirty="0"/>
          </a:p>
        </p:txBody>
      </p:sp>
      <p:sp>
        <p:nvSpPr>
          <p:cNvPr id="26" name="Rectangle 25"/>
          <p:cNvSpPr/>
          <p:nvPr/>
        </p:nvSpPr>
        <p:spPr>
          <a:xfrm>
            <a:off x="614941" y="1816770"/>
            <a:ext cx="3902863" cy="100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37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17" grpId="0"/>
      <p:bldP spid="16" grpId="0" animBg="1"/>
      <p:bldP spid="21" grpId="0"/>
      <p:bldP spid="22" grpId="0" animBg="1"/>
      <p:bldP spid="23" grpId="0"/>
      <p:bldP spid="24" grpId="0"/>
      <p:bldP spid="36" grpId="0" animBg="1"/>
      <p:bldP spid="38"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04800" y="228600"/>
            <a:ext cx="8991600" cy="708025"/>
          </a:xfrm>
        </p:spPr>
        <p:txBody>
          <a:bodyPr/>
          <a:lstStyle/>
          <a:p>
            <a:pPr algn="ctr" eaLnBrk="1" hangingPunct="1">
              <a:defRPr/>
            </a:pPr>
            <a:r>
              <a:rPr lang="en-US" sz="3200" b="1" dirty="0" smtClean="0">
                <a:solidFill>
                  <a:srgbClr val="FFFF00"/>
                </a:solidFill>
                <a:effectLst>
                  <a:outerShdw blurRad="50800" dist="127000" dir="8520000" sx="105000" sy="105000" algn="tl">
                    <a:srgbClr val="000000">
                      <a:alpha val="43137"/>
                    </a:srgbClr>
                  </a:outerShdw>
                </a:effectLst>
              </a:rPr>
              <a:t>THE CYCLE OF BLESSING AND Judgment</a:t>
            </a:r>
          </a:p>
        </p:txBody>
      </p:sp>
      <p:pic>
        <p:nvPicPr>
          <p:cNvPr id="2050" name="Picture 2" descr="Does Leviticus 26 prophesy the Jews return to Jerusalem in 1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6182"/>
            <a:ext cx="4985146" cy="3203418"/>
          </a:xfrm>
          <a:prstGeom prst="rect">
            <a:avLst/>
          </a:prstGeom>
          <a:solidFill>
            <a:schemeClr val="bg2"/>
          </a:solidFill>
        </p:spPr>
      </p:pic>
      <p:sp>
        <p:nvSpPr>
          <p:cNvPr id="3" name="Rectangle 2"/>
          <p:cNvSpPr/>
          <p:nvPr/>
        </p:nvSpPr>
        <p:spPr>
          <a:xfrm>
            <a:off x="457200" y="5029200"/>
            <a:ext cx="2859419" cy="1477328"/>
          </a:xfrm>
          <a:prstGeom prst="rect">
            <a:avLst/>
          </a:prstGeom>
        </p:spPr>
        <p:txBody>
          <a:bodyPr wrap="square">
            <a:spAutoFit/>
          </a:bodyPr>
          <a:lstStyle/>
          <a:p>
            <a:r>
              <a:rPr lang="en-US" dirty="0"/>
              <a:t>He, that being often reproved </a:t>
            </a:r>
            <a:r>
              <a:rPr lang="en-US" dirty="0" smtClean="0"/>
              <a:t>hardens </a:t>
            </a:r>
            <a:r>
              <a:rPr lang="en-US" dirty="0"/>
              <a:t>his neck, shall suddenly be destroyed, and that without remedy. Proverbs 29:1</a:t>
            </a:r>
          </a:p>
        </p:txBody>
      </p:sp>
      <p:sp>
        <p:nvSpPr>
          <p:cNvPr id="4" name="TextBox 3"/>
          <p:cNvSpPr txBox="1"/>
          <p:nvPr/>
        </p:nvSpPr>
        <p:spPr>
          <a:xfrm>
            <a:off x="6300883" y="1216182"/>
            <a:ext cx="2538317" cy="2031325"/>
          </a:xfrm>
          <a:prstGeom prst="rect">
            <a:avLst/>
          </a:prstGeom>
          <a:noFill/>
        </p:spPr>
        <p:txBody>
          <a:bodyPr wrap="square" rtlCol="0">
            <a:spAutoFit/>
          </a:bodyPr>
          <a:lstStyle/>
          <a:p>
            <a:r>
              <a:rPr lang="en-US" dirty="0" smtClean="0"/>
              <a:t>God is using the </a:t>
            </a:r>
            <a:r>
              <a:rPr lang="en-US" b="1" dirty="0" smtClean="0">
                <a:solidFill>
                  <a:srgbClr val="FFFF00"/>
                </a:solidFill>
              </a:rPr>
              <a:t>UNBEARABLE</a:t>
            </a:r>
            <a:r>
              <a:rPr lang="en-US" dirty="0" smtClean="0"/>
              <a:t> distress to cause people to seek the God who can bring His presence and salvation. </a:t>
            </a:r>
          </a:p>
          <a:p>
            <a:endParaRPr lang="en-US" dirty="0"/>
          </a:p>
          <a:p>
            <a:r>
              <a:rPr lang="en-US" dirty="0" smtClean="0"/>
              <a:t>Turn from their folly</a:t>
            </a:r>
            <a:endParaRPr lang="en-US" dirty="0"/>
          </a:p>
        </p:txBody>
      </p:sp>
      <p:sp>
        <p:nvSpPr>
          <p:cNvPr id="5" name="Curved Right Arrow 4"/>
          <p:cNvSpPr/>
          <p:nvPr/>
        </p:nvSpPr>
        <p:spPr>
          <a:xfrm rot="14683499">
            <a:off x="4885681" y="3205486"/>
            <a:ext cx="473579" cy="1508366"/>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794189" y="4798874"/>
            <a:ext cx="5013389" cy="2031325"/>
          </a:xfrm>
          <a:prstGeom prst="rect">
            <a:avLst/>
          </a:prstGeom>
        </p:spPr>
        <p:txBody>
          <a:bodyPr wrap="square">
            <a:spAutoFit/>
          </a:bodyPr>
          <a:lstStyle/>
          <a:p>
            <a:r>
              <a:rPr lang="en-US" dirty="0" smtClean="0"/>
              <a:t>If the Church abandons </a:t>
            </a:r>
            <a:r>
              <a:rPr lang="en-US" dirty="0"/>
              <a:t>all hope for an invasion of the Holy Spirit’s observable </a:t>
            </a:r>
            <a:r>
              <a:rPr lang="en-US" dirty="0" smtClean="0"/>
              <a:t>works, </a:t>
            </a:r>
            <a:r>
              <a:rPr lang="en-US" dirty="0"/>
              <a:t>and </a:t>
            </a:r>
            <a:r>
              <a:rPr lang="en-US" dirty="0" smtClean="0"/>
              <a:t>ceases </a:t>
            </a:r>
            <a:r>
              <a:rPr lang="en-US" dirty="0"/>
              <a:t>all cooperation with the Lord, </a:t>
            </a:r>
            <a:r>
              <a:rPr lang="en-US" b="1" dirty="0">
                <a:solidFill>
                  <a:srgbClr val="FFFF00"/>
                </a:solidFill>
              </a:rPr>
              <a:t>then the chastisement has not been improved upon</a:t>
            </a:r>
            <a:r>
              <a:rPr lang="en-US" dirty="0"/>
              <a:t>.  In this case Satan’s evil will have its way; the advantage is </a:t>
            </a:r>
            <a:r>
              <a:rPr lang="en-US" dirty="0" smtClean="0"/>
              <a:t>still publically on </a:t>
            </a:r>
            <a:r>
              <a:rPr lang="en-US" dirty="0"/>
              <a:t>his side, </a:t>
            </a:r>
            <a:r>
              <a:rPr lang="en-US" b="1" dirty="0">
                <a:solidFill>
                  <a:srgbClr val="FFFF00"/>
                </a:solidFill>
              </a:rPr>
              <a:t>and further humblings are to be expected</a:t>
            </a:r>
            <a:r>
              <a:rPr lang="en-US" dirty="0"/>
              <a:t>.  James Caughey</a:t>
            </a:r>
          </a:p>
        </p:txBody>
      </p:sp>
    </p:spTree>
    <p:extLst>
      <p:ext uri="{BB962C8B-B14F-4D97-AF65-F5344CB8AC3E}">
        <p14:creationId xmlns:p14="http://schemas.microsoft.com/office/powerpoint/2010/main" val="25427509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143280</TotalTime>
  <Words>1971</Words>
  <Application>Microsoft Office PowerPoint</Application>
  <PresentationFormat>On-screen Show (4:3)</PresentationFormat>
  <Paragraphs>144</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1_Green curves template Segoe</vt:lpstr>
      <vt:lpstr>White with Courier font for code slides</vt:lpstr>
      <vt:lpstr>Horizon</vt:lpstr>
      <vt:lpstr>PowerPoint Presentation</vt:lpstr>
      <vt:lpstr>PowerPoint Presentation</vt:lpstr>
      <vt:lpstr>PowerPoint Presentation</vt:lpstr>
      <vt:lpstr>We used to have Absolute truths!</vt:lpstr>
      <vt:lpstr>PowerPoint Presentation</vt:lpstr>
      <vt:lpstr>PowerPoint Presentation</vt:lpstr>
      <vt:lpstr>PowerPoint Presentation</vt:lpstr>
      <vt:lpstr>PowerPoint Presentation</vt:lpstr>
      <vt:lpstr>THE CYCLE OF BLESSING AND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1934</cp:revision>
  <cp:lastPrinted>2022-03-14T11:49:24Z</cp:lastPrinted>
  <dcterms:created xsi:type="dcterms:W3CDTF">2017-04-23T09:25:27Z</dcterms:created>
  <dcterms:modified xsi:type="dcterms:W3CDTF">2022-05-22T16:17:51Z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