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 id="2147483689" r:id="rId4"/>
  </p:sldMasterIdLst>
  <p:notesMasterIdLst>
    <p:notesMasterId r:id="rId27"/>
  </p:notesMasterIdLst>
  <p:sldIdLst>
    <p:sldId id="904" r:id="rId5"/>
    <p:sldId id="1012" r:id="rId6"/>
    <p:sldId id="1016" r:id="rId7"/>
    <p:sldId id="1007" r:id="rId8"/>
    <p:sldId id="1019" r:id="rId9"/>
    <p:sldId id="1017" r:id="rId10"/>
    <p:sldId id="1015" r:id="rId11"/>
    <p:sldId id="1014" r:id="rId12"/>
    <p:sldId id="969" r:id="rId13"/>
    <p:sldId id="1008" r:id="rId14"/>
    <p:sldId id="1006" r:id="rId15"/>
    <p:sldId id="1005" r:id="rId16"/>
    <p:sldId id="1011" r:id="rId17"/>
    <p:sldId id="1009" r:id="rId18"/>
    <p:sldId id="1004" r:id="rId19"/>
    <p:sldId id="1013" r:id="rId20"/>
    <p:sldId id="1003" r:id="rId21"/>
    <p:sldId id="997" r:id="rId22"/>
    <p:sldId id="990" r:id="rId23"/>
    <p:sldId id="996" r:id="rId24"/>
    <p:sldId id="1018" r:id="rId25"/>
    <p:sldId id="992" r:id="rId26"/>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9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p:scale>
          <a:sx n="60" d="100"/>
          <a:sy n="60" d="100"/>
        </p:scale>
        <p:origin x="-3084" y="-1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2.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4820"/>
          </a:xfrm>
          <a:prstGeom prst="rect">
            <a:avLst/>
          </a:prstGeom>
        </p:spPr>
        <p:txBody>
          <a:bodyPr vert="horz" lIns="92438" tIns="46219" rIns="92438" bIns="46219"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38" tIns="46219" rIns="92438" bIns="46219" rtlCol="0"/>
          <a:lstStyle>
            <a:lvl1pPr algn="r">
              <a:defRPr sz="1200"/>
            </a:lvl1pPr>
          </a:lstStyle>
          <a:p>
            <a:fld id="{6C4C2796-38F0-4163-B63C-6A929A5D6120}" type="datetimeFigureOut">
              <a:rPr lang="en-US" smtClean="0"/>
              <a:t>6/5/2022</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38" tIns="46219" rIns="92438" bIns="46219"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38" tIns="46219" rIns="92438" bIns="462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2982119" cy="464820"/>
          </a:xfrm>
          <a:prstGeom prst="rect">
            <a:avLst/>
          </a:prstGeom>
        </p:spPr>
        <p:txBody>
          <a:bodyPr vert="horz" lIns="92438" tIns="46219" rIns="92438" bIns="4621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38" tIns="46219" rIns="92438" bIns="46219" rtlCol="0" anchor="b"/>
          <a:lstStyle>
            <a:lvl1pPr algn="r">
              <a:defRPr sz="1200"/>
            </a:lvl1pPr>
          </a:lstStyle>
          <a:p>
            <a:fld id="{5DCBF8A3-7C65-4CBF-A992-414CE124F484}" type="slidenum">
              <a:rPr lang="en-US" smtClean="0"/>
              <a:t>‹#›</a:t>
            </a:fld>
            <a:endParaRPr lang="en-US"/>
          </a:p>
        </p:txBody>
      </p:sp>
    </p:spTree>
    <p:extLst>
      <p:ext uri="{BB962C8B-B14F-4D97-AF65-F5344CB8AC3E}">
        <p14:creationId xmlns:p14="http://schemas.microsoft.com/office/powerpoint/2010/main" val="2288100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537D3102-AD23-4BFF-87AE-61567A0BE8E3}" type="datetime1">
              <a:rPr lang="en-US" smtClean="0"/>
              <a:t>6/5/2022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B55F5725-E820-4B2A-A81C-15E6A453397F}" type="datetime1">
              <a:rPr lang="en-US" smtClean="0"/>
              <a:t>6/5/2022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8DB90A-5AB2-4BF4-8147-F4CADCC03FE3}" type="datetime1">
              <a:rPr lang="en-US" smtClean="0"/>
              <a:t>6/5/2022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FC7ECF7D-CB0D-4FDB-902B-9E5CD56B2F3F}" type="datetime1">
              <a:rPr lang="en-US" smtClean="0"/>
              <a:t>6/5/2022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C1155614-9033-4786-9235-17DD4EEE6651}" type="datetime1">
              <a:rPr lang="en-US" smtClean="0"/>
              <a:t>6/5/2022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3DFD299-E27D-455F-9667-E019E6CEA2DD}" type="datetime1">
              <a:rPr lang="en-US" smtClean="0"/>
              <a:t>6/5/2022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AA9CB-1752-48C5-8105-E376DCE212C0}" type="datetime1">
              <a:rPr lang="en-US" smtClean="0"/>
              <a:t>6/5/2022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1F1C62-8F5A-4581-84EA-8C88B3391AE6}" type="datetime1">
              <a:rPr lang="en-US" smtClean="0"/>
              <a:t>6/5/2022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A98DDE-8CD0-4E97-98D0-8F413940748F}" type="datetime1">
              <a:rPr lang="en-US" smtClean="0"/>
              <a:t>6/5/2022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FABC42-E576-4B96-A2BC-C9DCC9DAE463}" type="datetime1">
              <a:rPr lang="en-US" smtClean="0"/>
              <a:t>6/5/2022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B9B64A-A574-4632-8FB6-30501D3E1ACB}" type="datetime1">
              <a:rPr lang="en-US" smtClean="0"/>
              <a:t>6/5/2022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cstate="print">
            <a:extLst>
              <a:ext uri="{28A0092B-C50C-407E-A947-70E740481C1C}">
                <a14:useLocalDpi xmlns:a14="http://schemas.microsoft.com/office/drawing/2010/main" val="0"/>
              </a:ext>
            </a:extLst>
          </a:blip>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8B3AFFF1-9C47-49F0-AE12-AF188F3F4E82}" type="datetime1">
              <a:rPr lang="en-US" smtClean="0"/>
              <a:pPr/>
              <a:t>6/5/2022</a:t>
            </a:fld>
            <a:endParaRPr lang="en-US" dirty="0"/>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38237106-F2ED-405E-BC33-CC3CF426205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ransition>
    <p:fade/>
  </p:transition>
  <p:timing>
    <p:tnLst>
      <p:par>
        <p:cTn id="1" dur="indefinite" restart="never" nodeType="tmRoot"/>
      </p:par>
    </p:tnLst>
  </p:timing>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15.xml"/><Relationship Id="rId6" Type="http://schemas.openxmlformats.org/officeDocument/2006/relationships/image" Target="../media/image29.jpeg"/><Relationship Id="rId5" Type="http://schemas.openxmlformats.org/officeDocument/2006/relationships/image" Target="../media/image28.gif"/><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5.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1950" y="5830669"/>
            <a:ext cx="8305800" cy="646331"/>
          </a:xfrm>
          <a:prstGeom prst="rect">
            <a:avLst/>
          </a:prstGeom>
          <a:noFill/>
        </p:spPr>
        <p:txBody>
          <a:bodyPr wrap="square" rtlCol="0">
            <a:spAutoFit/>
          </a:bodyPr>
          <a:lstStyle/>
          <a:p>
            <a:pPr algn="ctr"/>
            <a:r>
              <a:rPr lang="en-US" sz="3600" b="1" dirty="0" smtClean="0"/>
              <a:t>Pentecost  Sunday, June 5, 2022</a:t>
            </a:r>
          </a:p>
        </p:txBody>
      </p:sp>
      <p:sp>
        <p:nvSpPr>
          <p:cNvPr id="5" name="TextBox 4"/>
          <p:cNvSpPr txBox="1"/>
          <p:nvPr/>
        </p:nvSpPr>
        <p:spPr>
          <a:xfrm>
            <a:off x="914400" y="5358825"/>
            <a:ext cx="7239000" cy="584775"/>
          </a:xfrm>
          <a:prstGeom prst="rect">
            <a:avLst/>
          </a:prstGeom>
          <a:noFill/>
        </p:spPr>
        <p:txBody>
          <a:bodyPr wrap="square" rtlCol="0">
            <a:spAutoFit/>
          </a:bodyPr>
          <a:lstStyle/>
          <a:p>
            <a:pPr algn="ctr"/>
            <a:r>
              <a:rPr lang="en-US" sz="3200" b="1" dirty="0" smtClean="0">
                <a:solidFill>
                  <a:srgbClr val="FFFF00"/>
                </a:solidFill>
              </a:rPr>
              <a:t>A SERMON TO LIFEGATE</a:t>
            </a:r>
            <a:endParaRPr lang="en-US" sz="3200" b="1" dirty="0">
              <a:solidFill>
                <a:srgbClr val="FFFF00"/>
              </a:solidFill>
            </a:endParaRPr>
          </a:p>
        </p:txBody>
      </p:sp>
      <p:sp>
        <p:nvSpPr>
          <p:cNvPr id="2" name="Rectangle 1"/>
          <p:cNvSpPr/>
          <p:nvPr/>
        </p:nvSpPr>
        <p:spPr>
          <a:xfrm>
            <a:off x="76200" y="-76200"/>
            <a:ext cx="8991600" cy="2769989"/>
          </a:xfrm>
          <a:prstGeom prst="rect">
            <a:avLst/>
          </a:prstGeom>
        </p:spPr>
        <p:txBody>
          <a:bodyPr wrap="square">
            <a:spAutoFit/>
          </a:bodyPr>
          <a:lstStyle/>
          <a:p>
            <a:pPr algn="ctr"/>
            <a:r>
              <a:rPr lang="en-US" sz="6600" b="1" dirty="0" smtClean="0">
                <a:solidFill>
                  <a:srgbClr val="FFFF00"/>
                </a:solidFill>
                <a:latin typeface="AR JULIAN" panose="02000000000000000000" pitchFamily="2" charset="0"/>
              </a:rPr>
              <a:t>Endurance and Hope</a:t>
            </a:r>
            <a:r>
              <a:rPr lang="en-US" sz="3600" b="1" dirty="0" smtClean="0">
                <a:latin typeface="AR JULIAN" panose="02000000000000000000" pitchFamily="2" charset="0"/>
              </a:rPr>
              <a:t> </a:t>
            </a:r>
          </a:p>
          <a:p>
            <a:pPr algn="ctr"/>
            <a:r>
              <a:rPr lang="en-US" sz="3600" b="1" dirty="0" smtClean="0">
                <a:latin typeface="AR JULIAN" panose="02000000000000000000" pitchFamily="2" charset="0"/>
              </a:rPr>
              <a:t>AND </a:t>
            </a:r>
            <a:r>
              <a:rPr lang="en-US" sz="3600" b="1" dirty="0">
                <a:latin typeface="AR JULIAN" panose="02000000000000000000" pitchFamily="2" charset="0"/>
              </a:rPr>
              <a:t>THE WHITE HOT LAVA OF GOD’S REVELATION</a:t>
            </a:r>
            <a:endParaRPr lang="en-US" sz="3600" dirty="0">
              <a:latin typeface="AR JULIAN" panose="02000000000000000000" pitchFamily="2" charset="0"/>
            </a:endParaRPr>
          </a:p>
          <a:p>
            <a:pPr algn="ctr"/>
            <a:r>
              <a:rPr lang="en-US" sz="3600" b="1" dirty="0">
                <a:latin typeface="AR JULIAN" panose="02000000000000000000" pitchFamily="2" charset="0"/>
              </a:rPr>
              <a:t>THROUGH THE HOLY SPIRIT</a:t>
            </a:r>
            <a:endParaRPr lang="en-US" sz="3600" dirty="0">
              <a:latin typeface="AR JULIAN" panose="02000000000000000000" pitchFamily="2" charset="0"/>
            </a:endParaRPr>
          </a:p>
        </p:txBody>
      </p:sp>
      <p:sp>
        <p:nvSpPr>
          <p:cNvPr id="6" name="AutoShape 2" descr="The Marketing Vulcano erupts. Move, move move ! | Ger van den Buij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399" y="2971800"/>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900515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153" y="1371600"/>
            <a:ext cx="5181600" cy="4031873"/>
          </a:xfrm>
          <a:prstGeom prst="rect">
            <a:avLst/>
          </a:prstGeom>
        </p:spPr>
        <p:txBody>
          <a:bodyPr wrap="square">
            <a:spAutoFit/>
          </a:bodyPr>
          <a:lstStyle/>
          <a:p>
            <a:r>
              <a:rPr lang="en-US" sz="3200" dirty="0"/>
              <a:t> I, John, your brother and </a:t>
            </a:r>
            <a:r>
              <a:rPr lang="en-US" sz="3200" dirty="0" smtClean="0"/>
              <a:t>companion (co-participant) </a:t>
            </a:r>
            <a:r>
              <a:rPr lang="en-US" sz="3200" dirty="0"/>
              <a:t>in the </a:t>
            </a:r>
            <a:r>
              <a:rPr lang="en-US" sz="3200" b="1" dirty="0">
                <a:solidFill>
                  <a:srgbClr val="FFFF00"/>
                </a:solidFill>
              </a:rPr>
              <a:t>suffering</a:t>
            </a:r>
            <a:r>
              <a:rPr lang="en-US" sz="3200" dirty="0"/>
              <a:t> and </a:t>
            </a:r>
            <a:r>
              <a:rPr lang="en-US" sz="3200" b="1" dirty="0">
                <a:solidFill>
                  <a:srgbClr val="FFFF00"/>
                </a:solidFill>
              </a:rPr>
              <a:t>kingdom</a:t>
            </a:r>
            <a:r>
              <a:rPr lang="en-US" sz="3200" dirty="0"/>
              <a:t> </a:t>
            </a:r>
            <a:r>
              <a:rPr lang="en-US" sz="3200" dirty="0" smtClean="0"/>
              <a:t>(realm and rule) and </a:t>
            </a:r>
            <a:r>
              <a:rPr lang="en-US" sz="3200" b="1" dirty="0">
                <a:solidFill>
                  <a:srgbClr val="FFFF00"/>
                </a:solidFill>
              </a:rPr>
              <a:t>patient endurance </a:t>
            </a:r>
            <a:r>
              <a:rPr lang="en-US" sz="3200" dirty="0"/>
              <a:t>that are ours in Jesus, was on the island of Patmos </a:t>
            </a:r>
            <a:r>
              <a:rPr lang="en-US" sz="3200" b="1" dirty="0">
                <a:solidFill>
                  <a:srgbClr val="FFFF00"/>
                </a:solidFill>
              </a:rPr>
              <a:t>because of the word of God and the testimony of Jesus. </a:t>
            </a:r>
            <a:r>
              <a:rPr lang="en-US" sz="3200" b="1" dirty="0"/>
              <a:t>Revelation 1:9 </a:t>
            </a:r>
            <a:endParaRPr lang="en-US" sz="32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9172" y="1828800"/>
            <a:ext cx="2489200" cy="3363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3036" y="388203"/>
            <a:ext cx="7749363" cy="830997"/>
          </a:xfrm>
          <a:prstGeom prst="rect">
            <a:avLst/>
          </a:prstGeom>
        </p:spPr>
        <p:txBody>
          <a:bodyPr wrap="square">
            <a:spAutoFit/>
          </a:bodyPr>
          <a:lstStyle/>
          <a:p>
            <a:pPr algn="ctr"/>
            <a:r>
              <a:rPr lang="en-US" sz="4800" b="1" dirty="0" smtClean="0">
                <a:solidFill>
                  <a:srgbClr val="FFFF00"/>
                </a:solidFill>
                <a:latin typeface="AR JULIAN" panose="02000000000000000000" pitchFamily="2" charset="0"/>
              </a:rPr>
              <a:t>Three Chord Strand</a:t>
            </a:r>
            <a:r>
              <a:rPr lang="en-US" sz="2400" b="1" dirty="0" smtClean="0">
                <a:latin typeface="AR JULIAN" panose="02000000000000000000" pitchFamily="2" charset="0"/>
              </a:rPr>
              <a:t> </a:t>
            </a:r>
            <a:endParaRPr lang="en-US" sz="2400" b="1" dirty="0">
              <a:latin typeface="AR JULIAN" panose="02000000000000000000" pitchFamily="2" charset="0"/>
            </a:endParaRPr>
          </a:p>
        </p:txBody>
      </p:sp>
    </p:spTree>
    <p:extLst>
      <p:ext uri="{BB962C8B-B14F-4D97-AF65-F5344CB8AC3E}">
        <p14:creationId xmlns:p14="http://schemas.microsoft.com/office/powerpoint/2010/main" val="363517031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MS Endurance: The incredible story behind Shackleton's shipwreck | CNN  Trave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13"/>
          <a:stretch/>
        </p:blipFill>
        <p:spPr bwMode="auto">
          <a:xfrm>
            <a:off x="5220586" y="1857880"/>
            <a:ext cx="3469389" cy="20163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81200" y="76200"/>
            <a:ext cx="5715000" cy="830997"/>
          </a:xfrm>
          <a:prstGeom prst="rect">
            <a:avLst/>
          </a:prstGeom>
        </p:spPr>
        <p:txBody>
          <a:bodyPr wrap="square">
            <a:spAutoFit/>
          </a:bodyPr>
          <a:lstStyle/>
          <a:p>
            <a:pPr algn="ctr"/>
            <a:r>
              <a:rPr lang="en-US" sz="4800" b="1" dirty="0">
                <a:solidFill>
                  <a:srgbClr val="FFFF00"/>
                </a:solidFill>
                <a:latin typeface="AR JULIAN" panose="02000000000000000000" pitchFamily="2" charset="0"/>
              </a:rPr>
              <a:t>ENDURANCE</a:t>
            </a:r>
            <a:r>
              <a:rPr lang="en-US" sz="2400" b="1" dirty="0">
                <a:latin typeface="AR JULIAN" panose="02000000000000000000" pitchFamily="2" charset="0"/>
              </a:rPr>
              <a:t> </a:t>
            </a:r>
          </a:p>
        </p:txBody>
      </p:sp>
      <p:pic>
        <p:nvPicPr>
          <p:cNvPr id="2052" name="Picture 4" descr="Summer 2020 Gear Guide for Endurance Athletes | ACT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61142"/>
            <a:ext cx="3903350" cy="2209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 y="4057471"/>
            <a:ext cx="8610600" cy="1323439"/>
          </a:xfrm>
          <a:prstGeom prst="rect">
            <a:avLst/>
          </a:prstGeom>
        </p:spPr>
        <p:txBody>
          <a:bodyPr wrap="square">
            <a:spAutoFit/>
          </a:bodyPr>
          <a:lstStyle/>
          <a:p>
            <a:r>
              <a:rPr lang="en-US" sz="2000" b="1" dirty="0" smtClean="0"/>
              <a:t>We </a:t>
            </a:r>
            <a:r>
              <a:rPr lang="en-US" sz="2000" b="1" dirty="0"/>
              <a:t>continually remember before our God and Father your work produced by faith, your labor prompted by love, </a:t>
            </a:r>
            <a:r>
              <a:rPr lang="en-US" sz="2000" b="1" dirty="0">
                <a:solidFill>
                  <a:srgbClr val="FFFF00"/>
                </a:solidFill>
              </a:rPr>
              <a:t>and your endurance inspired by hope </a:t>
            </a:r>
            <a:r>
              <a:rPr lang="en-US" sz="2000" b="1" dirty="0"/>
              <a:t>in our Lord Jesus Christ. 1 Thessalonians 1:3 </a:t>
            </a:r>
            <a:r>
              <a:rPr lang="en-US" sz="2000" b="1" dirty="0" smtClean="0"/>
              <a:t> </a:t>
            </a:r>
            <a:r>
              <a:rPr lang="en-US" sz="2000" b="1" dirty="0"/>
              <a:t/>
            </a:r>
            <a:br>
              <a:rPr lang="en-US" sz="2000" b="1" dirty="0"/>
            </a:br>
            <a:endParaRPr lang="en-US" sz="2000" b="1" dirty="0"/>
          </a:p>
        </p:txBody>
      </p:sp>
      <p:sp>
        <p:nvSpPr>
          <p:cNvPr id="6" name="Rectangle 5"/>
          <p:cNvSpPr/>
          <p:nvPr/>
        </p:nvSpPr>
        <p:spPr>
          <a:xfrm>
            <a:off x="304799" y="5105400"/>
            <a:ext cx="8385175" cy="707886"/>
          </a:xfrm>
          <a:prstGeom prst="rect">
            <a:avLst/>
          </a:prstGeom>
        </p:spPr>
        <p:txBody>
          <a:bodyPr wrap="square">
            <a:spAutoFit/>
          </a:bodyPr>
          <a:lstStyle/>
          <a:p>
            <a:r>
              <a:rPr lang="en-US" sz="2000" b="1" dirty="0"/>
              <a:t>This calls for </a:t>
            </a:r>
            <a:r>
              <a:rPr lang="en-US" sz="2000" b="1" dirty="0">
                <a:solidFill>
                  <a:srgbClr val="FFFF00"/>
                </a:solidFill>
              </a:rPr>
              <a:t>patient endurance and faithfulness </a:t>
            </a:r>
            <a:r>
              <a:rPr lang="en-US" sz="2000" b="1" dirty="0"/>
              <a:t>on the part of the saints. </a:t>
            </a:r>
            <a:endParaRPr lang="en-US" sz="2000" b="1" dirty="0" smtClean="0"/>
          </a:p>
          <a:p>
            <a:r>
              <a:rPr lang="en-US" sz="2000" b="1" dirty="0" smtClean="0"/>
              <a:t>Revelation </a:t>
            </a:r>
            <a:r>
              <a:rPr lang="en-US" sz="2000" b="1" dirty="0"/>
              <a:t>13:10 </a:t>
            </a:r>
            <a:r>
              <a:rPr lang="en-US" sz="2000" b="1" dirty="0" smtClean="0"/>
              <a:t> </a:t>
            </a:r>
            <a:endParaRPr lang="en-US" sz="2000" b="1" dirty="0"/>
          </a:p>
        </p:txBody>
      </p:sp>
      <p:sp>
        <p:nvSpPr>
          <p:cNvPr id="7" name="Rectangle 6"/>
          <p:cNvSpPr/>
          <p:nvPr/>
        </p:nvSpPr>
        <p:spPr>
          <a:xfrm>
            <a:off x="304799" y="5934670"/>
            <a:ext cx="8385175" cy="707886"/>
          </a:xfrm>
          <a:prstGeom prst="rect">
            <a:avLst/>
          </a:prstGeom>
        </p:spPr>
        <p:txBody>
          <a:bodyPr wrap="square">
            <a:spAutoFit/>
          </a:bodyPr>
          <a:lstStyle/>
          <a:p>
            <a:r>
              <a:rPr lang="en-US" sz="2000" b="1" dirty="0" smtClean="0"/>
              <a:t> </a:t>
            </a:r>
            <a:r>
              <a:rPr lang="en-US" sz="2000" b="1" dirty="0"/>
              <a:t>This calls for </a:t>
            </a:r>
            <a:r>
              <a:rPr lang="en-US" sz="2000" b="1" dirty="0">
                <a:solidFill>
                  <a:srgbClr val="FFFF00"/>
                </a:solidFill>
              </a:rPr>
              <a:t>patient endurance</a:t>
            </a:r>
            <a:r>
              <a:rPr lang="en-US" sz="2000" b="1" dirty="0"/>
              <a:t> on the part of the saints who obey God's commandments and remain faithful to Jesus. Revelation 14:12 </a:t>
            </a:r>
          </a:p>
        </p:txBody>
      </p:sp>
      <p:sp>
        <p:nvSpPr>
          <p:cNvPr id="8" name="Rectangle 7"/>
          <p:cNvSpPr/>
          <p:nvPr/>
        </p:nvSpPr>
        <p:spPr>
          <a:xfrm>
            <a:off x="304800" y="813137"/>
            <a:ext cx="8534400" cy="1015663"/>
          </a:xfrm>
          <a:prstGeom prst="rect">
            <a:avLst/>
          </a:prstGeom>
        </p:spPr>
        <p:txBody>
          <a:bodyPr wrap="square">
            <a:spAutoFit/>
          </a:bodyPr>
          <a:lstStyle/>
          <a:p>
            <a:r>
              <a:rPr lang="en-US" sz="2000" i="1" dirty="0" smtClean="0"/>
              <a:t>HOOPA-MOE-NAY - constancy</a:t>
            </a:r>
            <a:r>
              <a:rPr lang="en-US" sz="2000" dirty="0" smtClean="0"/>
              <a:t> </a:t>
            </a:r>
            <a:r>
              <a:rPr lang="en-US" sz="2000" dirty="0"/>
              <a:t>:- enduring, patience, patient continuance (waiting). (FROM THE ROOT – to bear trials and have fortitude </a:t>
            </a:r>
            <a:br>
              <a:rPr lang="en-US" sz="2000" dirty="0"/>
            </a:br>
            <a:endParaRPr lang="en-US" sz="2000" dirty="0"/>
          </a:p>
        </p:txBody>
      </p:sp>
    </p:spTree>
    <p:extLst>
      <p:ext uri="{BB962C8B-B14F-4D97-AF65-F5344CB8AC3E}">
        <p14:creationId xmlns:p14="http://schemas.microsoft.com/office/powerpoint/2010/main" val="3773983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4660" t="5194" r="6998" b="13173"/>
          <a:stretch/>
        </p:blipFill>
        <p:spPr>
          <a:xfrm>
            <a:off x="2895600" y="1676400"/>
            <a:ext cx="5624623" cy="3678866"/>
          </a:xfrm>
          <a:prstGeom prst="rect">
            <a:avLst/>
          </a:prstGeom>
        </p:spPr>
      </p:pic>
      <p:pic>
        <p:nvPicPr>
          <p:cNvPr id="5" name="Picture 2" descr="https://upload.wikimedia.org/wikipedia/commons/a/a8/Shackletono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764" y="1524000"/>
            <a:ext cx="1792498" cy="1600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600" y="3124200"/>
            <a:ext cx="2438400" cy="369332"/>
          </a:xfrm>
          <a:prstGeom prst="rect">
            <a:avLst/>
          </a:prstGeom>
          <a:noFill/>
        </p:spPr>
        <p:txBody>
          <a:bodyPr wrap="square" rtlCol="0">
            <a:spAutoFit/>
          </a:bodyPr>
          <a:lstStyle/>
          <a:p>
            <a:r>
              <a:rPr lang="en-US" b="1" dirty="0" smtClean="0"/>
              <a:t>Sir Ernest Shackleton</a:t>
            </a:r>
            <a:endParaRPr lang="en-US" b="1" dirty="0"/>
          </a:p>
        </p:txBody>
      </p:sp>
      <p:sp>
        <p:nvSpPr>
          <p:cNvPr id="7" name="TextBox 6"/>
          <p:cNvSpPr txBox="1"/>
          <p:nvPr/>
        </p:nvSpPr>
        <p:spPr>
          <a:xfrm>
            <a:off x="380764" y="200561"/>
            <a:ext cx="8458200" cy="132343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The 1914 </a:t>
            </a:r>
            <a:r>
              <a:rPr lang="en-US" sz="4000" b="1" dirty="0">
                <a:ln w="11430"/>
                <a:solidFill>
                  <a:srgbClr val="FFFF00"/>
                </a:solidFill>
                <a:effectLst>
                  <a:glow rad="101600">
                    <a:schemeClr val="accent6">
                      <a:satMod val="175000"/>
                      <a:alpha val="40000"/>
                    </a:schemeClr>
                  </a:glow>
                  <a:outerShdw blurRad="50800" dist="39000" dir="5460000" algn="tl">
                    <a:srgbClr val="000000">
                      <a:alpha val="38000"/>
                    </a:srgbClr>
                  </a:outerShdw>
                </a:effectLst>
              </a:rPr>
              <a:t>Imperial </a:t>
            </a:r>
            <a:endParaRPr lang="en-US" sz="40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endParaRPr>
          </a:p>
          <a:p>
            <a:pPr algn="ctr"/>
            <a:r>
              <a:rPr lang="en-US" sz="40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Trans-Antarctic </a:t>
            </a:r>
            <a:r>
              <a:rPr lang="en-US" sz="4000" b="1" dirty="0">
                <a:ln w="11430"/>
                <a:solidFill>
                  <a:srgbClr val="FFFF00"/>
                </a:solidFill>
                <a:effectLst>
                  <a:glow rad="101600">
                    <a:schemeClr val="accent6">
                      <a:satMod val="175000"/>
                      <a:alpha val="40000"/>
                    </a:schemeClr>
                  </a:glow>
                  <a:outerShdw blurRad="50800" dist="39000" dir="5460000" algn="tl">
                    <a:srgbClr val="000000">
                      <a:alpha val="38000"/>
                    </a:srgbClr>
                  </a:outerShdw>
                </a:effectLst>
              </a:rPr>
              <a:t>Expedition</a:t>
            </a:r>
          </a:p>
        </p:txBody>
      </p:sp>
      <p:sp>
        <p:nvSpPr>
          <p:cNvPr id="8" name="Rectangle 7"/>
          <p:cNvSpPr/>
          <p:nvPr/>
        </p:nvSpPr>
        <p:spPr>
          <a:xfrm>
            <a:off x="609600" y="5410200"/>
            <a:ext cx="8234680" cy="1077218"/>
          </a:xfrm>
          <a:prstGeom prst="rect">
            <a:avLst/>
          </a:prstGeom>
        </p:spPr>
        <p:txBody>
          <a:bodyPr wrap="square">
            <a:spAutoFit/>
          </a:bodyPr>
          <a:lstStyle/>
          <a:p>
            <a:r>
              <a:rPr lang="en-US" sz="3200" dirty="0" smtClean="0"/>
              <a:t>1400 Applications </a:t>
            </a:r>
            <a:r>
              <a:rPr lang="en-US" sz="3200" dirty="0"/>
              <a:t>were sorted into three piles: Mad (insane), Hopeless or Possible. </a:t>
            </a:r>
          </a:p>
        </p:txBody>
      </p:sp>
      <p:sp>
        <p:nvSpPr>
          <p:cNvPr id="9" name="Rectangle 8"/>
          <p:cNvSpPr/>
          <p:nvPr/>
        </p:nvSpPr>
        <p:spPr>
          <a:xfrm>
            <a:off x="246321" y="3561546"/>
            <a:ext cx="2153912" cy="954107"/>
          </a:xfrm>
          <a:prstGeom prst="rect">
            <a:avLst/>
          </a:prstGeom>
        </p:spPr>
        <p:txBody>
          <a:bodyPr wrap="square">
            <a:spAutoFit/>
          </a:bodyPr>
          <a:lstStyle/>
          <a:p>
            <a:pPr algn="ctr"/>
            <a:r>
              <a:rPr lang="en-US" sz="2800" dirty="0" err="1"/>
              <a:t>Fortitudine</a:t>
            </a:r>
            <a:r>
              <a:rPr lang="en-US" sz="2800" dirty="0"/>
              <a:t> </a:t>
            </a:r>
            <a:r>
              <a:rPr lang="en-US" sz="2800" dirty="0" err="1"/>
              <a:t>vincimus</a:t>
            </a:r>
            <a:endParaRPr lang="en-US" sz="2800" dirty="0"/>
          </a:p>
        </p:txBody>
      </p:sp>
      <p:pic>
        <p:nvPicPr>
          <p:cNvPr id="11268" name="Picture 4" descr="A man in a wool cap and wool coat, with binoculars hanging from his ne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577279"/>
            <a:ext cx="3047999" cy="38325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707911" y="4648200"/>
            <a:ext cx="1757681" cy="369332"/>
          </a:xfrm>
          <a:prstGeom prst="rect">
            <a:avLst/>
          </a:prstGeom>
          <a:noFill/>
        </p:spPr>
        <p:txBody>
          <a:bodyPr wrap="square" rtlCol="0">
            <a:spAutoFit/>
          </a:bodyPr>
          <a:lstStyle/>
          <a:p>
            <a:r>
              <a:rPr lang="en-US" b="1" dirty="0" smtClean="0"/>
              <a:t>Frank </a:t>
            </a:r>
            <a:r>
              <a:rPr lang="en-US" b="1" dirty="0" err="1" smtClean="0"/>
              <a:t>Worsley</a:t>
            </a:r>
            <a:endParaRPr lang="en-US" b="1" dirty="0"/>
          </a:p>
        </p:txBody>
      </p:sp>
    </p:spTree>
    <p:extLst>
      <p:ext uri="{BB962C8B-B14F-4D97-AF65-F5344CB8AC3E}">
        <p14:creationId xmlns:p14="http://schemas.microsoft.com/office/powerpoint/2010/main" val="1796413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74474"/>
            <a:ext cx="8915400" cy="1754326"/>
          </a:xfrm>
          <a:prstGeom prst="rect">
            <a:avLst/>
          </a:prstGeom>
          <a:noFill/>
        </p:spPr>
        <p:txBody>
          <a:bodyPr wrap="square" rtlCol="0">
            <a:spAutoFit/>
          </a:bodyPr>
          <a:lstStyle/>
          <a:p>
            <a:pPr algn="ctr"/>
            <a:r>
              <a:rPr lang="en-US" sz="3600" b="1" dirty="0" smtClean="0">
                <a:solidFill>
                  <a:srgbClr val="FFFF00"/>
                </a:solidFill>
                <a:latin typeface="Sitka Subheading" panose="02000505000000020004" pitchFamily="2" charset="0"/>
              </a:rPr>
              <a:t>Endurance Is Inspired by Hope </a:t>
            </a:r>
          </a:p>
          <a:p>
            <a:pPr algn="ctr"/>
            <a:r>
              <a:rPr lang="en-US" sz="3600" b="1" dirty="0" smtClean="0">
                <a:solidFill>
                  <a:srgbClr val="FFFF00"/>
                </a:solidFill>
                <a:latin typeface="Sitka Subheading" panose="02000505000000020004" pitchFamily="2" charset="0"/>
              </a:rPr>
              <a:t>But Enhanced By </a:t>
            </a:r>
            <a:r>
              <a:rPr lang="en-US" sz="3600" b="1" dirty="0">
                <a:solidFill>
                  <a:srgbClr val="FFFF00"/>
                </a:solidFill>
                <a:latin typeface="Sitka Subheading" panose="02000505000000020004" pitchFamily="2" charset="0"/>
              </a:rPr>
              <a:t>U</a:t>
            </a:r>
            <a:r>
              <a:rPr lang="en-US" sz="3600" b="1" dirty="0" smtClean="0">
                <a:solidFill>
                  <a:srgbClr val="FFFF00"/>
                </a:solidFill>
                <a:latin typeface="Sitka Subheading" panose="02000505000000020004" pitchFamily="2" charset="0"/>
              </a:rPr>
              <a:t>nderstanding </a:t>
            </a:r>
          </a:p>
          <a:p>
            <a:pPr algn="ctr"/>
            <a:r>
              <a:rPr lang="en-US" sz="3600" b="1" dirty="0" smtClean="0">
                <a:solidFill>
                  <a:srgbClr val="FFFF00"/>
                </a:solidFill>
                <a:latin typeface="Sitka Subheading" panose="02000505000000020004" pitchFamily="2" charset="0"/>
              </a:rPr>
              <a:t>How To Work Together </a:t>
            </a:r>
            <a:endParaRPr lang="en-US" sz="3600" b="1" dirty="0">
              <a:solidFill>
                <a:srgbClr val="FFFF00"/>
              </a:solidFill>
              <a:latin typeface="Sitka Subheading" panose="02000505000000020004" pitchFamily="2" charset="0"/>
            </a:endParaRPr>
          </a:p>
        </p:txBody>
      </p:sp>
      <p:sp>
        <p:nvSpPr>
          <p:cNvPr id="5" name="Rectangle 4"/>
          <p:cNvSpPr/>
          <p:nvPr/>
        </p:nvSpPr>
        <p:spPr>
          <a:xfrm>
            <a:off x="457200" y="2788384"/>
            <a:ext cx="8382000" cy="1631216"/>
          </a:xfrm>
          <a:prstGeom prst="rect">
            <a:avLst/>
          </a:prstGeom>
        </p:spPr>
        <p:txBody>
          <a:bodyPr wrap="square">
            <a:spAutoFit/>
          </a:bodyPr>
          <a:lstStyle/>
          <a:p>
            <a:r>
              <a:rPr lang="en-US" sz="2000" dirty="0"/>
              <a:t> My brothers, some from Chloe's household have informed me that there are quarrels among you. </a:t>
            </a:r>
            <a:r>
              <a:rPr lang="en-US" sz="2000" baseline="30000" dirty="0"/>
              <a:t>12 </a:t>
            </a:r>
            <a:r>
              <a:rPr lang="en-US" sz="2000" dirty="0"/>
              <a:t> What I mean is this: One of you says, "I follow Paul"; another, "I follow Apollos"; another, "I follow Cephas"; still another, "I follow Christ." </a:t>
            </a:r>
            <a:r>
              <a:rPr lang="en-US" sz="2000" baseline="30000" dirty="0"/>
              <a:t>13 </a:t>
            </a:r>
            <a:r>
              <a:rPr lang="en-US" sz="2000" dirty="0"/>
              <a:t> Is Christ divided? Was Paul crucified for you? Were you baptized into the name of Paul? </a:t>
            </a:r>
            <a:r>
              <a:rPr lang="en-US" sz="2000" b="1" dirty="0"/>
              <a:t>1 Corinthians 1:11-13 (NIV) </a:t>
            </a:r>
            <a:endParaRPr lang="en-US" sz="2000" dirty="0"/>
          </a:p>
        </p:txBody>
      </p:sp>
      <p:sp>
        <p:nvSpPr>
          <p:cNvPr id="6" name="Rectangle 5"/>
          <p:cNvSpPr/>
          <p:nvPr/>
        </p:nvSpPr>
        <p:spPr>
          <a:xfrm>
            <a:off x="457200" y="4495800"/>
            <a:ext cx="8153400" cy="2246769"/>
          </a:xfrm>
          <a:prstGeom prst="rect">
            <a:avLst/>
          </a:prstGeom>
        </p:spPr>
        <p:txBody>
          <a:bodyPr wrap="square">
            <a:spAutoFit/>
          </a:bodyPr>
          <a:lstStyle/>
          <a:p>
            <a:r>
              <a:rPr lang="en-US" sz="2000" baseline="30000" dirty="0"/>
              <a:t>4 </a:t>
            </a:r>
            <a:r>
              <a:rPr lang="en-US" sz="2000" dirty="0"/>
              <a:t> For when one says, "I follow Paul," and another, "I follow Apollos," are you not mere men? </a:t>
            </a:r>
            <a:r>
              <a:rPr lang="en-US" sz="2000" baseline="30000" dirty="0"/>
              <a:t>5 </a:t>
            </a:r>
            <a:r>
              <a:rPr lang="en-US" sz="2000" dirty="0"/>
              <a:t> What, after all, is Apollos? And what is Paul? Only servants, through whom you came to believe--as the Lord has assigned to each his task. </a:t>
            </a:r>
            <a:r>
              <a:rPr lang="en-US" sz="2000" baseline="30000" dirty="0"/>
              <a:t>6 </a:t>
            </a:r>
            <a:r>
              <a:rPr lang="en-US" sz="2000" dirty="0"/>
              <a:t> I planted the seed, Apollos watered it, but God made it grow. </a:t>
            </a:r>
            <a:r>
              <a:rPr lang="en-US" sz="2000" baseline="30000" dirty="0"/>
              <a:t>7 </a:t>
            </a:r>
            <a:r>
              <a:rPr lang="en-US" sz="2000" dirty="0"/>
              <a:t> So neither he who plants nor he who waters is anything, but only God, who makes things grow. </a:t>
            </a:r>
            <a:r>
              <a:rPr lang="en-US" sz="2000" baseline="30000" dirty="0"/>
              <a:t>8 </a:t>
            </a:r>
            <a:r>
              <a:rPr lang="en-US" sz="2000" dirty="0"/>
              <a:t> The man who plants and the man who waters have one purpose, and each will be rewarded according to his own labor. </a:t>
            </a:r>
            <a:r>
              <a:rPr lang="en-US" sz="2000" b="1" dirty="0"/>
              <a:t>1 Corinthians 3:4-8 (NIV) </a:t>
            </a:r>
            <a:endParaRPr lang="en-US" sz="2000" dirty="0"/>
          </a:p>
        </p:txBody>
      </p:sp>
      <p:sp>
        <p:nvSpPr>
          <p:cNvPr id="7" name="AutoShape 2" descr="Gifts &amp; Calling | worldchallenge.or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4582" b="37080"/>
          <a:stretch/>
        </p:blipFill>
        <p:spPr bwMode="auto">
          <a:xfrm>
            <a:off x="1752600" y="1862792"/>
            <a:ext cx="5334000" cy="85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0550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76200"/>
            <a:ext cx="8915400" cy="707886"/>
          </a:xfrm>
          <a:prstGeom prst="rect">
            <a:avLst/>
          </a:prstGeom>
          <a:noFill/>
        </p:spPr>
        <p:txBody>
          <a:bodyPr wrap="square" rtlCol="0">
            <a:spAutoFit/>
          </a:bodyPr>
          <a:lstStyle/>
          <a:p>
            <a:pPr algn="ctr"/>
            <a:r>
              <a:rPr lang="en-US" sz="4000" b="1" dirty="0" smtClean="0">
                <a:solidFill>
                  <a:srgbClr val="FFFF00"/>
                </a:solidFill>
                <a:latin typeface="Sitka Subheading" panose="02000505000000020004" pitchFamily="2" charset="0"/>
              </a:rPr>
              <a:t>Parable – “What is Most Important”</a:t>
            </a:r>
            <a:endParaRPr lang="en-US" sz="4000" b="1" dirty="0">
              <a:solidFill>
                <a:srgbClr val="FFFF00"/>
              </a:solidFill>
              <a:latin typeface="Sitka Subheading" panose="02000505000000020004" pitchFamily="2" charset="0"/>
            </a:endParaRPr>
          </a:p>
        </p:txBody>
      </p:sp>
      <p:pic>
        <p:nvPicPr>
          <p:cNvPr id="7174" name="Picture 6" descr="Coast Guard: 2 Marine helicopters collide off coast of Oahu, Hi. | KATU"/>
          <p:cNvPicPr>
            <a:picLocks noChangeAspect="1" noChangeArrowheads="1"/>
          </p:cNvPicPr>
          <p:nvPr/>
        </p:nvPicPr>
        <p:blipFill rotWithShape="1">
          <a:blip r:embed="rId2">
            <a:extLst>
              <a:ext uri="{28A0092B-C50C-407E-A947-70E740481C1C}">
                <a14:useLocalDpi xmlns:a14="http://schemas.microsoft.com/office/drawing/2010/main" val="0"/>
              </a:ext>
            </a:extLst>
          </a:blip>
          <a:srcRect r="11104"/>
          <a:stretch/>
        </p:blipFill>
        <p:spPr bwMode="auto">
          <a:xfrm>
            <a:off x="84340" y="936486"/>
            <a:ext cx="9059660" cy="54387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2" name="Picture 4" descr="52,192 Life Preserver Stock Photos, Pictures &amp; Royalty-Free Images - iSto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4816881"/>
            <a:ext cx="2057401" cy="137160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170" name="Picture 2" descr="Iconic Fishing Boat Sinks off Boot Key - Power &amp; Motoryach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6948"/>
          <a:stretch/>
        </p:blipFill>
        <p:spPr bwMode="auto">
          <a:xfrm rot="21344785">
            <a:off x="838201" y="3412341"/>
            <a:ext cx="3733800" cy="198086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178" name="Picture 10" descr="Cops Flashing Lights GIFs | Teno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5065174"/>
            <a:ext cx="238780" cy="310123"/>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7180" name="Picture 12" descr="Life+Gear 72-Hour Survival Kit and Dry Bag 2-Person (43-Piece) 41-3821"/>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67649" y="3388166"/>
            <a:ext cx="2376351" cy="23763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52,192 Life Preserver Stock Photos, Pictures &amp; Royalty-Free Images - iStoc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57401" y="5528951"/>
            <a:ext cx="1391328" cy="92755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2" name="Picture 10" descr="Cops Flashing Lights GIFs | Teno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5764517"/>
            <a:ext cx="206123" cy="26770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3" name="Picture 4" descr="52,192 Life Preserver Stock Photos, Pictures &amp; Royalty-Free Images - iStoc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9697" y="5065175"/>
            <a:ext cx="1391328" cy="92755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4" name="Picture 10" descr="Cops Flashing Lights GIFs | Teno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0296" y="5300741"/>
            <a:ext cx="206123" cy="26770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5" name="Picture 4" descr="52,192 Life Preserver Stock Photos, Pictures &amp; Royalty-Free Images - iStoc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4400" y="5202194"/>
            <a:ext cx="1391328" cy="92755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6" name="Picture 10" descr="Cops Flashing Lights GIFs | Teno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4999" y="5437760"/>
            <a:ext cx="206123" cy="26770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7182" name="Picture 14" descr="Jesus Walked on Ice, Study Say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0077" y="2825430"/>
            <a:ext cx="1471723" cy="183229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Down Arrow 3"/>
          <p:cNvSpPr/>
          <p:nvPr/>
        </p:nvSpPr>
        <p:spPr>
          <a:xfrm>
            <a:off x="5676900" y="4445637"/>
            <a:ext cx="381000" cy="803298"/>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7" descr="Who is the Holy Spirit? | CBN.co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48400" y="4079671"/>
            <a:ext cx="1314005" cy="98550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0" name="Down Arrow 19"/>
          <p:cNvSpPr/>
          <p:nvPr/>
        </p:nvSpPr>
        <p:spPr>
          <a:xfrm rot="2238524">
            <a:off x="6557966" y="4818881"/>
            <a:ext cx="229354" cy="453476"/>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086600" y="5715000"/>
            <a:ext cx="1885074" cy="646331"/>
          </a:xfrm>
          <a:prstGeom prst="rect">
            <a:avLst/>
          </a:prstGeom>
          <a:noFill/>
        </p:spPr>
        <p:txBody>
          <a:bodyPr wrap="square" rtlCol="0">
            <a:spAutoFit/>
          </a:bodyPr>
          <a:lstStyle/>
          <a:p>
            <a:r>
              <a:rPr lang="en-US" dirty="0" smtClean="0"/>
              <a:t>Gifts and Callings</a:t>
            </a:r>
          </a:p>
          <a:p>
            <a:pPr algn="ctr"/>
            <a:r>
              <a:rPr lang="en-US" dirty="0" smtClean="0"/>
              <a:t>of the Spirit </a:t>
            </a:r>
            <a:endParaRPr lang="en-US" dirty="0"/>
          </a:p>
        </p:txBody>
      </p:sp>
      <p:pic>
        <p:nvPicPr>
          <p:cNvPr id="7184" name="Picture 16" descr="God, Our Heavenly Father - Part 1"/>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4103" r="9600" b="27282"/>
          <a:stretch/>
        </p:blipFill>
        <p:spPr bwMode="auto">
          <a:xfrm>
            <a:off x="6248400" y="838393"/>
            <a:ext cx="2199620" cy="144760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774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1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18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48161"/>
            <a:ext cx="8915400" cy="1323439"/>
          </a:xfrm>
          <a:prstGeom prst="rect">
            <a:avLst/>
          </a:prstGeom>
          <a:noFill/>
        </p:spPr>
        <p:txBody>
          <a:bodyPr wrap="square" rtlCol="0">
            <a:spAutoFit/>
          </a:bodyPr>
          <a:lstStyle/>
          <a:p>
            <a:pPr algn="ctr"/>
            <a:r>
              <a:rPr lang="en-US" sz="4000" b="1" dirty="0" smtClean="0">
                <a:solidFill>
                  <a:srgbClr val="FFFF00"/>
                </a:solidFill>
                <a:latin typeface="Sitka Subheading" panose="02000505000000020004" pitchFamily="2" charset="0"/>
              </a:rPr>
              <a:t>Different Giftings </a:t>
            </a:r>
          </a:p>
          <a:p>
            <a:pPr algn="ctr"/>
            <a:r>
              <a:rPr lang="en-US" sz="4000" b="1" dirty="0" smtClean="0">
                <a:solidFill>
                  <a:srgbClr val="FFFF00"/>
                </a:solidFill>
                <a:latin typeface="Sitka Subheading" panose="02000505000000020004" pitchFamily="2" charset="0"/>
              </a:rPr>
              <a:t>Bring Different Intensities of Grace</a:t>
            </a:r>
            <a:endParaRPr lang="en-US" sz="4000" b="1" dirty="0">
              <a:solidFill>
                <a:srgbClr val="FFFF00"/>
              </a:solidFill>
              <a:latin typeface="Sitka Subheading" panose="02000505000000020004" pitchFamily="2" charset="0"/>
            </a:endParaRPr>
          </a:p>
        </p:txBody>
      </p:sp>
      <p:pic>
        <p:nvPicPr>
          <p:cNvPr id="1026" name="Picture 2" descr="Mike Thompson - Sid Roth – It's Supernatural! | sidroth.org"/>
          <p:cNvPicPr>
            <a:picLocks noChangeAspect="1" noChangeArrowheads="1"/>
          </p:cNvPicPr>
          <p:nvPr/>
        </p:nvPicPr>
        <p:blipFill rotWithShape="1">
          <a:blip r:embed="rId2">
            <a:extLst>
              <a:ext uri="{28A0092B-C50C-407E-A947-70E740481C1C}">
                <a14:useLocalDpi xmlns:a14="http://schemas.microsoft.com/office/drawing/2010/main" val="0"/>
              </a:ext>
            </a:extLst>
          </a:blip>
          <a:srcRect r="35416"/>
          <a:stretch/>
        </p:blipFill>
        <p:spPr bwMode="auto">
          <a:xfrm>
            <a:off x="381000" y="1500604"/>
            <a:ext cx="1842954" cy="16889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kunda Missions School: Outreach"/>
          <p:cNvPicPr>
            <a:picLocks noChangeAspect="1" noChangeArrowheads="1"/>
          </p:cNvPicPr>
          <p:nvPr/>
        </p:nvPicPr>
        <p:blipFill rotWithShape="1">
          <a:blip r:embed="rId3">
            <a:extLst>
              <a:ext uri="{28A0092B-C50C-407E-A947-70E740481C1C}">
                <a14:useLocalDpi xmlns:a14="http://schemas.microsoft.com/office/drawing/2010/main" val="0"/>
              </a:ext>
            </a:extLst>
          </a:blip>
          <a:srcRect l="60156" t="44589" r="22449" b="15659"/>
          <a:stretch/>
        </p:blipFill>
        <p:spPr bwMode="auto">
          <a:xfrm>
            <a:off x="6934200" y="1371600"/>
            <a:ext cx="1887279" cy="22642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r. Lance Wallnau | Linktre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1690"/>
          <a:stretch/>
        </p:blipFill>
        <p:spPr bwMode="auto">
          <a:xfrm>
            <a:off x="2895600" y="1500603"/>
            <a:ext cx="1829844" cy="17046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0" y="3205244"/>
            <a:ext cx="1752600" cy="369332"/>
          </a:xfrm>
          <a:prstGeom prst="rect">
            <a:avLst/>
          </a:prstGeom>
          <a:noFill/>
        </p:spPr>
        <p:txBody>
          <a:bodyPr wrap="square" rtlCol="0">
            <a:spAutoFit/>
          </a:bodyPr>
          <a:lstStyle/>
          <a:p>
            <a:pPr algn="ctr"/>
            <a:r>
              <a:rPr lang="en-US" dirty="0" smtClean="0"/>
              <a:t>Mike Thompson</a:t>
            </a:r>
            <a:endParaRPr lang="en-US" dirty="0"/>
          </a:p>
        </p:txBody>
      </p:sp>
      <p:sp>
        <p:nvSpPr>
          <p:cNvPr id="10" name="TextBox 9"/>
          <p:cNvSpPr txBox="1"/>
          <p:nvPr/>
        </p:nvSpPr>
        <p:spPr>
          <a:xfrm>
            <a:off x="2895600" y="3200400"/>
            <a:ext cx="1752600" cy="369332"/>
          </a:xfrm>
          <a:prstGeom prst="rect">
            <a:avLst/>
          </a:prstGeom>
          <a:noFill/>
        </p:spPr>
        <p:txBody>
          <a:bodyPr wrap="square" rtlCol="0">
            <a:spAutoFit/>
          </a:bodyPr>
          <a:lstStyle/>
          <a:p>
            <a:pPr algn="ctr"/>
            <a:r>
              <a:rPr lang="en-US" dirty="0" smtClean="0"/>
              <a:t>Lance Wallnau </a:t>
            </a:r>
            <a:endParaRPr lang="en-US" dirty="0"/>
          </a:p>
        </p:txBody>
      </p:sp>
      <p:pic>
        <p:nvPicPr>
          <p:cNvPr id="1032" name="Picture 8" descr="2020 Lancaster Prophetic Conference Live Stream S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1500603"/>
            <a:ext cx="1532204" cy="168890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029200" y="3200400"/>
            <a:ext cx="1752600" cy="369332"/>
          </a:xfrm>
          <a:prstGeom prst="rect">
            <a:avLst/>
          </a:prstGeom>
          <a:noFill/>
        </p:spPr>
        <p:txBody>
          <a:bodyPr wrap="square" rtlCol="0">
            <a:spAutoFit/>
          </a:bodyPr>
          <a:lstStyle/>
          <a:p>
            <a:pPr algn="ctr"/>
            <a:r>
              <a:rPr lang="en-US" dirty="0" smtClean="0"/>
              <a:t>Joe Sweet </a:t>
            </a:r>
            <a:endParaRPr lang="en-US" dirty="0"/>
          </a:p>
        </p:txBody>
      </p:sp>
      <p:pic>
        <p:nvPicPr>
          <p:cNvPr id="1036" name="Picture 12" descr="Mario Murillo - It's Supernatural! with Sid Roth - Watch Christian Video, TV"/>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057" r="21981"/>
          <a:stretch/>
        </p:blipFill>
        <p:spPr bwMode="auto">
          <a:xfrm>
            <a:off x="381000" y="5181600"/>
            <a:ext cx="1568685" cy="137953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676400" y="6324600"/>
            <a:ext cx="1752600" cy="369332"/>
          </a:xfrm>
          <a:prstGeom prst="rect">
            <a:avLst/>
          </a:prstGeom>
          <a:noFill/>
        </p:spPr>
        <p:txBody>
          <a:bodyPr wrap="square" rtlCol="0">
            <a:spAutoFit/>
          </a:bodyPr>
          <a:lstStyle/>
          <a:p>
            <a:pPr algn="ctr"/>
            <a:r>
              <a:rPr lang="en-US" dirty="0" smtClean="0"/>
              <a:t>Mario Murillo</a:t>
            </a:r>
            <a:endParaRPr lang="en-US" dirty="0"/>
          </a:p>
        </p:txBody>
      </p:sp>
      <p:sp>
        <p:nvSpPr>
          <p:cNvPr id="7" name="TextBox 6"/>
          <p:cNvSpPr txBox="1"/>
          <p:nvPr/>
        </p:nvSpPr>
        <p:spPr>
          <a:xfrm>
            <a:off x="76200" y="3581400"/>
            <a:ext cx="2514600" cy="1569660"/>
          </a:xfrm>
          <a:prstGeom prst="rect">
            <a:avLst/>
          </a:prstGeom>
          <a:noFill/>
        </p:spPr>
        <p:txBody>
          <a:bodyPr wrap="square" rtlCol="0">
            <a:spAutoFit/>
          </a:bodyPr>
          <a:lstStyle/>
          <a:p>
            <a:r>
              <a:rPr lang="en-US" sz="1600" b="1" dirty="0" smtClean="0"/>
              <a:t>STATESMAN PROPHETIC INTERCESSOR</a:t>
            </a:r>
          </a:p>
          <a:p>
            <a:r>
              <a:rPr lang="en-US" sz="1600" dirty="0" smtClean="0">
                <a:solidFill>
                  <a:srgbClr val="FFFF00"/>
                </a:solidFill>
              </a:rPr>
              <a:t>Learning to pray from Third Heaven Authority – overcoming the Spirit of Jezebel and Pharisee </a:t>
            </a:r>
            <a:endParaRPr lang="en-US" sz="1600" dirty="0">
              <a:solidFill>
                <a:srgbClr val="FFFF00"/>
              </a:solidFill>
            </a:endParaRPr>
          </a:p>
        </p:txBody>
      </p:sp>
      <p:sp>
        <p:nvSpPr>
          <p:cNvPr id="17" name="TextBox 16"/>
          <p:cNvSpPr txBox="1"/>
          <p:nvPr/>
        </p:nvSpPr>
        <p:spPr>
          <a:xfrm>
            <a:off x="2667000" y="3505200"/>
            <a:ext cx="2209800" cy="2062103"/>
          </a:xfrm>
          <a:prstGeom prst="rect">
            <a:avLst/>
          </a:prstGeom>
          <a:noFill/>
        </p:spPr>
        <p:txBody>
          <a:bodyPr wrap="square" rtlCol="0">
            <a:spAutoFit/>
          </a:bodyPr>
          <a:lstStyle/>
          <a:p>
            <a:r>
              <a:rPr lang="en-US" sz="1600" b="1" dirty="0" smtClean="0"/>
              <a:t>PROPHETIC –STATESMAN – TEACHER ACTIVATOR </a:t>
            </a:r>
            <a:r>
              <a:rPr lang="en-US" sz="1600" dirty="0" smtClean="0">
                <a:solidFill>
                  <a:srgbClr val="FFFF00"/>
                </a:solidFill>
              </a:rPr>
              <a:t>- Gift to distill the CRITICAL ISSUE God is working into His people – brings streams together – but we have to have FAITH IN ACTION.</a:t>
            </a:r>
            <a:endParaRPr lang="en-US" sz="1600" dirty="0">
              <a:solidFill>
                <a:srgbClr val="FFFF00"/>
              </a:solidFill>
            </a:endParaRPr>
          </a:p>
        </p:txBody>
      </p:sp>
      <p:sp>
        <p:nvSpPr>
          <p:cNvPr id="18" name="TextBox 17"/>
          <p:cNvSpPr txBox="1"/>
          <p:nvPr/>
        </p:nvSpPr>
        <p:spPr>
          <a:xfrm>
            <a:off x="4877844" y="3535740"/>
            <a:ext cx="1981200" cy="1569660"/>
          </a:xfrm>
          <a:prstGeom prst="rect">
            <a:avLst/>
          </a:prstGeom>
          <a:noFill/>
        </p:spPr>
        <p:txBody>
          <a:bodyPr wrap="square" rtlCol="0">
            <a:spAutoFit/>
          </a:bodyPr>
          <a:lstStyle/>
          <a:p>
            <a:r>
              <a:rPr lang="en-US" sz="1600" b="1" dirty="0" smtClean="0"/>
              <a:t>PASTORAL – REVIVALIST – SEER </a:t>
            </a:r>
            <a:r>
              <a:rPr lang="en-US" sz="1600" dirty="0" smtClean="0">
                <a:solidFill>
                  <a:srgbClr val="FFFF00"/>
                </a:solidFill>
              </a:rPr>
              <a:t>-Gift to keep the Church grounded in the Word and the Spirit – brings streams together </a:t>
            </a:r>
            <a:endParaRPr lang="en-US" sz="1600" dirty="0">
              <a:solidFill>
                <a:srgbClr val="FFFF00"/>
              </a:solidFill>
            </a:endParaRPr>
          </a:p>
        </p:txBody>
      </p:sp>
      <p:sp>
        <p:nvSpPr>
          <p:cNvPr id="19" name="TextBox 18"/>
          <p:cNvSpPr txBox="1"/>
          <p:nvPr/>
        </p:nvSpPr>
        <p:spPr>
          <a:xfrm>
            <a:off x="6781800" y="3581400"/>
            <a:ext cx="2362200" cy="2308324"/>
          </a:xfrm>
          <a:prstGeom prst="rect">
            <a:avLst/>
          </a:prstGeom>
          <a:noFill/>
        </p:spPr>
        <p:txBody>
          <a:bodyPr wrap="square" rtlCol="0">
            <a:spAutoFit/>
          </a:bodyPr>
          <a:lstStyle/>
          <a:p>
            <a:r>
              <a:rPr lang="en-US" sz="1600" b="1" dirty="0" smtClean="0"/>
              <a:t>PROPHETIC EVANGELIST TO THE COLLAPSED WINESKINS </a:t>
            </a:r>
            <a:r>
              <a:rPr lang="en-US" sz="1600" dirty="0" smtClean="0">
                <a:solidFill>
                  <a:srgbClr val="FFFF00"/>
                </a:solidFill>
              </a:rPr>
              <a:t>around the world. (By building New Wineskins) Gift to uncover GENERATIONAL systems and strongholds and research how to overcome the enemy through bold faith.</a:t>
            </a:r>
            <a:endParaRPr lang="en-US" sz="1600" dirty="0">
              <a:solidFill>
                <a:srgbClr val="FFFF00"/>
              </a:solidFill>
            </a:endParaRPr>
          </a:p>
        </p:txBody>
      </p:sp>
      <p:sp>
        <p:nvSpPr>
          <p:cNvPr id="20" name="TextBox 19"/>
          <p:cNvSpPr txBox="1"/>
          <p:nvPr/>
        </p:nvSpPr>
        <p:spPr>
          <a:xfrm>
            <a:off x="3276600" y="6161782"/>
            <a:ext cx="5715000" cy="584775"/>
          </a:xfrm>
          <a:prstGeom prst="rect">
            <a:avLst/>
          </a:prstGeom>
          <a:noFill/>
        </p:spPr>
        <p:txBody>
          <a:bodyPr wrap="square" rtlCol="0">
            <a:spAutoFit/>
          </a:bodyPr>
          <a:lstStyle/>
          <a:p>
            <a:r>
              <a:rPr lang="en-US" sz="1600" b="1" dirty="0" smtClean="0"/>
              <a:t>STATESMAN – REVIVALIST – EVANGELIST </a:t>
            </a:r>
            <a:r>
              <a:rPr lang="en-US" sz="1600" dirty="0" smtClean="0">
                <a:solidFill>
                  <a:srgbClr val="FFFF00"/>
                </a:solidFill>
              </a:rPr>
              <a:t>–Pure Gospel – with signs and wonders  - Mixed with God calls the church to STEWARD AMERICA.</a:t>
            </a:r>
            <a:endParaRPr lang="en-US" sz="1600" dirty="0">
              <a:solidFill>
                <a:srgbClr val="FFFF00"/>
              </a:solidFill>
            </a:endParaRPr>
          </a:p>
        </p:txBody>
      </p:sp>
    </p:spTree>
    <p:extLst>
      <p:ext uri="{BB962C8B-B14F-4D97-AF65-F5344CB8AC3E}">
        <p14:creationId xmlns:p14="http://schemas.microsoft.com/office/powerpoint/2010/main" val="273224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p:bldP spid="15" grpId="0"/>
      <p:bldP spid="7"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465255"/>
            <a:ext cx="8382000" cy="2554545"/>
          </a:xfrm>
          <a:prstGeom prst="rect">
            <a:avLst/>
          </a:prstGeom>
        </p:spPr>
        <p:txBody>
          <a:bodyPr wrap="square">
            <a:spAutoFit/>
          </a:bodyPr>
          <a:lstStyle/>
          <a:p>
            <a:r>
              <a:rPr lang="en-US" sz="3200" b="1" dirty="0"/>
              <a:t>HOW WILL WE DEFEAT JEZEBEL – AND THE OCCUPYING SPIRIT IN AMERICA – IF YOU DO NOT ACCEPT THE INTENSITY OF </a:t>
            </a:r>
            <a:r>
              <a:rPr lang="en-US" sz="3200" b="1" dirty="0" smtClean="0"/>
              <a:t>THE LEADERSHIP </a:t>
            </a:r>
            <a:r>
              <a:rPr lang="en-US" sz="3200" b="1" dirty="0"/>
              <a:t>GOD IS USING BOTH SPIRITUALLY AND </a:t>
            </a:r>
            <a:r>
              <a:rPr lang="en-US" sz="3200" b="1" dirty="0" smtClean="0"/>
              <a:t>NATIONALLY?</a:t>
            </a:r>
            <a:r>
              <a:rPr lang="en-US" sz="3200" dirty="0" smtClean="0"/>
              <a:t> </a:t>
            </a:r>
            <a:r>
              <a:rPr lang="en-US" sz="3200" dirty="0"/>
              <a:t>– Mike Thompson – 5-23-21 </a:t>
            </a:r>
          </a:p>
        </p:txBody>
      </p:sp>
      <p:sp>
        <p:nvSpPr>
          <p:cNvPr id="5" name="TextBox 4"/>
          <p:cNvSpPr txBox="1"/>
          <p:nvPr/>
        </p:nvSpPr>
        <p:spPr>
          <a:xfrm>
            <a:off x="76200" y="76200"/>
            <a:ext cx="8915400" cy="1323439"/>
          </a:xfrm>
          <a:prstGeom prst="rect">
            <a:avLst/>
          </a:prstGeom>
          <a:noFill/>
        </p:spPr>
        <p:txBody>
          <a:bodyPr wrap="square" rtlCol="0">
            <a:spAutoFit/>
          </a:bodyPr>
          <a:lstStyle/>
          <a:p>
            <a:pPr algn="ctr"/>
            <a:r>
              <a:rPr lang="en-US" sz="4000" b="1" dirty="0" smtClean="0">
                <a:solidFill>
                  <a:srgbClr val="FFFF00"/>
                </a:solidFill>
                <a:latin typeface="Sitka Subheading" panose="02000505000000020004" pitchFamily="2" charset="0"/>
              </a:rPr>
              <a:t>Effective Leadership</a:t>
            </a:r>
          </a:p>
          <a:p>
            <a:pPr algn="ctr"/>
            <a:r>
              <a:rPr lang="en-US" sz="4000" b="1" dirty="0" smtClean="0">
                <a:solidFill>
                  <a:srgbClr val="FFFF00"/>
                </a:solidFill>
                <a:latin typeface="Sitka Subheading" panose="02000505000000020004" pitchFamily="2" charset="0"/>
              </a:rPr>
              <a:t>Will Have to Be Bold Leadership </a:t>
            </a:r>
            <a:endParaRPr lang="en-US" sz="4000" b="1" dirty="0">
              <a:solidFill>
                <a:srgbClr val="FFFF00"/>
              </a:solidFill>
              <a:latin typeface="Sitka Subheading" panose="02000505000000020004" pitchFamily="2" charset="0"/>
            </a:endParaRPr>
          </a:p>
        </p:txBody>
      </p:sp>
      <p:pic>
        <p:nvPicPr>
          <p:cNvPr id="6" name="Picture 2" descr="Mike Thompson - Sid Roth – It's Supernatural! | sidroth.org"/>
          <p:cNvPicPr>
            <a:picLocks noChangeAspect="1" noChangeArrowheads="1"/>
          </p:cNvPicPr>
          <p:nvPr/>
        </p:nvPicPr>
        <p:blipFill rotWithShape="1">
          <a:blip r:embed="rId2">
            <a:extLst>
              <a:ext uri="{28A0092B-C50C-407E-A947-70E740481C1C}">
                <a14:useLocalDpi xmlns:a14="http://schemas.microsoft.com/office/drawing/2010/main" val="0"/>
              </a:ext>
            </a:extLst>
          </a:blip>
          <a:srcRect r="35416"/>
          <a:stretch/>
        </p:blipFill>
        <p:spPr bwMode="auto">
          <a:xfrm>
            <a:off x="381000" y="1587692"/>
            <a:ext cx="1842954" cy="1688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35178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952685"/>
            <a:ext cx="8534400" cy="4524315"/>
          </a:xfrm>
          <a:prstGeom prst="rect">
            <a:avLst/>
          </a:prstGeom>
        </p:spPr>
        <p:txBody>
          <a:bodyPr wrap="square">
            <a:spAutoFit/>
          </a:bodyPr>
          <a:lstStyle/>
          <a:p>
            <a:r>
              <a:rPr lang="en-US" sz="3200" dirty="0">
                <a:solidFill>
                  <a:srgbClr val="FFFF00"/>
                </a:solidFill>
              </a:rPr>
              <a:t>God intended that all these streams (waves of spiritual recovery) in the 1950’s would blend together into one glorious whole with a balance of truth and a dynamic of life, but instead there was limitation of vision, each one thinking that the part he held was the </a:t>
            </a:r>
            <a:r>
              <a:rPr lang="en-US" sz="3200" dirty="0" smtClean="0">
                <a:solidFill>
                  <a:srgbClr val="FFFF00"/>
                </a:solidFill>
              </a:rPr>
              <a:t>whole (or most important). </a:t>
            </a:r>
          </a:p>
          <a:p>
            <a:endParaRPr lang="en-US" sz="3200" b="1" dirty="0">
              <a:solidFill>
                <a:srgbClr val="FFFF00"/>
              </a:solidFill>
            </a:endParaRPr>
          </a:p>
          <a:p>
            <a:endParaRPr lang="en-US" sz="3200" b="1" dirty="0" smtClean="0">
              <a:solidFill>
                <a:srgbClr val="FFFF00"/>
              </a:solidFill>
            </a:endParaRPr>
          </a:p>
          <a:p>
            <a:r>
              <a:rPr lang="en-US" sz="3200" b="1" dirty="0" smtClean="0">
                <a:solidFill>
                  <a:srgbClr val="FFFF00"/>
                </a:solidFill>
              </a:rPr>
              <a:t>			Arthur </a:t>
            </a:r>
            <a:r>
              <a:rPr lang="en-US" sz="3200" b="1" dirty="0">
                <a:solidFill>
                  <a:srgbClr val="FFFF00"/>
                </a:solidFill>
              </a:rPr>
              <a:t>Wallis 1962</a:t>
            </a:r>
            <a:endParaRPr lang="en-US" sz="3200" dirty="0">
              <a:solidFill>
                <a:srgbClr val="FFFF00"/>
              </a:solidFill>
            </a:endParaRPr>
          </a:p>
        </p:txBody>
      </p:sp>
      <p:sp>
        <p:nvSpPr>
          <p:cNvPr id="6" name="TextBox 5"/>
          <p:cNvSpPr txBox="1"/>
          <p:nvPr/>
        </p:nvSpPr>
        <p:spPr>
          <a:xfrm>
            <a:off x="228600" y="228600"/>
            <a:ext cx="8915400" cy="1323439"/>
          </a:xfrm>
          <a:prstGeom prst="rect">
            <a:avLst/>
          </a:prstGeom>
          <a:noFill/>
        </p:spPr>
        <p:txBody>
          <a:bodyPr wrap="square" rtlCol="0">
            <a:spAutoFit/>
          </a:bodyPr>
          <a:lstStyle/>
          <a:p>
            <a:pPr algn="ctr"/>
            <a:r>
              <a:rPr lang="en-US" sz="4000" b="1" dirty="0" smtClean="0">
                <a:solidFill>
                  <a:srgbClr val="FFFF00"/>
                </a:solidFill>
                <a:latin typeface="Sitka Subheading" panose="02000505000000020004" pitchFamily="2" charset="0"/>
              </a:rPr>
              <a:t>“Narrow Visions Can Limit</a:t>
            </a:r>
          </a:p>
          <a:p>
            <a:pPr algn="ctr"/>
            <a:r>
              <a:rPr lang="en-US" sz="4000" b="1" dirty="0" smtClean="0">
                <a:solidFill>
                  <a:srgbClr val="FFFF00"/>
                </a:solidFill>
                <a:latin typeface="Sitka Subheading" panose="02000505000000020004" pitchFamily="2" charset="0"/>
              </a:rPr>
              <a:t>God’s Full Potential In His Church”</a:t>
            </a:r>
            <a:endParaRPr lang="en-US" sz="4000" b="1" dirty="0">
              <a:solidFill>
                <a:srgbClr val="FFFF00"/>
              </a:solidFill>
              <a:latin typeface="Sitka Subheading" panose="02000505000000020004" pitchFamily="2" charset="0"/>
            </a:endParaRPr>
          </a:p>
        </p:txBody>
      </p:sp>
      <p:sp>
        <p:nvSpPr>
          <p:cNvPr id="7" name="AutoShape 2" descr="Springs of Restoration - Origins of the new charismatic churches in the U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5637" y="4800600"/>
            <a:ext cx="1712088"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189663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0"/>
            <a:ext cx="8915400" cy="707886"/>
          </a:xfrm>
          <a:prstGeom prst="rect">
            <a:avLst/>
          </a:prstGeom>
          <a:noFill/>
        </p:spPr>
        <p:txBody>
          <a:bodyPr wrap="square" rtlCol="0">
            <a:spAutoFit/>
          </a:bodyPr>
          <a:lstStyle/>
          <a:p>
            <a:pPr algn="ctr"/>
            <a:r>
              <a:rPr lang="en-US" sz="4000" b="1" dirty="0" smtClean="0">
                <a:solidFill>
                  <a:srgbClr val="FFFF00"/>
                </a:solidFill>
                <a:latin typeface="Sitka Subheading" panose="02000505000000020004" pitchFamily="2" charset="0"/>
              </a:rPr>
              <a:t>Job Was An Influencer </a:t>
            </a:r>
            <a:endParaRPr lang="en-US" sz="4000" b="1" dirty="0">
              <a:solidFill>
                <a:srgbClr val="FFFF00"/>
              </a:solidFill>
              <a:latin typeface="Sitka Subheading" panose="02000505000000020004" pitchFamily="2" charset="0"/>
            </a:endParaRPr>
          </a:p>
        </p:txBody>
      </p:sp>
      <p:sp>
        <p:nvSpPr>
          <p:cNvPr id="2" name="Rectangle 1"/>
          <p:cNvSpPr/>
          <p:nvPr/>
        </p:nvSpPr>
        <p:spPr>
          <a:xfrm>
            <a:off x="457200" y="838200"/>
            <a:ext cx="8686800" cy="3970318"/>
          </a:xfrm>
          <a:prstGeom prst="rect">
            <a:avLst/>
          </a:prstGeom>
        </p:spPr>
        <p:txBody>
          <a:bodyPr wrap="square">
            <a:spAutoFit/>
          </a:bodyPr>
          <a:lstStyle/>
          <a:p>
            <a:r>
              <a:rPr lang="en-US" b="1" dirty="0">
                <a:solidFill>
                  <a:srgbClr val="FFFF00"/>
                </a:solidFill>
              </a:rPr>
              <a:t>STATESMAN ANOINTING </a:t>
            </a:r>
          </a:p>
          <a:p>
            <a:r>
              <a:rPr lang="en-US" sz="2000" dirty="0"/>
              <a:t>7  "When I went to the gate of the city and took my seat in the public square, 8  the young men saw me and stepped aside and the old men rose to their feet; </a:t>
            </a:r>
          </a:p>
          <a:p>
            <a:r>
              <a:rPr lang="en-US" sz="2000" dirty="0"/>
              <a:t> </a:t>
            </a:r>
            <a:r>
              <a:rPr lang="en-US" sz="2000" dirty="0" smtClean="0"/>
              <a:t>9  </a:t>
            </a:r>
            <a:r>
              <a:rPr lang="en-US" sz="2000" dirty="0"/>
              <a:t>the chief men refrained from speaking and covered their mouths with their hands; </a:t>
            </a:r>
          </a:p>
          <a:p>
            <a:r>
              <a:rPr lang="en-US" sz="2000" dirty="0" smtClean="0"/>
              <a:t>10  </a:t>
            </a:r>
            <a:r>
              <a:rPr lang="en-US" sz="2000" dirty="0"/>
              <a:t>the voices of the nobles were hushed, and their tongues stuck to the roof of their mouths. 11  Whoever heard me spoke well of me, and those who saw me commended me, </a:t>
            </a:r>
          </a:p>
          <a:p>
            <a:endParaRPr lang="en-US" dirty="0" smtClean="0"/>
          </a:p>
          <a:p>
            <a:r>
              <a:rPr lang="en-US" b="1" dirty="0" smtClean="0">
                <a:solidFill>
                  <a:srgbClr val="FFFF00"/>
                </a:solidFill>
              </a:rPr>
              <a:t>RESCUING  </a:t>
            </a:r>
            <a:r>
              <a:rPr lang="en-US" b="1" dirty="0">
                <a:solidFill>
                  <a:srgbClr val="FFFF00"/>
                </a:solidFill>
              </a:rPr>
              <a:t>ANOINTING </a:t>
            </a:r>
          </a:p>
          <a:p>
            <a:r>
              <a:rPr lang="en-US" sz="2000" dirty="0"/>
              <a:t>12  because I rescued the poor who cried for help, and the fatherless who had none to assist him. </a:t>
            </a:r>
            <a:r>
              <a:rPr lang="en-US" sz="2000" dirty="0" smtClean="0"/>
              <a:t>-</a:t>
            </a:r>
            <a:r>
              <a:rPr lang="en-US" sz="2000" dirty="0"/>
              <a:t> </a:t>
            </a:r>
            <a:r>
              <a:rPr lang="en-US" sz="2000" dirty="0" smtClean="0"/>
              <a:t>15  </a:t>
            </a:r>
            <a:r>
              <a:rPr lang="en-US" sz="2000" b="1" dirty="0"/>
              <a:t>I was eyes to the blind and feet to the lame. 16  I was a father to the needy; I took up the case of the stranger. 17  I broke the fangs of the wicked and snatched the victims from their teeth.</a:t>
            </a:r>
            <a:r>
              <a:rPr lang="en-US" sz="2000" dirty="0"/>
              <a:t> </a:t>
            </a:r>
            <a:r>
              <a:rPr lang="en-US" sz="2000" dirty="0" smtClean="0"/>
              <a:t>Job 29: 7-16</a:t>
            </a:r>
            <a:endParaRPr lang="en-US" sz="2000" dirty="0"/>
          </a:p>
          <a:p>
            <a:r>
              <a:rPr lang="en-US" dirty="0"/>
              <a:t> </a:t>
            </a:r>
          </a:p>
        </p:txBody>
      </p:sp>
      <p:sp>
        <p:nvSpPr>
          <p:cNvPr id="3" name="Rectangle 2"/>
          <p:cNvSpPr/>
          <p:nvPr/>
        </p:nvSpPr>
        <p:spPr>
          <a:xfrm>
            <a:off x="228600" y="4924961"/>
            <a:ext cx="8458200" cy="1323439"/>
          </a:xfrm>
          <a:prstGeom prst="rect">
            <a:avLst/>
          </a:prstGeom>
        </p:spPr>
        <p:txBody>
          <a:bodyPr wrap="square">
            <a:spAutoFit/>
          </a:bodyPr>
          <a:lstStyle/>
          <a:p>
            <a:r>
              <a:rPr lang="en-US" sz="2000" b="1" dirty="0" smtClean="0">
                <a:solidFill>
                  <a:srgbClr val="FFFF00"/>
                </a:solidFill>
              </a:rPr>
              <a:t>JOB SENSED THAT HIS BLESSING CAME FROM THE GIFT OF GOD’S PRESENCE </a:t>
            </a:r>
            <a:r>
              <a:rPr lang="en-US" sz="2000" dirty="0" smtClean="0"/>
              <a:t> </a:t>
            </a:r>
            <a:r>
              <a:rPr lang="en-US" sz="2000" dirty="0"/>
              <a:t>W</a:t>
            </a:r>
            <a:r>
              <a:rPr lang="en-US" sz="2000" dirty="0" smtClean="0"/>
              <a:t>hen </a:t>
            </a:r>
            <a:r>
              <a:rPr lang="en-US" sz="2000" dirty="0"/>
              <a:t>H</a:t>
            </a:r>
            <a:r>
              <a:rPr lang="en-US" sz="2000" dirty="0" smtClean="0"/>
              <a:t>is </a:t>
            </a:r>
            <a:r>
              <a:rPr lang="en-US" sz="2000" dirty="0"/>
              <a:t>lamp shone upon my head and by </a:t>
            </a:r>
            <a:r>
              <a:rPr lang="en-US" sz="2000" dirty="0" smtClean="0"/>
              <a:t>His </a:t>
            </a:r>
            <a:r>
              <a:rPr lang="en-US" sz="2000" dirty="0"/>
              <a:t>light I walked through darkness! 4  Oh, for the days when I was in my prime, when God's intimate friendship blessed my house</a:t>
            </a:r>
            <a:r>
              <a:rPr lang="en-US" sz="2000" dirty="0" smtClean="0"/>
              <a:t>,</a:t>
            </a:r>
          </a:p>
          <a:p>
            <a:r>
              <a:rPr lang="en-US" sz="2000" dirty="0" smtClean="0"/>
              <a:t>Job 29:3,4 </a:t>
            </a:r>
            <a:endParaRPr lang="en-US" sz="2000" dirty="0"/>
          </a:p>
        </p:txBody>
      </p:sp>
    </p:spTree>
    <p:extLst>
      <p:ext uri="{BB962C8B-B14F-4D97-AF65-F5344CB8AC3E}">
        <p14:creationId xmlns:p14="http://schemas.microsoft.com/office/powerpoint/2010/main" val="1554107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8915400" cy="1938992"/>
          </a:xfrm>
          <a:prstGeom prst="rect">
            <a:avLst/>
          </a:prstGeom>
          <a:noFill/>
        </p:spPr>
        <p:txBody>
          <a:bodyPr wrap="square" rtlCol="0">
            <a:spAutoFit/>
          </a:bodyPr>
          <a:lstStyle/>
          <a:p>
            <a:pPr algn="ctr"/>
            <a:r>
              <a:rPr lang="en-US" sz="4000" b="1" dirty="0" smtClean="0">
                <a:solidFill>
                  <a:srgbClr val="FFFF00"/>
                </a:solidFill>
                <a:latin typeface="Sitka Subheading" panose="02000505000000020004" pitchFamily="2" charset="0"/>
              </a:rPr>
              <a:t>Salvation Is The Blessings</a:t>
            </a:r>
          </a:p>
          <a:p>
            <a:pPr algn="ctr"/>
            <a:r>
              <a:rPr lang="en-US" sz="4000" b="1" dirty="0" smtClean="0">
                <a:solidFill>
                  <a:srgbClr val="FFFF00"/>
                </a:solidFill>
                <a:latin typeface="Sitka Subheading" panose="02000505000000020004" pitchFamily="2" charset="0"/>
              </a:rPr>
              <a:t>Of Faith and The </a:t>
            </a:r>
          </a:p>
          <a:p>
            <a:pPr algn="ctr"/>
            <a:r>
              <a:rPr lang="en-US" sz="4000" b="1" dirty="0" smtClean="0">
                <a:solidFill>
                  <a:srgbClr val="FFFF00"/>
                </a:solidFill>
                <a:latin typeface="Sitka Subheading" panose="02000505000000020004" pitchFamily="2" charset="0"/>
              </a:rPr>
              <a:t>Promise Of The Spirit </a:t>
            </a:r>
            <a:endParaRPr lang="en-US" sz="4000" b="1" dirty="0">
              <a:solidFill>
                <a:srgbClr val="FFFF00"/>
              </a:solidFill>
              <a:latin typeface="Sitka Subheading" panose="02000505000000020004" pitchFamily="2" charset="0"/>
            </a:endParaRPr>
          </a:p>
        </p:txBody>
      </p:sp>
      <p:sp>
        <p:nvSpPr>
          <p:cNvPr id="6" name="Rectangle 5"/>
          <p:cNvSpPr/>
          <p:nvPr/>
        </p:nvSpPr>
        <p:spPr>
          <a:xfrm>
            <a:off x="304800" y="2286000"/>
            <a:ext cx="8534400" cy="3170099"/>
          </a:xfrm>
          <a:prstGeom prst="rect">
            <a:avLst/>
          </a:prstGeom>
        </p:spPr>
        <p:txBody>
          <a:bodyPr wrap="square">
            <a:spAutoFit/>
          </a:bodyPr>
          <a:lstStyle/>
          <a:p>
            <a:r>
              <a:rPr lang="en-US" sz="4000" dirty="0"/>
              <a:t>He redeemed </a:t>
            </a:r>
            <a:r>
              <a:rPr lang="en-US" sz="4000" dirty="0" smtClean="0"/>
              <a:t>(purchased) us </a:t>
            </a:r>
            <a:r>
              <a:rPr lang="en-US" sz="4000" dirty="0"/>
              <a:t>in order that the blessing given to Abraham might come to the Gentiles through Christ Jesus, </a:t>
            </a:r>
            <a:r>
              <a:rPr lang="en-US" sz="4000" b="1" dirty="0">
                <a:solidFill>
                  <a:srgbClr val="FFFF00"/>
                </a:solidFill>
              </a:rPr>
              <a:t>so that by faith we might receive the promise of the Spirit. </a:t>
            </a:r>
            <a:r>
              <a:rPr lang="en-US" sz="4000" dirty="0"/>
              <a:t>Galatians 3:14 (NIV) </a:t>
            </a:r>
          </a:p>
        </p:txBody>
      </p:sp>
    </p:spTree>
    <p:extLst>
      <p:ext uri="{BB962C8B-B14F-4D97-AF65-F5344CB8AC3E}">
        <p14:creationId xmlns:p14="http://schemas.microsoft.com/office/powerpoint/2010/main" val="19669069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273"/>
            <a:ext cx="5486400" cy="6862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892633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815975"/>
            <a:ext cx="9134192" cy="6318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How Do We Posture Ourselves</a:t>
            </a:r>
          </a:p>
          <a:p>
            <a:pPr algn="ctr">
              <a:defRPr/>
            </a:pPr>
            <a:r>
              <a:rPr lang="en-US" sz="3600" b="1" dirty="0" smtClean="0">
                <a:solidFill>
                  <a:srgbClr val="FFFF00"/>
                </a:solidFill>
                <a:effectLst>
                  <a:outerShdw blurRad="50800" dist="127000" dir="8520000" sx="105000" sy="105000" algn="tl">
                    <a:srgbClr val="000000">
                      <a:alpha val="43137"/>
                    </a:srgbClr>
                  </a:outerShdw>
                </a:effectLst>
              </a:rPr>
              <a:t>For The Revelations of the Holy Spirit?</a:t>
            </a:r>
          </a:p>
        </p:txBody>
      </p:sp>
      <p:sp>
        <p:nvSpPr>
          <p:cNvPr id="3" name="Rectangle 2"/>
          <p:cNvSpPr/>
          <p:nvPr/>
        </p:nvSpPr>
        <p:spPr>
          <a:xfrm>
            <a:off x="457200" y="1676400"/>
            <a:ext cx="8229600" cy="2677656"/>
          </a:xfrm>
          <a:prstGeom prst="rect">
            <a:avLst/>
          </a:prstGeom>
        </p:spPr>
        <p:txBody>
          <a:bodyPr wrap="square">
            <a:spAutoFit/>
          </a:bodyPr>
          <a:lstStyle/>
          <a:p>
            <a:r>
              <a:rPr lang="en-US" sz="2400" baseline="30000" dirty="0"/>
              <a:t>25 </a:t>
            </a:r>
            <a:r>
              <a:rPr lang="en-US" sz="2400" dirty="0"/>
              <a:t> Now to him who is able to establish you by my gospel and the proclamation of Jesus Christ, </a:t>
            </a:r>
            <a:r>
              <a:rPr lang="en-US" sz="2400" b="1" dirty="0">
                <a:solidFill>
                  <a:srgbClr val="FFFF00"/>
                </a:solidFill>
              </a:rPr>
              <a:t>according to the revelation of the mystery hidden for long ages past, </a:t>
            </a:r>
            <a:r>
              <a:rPr lang="en-US" sz="2400" b="1" baseline="30000" dirty="0">
                <a:solidFill>
                  <a:srgbClr val="FFFF00"/>
                </a:solidFill>
              </a:rPr>
              <a:t>26 </a:t>
            </a:r>
            <a:r>
              <a:rPr lang="en-US" sz="2400" b="1" dirty="0">
                <a:solidFill>
                  <a:srgbClr val="FFFF00"/>
                </a:solidFill>
              </a:rPr>
              <a:t> but now revealed and made known </a:t>
            </a:r>
            <a:r>
              <a:rPr lang="en-US" sz="2400" dirty="0"/>
              <a:t>through the prophetic writings by the command of the eternal God, so that all nations might believe and obey him-- </a:t>
            </a:r>
            <a:r>
              <a:rPr lang="en-US" sz="2400" baseline="30000" dirty="0"/>
              <a:t>27 </a:t>
            </a:r>
            <a:r>
              <a:rPr lang="en-US" sz="2400" dirty="0"/>
              <a:t> to the only wise God be glory forever through Jesus Christ! Amen. </a:t>
            </a:r>
            <a:r>
              <a:rPr lang="en-US" sz="2400" b="1" dirty="0"/>
              <a:t>Romans 16:25-27 (NIV) </a:t>
            </a:r>
            <a:endParaRPr lang="en-US" sz="2400" dirty="0"/>
          </a:p>
        </p:txBody>
      </p:sp>
      <p:sp>
        <p:nvSpPr>
          <p:cNvPr id="8" name="Rectangle 7"/>
          <p:cNvSpPr/>
          <p:nvPr/>
        </p:nvSpPr>
        <p:spPr>
          <a:xfrm>
            <a:off x="457200" y="4419600"/>
            <a:ext cx="8229600" cy="2308324"/>
          </a:xfrm>
          <a:prstGeom prst="rect">
            <a:avLst/>
          </a:prstGeom>
        </p:spPr>
        <p:txBody>
          <a:bodyPr wrap="square">
            <a:spAutoFit/>
          </a:bodyPr>
          <a:lstStyle/>
          <a:p>
            <a:r>
              <a:rPr lang="en-US" sz="2400" dirty="0"/>
              <a:t> </a:t>
            </a:r>
            <a:r>
              <a:rPr lang="en-US" sz="2400" b="1" dirty="0">
                <a:solidFill>
                  <a:srgbClr val="FFFF00"/>
                </a:solidFill>
              </a:rPr>
              <a:t>But on Mount Zion will be deliverance</a:t>
            </a:r>
            <a:r>
              <a:rPr lang="en-US" sz="2400" dirty="0"/>
              <a:t>; it will be holy, and the house of Jacob will possess its inheritance. </a:t>
            </a:r>
            <a:r>
              <a:rPr lang="en-US" sz="2400" baseline="30000" dirty="0"/>
              <a:t>18 </a:t>
            </a:r>
            <a:r>
              <a:rPr lang="en-US" sz="2400" dirty="0"/>
              <a:t> </a:t>
            </a:r>
            <a:r>
              <a:rPr lang="en-US" sz="2400" b="1" dirty="0">
                <a:solidFill>
                  <a:srgbClr val="FFFF00"/>
                </a:solidFill>
              </a:rPr>
              <a:t>The house of Jacob will be a fire and the house of Joseph a flame</a:t>
            </a:r>
            <a:r>
              <a:rPr lang="en-US" sz="2400" dirty="0"/>
              <a:t>; the house of Esau will be stubble, and they will set it on fire and consume it. There will be no survivors from the house of Esau." The </a:t>
            </a:r>
            <a:r>
              <a:rPr lang="en-US" sz="2400" cap="small" dirty="0"/>
              <a:t>LORD</a:t>
            </a:r>
            <a:r>
              <a:rPr lang="en-US" sz="2400" dirty="0"/>
              <a:t> has spoken. </a:t>
            </a:r>
            <a:r>
              <a:rPr lang="en-US" sz="2400" b="1" dirty="0"/>
              <a:t>Obadiah 1:17-18 (NIV) </a:t>
            </a:r>
            <a:endParaRPr lang="en-US" sz="2400" dirty="0"/>
          </a:p>
        </p:txBody>
      </p:sp>
    </p:spTree>
    <p:extLst>
      <p:ext uri="{BB962C8B-B14F-4D97-AF65-F5344CB8AC3E}">
        <p14:creationId xmlns:p14="http://schemas.microsoft.com/office/powerpoint/2010/main" val="4193802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2582882"/>
            <a:ext cx="8229600" cy="3970318"/>
          </a:xfrm>
          <a:prstGeom prst="rect">
            <a:avLst/>
          </a:prstGeom>
        </p:spPr>
        <p:txBody>
          <a:bodyPr wrap="square">
            <a:spAutoFit/>
          </a:bodyPr>
          <a:lstStyle/>
          <a:p>
            <a:r>
              <a:rPr lang="en-US" sz="3600" b="1" dirty="0"/>
              <a:t>“Oh!  It is grand to be absolutely conquered by the Holy Spirit, and swing out a thousand miles </a:t>
            </a:r>
            <a:r>
              <a:rPr lang="en-US" sz="3600" b="1" dirty="0" smtClean="0"/>
              <a:t>from all the fears of life into </a:t>
            </a:r>
            <a:r>
              <a:rPr lang="en-US" sz="3600" b="1" dirty="0"/>
              <a:t>the ocean of God’s presence, and work with Him in humility, without stumbling over others, without spiritual pride, and bend to every plan God has for us.”   </a:t>
            </a:r>
            <a:r>
              <a:rPr lang="en-US" sz="3600" dirty="0" smtClean="0"/>
              <a:t>G</a:t>
            </a:r>
            <a:r>
              <a:rPr lang="en-US" sz="3600" dirty="0"/>
              <a:t>. D. Watson </a:t>
            </a:r>
          </a:p>
        </p:txBody>
      </p:sp>
      <p:pic>
        <p:nvPicPr>
          <p:cNvPr id="16386" name="Picture 2" descr="Glimpses of the Life and Work of G. D. Watson by Eva M. Watso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4913"/>
          <a:stretch/>
        </p:blipFill>
        <p:spPr bwMode="auto">
          <a:xfrm>
            <a:off x="6505331" y="131248"/>
            <a:ext cx="2105269" cy="2446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3773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9808" y="152400"/>
            <a:ext cx="9134192" cy="6318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HOW DO WE MAKE THIS PERSONAL? </a:t>
            </a:r>
          </a:p>
        </p:txBody>
      </p:sp>
      <p:sp>
        <p:nvSpPr>
          <p:cNvPr id="4" name="Rectangle 3"/>
          <p:cNvSpPr/>
          <p:nvPr/>
        </p:nvSpPr>
        <p:spPr>
          <a:xfrm>
            <a:off x="306572" y="1313557"/>
            <a:ext cx="8685028" cy="6001643"/>
          </a:xfrm>
          <a:prstGeom prst="rect">
            <a:avLst/>
          </a:prstGeom>
        </p:spPr>
        <p:txBody>
          <a:bodyPr wrap="square">
            <a:spAutoFit/>
          </a:bodyPr>
          <a:lstStyle/>
          <a:p>
            <a:r>
              <a:rPr lang="en-US" sz="3200" dirty="0" smtClean="0"/>
              <a:t>1. Fall in love with Jesus every day</a:t>
            </a:r>
            <a:endParaRPr lang="en-US" sz="3200" dirty="0"/>
          </a:p>
          <a:p>
            <a:r>
              <a:rPr lang="en-US" sz="3200" dirty="0" smtClean="0"/>
              <a:t>2 . Pray without ceasing for fresh fillings of the Holy Spirit </a:t>
            </a:r>
          </a:p>
          <a:p>
            <a:r>
              <a:rPr lang="en-US" sz="3200" dirty="0" smtClean="0"/>
              <a:t>3. Discern what you can </a:t>
            </a:r>
            <a:r>
              <a:rPr lang="en-US" sz="3200" b="1" dirty="0" smtClean="0">
                <a:solidFill>
                  <a:srgbClr val="FFFF00"/>
                </a:solidFill>
              </a:rPr>
              <a:t>DO RIGHT NOW</a:t>
            </a:r>
          </a:p>
          <a:p>
            <a:r>
              <a:rPr lang="en-US" sz="3200" dirty="0" smtClean="0"/>
              <a:t>4. Expect God to come through in your battles.</a:t>
            </a:r>
          </a:p>
          <a:p>
            <a:r>
              <a:rPr lang="en-US" sz="3200" dirty="0" smtClean="0"/>
              <a:t>5. </a:t>
            </a:r>
            <a:r>
              <a:rPr lang="en-US" sz="3200" dirty="0"/>
              <a:t>Get freedom from </a:t>
            </a:r>
            <a:r>
              <a:rPr lang="en-US" sz="3200" dirty="0" smtClean="0"/>
              <a:t>hindering personality </a:t>
            </a:r>
            <a:r>
              <a:rPr lang="en-US" sz="3200" dirty="0"/>
              <a:t>traits </a:t>
            </a:r>
            <a:r>
              <a:rPr lang="en-US" sz="3200" dirty="0" smtClean="0"/>
              <a:t>– negative childhood shaping – cultural bondage through the Supernatural working of the Holy Spirit’s internal </a:t>
            </a:r>
            <a:r>
              <a:rPr lang="en-US" sz="3200" dirty="0"/>
              <a:t>encountering </a:t>
            </a:r>
            <a:r>
              <a:rPr lang="en-US" sz="3200" dirty="0" smtClean="0"/>
              <a:t>glory that will CARRY YOU THROUGH into purity, freedom, purpose, hope, and </a:t>
            </a:r>
            <a:r>
              <a:rPr lang="en-US" sz="3200" b="1" dirty="0" smtClean="0">
                <a:solidFill>
                  <a:srgbClr val="FFFF00"/>
                </a:solidFill>
              </a:rPr>
              <a:t>endurance</a:t>
            </a:r>
            <a:r>
              <a:rPr lang="en-US" sz="3200" dirty="0" smtClean="0"/>
              <a:t>.</a:t>
            </a:r>
            <a:endParaRPr lang="en-US" sz="3200" dirty="0"/>
          </a:p>
          <a:p>
            <a:endParaRPr lang="en-US" sz="3200" dirty="0" smtClean="0"/>
          </a:p>
          <a:p>
            <a:r>
              <a:rPr lang="en-US" sz="3200" dirty="0" smtClean="0"/>
              <a:t> </a:t>
            </a:r>
          </a:p>
          <a:p>
            <a:endParaRPr lang="en-US" sz="3200" dirty="0"/>
          </a:p>
        </p:txBody>
      </p:sp>
    </p:spTree>
    <p:extLst>
      <p:ext uri="{BB962C8B-B14F-4D97-AF65-F5344CB8AC3E}">
        <p14:creationId xmlns:p14="http://schemas.microsoft.com/office/powerpoint/2010/main" val="1778514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273" t="15891" r="19622"/>
          <a:stretch/>
        </p:blipFill>
        <p:spPr bwMode="auto">
          <a:xfrm>
            <a:off x="5638800" y="2514600"/>
            <a:ext cx="2981984"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944" t="15836" b="9745"/>
          <a:stretch/>
        </p:blipFill>
        <p:spPr bwMode="auto">
          <a:xfrm>
            <a:off x="609600" y="1295400"/>
            <a:ext cx="5029200" cy="3379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 y="435114"/>
            <a:ext cx="8915400" cy="707886"/>
          </a:xfrm>
          <a:prstGeom prst="rect">
            <a:avLst/>
          </a:prstGeom>
          <a:noFill/>
        </p:spPr>
        <p:txBody>
          <a:bodyPr wrap="square" rtlCol="0">
            <a:spAutoFit/>
          </a:bodyPr>
          <a:lstStyle/>
          <a:p>
            <a:pPr algn="ctr"/>
            <a:r>
              <a:rPr lang="en-US" sz="4000" b="1" dirty="0" smtClean="0">
                <a:solidFill>
                  <a:srgbClr val="FFFF00"/>
                </a:solidFill>
                <a:latin typeface="Sitka Subheading" panose="02000505000000020004" pitchFamily="2" charset="0"/>
              </a:rPr>
              <a:t>Looking For Grace In The Shaking</a:t>
            </a:r>
            <a:endParaRPr lang="en-US" sz="4000" b="1" dirty="0">
              <a:solidFill>
                <a:srgbClr val="FFFF00"/>
              </a:solidFill>
              <a:latin typeface="Sitka Subheading" panose="02000505000000020004" pitchFamily="2" charset="0"/>
            </a:endParaRPr>
          </a:p>
        </p:txBody>
      </p:sp>
      <p:pic>
        <p:nvPicPr>
          <p:cNvPr id="15365" name="Picture 5" descr="What happens if I get into a car accident and there's cannabis in my  system? - Howie Sacks and Henry LL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138" t="15887" r="13772" b="23837"/>
          <a:stretch/>
        </p:blipFill>
        <p:spPr bwMode="auto">
          <a:xfrm>
            <a:off x="609600" y="4191000"/>
            <a:ext cx="4008755"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344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Vulcano Eruption Lake - Free photo on Pixab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38672"/>
          <a:stretch/>
        </p:blipFill>
        <p:spPr bwMode="auto">
          <a:xfrm>
            <a:off x="1961891" y="395817"/>
            <a:ext cx="5181600" cy="414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8600" y="4800600"/>
            <a:ext cx="8683625" cy="1938992"/>
          </a:xfrm>
          <a:prstGeom prst="rect">
            <a:avLst/>
          </a:prstGeom>
        </p:spPr>
        <p:txBody>
          <a:bodyPr wrap="square">
            <a:spAutoFit/>
          </a:bodyPr>
          <a:lstStyle/>
          <a:p>
            <a:r>
              <a:rPr lang="en-US" sz="2400" b="1" dirty="0"/>
              <a:t> In the day of great slaughter, when the towers fall, streams of water will flow on every high mountain and every lofty hill. </a:t>
            </a:r>
            <a:r>
              <a:rPr lang="en-US" sz="2400" b="1" baseline="30000" dirty="0"/>
              <a:t>26 </a:t>
            </a:r>
            <a:r>
              <a:rPr lang="en-US" sz="2400" b="1" dirty="0"/>
              <a:t> </a:t>
            </a:r>
            <a:r>
              <a:rPr lang="en-US" sz="2400" b="1" dirty="0">
                <a:solidFill>
                  <a:srgbClr val="FFFF00"/>
                </a:solidFill>
              </a:rPr>
              <a:t>The moon will shine like the sun, and the sunlight will be seven times brighter, like the light of seven full days,</a:t>
            </a:r>
            <a:r>
              <a:rPr lang="en-US" sz="2400" b="1" dirty="0"/>
              <a:t> when the </a:t>
            </a:r>
            <a:r>
              <a:rPr lang="en-US" sz="2400" b="1" cap="small" dirty="0"/>
              <a:t>LORD</a:t>
            </a:r>
            <a:r>
              <a:rPr lang="en-US" sz="2400" b="1" dirty="0"/>
              <a:t> binds up the bruises of his people and heals the wounds he inflicted. Isaiah 30:25-26 (NIV) </a:t>
            </a:r>
          </a:p>
        </p:txBody>
      </p:sp>
      <p:sp>
        <p:nvSpPr>
          <p:cNvPr id="6" name="TextBox 5"/>
          <p:cNvSpPr txBox="1"/>
          <p:nvPr/>
        </p:nvSpPr>
        <p:spPr>
          <a:xfrm>
            <a:off x="2133600" y="953869"/>
            <a:ext cx="4800600" cy="874931"/>
          </a:xfrm>
          <a:prstGeom prst="rect">
            <a:avLst/>
          </a:prstGeom>
          <a:noFill/>
        </p:spPr>
        <p:txBody>
          <a:bodyPr wrap="square" rtlCol="0">
            <a:prstTxWarp prst="textChevron">
              <a:avLst/>
            </a:prstTxWarp>
            <a:spAutoFit/>
          </a:bodyPr>
          <a:lstStyle/>
          <a:p>
            <a:endParaRPr lang="en-US" sz="2800" dirty="0" smtClean="0">
              <a:solidFill>
                <a:srgbClr val="FFFF00"/>
              </a:solidFill>
              <a:latin typeface="AR JULIAN" panose="02000000000000000000" pitchFamily="2" charset="0"/>
            </a:endParaRPr>
          </a:p>
          <a:p>
            <a:r>
              <a:rPr lang="en-US" sz="2800" dirty="0" smtClean="0">
                <a:solidFill>
                  <a:srgbClr val="FFFF00"/>
                </a:solidFill>
                <a:latin typeface="AR JULIAN" panose="02000000000000000000" pitchFamily="2" charset="0"/>
              </a:rPr>
              <a:t>Revelation</a:t>
            </a:r>
            <a:endParaRPr lang="en-US" sz="2800" dirty="0">
              <a:solidFill>
                <a:srgbClr val="FFFF00"/>
              </a:solidFill>
              <a:latin typeface="AR JULIAN" panose="02000000000000000000" pitchFamily="2" charset="0"/>
            </a:endParaRPr>
          </a:p>
        </p:txBody>
      </p:sp>
      <p:pic>
        <p:nvPicPr>
          <p:cNvPr id="4103" name="Picture 7" descr="Who is the Holy Spirit? | CBN.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7912" y="7937"/>
            <a:ext cx="1905000" cy="142875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24944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600200"/>
            <a:ext cx="8686800" cy="5262979"/>
          </a:xfrm>
          <a:prstGeom prst="rect">
            <a:avLst/>
          </a:prstGeom>
        </p:spPr>
        <p:txBody>
          <a:bodyPr wrap="square">
            <a:spAutoFit/>
          </a:bodyPr>
          <a:lstStyle/>
          <a:p>
            <a:r>
              <a:rPr lang="en-US" sz="2400" dirty="0"/>
              <a:t>The Lord said to me </a:t>
            </a:r>
            <a:r>
              <a:rPr lang="en-US" sz="2400" dirty="0" smtClean="0"/>
              <a:t>“this </a:t>
            </a:r>
            <a:r>
              <a:rPr lang="en-US" sz="2400" dirty="0"/>
              <a:t>is the year that the great harvest is going to begin to be brought in but we must be careful not to be too focused on what we think is our mission and miss the divine appointments that may present themselves to us along the way in our journey of ministry, family, and business</a:t>
            </a:r>
            <a:r>
              <a:rPr lang="en-US" sz="2400" dirty="0" smtClean="0"/>
              <a:t>.”</a:t>
            </a:r>
          </a:p>
          <a:p>
            <a:endParaRPr lang="en-US" sz="2400" dirty="0" smtClean="0"/>
          </a:p>
          <a:p>
            <a:r>
              <a:rPr lang="en-US" sz="2400" dirty="0" smtClean="0"/>
              <a:t>The Church </a:t>
            </a:r>
            <a:r>
              <a:rPr lang="en-US" sz="2400" dirty="0"/>
              <a:t>cannot be like the overly focused, prideful priest and Levite </a:t>
            </a:r>
            <a:r>
              <a:rPr lang="en-US" sz="2400" dirty="0" smtClean="0"/>
              <a:t>(Good Samaritan story) and </a:t>
            </a:r>
            <a:r>
              <a:rPr lang="en-US" sz="2400" dirty="0"/>
              <a:t>miss the real appointments God has for us in this hour. </a:t>
            </a:r>
            <a:r>
              <a:rPr lang="en-US" sz="2400" b="1" dirty="0">
                <a:solidFill>
                  <a:srgbClr val="FFFF00"/>
                </a:solidFill>
              </a:rPr>
              <a:t>We must minister to the hurting right in front of us because that is how the real breakthrough and harvest are going to come. </a:t>
            </a:r>
            <a:r>
              <a:rPr lang="en-US" sz="2400" dirty="0"/>
              <a:t>God wants to pour upon the mountains of culture and upon our nation to bring great healing during these troubling times in 2022! We have to be His heart expressed and hands extended to bring this prophesied harvest to our generation</a:t>
            </a:r>
            <a:r>
              <a:rPr lang="en-US" sz="2400" dirty="0" smtClean="0"/>
              <a:t>!  </a:t>
            </a:r>
            <a:r>
              <a:rPr lang="en-US" sz="2400" b="1" dirty="0" smtClean="0">
                <a:solidFill>
                  <a:srgbClr val="FFFF00"/>
                </a:solidFill>
              </a:rPr>
              <a:t>Tom </a:t>
            </a:r>
            <a:r>
              <a:rPr lang="en-US" sz="2400" b="1" dirty="0" err="1" smtClean="0">
                <a:solidFill>
                  <a:srgbClr val="FFFF00"/>
                </a:solidFill>
              </a:rPr>
              <a:t>Hamon</a:t>
            </a:r>
            <a:r>
              <a:rPr lang="en-US" sz="2400" b="1" dirty="0" smtClean="0">
                <a:solidFill>
                  <a:srgbClr val="FFFF00"/>
                </a:solidFill>
              </a:rPr>
              <a:t> </a:t>
            </a:r>
            <a:endParaRPr lang="en-US" sz="2400" b="1" dirty="0">
              <a:solidFill>
                <a:srgbClr val="FFFF00"/>
              </a:solidFill>
            </a:endParaRPr>
          </a:p>
        </p:txBody>
      </p:sp>
      <p:pic>
        <p:nvPicPr>
          <p:cNvPr id="8194" name="Picture 2" descr="WATCH: Pastor Tom Hamon on Contending for Victory Over the Real Pandem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228600"/>
            <a:ext cx="2438400" cy="13415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314608" y="815975"/>
            <a:ext cx="9134192" cy="6318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600" b="1" dirty="0" smtClean="0">
                <a:solidFill>
                  <a:srgbClr val="FFFF00"/>
                </a:solidFill>
                <a:effectLst>
                  <a:outerShdw blurRad="50800" dist="127000" dir="8520000" sx="105000" sy="105000" algn="tl">
                    <a:srgbClr val="000000">
                      <a:alpha val="43137"/>
                    </a:srgbClr>
                  </a:outerShdw>
                </a:effectLst>
              </a:rPr>
              <a:t>The Harvest Is </a:t>
            </a:r>
          </a:p>
          <a:p>
            <a:pPr>
              <a:defRPr/>
            </a:pPr>
            <a:r>
              <a:rPr lang="en-US" sz="3600" b="1" dirty="0" smtClean="0">
                <a:solidFill>
                  <a:srgbClr val="FFFF00"/>
                </a:solidFill>
                <a:effectLst>
                  <a:outerShdw blurRad="50800" dist="127000" dir="8520000" sx="105000" sy="105000" algn="tl">
                    <a:srgbClr val="000000">
                      <a:alpha val="43137"/>
                    </a:srgbClr>
                  </a:outerShdw>
                </a:effectLst>
              </a:rPr>
              <a:t>Coming In Now </a:t>
            </a:r>
          </a:p>
        </p:txBody>
      </p:sp>
    </p:spTree>
    <p:extLst>
      <p:ext uri="{BB962C8B-B14F-4D97-AF65-F5344CB8AC3E}">
        <p14:creationId xmlns:p14="http://schemas.microsoft.com/office/powerpoint/2010/main" val="2566208053"/>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he Image in the Book of Daniel | Revelation bible, Bible prophecy, Bible  fa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219200"/>
            <a:ext cx="3017520" cy="50292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990600"/>
            <a:ext cx="5486400" cy="2862322"/>
          </a:xfrm>
          <a:prstGeom prst="rect">
            <a:avLst/>
          </a:prstGeom>
        </p:spPr>
        <p:txBody>
          <a:bodyPr wrap="square">
            <a:spAutoFit/>
          </a:bodyPr>
          <a:lstStyle/>
          <a:p>
            <a:r>
              <a:rPr lang="en-US" sz="2000" dirty="0"/>
              <a:t> </a:t>
            </a:r>
            <a:r>
              <a:rPr lang="en-US" sz="2000" b="1" dirty="0"/>
              <a:t>"</a:t>
            </a:r>
            <a:r>
              <a:rPr lang="en-US" sz="2000" b="1" dirty="0">
                <a:solidFill>
                  <a:srgbClr val="FFFF00"/>
                </a:solidFill>
              </a:rPr>
              <a:t>In the time of those kings</a:t>
            </a:r>
            <a:r>
              <a:rPr lang="en-US" sz="2000" dirty="0">
                <a:solidFill>
                  <a:srgbClr val="FFFF00"/>
                </a:solidFill>
              </a:rPr>
              <a:t>, </a:t>
            </a:r>
            <a:r>
              <a:rPr lang="en-US" sz="2000" dirty="0"/>
              <a:t>(Biden, Putin, Soros, Xi, </a:t>
            </a:r>
            <a:r>
              <a:rPr lang="en-US" sz="2000" dirty="0" smtClean="0"/>
              <a:t>Macron, Trudeau ) </a:t>
            </a:r>
            <a:r>
              <a:rPr lang="en-US" sz="2000" b="1" dirty="0"/>
              <a:t>the God of heaven will set up a kingdom that will never be destroyed, nor will it be left to another people</a:t>
            </a:r>
            <a:r>
              <a:rPr lang="en-US" sz="2000" dirty="0"/>
              <a:t>. It will crush all those kingdoms and bring them to an end, but it will itself endure forever. 45  </a:t>
            </a:r>
            <a:r>
              <a:rPr lang="en-US" sz="2000" b="1" dirty="0">
                <a:solidFill>
                  <a:srgbClr val="FFFF00"/>
                </a:solidFill>
              </a:rPr>
              <a:t>This is the meaning of the vision of the rock cut out of a mountain, but not by human hands-</a:t>
            </a:r>
            <a:r>
              <a:rPr lang="en-US" sz="2000" dirty="0"/>
              <a:t>-a rock that broke the iron, the bronze, the clay, the silver and the gold to pieces. </a:t>
            </a:r>
            <a:r>
              <a:rPr lang="en-US" sz="2000" dirty="0" smtClean="0"/>
              <a:t>Daniel 2:44,45</a:t>
            </a:r>
            <a:endParaRPr lang="en-US" sz="2000" dirty="0"/>
          </a:p>
        </p:txBody>
      </p:sp>
      <p:sp>
        <p:nvSpPr>
          <p:cNvPr id="5" name="Rectangle 4"/>
          <p:cNvSpPr/>
          <p:nvPr/>
        </p:nvSpPr>
        <p:spPr>
          <a:xfrm>
            <a:off x="249865" y="4027944"/>
            <a:ext cx="5388935" cy="2677656"/>
          </a:xfrm>
          <a:prstGeom prst="rect">
            <a:avLst/>
          </a:prstGeom>
        </p:spPr>
        <p:txBody>
          <a:bodyPr wrap="square">
            <a:spAutoFit/>
          </a:bodyPr>
          <a:lstStyle/>
          <a:p>
            <a:r>
              <a:rPr lang="en-US" sz="2400" b="1" dirty="0"/>
              <a:t>THE ROCK THAT CRUSHES THE WORLD </a:t>
            </a:r>
            <a:r>
              <a:rPr lang="en-US" sz="2400" b="1" dirty="0" smtClean="0"/>
              <a:t>IS:</a:t>
            </a:r>
            <a:r>
              <a:rPr lang="en-US" sz="2400" b="1" dirty="0" smtClean="0">
                <a:solidFill>
                  <a:srgbClr val="FFFF00"/>
                </a:solidFill>
              </a:rPr>
              <a:t> Is the </a:t>
            </a:r>
            <a:r>
              <a:rPr lang="en-US" sz="2400" b="1" dirty="0">
                <a:solidFill>
                  <a:srgbClr val="FFFF00"/>
                </a:solidFill>
              </a:rPr>
              <a:t>revelation of Jesus Christ </a:t>
            </a:r>
            <a:r>
              <a:rPr lang="en-US" sz="2400" dirty="0"/>
              <a:t>through the </a:t>
            </a:r>
            <a:r>
              <a:rPr lang="en-US" sz="2400" b="1" dirty="0"/>
              <a:t>invading power of the Holy Spirit</a:t>
            </a:r>
            <a:r>
              <a:rPr lang="en-US" sz="2400" dirty="0"/>
              <a:t> pouring out </a:t>
            </a:r>
            <a:r>
              <a:rPr lang="en-US" sz="2400" b="1" dirty="0"/>
              <a:t>the uncompromising Word of God</a:t>
            </a:r>
            <a:r>
              <a:rPr lang="en-US" sz="2400" dirty="0"/>
              <a:t> resulting in </a:t>
            </a:r>
            <a:r>
              <a:rPr lang="en-US" sz="2400" b="1" dirty="0"/>
              <a:t>extraordinarily changed </a:t>
            </a:r>
            <a:r>
              <a:rPr lang="en-US" sz="2400" b="1" dirty="0" smtClean="0"/>
              <a:t>individuals and cities and regions</a:t>
            </a:r>
            <a:r>
              <a:rPr lang="en-US" sz="2400" dirty="0" smtClean="0"/>
              <a:t> </a:t>
            </a:r>
            <a:r>
              <a:rPr lang="en-US" sz="2400" dirty="0"/>
              <a:t>living in unity and faith </a:t>
            </a:r>
            <a:r>
              <a:rPr lang="en-US" sz="2400" dirty="0" smtClean="0"/>
              <a:t>furthering </a:t>
            </a:r>
            <a:r>
              <a:rPr lang="en-US" sz="2400" dirty="0"/>
              <a:t>the Gospel. </a:t>
            </a:r>
          </a:p>
        </p:txBody>
      </p:sp>
      <p:sp>
        <p:nvSpPr>
          <p:cNvPr id="7" name="TextBox 6"/>
          <p:cNvSpPr txBox="1"/>
          <p:nvPr/>
        </p:nvSpPr>
        <p:spPr>
          <a:xfrm>
            <a:off x="76200" y="152400"/>
            <a:ext cx="8915400" cy="707886"/>
          </a:xfrm>
          <a:prstGeom prst="rect">
            <a:avLst/>
          </a:prstGeom>
          <a:noFill/>
        </p:spPr>
        <p:txBody>
          <a:bodyPr wrap="square" rtlCol="0">
            <a:spAutoFit/>
          </a:bodyPr>
          <a:lstStyle/>
          <a:p>
            <a:pPr algn="ctr"/>
            <a:r>
              <a:rPr lang="en-US" sz="4000" b="1" dirty="0" smtClean="0">
                <a:solidFill>
                  <a:srgbClr val="FFFF00"/>
                </a:solidFill>
                <a:latin typeface="Sitka Subheading" panose="02000505000000020004" pitchFamily="2" charset="0"/>
              </a:rPr>
              <a:t>Where Are We On God’s Clock?</a:t>
            </a:r>
            <a:endParaRPr lang="en-US" sz="4000" b="1" dirty="0">
              <a:solidFill>
                <a:srgbClr val="FFFF00"/>
              </a:solidFill>
              <a:latin typeface="Sitka Subheading" panose="02000505000000020004" pitchFamily="2" charset="0"/>
            </a:endParaRPr>
          </a:p>
        </p:txBody>
      </p:sp>
    </p:spTree>
    <p:extLst>
      <p:ext uri="{BB962C8B-B14F-4D97-AF65-F5344CB8AC3E}">
        <p14:creationId xmlns:p14="http://schemas.microsoft.com/office/powerpoint/2010/main" val="376222165"/>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164134"/>
            <a:ext cx="8534400" cy="4154984"/>
          </a:xfrm>
          <a:prstGeom prst="rect">
            <a:avLst/>
          </a:prstGeom>
        </p:spPr>
        <p:txBody>
          <a:bodyPr wrap="square">
            <a:spAutoFit/>
          </a:bodyPr>
          <a:lstStyle/>
          <a:p>
            <a:r>
              <a:rPr lang="en-US" sz="2400" baseline="30000" dirty="0"/>
              <a:t>14 </a:t>
            </a:r>
            <a:r>
              <a:rPr lang="en-US" sz="2400" dirty="0"/>
              <a:t> And we urge you, brothers, warn those who are idle, encourage the timid, help the weak, be patient with everyone. </a:t>
            </a:r>
            <a:r>
              <a:rPr lang="en-US" sz="2400" baseline="30000" dirty="0"/>
              <a:t>15 </a:t>
            </a:r>
            <a:r>
              <a:rPr lang="en-US" sz="2400" dirty="0"/>
              <a:t> </a:t>
            </a:r>
            <a:r>
              <a:rPr lang="en-US" sz="2400" b="1" dirty="0">
                <a:solidFill>
                  <a:srgbClr val="FFFF00"/>
                </a:solidFill>
              </a:rPr>
              <a:t>Make sure that nobody pays back wrong for wrong, but always try to be kind to each other and to everyone else. </a:t>
            </a:r>
            <a:r>
              <a:rPr lang="en-US" sz="2400" b="1" baseline="30000" dirty="0">
                <a:solidFill>
                  <a:srgbClr val="FFFF00"/>
                </a:solidFill>
              </a:rPr>
              <a:t>16 </a:t>
            </a:r>
            <a:r>
              <a:rPr lang="en-US" sz="2400" b="1" dirty="0">
                <a:solidFill>
                  <a:srgbClr val="FFFF00"/>
                </a:solidFill>
              </a:rPr>
              <a:t> Be joyful always; </a:t>
            </a:r>
            <a:r>
              <a:rPr lang="en-US" sz="2400" b="1" baseline="30000" dirty="0">
                <a:solidFill>
                  <a:srgbClr val="FFFF00"/>
                </a:solidFill>
              </a:rPr>
              <a:t>17 </a:t>
            </a:r>
            <a:r>
              <a:rPr lang="en-US" sz="2400" b="1" dirty="0">
                <a:solidFill>
                  <a:srgbClr val="FFFF00"/>
                </a:solidFill>
              </a:rPr>
              <a:t> pray continually; </a:t>
            </a:r>
            <a:r>
              <a:rPr lang="en-US" sz="2400" b="1" baseline="30000" dirty="0">
                <a:solidFill>
                  <a:srgbClr val="FFFF00"/>
                </a:solidFill>
              </a:rPr>
              <a:t>18 </a:t>
            </a:r>
            <a:r>
              <a:rPr lang="en-US" sz="2400" b="1" dirty="0">
                <a:solidFill>
                  <a:srgbClr val="FFFF00"/>
                </a:solidFill>
              </a:rPr>
              <a:t> give thanks in all circumstances, for this is God's will for you in Christ Jesus. </a:t>
            </a:r>
            <a:r>
              <a:rPr lang="en-US" sz="2400" b="1" baseline="30000" dirty="0">
                <a:solidFill>
                  <a:srgbClr val="FFFF00"/>
                </a:solidFill>
              </a:rPr>
              <a:t>19 </a:t>
            </a:r>
            <a:r>
              <a:rPr lang="en-US" sz="2400" b="1" dirty="0">
                <a:solidFill>
                  <a:srgbClr val="FFFF00"/>
                </a:solidFill>
              </a:rPr>
              <a:t> Do not put out the Spirit's fire; </a:t>
            </a:r>
            <a:r>
              <a:rPr lang="en-US" sz="2400" b="1" baseline="30000" dirty="0">
                <a:solidFill>
                  <a:srgbClr val="FFFF00"/>
                </a:solidFill>
              </a:rPr>
              <a:t>20 </a:t>
            </a:r>
            <a:r>
              <a:rPr lang="en-US" sz="2400" b="1" dirty="0">
                <a:solidFill>
                  <a:srgbClr val="FFFF00"/>
                </a:solidFill>
              </a:rPr>
              <a:t> do not treat prophecies with contempt. </a:t>
            </a:r>
            <a:r>
              <a:rPr lang="en-US" sz="2400" b="1" baseline="30000" dirty="0">
                <a:solidFill>
                  <a:srgbClr val="FFFF00"/>
                </a:solidFill>
              </a:rPr>
              <a:t>21 </a:t>
            </a:r>
            <a:r>
              <a:rPr lang="en-US" sz="2400" b="1" dirty="0">
                <a:solidFill>
                  <a:srgbClr val="FFFF00"/>
                </a:solidFill>
              </a:rPr>
              <a:t> Test everything. Hold on to the good. </a:t>
            </a:r>
            <a:r>
              <a:rPr lang="en-US" sz="2400" b="1" baseline="30000" dirty="0">
                <a:solidFill>
                  <a:srgbClr val="FFFF00"/>
                </a:solidFill>
              </a:rPr>
              <a:t>22 </a:t>
            </a:r>
            <a:r>
              <a:rPr lang="en-US" sz="2400" b="1" dirty="0">
                <a:solidFill>
                  <a:srgbClr val="FFFF00"/>
                </a:solidFill>
              </a:rPr>
              <a:t> Avoid every kind of evil. </a:t>
            </a:r>
            <a:r>
              <a:rPr lang="en-US" sz="2400" baseline="30000" dirty="0"/>
              <a:t>23 </a:t>
            </a:r>
            <a:r>
              <a:rPr lang="en-US" sz="2400" dirty="0"/>
              <a:t> May God </a:t>
            </a:r>
            <a:r>
              <a:rPr lang="en-US" sz="2400" dirty="0" smtClean="0"/>
              <a:t>Himself</a:t>
            </a:r>
            <a:r>
              <a:rPr lang="en-US" sz="2400" dirty="0"/>
              <a:t>, the God of peace, sanctify you through and through. May your whole spirit, soul and body be kept blameless at the coming of our Lord Jesus Christ. </a:t>
            </a:r>
            <a:r>
              <a:rPr lang="en-US" sz="2400" baseline="30000" dirty="0"/>
              <a:t>24 </a:t>
            </a:r>
            <a:r>
              <a:rPr lang="en-US" sz="2400" dirty="0"/>
              <a:t> The one who calls you is faithful and </a:t>
            </a:r>
            <a:r>
              <a:rPr lang="en-US" sz="2400" dirty="0" smtClean="0"/>
              <a:t>He </a:t>
            </a:r>
            <a:r>
              <a:rPr lang="en-US" sz="2400" dirty="0"/>
              <a:t>will do it. </a:t>
            </a:r>
            <a:r>
              <a:rPr lang="en-US" sz="2400" b="1" dirty="0"/>
              <a:t>1 Thessalonians 5:14-24 (NIV) </a:t>
            </a:r>
            <a:endParaRPr lang="en-US" sz="2400" dirty="0"/>
          </a:p>
        </p:txBody>
      </p:sp>
      <p:sp>
        <p:nvSpPr>
          <p:cNvPr id="5" name="TextBox 4"/>
          <p:cNvSpPr txBox="1"/>
          <p:nvPr/>
        </p:nvSpPr>
        <p:spPr>
          <a:xfrm>
            <a:off x="76200" y="228600"/>
            <a:ext cx="8915400" cy="707886"/>
          </a:xfrm>
          <a:prstGeom prst="rect">
            <a:avLst/>
          </a:prstGeom>
          <a:noFill/>
        </p:spPr>
        <p:txBody>
          <a:bodyPr wrap="square" rtlCol="0">
            <a:spAutoFit/>
          </a:bodyPr>
          <a:lstStyle/>
          <a:p>
            <a:pPr algn="ctr"/>
            <a:r>
              <a:rPr lang="en-US" sz="4000" b="1" dirty="0" smtClean="0">
                <a:solidFill>
                  <a:srgbClr val="FFFF00"/>
                </a:solidFill>
                <a:latin typeface="Sitka Subheading" panose="02000505000000020004" pitchFamily="2" charset="0"/>
              </a:rPr>
              <a:t>The Whole Kingdom In A Bottle</a:t>
            </a:r>
            <a:endParaRPr lang="en-US" sz="4000" b="1" dirty="0">
              <a:solidFill>
                <a:srgbClr val="FFFF00"/>
              </a:solidFill>
              <a:latin typeface="Sitka Subheading" panose="02000505000000020004" pitchFamily="2" charset="0"/>
            </a:endParaRPr>
          </a:p>
        </p:txBody>
      </p:sp>
      <p:pic>
        <p:nvPicPr>
          <p:cNvPr id="13314" name="Picture 2" descr="Message in a bottle from 2018 found after Atlantic voyage - BBC New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4953000"/>
            <a:ext cx="2980266"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40626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457200"/>
            <a:ext cx="8153400" cy="3046988"/>
          </a:xfrm>
          <a:prstGeom prst="rect">
            <a:avLst/>
          </a:prstGeom>
        </p:spPr>
        <p:txBody>
          <a:bodyPr wrap="square">
            <a:spAutoFit/>
          </a:bodyPr>
          <a:lstStyle/>
          <a:p>
            <a:r>
              <a:rPr lang="en-US" sz="3200" b="1" dirty="0" smtClean="0">
                <a:solidFill>
                  <a:srgbClr val="FFFF00"/>
                </a:solidFill>
              </a:rPr>
              <a:t>“THERE </a:t>
            </a:r>
            <a:r>
              <a:rPr lang="en-US" sz="3200" b="1" dirty="0">
                <a:solidFill>
                  <a:srgbClr val="FFFF00"/>
                </a:solidFill>
              </a:rPr>
              <a:t>IS ONLY ONE WAY TO GO THROUGH THIS CRUCIBLE MOMENT </a:t>
            </a:r>
            <a:r>
              <a:rPr lang="en-US" sz="3200" b="1" dirty="0" smtClean="0">
                <a:solidFill>
                  <a:srgbClr val="FFFF00"/>
                </a:solidFill>
              </a:rPr>
              <a:t>AS FOLLOWERS OF JESUS CHRIST – </a:t>
            </a:r>
            <a:r>
              <a:rPr lang="en-US" sz="3200" b="1" dirty="0">
                <a:solidFill>
                  <a:srgbClr val="FFFF00"/>
                </a:solidFill>
              </a:rPr>
              <a:t>AND IT IS TO COMMIT OUR ALL TO HIM WHO SITS ON THE THRONE AND UNTO THE </a:t>
            </a:r>
            <a:r>
              <a:rPr lang="en-US" sz="3200" b="1" dirty="0" smtClean="0">
                <a:solidFill>
                  <a:srgbClr val="FFFF00"/>
                </a:solidFill>
              </a:rPr>
              <a:t>LAMB – AND BE POWERFULLY FILLED WITH THE HOLY SPIRIT.” Don Lamb </a:t>
            </a:r>
            <a:endParaRPr lang="en-US" sz="3200" dirty="0">
              <a:solidFill>
                <a:srgbClr val="FFFF00"/>
              </a:solidFill>
            </a:endParaRPr>
          </a:p>
        </p:txBody>
      </p:sp>
      <p:sp>
        <p:nvSpPr>
          <p:cNvPr id="6" name="Rectangle 5"/>
          <p:cNvSpPr/>
          <p:nvPr/>
        </p:nvSpPr>
        <p:spPr>
          <a:xfrm>
            <a:off x="381000" y="3962400"/>
            <a:ext cx="8458200" cy="1815882"/>
          </a:xfrm>
          <a:prstGeom prst="rect">
            <a:avLst/>
          </a:prstGeom>
        </p:spPr>
        <p:txBody>
          <a:bodyPr wrap="square">
            <a:spAutoFit/>
          </a:bodyPr>
          <a:lstStyle/>
          <a:p>
            <a:r>
              <a:rPr lang="en-US" sz="2800" dirty="0" smtClean="0"/>
              <a:t>They </a:t>
            </a:r>
            <a:r>
              <a:rPr lang="en-US" sz="2800" dirty="0"/>
              <a:t>will be my people, and I will be their God. </a:t>
            </a:r>
            <a:r>
              <a:rPr lang="en-US" sz="2800" baseline="30000" dirty="0"/>
              <a:t>39 </a:t>
            </a:r>
            <a:r>
              <a:rPr lang="en-US" sz="2800" dirty="0"/>
              <a:t> I will give them singleness of heart and action, so that they will always fear me for their own good and the good of their children after them. </a:t>
            </a:r>
            <a:r>
              <a:rPr lang="en-US" sz="2800" b="1" dirty="0"/>
              <a:t>Jeremiah 32:38-39 (NIV) </a:t>
            </a:r>
            <a:endParaRPr lang="en-US" sz="2800" dirty="0"/>
          </a:p>
        </p:txBody>
      </p:sp>
    </p:spTree>
    <p:extLst>
      <p:ext uri="{BB962C8B-B14F-4D97-AF65-F5344CB8AC3E}">
        <p14:creationId xmlns:p14="http://schemas.microsoft.com/office/powerpoint/2010/main" val="346556186"/>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8668" y="1196975"/>
            <a:ext cx="9134192" cy="63182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200" b="1" dirty="0" smtClean="0">
                <a:solidFill>
                  <a:srgbClr val="FFFF00"/>
                </a:solidFill>
                <a:effectLst>
                  <a:outerShdw blurRad="50800" dist="127000" dir="8520000" sx="105000" sy="105000" algn="tl">
                    <a:srgbClr val="000000">
                      <a:alpha val="43137"/>
                    </a:srgbClr>
                  </a:outerShdw>
                </a:effectLst>
              </a:rPr>
              <a:t>THE DRIVING MOTIVATION OF</a:t>
            </a:r>
          </a:p>
          <a:p>
            <a:pPr algn="ctr">
              <a:defRPr/>
            </a:pPr>
            <a:r>
              <a:rPr lang="en-US" sz="3200" b="1" cap="none" dirty="0" smtClean="0">
                <a:solidFill>
                  <a:srgbClr val="FFFF00"/>
                </a:solidFill>
                <a:effectLst>
                  <a:outerShdw blurRad="50800" dist="127000" dir="8520000" sx="105000" sy="105000" algn="tl">
                    <a:srgbClr val="000000">
                      <a:alpha val="43137"/>
                    </a:srgbClr>
                  </a:outerShdw>
                </a:effectLst>
              </a:rPr>
              <a:t>SEEKING INTERVENTION IS THAT PEOPLE </a:t>
            </a:r>
          </a:p>
          <a:p>
            <a:pPr algn="ctr">
              <a:defRPr/>
            </a:pPr>
            <a:r>
              <a:rPr lang="en-US" sz="3200" b="1" cap="none" dirty="0" smtClean="0">
                <a:solidFill>
                  <a:srgbClr val="FFFF00"/>
                </a:solidFill>
                <a:effectLst>
                  <a:outerShdw blurRad="50800" dist="127000" dir="8520000" sx="105000" sy="105000" algn="tl">
                    <a:srgbClr val="000000">
                      <a:alpha val="43137"/>
                    </a:srgbClr>
                  </a:outerShdw>
                </a:effectLst>
              </a:rPr>
              <a:t>AROUND US WILL KNOW OUR GOD</a:t>
            </a:r>
            <a:endParaRPr lang="en-US" sz="2400" b="1" cap="none" dirty="0" smtClean="0">
              <a:solidFill>
                <a:srgbClr val="FFFF00"/>
              </a:solidFill>
              <a:effectLst>
                <a:outerShdw blurRad="50800" dist="127000" dir="8520000" sx="105000" sy="105000" algn="tl">
                  <a:srgbClr val="000000">
                    <a:alpha val="43137"/>
                  </a:srgbClr>
                </a:outerShdw>
              </a:effectLst>
            </a:endParaRPr>
          </a:p>
        </p:txBody>
      </p:sp>
      <p:sp>
        <p:nvSpPr>
          <p:cNvPr id="5" name="Rectangle 4"/>
          <p:cNvSpPr/>
          <p:nvPr/>
        </p:nvSpPr>
        <p:spPr>
          <a:xfrm>
            <a:off x="609600" y="4872097"/>
            <a:ext cx="8153400" cy="2062103"/>
          </a:xfrm>
          <a:prstGeom prst="rect">
            <a:avLst/>
          </a:prstGeom>
        </p:spPr>
        <p:txBody>
          <a:bodyPr wrap="square">
            <a:spAutoFit/>
          </a:bodyPr>
          <a:lstStyle/>
          <a:p>
            <a:r>
              <a:rPr lang="en-US" sz="3200" dirty="0"/>
              <a:t> Now, O </a:t>
            </a:r>
            <a:r>
              <a:rPr lang="en-US" sz="3200" cap="small" dirty="0"/>
              <a:t>LORD</a:t>
            </a:r>
            <a:r>
              <a:rPr lang="en-US" sz="3200" dirty="0"/>
              <a:t> our God, deliver us from his hand, so that all kingdoms on earth may know that you alone, O </a:t>
            </a:r>
            <a:r>
              <a:rPr lang="en-US" sz="3200" cap="small" dirty="0"/>
              <a:t>LORD</a:t>
            </a:r>
            <a:r>
              <a:rPr lang="en-US" sz="3200" dirty="0"/>
              <a:t>, are God." </a:t>
            </a:r>
            <a:r>
              <a:rPr lang="en-US" sz="3200" b="1" dirty="0"/>
              <a:t>2 Kings 19:19 (NIV) </a:t>
            </a:r>
            <a:r>
              <a:rPr lang="en-US" sz="3200" dirty="0"/>
              <a:t/>
            </a:r>
            <a:br>
              <a:rPr lang="en-US" sz="3200" dirty="0"/>
            </a:br>
            <a:endParaRPr lang="en-US" sz="3200" dirty="0"/>
          </a:p>
        </p:txBody>
      </p:sp>
      <p:pic>
        <p:nvPicPr>
          <p:cNvPr id="9218" name="Picture 2" descr="Secrets of the Exodus: From Parting of Red Sea to Manna from Sky – Ancient  Code Unveils Real Universe"/>
          <p:cNvPicPr>
            <a:picLocks noChangeAspect="1" noChangeArrowheads="1"/>
          </p:cNvPicPr>
          <p:nvPr/>
        </p:nvPicPr>
        <p:blipFill rotWithShape="1">
          <a:blip r:embed="rId2">
            <a:extLst>
              <a:ext uri="{28A0092B-C50C-407E-A947-70E740481C1C}">
                <a14:useLocalDpi xmlns:a14="http://schemas.microsoft.com/office/drawing/2010/main" val="0"/>
              </a:ext>
            </a:extLst>
          </a:blip>
          <a:srcRect b="8327"/>
          <a:stretch/>
        </p:blipFill>
        <p:spPr bwMode="auto">
          <a:xfrm>
            <a:off x="1930444" y="2057400"/>
            <a:ext cx="5003756"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91413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Green curves template Segoe">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2D4328B-7AED-4019-A1E2-17EAB1A500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1_Green curves template Segoe</Template>
  <TotalTime>148220</TotalTime>
  <Words>1129</Words>
  <Application>Microsoft Office PowerPoint</Application>
  <PresentationFormat>On-screen Show (4:3)</PresentationFormat>
  <Paragraphs>96</Paragraphs>
  <Slides>22</Slides>
  <Notes>0</Notes>
  <HiddenSlides>0</HiddenSlides>
  <MMClips>0</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1_Green curves template Segoe</vt:lpstr>
      <vt:lpstr>White with Courier font for code slides</vt:lpstr>
      <vt:lpstr>Horizon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Don Lamb</dc:creator>
  <cp:lastModifiedBy>LifeGate</cp:lastModifiedBy>
  <cp:revision>2007</cp:revision>
  <cp:lastPrinted>2022-03-14T11:49:24Z</cp:lastPrinted>
  <dcterms:created xsi:type="dcterms:W3CDTF">2017-04-23T09:25:27Z</dcterms:created>
  <dcterms:modified xsi:type="dcterms:W3CDTF">2022-06-05T15:56:20Z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TC102867389990</vt:lpwstr>
  </property>
</Properties>
</file>