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7/31/2022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7/31/2022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7/31/2022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7/31/2022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dirty="0"/>
              <a:t>7/31/2022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7/31/2022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7/31/2022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7/31/2022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7/31/2022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7/31/2022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dirty="0"/>
              <a:t>7/31/2022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7/31/2022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biblehub.com/joshua/7-2.htm" TargetMode="External"/><Relationship Id="rId2" Type="http://schemas.openxmlformats.org/officeDocument/2006/relationships/hyperlink" Target="http://biblehub.com/joshua/7-1.htm" TargetMode="External"/><Relationship Id="rId1" Type="http://schemas.openxmlformats.org/officeDocument/2006/relationships/slideLayout" Target="../slideLayouts/slideLayout2.xml"/><Relationship Id="rId6" Type="http://schemas.openxmlformats.org/officeDocument/2006/relationships/hyperlink" Target="http://biblehub.com/joshua/7-5.htm" TargetMode="External"/><Relationship Id="rId5" Type="http://schemas.openxmlformats.org/officeDocument/2006/relationships/hyperlink" Target="http://biblehub.com/joshua/7-4.htm" TargetMode="External"/><Relationship Id="rId4" Type="http://schemas.openxmlformats.org/officeDocument/2006/relationships/hyperlink" Target="http://biblehub.com/joshua/7-3.ht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biblehub.com/joshua/7-7.htm" TargetMode="External"/><Relationship Id="rId2" Type="http://schemas.openxmlformats.org/officeDocument/2006/relationships/hyperlink" Target="http://biblehub.com/joshua/7-6.htm" TargetMode="External"/><Relationship Id="rId1" Type="http://schemas.openxmlformats.org/officeDocument/2006/relationships/slideLayout" Target="../slideLayouts/slideLayout2.xml"/><Relationship Id="rId5" Type="http://schemas.openxmlformats.org/officeDocument/2006/relationships/hyperlink" Target="http://biblehub.com/joshua/7-9.htm" TargetMode="External"/><Relationship Id="rId4" Type="http://schemas.openxmlformats.org/officeDocument/2006/relationships/hyperlink" Target="http://biblehub.com/joshua/7-8.ht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biblehub.com/joshua/7-11.htm" TargetMode="External"/><Relationship Id="rId2" Type="http://schemas.openxmlformats.org/officeDocument/2006/relationships/hyperlink" Target="http://biblehub.com/joshua/7-10.htm" TargetMode="External"/><Relationship Id="rId1" Type="http://schemas.openxmlformats.org/officeDocument/2006/relationships/slideLayout" Target="../slideLayouts/slideLayout2.xml"/><Relationship Id="rId6" Type="http://schemas.openxmlformats.org/officeDocument/2006/relationships/hyperlink" Target="http://biblehub.com/joshua/7-13.htm" TargetMode="External"/><Relationship Id="rId5" Type="http://schemas.openxmlformats.org/officeDocument/2006/relationships/hyperlink" Target="https://biblehub.com/esv/joshua/7.htm#footnotes" TargetMode="External"/><Relationship Id="rId4" Type="http://schemas.openxmlformats.org/officeDocument/2006/relationships/hyperlink" Target="http://biblehub.com/joshua/7-12.ht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biblehub.com/joshua/7-15.htm" TargetMode="External"/><Relationship Id="rId2" Type="http://schemas.openxmlformats.org/officeDocument/2006/relationships/hyperlink" Target="http://biblehub.com/joshua/7-14.htm" TargetMode="External"/><Relationship Id="rId1" Type="http://schemas.openxmlformats.org/officeDocument/2006/relationships/slideLayout" Target="../slideLayouts/slideLayout2.xml"/><Relationship Id="rId5" Type="http://schemas.openxmlformats.org/officeDocument/2006/relationships/hyperlink" Target="http://biblehub.com/joshua/7-17.htm" TargetMode="External"/><Relationship Id="rId4" Type="http://schemas.openxmlformats.org/officeDocument/2006/relationships/hyperlink" Target="http://biblehub.com/joshua/7-16.htm"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biblehub.com/joshua/7-19.htm" TargetMode="External"/><Relationship Id="rId2" Type="http://schemas.openxmlformats.org/officeDocument/2006/relationships/hyperlink" Target="http://biblehub.com/joshua/7-18.htm" TargetMode="External"/><Relationship Id="rId1" Type="http://schemas.openxmlformats.org/officeDocument/2006/relationships/slideLayout" Target="../slideLayouts/slideLayout2.xml"/><Relationship Id="rId6" Type="http://schemas.openxmlformats.org/officeDocument/2006/relationships/hyperlink" Target="http://biblehub.com/joshua/7-21.htm" TargetMode="External"/><Relationship Id="rId5" Type="http://schemas.openxmlformats.org/officeDocument/2006/relationships/hyperlink" Target="http://biblehub.com/joshua/7-20.htm" TargetMode="External"/><Relationship Id="rId4" Type="http://schemas.openxmlformats.org/officeDocument/2006/relationships/hyperlink" Target="https://biblehub.com/esv/joshua/7.htm#footnote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biblehub.com/joshua/7-23.htm" TargetMode="External"/><Relationship Id="rId2" Type="http://schemas.openxmlformats.org/officeDocument/2006/relationships/hyperlink" Target="http://biblehub.com/joshua/7-22.htm" TargetMode="External"/><Relationship Id="rId1" Type="http://schemas.openxmlformats.org/officeDocument/2006/relationships/slideLayout" Target="../slideLayouts/slideLayout2.xml"/><Relationship Id="rId6" Type="http://schemas.openxmlformats.org/officeDocument/2006/relationships/hyperlink" Target="http://biblehub.com/joshua/7-26.htm" TargetMode="External"/><Relationship Id="rId5" Type="http://schemas.openxmlformats.org/officeDocument/2006/relationships/hyperlink" Target="http://biblehub.com/joshua/7-25.htm" TargetMode="External"/><Relationship Id="rId4" Type="http://schemas.openxmlformats.org/officeDocument/2006/relationships/hyperlink" Target="http://biblehub.com/joshua/7-24.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biblehub.com/joshua/5-14.htm" TargetMode="External"/><Relationship Id="rId2" Type="http://schemas.openxmlformats.org/officeDocument/2006/relationships/hyperlink" Target="http://biblehub.com/joshua/5-13.htm" TargetMode="External"/><Relationship Id="rId1" Type="http://schemas.openxmlformats.org/officeDocument/2006/relationships/slideLayout" Target="../slideLayouts/slideLayout2.xml"/><Relationship Id="rId5" Type="http://schemas.openxmlformats.org/officeDocument/2006/relationships/hyperlink" Target="http://biblehub.com/joshua/5-15.htm" TargetMode="External"/><Relationship Id="rId4" Type="http://schemas.openxmlformats.org/officeDocument/2006/relationships/hyperlink" Target="https://biblehub.com/esv/joshua/5.htm#footnote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biblehub.com/acts/5-5.htm" TargetMode="External"/><Relationship Id="rId2" Type="http://schemas.openxmlformats.org/officeDocument/2006/relationships/hyperlink" Target="https://biblehub.com/acts/5-3.htm" TargetMode="External"/><Relationship Id="rId1" Type="http://schemas.openxmlformats.org/officeDocument/2006/relationships/slideLayout" Target="../slideLayouts/slideLayout2.xml"/><Relationship Id="rId6" Type="http://schemas.openxmlformats.org/officeDocument/2006/relationships/hyperlink" Target="https://biblehub.com/acts/5-11.htm" TargetMode="External"/><Relationship Id="rId5" Type="http://schemas.openxmlformats.org/officeDocument/2006/relationships/hyperlink" Target="https://biblehub.com/acts/5-10.htm" TargetMode="External"/><Relationship Id="rId4" Type="http://schemas.openxmlformats.org/officeDocument/2006/relationships/hyperlink" Target="https://biblehub.com/acts/5-9.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biblehub.com/greek/2233.htm" TargetMode="External"/><Relationship Id="rId13" Type="http://schemas.openxmlformats.org/officeDocument/2006/relationships/hyperlink" Target="https://biblehub.com/greek/4771.htm" TargetMode="External"/><Relationship Id="rId18" Type="http://schemas.openxmlformats.org/officeDocument/2006/relationships/hyperlink" Target="https://biblehub.com/greek/5562.htm" TargetMode="External"/><Relationship Id="rId3" Type="http://schemas.openxmlformats.org/officeDocument/2006/relationships/hyperlink" Target="https://biblehub.com/greek/1019.htm" TargetMode="External"/><Relationship Id="rId7" Type="http://schemas.openxmlformats.org/officeDocument/2006/relationships/hyperlink" Target="https://biblehub.com/greek/5100.htm" TargetMode="External"/><Relationship Id="rId12" Type="http://schemas.openxmlformats.org/officeDocument/2006/relationships/hyperlink" Target="https://biblehub.com/greek/1519.htm" TargetMode="External"/><Relationship Id="rId17" Type="http://schemas.openxmlformats.org/officeDocument/2006/relationships/hyperlink" Target="https://biblehub.com/greek/3956.htm" TargetMode="External"/><Relationship Id="rId2" Type="http://schemas.openxmlformats.org/officeDocument/2006/relationships/hyperlink" Target="https://biblehub.com/greek/2962.htm" TargetMode="External"/><Relationship Id="rId16" Type="http://schemas.openxmlformats.org/officeDocument/2006/relationships/hyperlink" Target="https://biblehub.com/greek/622.htm" TargetMode="External"/><Relationship Id="rId1" Type="http://schemas.openxmlformats.org/officeDocument/2006/relationships/slideLayout" Target="../slideLayouts/slideLayout2.xml"/><Relationship Id="rId6" Type="http://schemas.openxmlformats.org/officeDocument/2006/relationships/hyperlink" Target="https://biblehub.com/greek/5613.htm" TargetMode="External"/><Relationship Id="rId11" Type="http://schemas.openxmlformats.org/officeDocument/2006/relationships/hyperlink" Target="https://biblehub.com/greek/3114.htm" TargetMode="External"/><Relationship Id="rId5" Type="http://schemas.openxmlformats.org/officeDocument/2006/relationships/hyperlink" Target="https://biblehub.com/greek/1860.htm" TargetMode="External"/><Relationship Id="rId15" Type="http://schemas.openxmlformats.org/officeDocument/2006/relationships/hyperlink" Target="https://biblehub.com/greek/1014.htm" TargetMode="External"/><Relationship Id="rId10" Type="http://schemas.openxmlformats.org/officeDocument/2006/relationships/hyperlink" Target="https://biblehub.com/greek/235.htm" TargetMode="External"/><Relationship Id="rId19" Type="http://schemas.openxmlformats.org/officeDocument/2006/relationships/hyperlink" Target="https://biblehub.com/greek/3341.htm" TargetMode="External"/><Relationship Id="rId4" Type="http://schemas.openxmlformats.org/officeDocument/2006/relationships/hyperlink" Target="https://biblehub.com/greek/3588.htm" TargetMode="External"/><Relationship Id="rId9" Type="http://schemas.openxmlformats.org/officeDocument/2006/relationships/hyperlink" Target="https://biblehub.com/greek/1022.htm" TargetMode="External"/><Relationship Id="rId14" Type="http://schemas.openxmlformats.org/officeDocument/2006/relationships/hyperlink" Target="https://biblehub.com/greek/3361.ht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biblehub.com/greek/1510.htm" TargetMode="External"/><Relationship Id="rId3" Type="http://schemas.openxmlformats.org/officeDocument/2006/relationships/hyperlink" Target="https://biblehub.com/greek/1909.htm" TargetMode="External"/><Relationship Id="rId7" Type="http://schemas.openxmlformats.org/officeDocument/2006/relationships/hyperlink" Target="https://biblehub.com/greek/3739.htm" TargetMode="External"/><Relationship Id="rId2" Type="http://schemas.openxmlformats.org/officeDocument/2006/relationships/hyperlink" Target="https://biblehub.com/greek/1161.htm" TargetMode="External"/><Relationship Id="rId1" Type="http://schemas.openxmlformats.org/officeDocument/2006/relationships/slideLayout" Target="../slideLayouts/slideLayout2.xml"/><Relationship Id="rId6" Type="http://schemas.openxmlformats.org/officeDocument/2006/relationships/hyperlink" Target="https://biblehub.com/greek/26.htm" TargetMode="External"/><Relationship Id="rId11" Type="http://schemas.openxmlformats.org/officeDocument/2006/relationships/hyperlink" Target="https://biblehub.com/philippians/2-3.htm" TargetMode="External"/><Relationship Id="rId5" Type="http://schemas.openxmlformats.org/officeDocument/2006/relationships/hyperlink" Target="https://biblehub.com/greek/3778.htm" TargetMode="External"/><Relationship Id="rId10" Type="http://schemas.openxmlformats.org/officeDocument/2006/relationships/hyperlink" Target="https://biblehub.com/greek/5047.htm" TargetMode="External"/><Relationship Id="rId4" Type="http://schemas.openxmlformats.org/officeDocument/2006/relationships/hyperlink" Target="https://biblehub.com/greek/3956.htm" TargetMode="External"/><Relationship Id="rId9" Type="http://schemas.openxmlformats.org/officeDocument/2006/relationships/hyperlink" Target="https://biblehub.com/greek/4886.htm"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biblehub.com/greek/3588.htm" TargetMode="External"/><Relationship Id="rId13" Type="http://schemas.openxmlformats.org/officeDocument/2006/relationships/hyperlink" Target="https://biblehub.com/greek/3563.htm" TargetMode="External"/><Relationship Id="rId18" Type="http://schemas.openxmlformats.org/officeDocument/2006/relationships/hyperlink" Target="https://biblehub.com/greek/1722.htm" TargetMode="External"/><Relationship Id="rId3" Type="http://schemas.openxmlformats.org/officeDocument/2006/relationships/hyperlink" Target="https://biblehub.com/proverbs/3-3.htm" TargetMode="External"/><Relationship Id="rId7" Type="http://schemas.openxmlformats.org/officeDocument/2006/relationships/hyperlink" Target="https://biblehub.com/greek/2532.htm" TargetMode="External"/><Relationship Id="rId12" Type="http://schemas.openxmlformats.org/officeDocument/2006/relationships/hyperlink" Target="https://biblehub.com/greek/3956.htm" TargetMode="External"/><Relationship Id="rId17" Type="http://schemas.openxmlformats.org/officeDocument/2006/relationships/hyperlink" Target="https://biblehub.com/greek/3540.htm" TargetMode="External"/><Relationship Id="rId2" Type="http://schemas.openxmlformats.org/officeDocument/2006/relationships/hyperlink" Target="https://biblehub.com/proverbs/3-2.htm" TargetMode="External"/><Relationship Id="rId16" Type="http://schemas.openxmlformats.org/officeDocument/2006/relationships/hyperlink" Target="https://biblehub.com/greek/2588.htm" TargetMode="External"/><Relationship Id="rId20" Type="http://schemas.openxmlformats.org/officeDocument/2006/relationships/hyperlink" Target="https://biblehub.com/greek/2424.htm" TargetMode="External"/><Relationship Id="rId1" Type="http://schemas.openxmlformats.org/officeDocument/2006/relationships/slideLayout" Target="../slideLayouts/slideLayout2.xml"/><Relationship Id="rId6" Type="http://schemas.openxmlformats.org/officeDocument/2006/relationships/hyperlink" Target="https://biblehub.com/proverbs/3-6.htm" TargetMode="External"/><Relationship Id="rId11" Type="http://schemas.openxmlformats.org/officeDocument/2006/relationships/hyperlink" Target="https://biblehub.com/greek/5242.htm" TargetMode="External"/><Relationship Id="rId5" Type="http://schemas.openxmlformats.org/officeDocument/2006/relationships/hyperlink" Target="https://biblehub.com/proverbs/3-5.htm" TargetMode="External"/><Relationship Id="rId15" Type="http://schemas.openxmlformats.org/officeDocument/2006/relationships/hyperlink" Target="https://biblehub.com/greek/4771.htm" TargetMode="External"/><Relationship Id="rId10" Type="http://schemas.openxmlformats.org/officeDocument/2006/relationships/hyperlink" Target="https://biblehub.com/greek/2316.htm" TargetMode="External"/><Relationship Id="rId19" Type="http://schemas.openxmlformats.org/officeDocument/2006/relationships/hyperlink" Target="https://biblehub.com/greek/5547.htm" TargetMode="External"/><Relationship Id="rId4" Type="http://schemas.openxmlformats.org/officeDocument/2006/relationships/hyperlink" Target="https://biblehub.com/proverbs/3-4.htm" TargetMode="External"/><Relationship Id="rId9" Type="http://schemas.openxmlformats.org/officeDocument/2006/relationships/hyperlink" Target="https://biblehub.com/greek/1515.htm" TargetMode="External"/><Relationship Id="rId14" Type="http://schemas.openxmlformats.org/officeDocument/2006/relationships/hyperlink" Target="https://biblehub.com/greek/5432.ht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biblehub.com/greek/1510.htm" TargetMode="External"/><Relationship Id="rId13" Type="http://schemas.openxmlformats.org/officeDocument/2006/relationships/hyperlink" Target="https://biblehub.com/greek/1722.htm" TargetMode="External"/><Relationship Id="rId18" Type="http://schemas.openxmlformats.org/officeDocument/2006/relationships/hyperlink" Target="https://biblehub.com/greek/3588.htm" TargetMode="External"/><Relationship Id="rId3" Type="http://schemas.openxmlformats.org/officeDocument/2006/relationships/hyperlink" Target="https://biblehub.com/matthew/18-19.htm" TargetMode="External"/><Relationship Id="rId21" Type="http://schemas.openxmlformats.org/officeDocument/2006/relationships/hyperlink" Target="https://biblehub.com/greek/3754.htm" TargetMode="External"/><Relationship Id="rId7" Type="http://schemas.openxmlformats.org/officeDocument/2006/relationships/hyperlink" Target="https://biblehub.com/greek/3956.htm" TargetMode="External"/><Relationship Id="rId12" Type="http://schemas.openxmlformats.org/officeDocument/2006/relationships/hyperlink" Target="https://biblehub.com/greek/3962.htm" TargetMode="External"/><Relationship Id="rId17" Type="http://schemas.openxmlformats.org/officeDocument/2006/relationships/hyperlink" Target="https://biblehub.com/greek/2532.htm" TargetMode="External"/><Relationship Id="rId2" Type="http://schemas.openxmlformats.org/officeDocument/2006/relationships/hyperlink" Target="https://biblehub.com/matthew/18-18.htm" TargetMode="External"/><Relationship Id="rId16" Type="http://schemas.openxmlformats.org/officeDocument/2006/relationships/hyperlink" Target="https://biblehub.com/greek/846.htm" TargetMode="External"/><Relationship Id="rId20" Type="http://schemas.openxmlformats.org/officeDocument/2006/relationships/hyperlink" Target="https://biblehub.com/greek/4100.htm" TargetMode="External"/><Relationship Id="rId1" Type="http://schemas.openxmlformats.org/officeDocument/2006/relationships/slideLayout" Target="../slideLayouts/slideLayout2.xml"/><Relationship Id="rId6" Type="http://schemas.openxmlformats.org/officeDocument/2006/relationships/hyperlink" Target="https://biblehub.com/greek/2443.htm" TargetMode="External"/><Relationship Id="rId11" Type="http://schemas.openxmlformats.org/officeDocument/2006/relationships/hyperlink" Target="https://biblehub.com/greek/4771.htm" TargetMode="External"/><Relationship Id="rId24" Type="http://schemas.openxmlformats.org/officeDocument/2006/relationships/hyperlink" Target="https://biblehub.com/john/10-30.htm" TargetMode="External"/><Relationship Id="rId5" Type="http://schemas.openxmlformats.org/officeDocument/2006/relationships/hyperlink" Target="https://biblehub.com/bsb/john/17.htm" TargetMode="External"/><Relationship Id="rId15" Type="http://schemas.openxmlformats.org/officeDocument/2006/relationships/hyperlink" Target="https://biblehub.com/greek/2504.htm" TargetMode="External"/><Relationship Id="rId23" Type="http://schemas.openxmlformats.org/officeDocument/2006/relationships/hyperlink" Target="https://biblehub.com/john/10-29.htm" TargetMode="External"/><Relationship Id="rId10" Type="http://schemas.openxmlformats.org/officeDocument/2006/relationships/hyperlink" Target="https://biblehub.com/greek/2531.htm" TargetMode="External"/><Relationship Id="rId19" Type="http://schemas.openxmlformats.org/officeDocument/2006/relationships/hyperlink" Target="https://biblehub.com/greek/2889.htm" TargetMode="External"/><Relationship Id="rId4" Type="http://schemas.openxmlformats.org/officeDocument/2006/relationships/hyperlink" Target="https://biblehub.com/matthew/18-20.htm" TargetMode="External"/><Relationship Id="rId9" Type="http://schemas.openxmlformats.org/officeDocument/2006/relationships/hyperlink" Target="https://biblehub.com/greek/1520.htm" TargetMode="External"/><Relationship Id="rId14" Type="http://schemas.openxmlformats.org/officeDocument/2006/relationships/hyperlink" Target="https://biblehub.com/greek/1473.htm" TargetMode="External"/><Relationship Id="rId22" Type="http://schemas.openxmlformats.org/officeDocument/2006/relationships/hyperlink" Target="https://biblehub.com/greek/649.ht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biblehub.com/genesis/11-6.htm" TargetMode="External"/><Relationship Id="rId2" Type="http://schemas.openxmlformats.org/officeDocument/2006/relationships/hyperlink" Target="https://biblehub.com/genesis/11-5.htm" TargetMode="External"/><Relationship Id="rId1" Type="http://schemas.openxmlformats.org/officeDocument/2006/relationships/slideLayout" Target="../slideLayouts/slideLayout2.xml"/><Relationship Id="rId4" Type="http://schemas.openxmlformats.org/officeDocument/2006/relationships/hyperlink" Target="https://biblehub.com/genesis/11-7.ht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biblehub.com/acts/2-2.htm" TargetMode="External"/><Relationship Id="rId7" Type="http://schemas.openxmlformats.org/officeDocument/2006/relationships/hyperlink" Target="https://biblehub.com/acts/2-8.htm" TargetMode="External"/><Relationship Id="rId2" Type="http://schemas.openxmlformats.org/officeDocument/2006/relationships/hyperlink" Target="https://biblehub.com/acts/2-1.htm" TargetMode="External"/><Relationship Id="rId1" Type="http://schemas.openxmlformats.org/officeDocument/2006/relationships/slideLayout" Target="../slideLayouts/slideLayout2.xml"/><Relationship Id="rId6" Type="http://schemas.openxmlformats.org/officeDocument/2006/relationships/hyperlink" Target="https://biblehub.com/acts/2-7.htm" TargetMode="External"/><Relationship Id="rId5" Type="http://schemas.openxmlformats.org/officeDocument/2006/relationships/hyperlink" Target="https://biblehub.com/acts/2-4.htm" TargetMode="External"/><Relationship Id="rId4" Type="http://schemas.openxmlformats.org/officeDocument/2006/relationships/hyperlink" Target="https://biblehub.com/acts/2-3.htm"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biblehub.com/matthew/18-19.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86BCC2-8760-E180-A660-0FD03D51478A}"/>
              </a:ext>
            </a:extLst>
          </p:cNvPr>
          <p:cNvSpPr>
            <a:spLocks noGrp="1"/>
          </p:cNvSpPr>
          <p:nvPr>
            <p:ph type="ctrTitle"/>
          </p:nvPr>
        </p:nvSpPr>
        <p:spPr/>
        <p:txBody>
          <a:bodyPr>
            <a:normAutofit/>
          </a:bodyPr>
          <a:lstStyle/>
          <a:p>
            <a:r>
              <a:rPr lang="en-US" sz="6600" b="1" i="1" dirty="0"/>
              <a:t>The Power of Unity, and Warning Against Hidden Sin</a:t>
            </a:r>
          </a:p>
        </p:txBody>
      </p:sp>
      <p:sp>
        <p:nvSpPr>
          <p:cNvPr id="3" name="Subtitle 2">
            <a:extLst>
              <a:ext uri="{FF2B5EF4-FFF2-40B4-BE49-F238E27FC236}">
                <a16:creationId xmlns:a16="http://schemas.microsoft.com/office/drawing/2014/main" xmlns="" id="{54AB3959-83D1-1F81-AEBD-392214EF36D6}"/>
              </a:ext>
            </a:extLst>
          </p:cNvPr>
          <p:cNvSpPr>
            <a:spLocks noGrp="1"/>
          </p:cNvSpPr>
          <p:nvPr>
            <p:ph type="subTitle" idx="1"/>
          </p:nvPr>
        </p:nvSpPr>
        <p:spPr/>
        <p:txBody>
          <a:bodyPr/>
          <a:lstStyle/>
          <a:p>
            <a:r>
              <a:rPr lang="en-US" dirty="0" err="1"/>
              <a:t>Lifegate</a:t>
            </a:r>
            <a:r>
              <a:rPr lang="en-US" dirty="0"/>
              <a:t> 7/24/2022</a:t>
            </a:r>
          </a:p>
        </p:txBody>
      </p:sp>
    </p:spTree>
    <p:extLst>
      <p:ext uri="{BB962C8B-B14F-4D97-AF65-F5344CB8AC3E}">
        <p14:creationId xmlns:p14="http://schemas.microsoft.com/office/powerpoint/2010/main" val="2787174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89E7B0-7F22-25A6-1214-9D2F6A0B1522}"/>
              </a:ext>
            </a:extLst>
          </p:cNvPr>
          <p:cNvSpPr>
            <a:spLocks noGrp="1"/>
          </p:cNvSpPr>
          <p:nvPr>
            <p:ph type="title"/>
          </p:nvPr>
        </p:nvSpPr>
        <p:spPr/>
        <p:txBody>
          <a:bodyPr/>
          <a:lstStyle/>
          <a:p>
            <a:r>
              <a:rPr lang="en-US" dirty="0"/>
              <a:t>WARNING… When God is in the camp, things become serious</a:t>
            </a:r>
          </a:p>
        </p:txBody>
      </p:sp>
      <p:sp>
        <p:nvSpPr>
          <p:cNvPr id="3" name="Content Placeholder 2">
            <a:extLst>
              <a:ext uri="{FF2B5EF4-FFF2-40B4-BE49-F238E27FC236}">
                <a16:creationId xmlns:a16="http://schemas.microsoft.com/office/drawing/2014/main" xmlns="" id="{FDE0062B-515F-141C-14B2-EA0293FB031D}"/>
              </a:ext>
            </a:extLst>
          </p:cNvPr>
          <p:cNvSpPr>
            <a:spLocks noGrp="1"/>
          </p:cNvSpPr>
          <p:nvPr>
            <p:ph idx="1"/>
          </p:nvPr>
        </p:nvSpPr>
        <p:spPr/>
        <p:txBody>
          <a:bodyPr>
            <a:normAutofit lnSpcReduction="10000"/>
          </a:bodyPr>
          <a:lstStyle/>
          <a:p>
            <a:r>
              <a:rPr lang="en-US" sz="2800" dirty="0"/>
              <a:t>During powerful moves of God, there is often seen a severity in response to hidden sin. </a:t>
            </a:r>
          </a:p>
          <a:p>
            <a:r>
              <a:rPr lang="en-US" sz="2800" dirty="0"/>
              <a:t>The severity is seen as those who he has chosen rebel and are dealt with. Those who know the truth, and yet maintain a compartmentalized life (with hidden sin) become a danger to themselves and a liability to group.</a:t>
            </a:r>
          </a:p>
          <a:p>
            <a:endParaRPr lang="en-US" sz="2800" dirty="0"/>
          </a:p>
          <a:p>
            <a:r>
              <a:rPr lang="en-US" sz="2800" dirty="0"/>
              <a:t>When there is an active move of God’s power and presence, things get uncomfortable and serious… </a:t>
            </a:r>
          </a:p>
          <a:p>
            <a:pPr marL="0" indent="0">
              <a:buNone/>
            </a:pPr>
            <a:endParaRPr lang="en-US" dirty="0"/>
          </a:p>
        </p:txBody>
      </p:sp>
    </p:spTree>
    <p:extLst>
      <p:ext uri="{BB962C8B-B14F-4D97-AF65-F5344CB8AC3E}">
        <p14:creationId xmlns:p14="http://schemas.microsoft.com/office/powerpoint/2010/main" val="3267913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FD73F2-EC82-3C83-1C53-F52C39DC5E3C}"/>
              </a:ext>
            </a:extLst>
          </p:cNvPr>
          <p:cNvSpPr>
            <a:spLocks noGrp="1"/>
          </p:cNvSpPr>
          <p:nvPr>
            <p:ph type="title"/>
          </p:nvPr>
        </p:nvSpPr>
        <p:spPr>
          <a:xfrm>
            <a:off x="1097280" y="286603"/>
            <a:ext cx="10058400" cy="702303"/>
          </a:xfrm>
        </p:spPr>
        <p:txBody>
          <a:bodyPr>
            <a:normAutofit fontScale="90000"/>
          </a:bodyPr>
          <a:lstStyle/>
          <a:p>
            <a:r>
              <a:rPr lang="en-US" dirty="0"/>
              <a:t/>
            </a:r>
            <a:br>
              <a:rPr lang="en-US" dirty="0"/>
            </a:br>
            <a:r>
              <a:rPr lang="en-US" dirty="0"/>
              <a:t>Joshua 7—The Sin of </a:t>
            </a:r>
            <a:r>
              <a:rPr lang="en-US" dirty="0" err="1"/>
              <a:t>Achan</a:t>
            </a:r>
            <a:endParaRPr lang="en-US" dirty="0"/>
          </a:p>
        </p:txBody>
      </p:sp>
      <p:sp>
        <p:nvSpPr>
          <p:cNvPr id="3" name="Content Placeholder 2">
            <a:extLst>
              <a:ext uri="{FF2B5EF4-FFF2-40B4-BE49-F238E27FC236}">
                <a16:creationId xmlns:a16="http://schemas.microsoft.com/office/drawing/2014/main" xmlns="" id="{755E9967-3752-5316-F7A8-8C566D705985}"/>
              </a:ext>
            </a:extLst>
          </p:cNvPr>
          <p:cNvSpPr>
            <a:spLocks noGrp="1"/>
          </p:cNvSpPr>
          <p:nvPr>
            <p:ph idx="1"/>
          </p:nvPr>
        </p:nvSpPr>
        <p:spPr>
          <a:xfrm>
            <a:off x="1097280" y="1332854"/>
            <a:ext cx="10058400" cy="4536240"/>
          </a:xfrm>
        </p:spPr>
        <p:txBody>
          <a:bodyPr/>
          <a:lstStyle/>
          <a:p>
            <a:pPr algn="just"/>
            <a:r>
              <a:rPr lang="en-US" b="1" i="1" u="none" strike="noStrike" dirty="0">
                <a:solidFill>
                  <a:srgbClr val="001320"/>
                </a:solidFill>
                <a:effectLst/>
                <a:latin typeface="Arial" panose="020B0604020202020204" pitchFamily="34" charset="0"/>
              </a:rPr>
              <a:t>Israel Defeated at Ai</a:t>
            </a:r>
          </a:p>
          <a:p>
            <a:pPr algn="just"/>
            <a:r>
              <a:rPr lang="en-US" b="1" i="0" u="none" strike="noStrike" dirty="0">
                <a:solidFill>
                  <a:srgbClr val="008AE6"/>
                </a:solidFill>
                <a:effectLst/>
                <a:latin typeface="Arial" panose="020B0604020202020204" pitchFamily="34" charset="0"/>
                <a:hlinkClick r:id="rId2"/>
              </a:rPr>
              <a:t>1</a:t>
            </a:r>
            <a:r>
              <a:rPr lang="en-US" b="0" i="0" dirty="0">
                <a:solidFill>
                  <a:srgbClr val="001320"/>
                </a:solidFill>
                <a:effectLst/>
                <a:latin typeface="Roboto" panose="02000000000000000000" pitchFamily="2" charset="0"/>
              </a:rPr>
              <a:t>But the people of Israel broke faith in regard to the devoted things, for </a:t>
            </a:r>
            <a:r>
              <a:rPr lang="en-US" b="0" i="0" dirty="0" err="1">
                <a:solidFill>
                  <a:srgbClr val="001320"/>
                </a:solidFill>
                <a:effectLst/>
                <a:latin typeface="Roboto" panose="02000000000000000000" pitchFamily="2" charset="0"/>
              </a:rPr>
              <a:t>Achan</a:t>
            </a:r>
            <a:r>
              <a:rPr lang="en-US" b="0" i="0" dirty="0">
                <a:solidFill>
                  <a:srgbClr val="001320"/>
                </a:solidFill>
                <a:effectLst/>
                <a:latin typeface="Roboto" panose="02000000000000000000" pitchFamily="2" charset="0"/>
              </a:rPr>
              <a:t> the son of Carmi, son of </a:t>
            </a:r>
            <a:r>
              <a:rPr lang="en-US" b="0" i="0" dirty="0" err="1">
                <a:solidFill>
                  <a:srgbClr val="001320"/>
                </a:solidFill>
                <a:effectLst/>
                <a:latin typeface="Roboto" panose="02000000000000000000" pitchFamily="2" charset="0"/>
              </a:rPr>
              <a:t>Zabdi</a:t>
            </a:r>
            <a:r>
              <a:rPr lang="en-US" b="0" i="0" dirty="0">
                <a:solidFill>
                  <a:srgbClr val="001320"/>
                </a:solidFill>
                <a:effectLst/>
                <a:latin typeface="Roboto" panose="02000000000000000000" pitchFamily="2" charset="0"/>
              </a:rPr>
              <a:t>, son of Zerah, of the tribe of Judah, took some of the devoted things. And the anger of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burned against the people of Israel.</a:t>
            </a:r>
          </a:p>
          <a:p>
            <a:pPr algn="just"/>
            <a:r>
              <a:rPr lang="en-US" b="1" i="0" u="none" strike="noStrike" dirty="0">
                <a:solidFill>
                  <a:srgbClr val="008AE6"/>
                </a:solidFill>
                <a:effectLst/>
                <a:latin typeface="Arial" panose="020B0604020202020204" pitchFamily="34" charset="0"/>
                <a:hlinkClick r:id="rId3"/>
              </a:rPr>
              <a:t>2</a:t>
            </a:r>
            <a:r>
              <a:rPr lang="en-US" b="0" i="0" dirty="0">
                <a:solidFill>
                  <a:srgbClr val="001320"/>
                </a:solidFill>
                <a:effectLst/>
                <a:latin typeface="Roboto" panose="02000000000000000000" pitchFamily="2" charset="0"/>
              </a:rPr>
              <a:t>Joshua sent men from Jericho to Ai, which is near Beth-</a:t>
            </a:r>
            <a:r>
              <a:rPr lang="en-US" b="0" i="0" dirty="0" err="1">
                <a:solidFill>
                  <a:srgbClr val="001320"/>
                </a:solidFill>
                <a:effectLst/>
                <a:latin typeface="Roboto" panose="02000000000000000000" pitchFamily="2" charset="0"/>
              </a:rPr>
              <a:t>aven</a:t>
            </a:r>
            <a:r>
              <a:rPr lang="en-US" b="0" i="0" dirty="0">
                <a:solidFill>
                  <a:srgbClr val="001320"/>
                </a:solidFill>
                <a:effectLst/>
                <a:latin typeface="Roboto" panose="02000000000000000000" pitchFamily="2" charset="0"/>
              </a:rPr>
              <a:t>, east of Bethel, and said to them, “Go up and spy out the land.” And the men went up and spied out Ai. </a:t>
            </a:r>
            <a:r>
              <a:rPr lang="en-US" b="1" i="0" u="none" strike="noStrike" dirty="0">
                <a:solidFill>
                  <a:srgbClr val="008AE6"/>
                </a:solidFill>
                <a:effectLst/>
                <a:latin typeface="Arial" panose="020B0604020202020204" pitchFamily="34" charset="0"/>
                <a:hlinkClick r:id="rId4"/>
              </a:rPr>
              <a:t>3</a:t>
            </a:r>
            <a:r>
              <a:rPr lang="en-US" b="0" i="0" dirty="0">
                <a:solidFill>
                  <a:srgbClr val="001320"/>
                </a:solidFill>
                <a:effectLst/>
                <a:latin typeface="Roboto" panose="02000000000000000000" pitchFamily="2" charset="0"/>
              </a:rPr>
              <a:t>And they returned to Joshua and said to him, “Do not have all the people go up, but let about two or three thousand men go up and attack Ai. Do not make the whole people toil up there, for they are few.”  </a:t>
            </a:r>
            <a:r>
              <a:rPr lang="en-US" b="1" i="0" u="none" strike="noStrike" dirty="0">
                <a:solidFill>
                  <a:srgbClr val="008AE6"/>
                </a:solidFill>
                <a:effectLst/>
                <a:latin typeface="Arial" panose="020B0604020202020204" pitchFamily="34" charset="0"/>
                <a:hlinkClick r:id="rId5"/>
              </a:rPr>
              <a:t>4</a:t>
            </a:r>
            <a:r>
              <a:rPr lang="en-US" b="0" i="0" dirty="0">
                <a:solidFill>
                  <a:srgbClr val="001320"/>
                </a:solidFill>
                <a:effectLst/>
                <a:latin typeface="Roboto" panose="02000000000000000000" pitchFamily="2" charset="0"/>
              </a:rPr>
              <a:t>So about three thousand men went up there from the people. And they fled before the men of Ai, </a:t>
            </a:r>
            <a:r>
              <a:rPr lang="en-US" b="1" i="0" u="none" strike="noStrike" dirty="0">
                <a:solidFill>
                  <a:srgbClr val="008AE6"/>
                </a:solidFill>
                <a:effectLst/>
                <a:latin typeface="Arial" panose="020B0604020202020204" pitchFamily="34" charset="0"/>
                <a:hlinkClick r:id="rId6"/>
              </a:rPr>
              <a:t>5</a:t>
            </a:r>
            <a:r>
              <a:rPr lang="en-US" b="0" i="0" dirty="0">
                <a:solidFill>
                  <a:srgbClr val="001320"/>
                </a:solidFill>
                <a:effectLst/>
                <a:latin typeface="Roboto" panose="02000000000000000000" pitchFamily="2" charset="0"/>
              </a:rPr>
              <a:t>and the men of Ai killed about thirty-six of their men and chased them before the gate as far as </a:t>
            </a:r>
            <a:r>
              <a:rPr lang="en-US" b="0" i="0" dirty="0" err="1">
                <a:solidFill>
                  <a:srgbClr val="001320"/>
                </a:solidFill>
                <a:effectLst/>
                <a:latin typeface="Roboto" panose="02000000000000000000" pitchFamily="2" charset="0"/>
              </a:rPr>
              <a:t>Shebarim</a:t>
            </a:r>
            <a:r>
              <a:rPr lang="en-US" b="0" i="0" dirty="0">
                <a:solidFill>
                  <a:srgbClr val="001320"/>
                </a:solidFill>
                <a:effectLst/>
                <a:latin typeface="Roboto" panose="02000000000000000000" pitchFamily="2" charset="0"/>
              </a:rPr>
              <a:t> and struck them at the descent. And the hearts of the people melted and became as water.</a:t>
            </a:r>
          </a:p>
          <a:p>
            <a:endParaRPr lang="en-US" dirty="0"/>
          </a:p>
        </p:txBody>
      </p:sp>
    </p:spTree>
    <p:extLst>
      <p:ext uri="{BB962C8B-B14F-4D97-AF65-F5344CB8AC3E}">
        <p14:creationId xmlns:p14="http://schemas.microsoft.com/office/powerpoint/2010/main" val="48579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D2F11D-7D0B-FC11-D034-D7BF82DBB19B}"/>
              </a:ext>
            </a:extLst>
          </p:cNvPr>
          <p:cNvSpPr>
            <a:spLocks noGrp="1"/>
          </p:cNvSpPr>
          <p:nvPr>
            <p:ph type="title"/>
          </p:nvPr>
        </p:nvSpPr>
        <p:spPr/>
        <p:txBody>
          <a:bodyPr/>
          <a:lstStyle/>
          <a:p>
            <a:r>
              <a:rPr lang="en-US" dirty="0"/>
              <a:t>Joshua 7:6-9</a:t>
            </a:r>
          </a:p>
        </p:txBody>
      </p:sp>
      <p:sp>
        <p:nvSpPr>
          <p:cNvPr id="3" name="Content Placeholder 2">
            <a:extLst>
              <a:ext uri="{FF2B5EF4-FFF2-40B4-BE49-F238E27FC236}">
                <a16:creationId xmlns:a16="http://schemas.microsoft.com/office/drawing/2014/main" xmlns="" id="{B483BB54-DB8E-967C-24F3-0135D2CD5446}"/>
              </a:ext>
            </a:extLst>
          </p:cNvPr>
          <p:cNvSpPr>
            <a:spLocks noGrp="1"/>
          </p:cNvSpPr>
          <p:nvPr>
            <p:ph idx="1"/>
          </p:nvPr>
        </p:nvSpPr>
        <p:spPr/>
        <p:txBody>
          <a:bodyPr/>
          <a:lstStyle/>
          <a:p>
            <a:r>
              <a:rPr lang="en-US" b="1" i="0" u="none" strike="noStrike" dirty="0">
                <a:solidFill>
                  <a:srgbClr val="008AE6"/>
                </a:solidFill>
                <a:effectLst/>
                <a:latin typeface="Arial" panose="020B0604020202020204" pitchFamily="34" charset="0"/>
                <a:hlinkClick r:id="rId2"/>
              </a:rPr>
              <a:t>6</a:t>
            </a:r>
            <a:r>
              <a:rPr lang="en-US" b="0" i="0" dirty="0">
                <a:solidFill>
                  <a:srgbClr val="001320"/>
                </a:solidFill>
                <a:effectLst/>
                <a:latin typeface="Roboto" panose="02000000000000000000" pitchFamily="2" charset="0"/>
              </a:rPr>
              <a:t>Then Joshua tore his clothes and fell to the earth on his face before the ark of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until the evening, he and the elders of Israel. And they put dust on their heads. </a:t>
            </a:r>
            <a:r>
              <a:rPr lang="en-US" b="1" i="0" u="none" strike="noStrike" dirty="0">
                <a:solidFill>
                  <a:srgbClr val="008AE6"/>
                </a:solidFill>
                <a:effectLst/>
                <a:latin typeface="Arial" panose="020B0604020202020204" pitchFamily="34" charset="0"/>
                <a:hlinkClick r:id="rId3"/>
              </a:rPr>
              <a:t>7</a:t>
            </a:r>
            <a:r>
              <a:rPr lang="en-US" b="0" i="0" dirty="0">
                <a:solidFill>
                  <a:srgbClr val="001320"/>
                </a:solidFill>
                <a:effectLst/>
                <a:latin typeface="Roboto" panose="02000000000000000000" pitchFamily="2" charset="0"/>
              </a:rPr>
              <a:t>And Joshua said, “Alas, O Lord </a:t>
            </a:r>
            <a:r>
              <a:rPr lang="en-US" b="0" i="0" u="none" strike="noStrike" cap="all" dirty="0">
                <a:solidFill>
                  <a:srgbClr val="001320"/>
                </a:solidFill>
                <a:effectLst/>
                <a:latin typeface="Arial" panose="020B0604020202020204" pitchFamily="34" charset="0"/>
              </a:rPr>
              <a:t>GOD</a:t>
            </a:r>
            <a:r>
              <a:rPr lang="en-US" b="0" i="0" dirty="0">
                <a:solidFill>
                  <a:srgbClr val="001320"/>
                </a:solidFill>
                <a:effectLst/>
                <a:latin typeface="Roboto" panose="02000000000000000000" pitchFamily="2" charset="0"/>
              </a:rPr>
              <a:t>, why have you brought this people over the Jordan at all, to give us into the hands of the Amorites, to destroy us? Would that we had been content to dwell beyond the Jordan! </a:t>
            </a:r>
            <a:r>
              <a:rPr lang="en-US" b="1" i="0" u="none" strike="noStrike" dirty="0">
                <a:solidFill>
                  <a:srgbClr val="008AE6"/>
                </a:solidFill>
                <a:effectLst/>
                <a:latin typeface="Arial" panose="020B0604020202020204" pitchFamily="34" charset="0"/>
                <a:hlinkClick r:id="rId4"/>
              </a:rPr>
              <a:t>8</a:t>
            </a:r>
            <a:r>
              <a:rPr lang="en-US" b="0" i="0" dirty="0">
                <a:solidFill>
                  <a:srgbClr val="001320"/>
                </a:solidFill>
                <a:effectLst/>
                <a:latin typeface="Roboto" panose="02000000000000000000" pitchFamily="2" charset="0"/>
              </a:rPr>
              <a:t>O Lord, what can I say, when Israel has turned their backs before their enemies! </a:t>
            </a:r>
            <a:r>
              <a:rPr lang="en-US" b="1" i="0" u="none" strike="noStrike" dirty="0">
                <a:solidFill>
                  <a:srgbClr val="008AE6"/>
                </a:solidFill>
                <a:effectLst/>
                <a:latin typeface="Arial" panose="020B0604020202020204" pitchFamily="34" charset="0"/>
                <a:hlinkClick r:id="rId5"/>
              </a:rPr>
              <a:t>9</a:t>
            </a:r>
            <a:r>
              <a:rPr lang="en-US" b="0" i="0" dirty="0">
                <a:solidFill>
                  <a:srgbClr val="001320"/>
                </a:solidFill>
                <a:effectLst/>
                <a:latin typeface="Roboto" panose="02000000000000000000" pitchFamily="2" charset="0"/>
              </a:rPr>
              <a:t>For the Canaanites and all the inhabitants of the land will hear of it and will surround us and cut off our name from the earth. And what will you do for your great name?”</a:t>
            </a:r>
            <a:endParaRPr lang="en-US" dirty="0"/>
          </a:p>
        </p:txBody>
      </p:sp>
    </p:spTree>
    <p:extLst>
      <p:ext uri="{BB962C8B-B14F-4D97-AF65-F5344CB8AC3E}">
        <p14:creationId xmlns:p14="http://schemas.microsoft.com/office/powerpoint/2010/main" val="3585848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5DF481-4504-1E19-B6C5-E13411037CEC}"/>
              </a:ext>
            </a:extLst>
          </p:cNvPr>
          <p:cNvSpPr>
            <a:spLocks noGrp="1"/>
          </p:cNvSpPr>
          <p:nvPr>
            <p:ph type="title"/>
          </p:nvPr>
        </p:nvSpPr>
        <p:spPr/>
        <p:txBody>
          <a:bodyPr/>
          <a:lstStyle/>
          <a:p>
            <a:r>
              <a:rPr lang="en-US" dirty="0"/>
              <a:t>Joshua 7:10-13</a:t>
            </a:r>
          </a:p>
        </p:txBody>
      </p:sp>
      <p:sp>
        <p:nvSpPr>
          <p:cNvPr id="3" name="Content Placeholder 2">
            <a:extLst>
              <a:ext uri="{FF2B5EF4-FFF2-40B4-BE49-F238E27FC236}">
                <a16:creationId xmlns:a16="http://schemas.microsoft.com/office/drawing/2014/main" xmlns="" id="{3BD5636A-2CF0-20F9-B1D2-7F27B2B8661E}"/>
              </a:ext>
            </a:extLst>
          </p:cNvPr>
          <p:cNvSpPr>
            <a:spLocks noGrp="1"/>
          </p:cNvSpPr>
          <p:nvPr>
            <p:ph idx="1"/>
          </p:nvPr>
        </p:nvSpPr>
        <p:spPr/>
        <p:txBody>
          <a:bodyPr/>
          <a:lstStyle/>
          <a:p>
            <a:pPr algn="just"/>
            <a:r>
              <a:rPr lang="en-US" b="1" i="1" u="none" strike="noStrike" dirty="0">
                <a:solidFill>
                  <a:srgbClr val="001320"/>
                </a:solidFill>
                <a:effectLst/>
                <a:latin typeface="Arial" panose="020B0604020202020204" pitchFamily="34" charset="0"/>
              </a:rPr>
              <a:t>The Sin of </a:t>
            </a:r>
            <a:r>
              <a:rPr lang="en-US" b="1" i="1" u="none" strike="noStrike" dirty="0" err="1">
                <a:solidFill>
                  <a:srgbClr val="001320"/>
                </a:solidFill>
                <a:effectLst/>
                <a:latin typeface="Arial" panose="020B0604020202020204" pitchFamily="34" charset="0"/>
              </a:rPr>
              <a:t>Achan</a:t>
            </a:r>
            <a:endParaRPr lang="en-US" b="1" i="1" u="none" strike="noStrike" dirty="0">
              <a:solidFill>
                <a:srgbClr val="001320"/>
              </a:solidFill>
              <a:effectLst/>
              <a:latin typeface="Arial" panose="020B0604020202020204" pitchFamily="34" charset="0"/>
            </a:endParaRPr>
          </a:p>
          <a:p>
            <a:pPr algn="just"/>
            <a:r>
              <a:rPr lang="en-US" b="1" i="0" u="none" strike="noStrike" dirty="0">
                <a:solidFill>
                  <a:srgbClr val="008AE6"/>
                </a:solidFill>
                <a:effectLst/>
                <a:latin typeface="Arial" panose="020B0604020202020204" pitchFamily="34" charset="0"/>
                <a:hlinkClick r:id="rId2"/>
              </a:rPr>
              <a:t>10</a:t>
            </a:r>
            <a:r>
              <a:rPr lang="en-US" b="0" i="0" dirty="0">
                <a:solidFill>
                  <a:srgbClr val="001320"/>
                </a:solidFill>
                <a:effectLst/>
                <a:latin typeface="Roboto" panose="02000000000000000000" pitchFamily="2" charset="0"/>
              </a:rPr>
              <a:t>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said to Joshua, “Get up! Why have you fallen on your face? </a:t>
            </a:r>
            <a:r>
              <a:rPr lang="en-US" b="1" i="0" u="none" strike="noStrike" dirty="0">
                <a:solidFill>
                  <a:srgbClr val="008AE6"/>
                </a:solidFill>
                <a:effectLst/>
                <a:latin typeface="Arial" panose="020B0604020202020204" pitchFamily="34" charset="0"/>
                <a:hlinkClick r:id="rId3"/>
              </a:rPr>
              <a:t>11</a:t>
            </a:r>
            <a:r>
              <a:rPr lang="en-US" b="0" i="0" dirty="0">
                <a:solidFill>
                  <a:srgbClr val="001320"/>
                </a:solidFill>
                <a:effectLst/>
                <a:latin typeface="Roboto" panose="02000000000000000000" pitchFamily="2" charset="0"/>
              </a:rPr>
              <a:t>Israel has sinned; they have transgressed my covenant that I commanded them; they have taken some of the devoted things; they have stolen and lied and put them among their own belongings. </a:t>
            </a:r>
            <a:r>
              <a:rPr lang="en-US" b="1" i="0" u="none" strike="noStrike" dirty="0">
                <a:solidFill>
                  <a:srgbClr val="008AE6"/>
                </a:solidFill>
                <a:effectLst/>
                <a:latin typeface="Arial" panose="020B0604020202020204" pitchFamily="34" charset="0"/>
                <a:hlinkClick r:id="rId4"/>
              </a:rPr>
              <a:t>12</a:t>
            </a:r>
            <a:r>
              <a:rPr lang="en-US" b="0" i="0" dirty="0">
                <a:solidFill>
                  <a:srgbClr val="001320"/>
                </a:solidFill>
                <a:effectLst/>
                <a:latin typeface="Roboto" panose="02000000000000000000" pitchFamily="2" charset="0"/>
              </a:rPr>
              <a:t>Therefore the people of Israel cannot stand before their enemies. They turn their backs before their enemies, because they have become devoted for </a:t>
            </a:r>
            <a:r>
              <a:rPr lang="en-US" b="0" i="0" dirty="0" err="1">
                <a:solidFill>
                  <a:srgbClr val="001320"/>
                </a:solidFill>
                <a:effectLst/>
                <a:latin typeface="Roboto" panose="02000000000000000000" pitchFamily="2" charset="0"/>
              </a:rPr>
              <a:t>destruction.</a:t>
            </a:r>
            <a:r>
              <a:rPr lang="en-US" b="1" i="1" u="none" strike="noStrike" baseline="30000" dirty="0" err="1">
                <a:solidFill>
                  <a:srgbClr val="008AE6"/>
                </a:solidFill>
                <a:effectLst/>
                <a:latin typeface="Arial" panose="020B0604020202020204" pitchFamily="34" charset="0"/>
                <a:hlinkClick r:id="rId5" tooltip="That is, set apart (devoted) as an offering to the Lord (for destruction)"/>
              </a:rPr>
              <a:t>a</a:t>
            </a:r>
            <a:r>
              <a:rPr lang="en-US" b="0" i="0" dirty="0">
                <a:solidFill>
                  <a:srgbClr val="001320"/>
                </a:solidFill>
                <a:effectLst/>
                <a:latin typeface="Roboto" panose="02000000000000000000" pitchFamily="2" charset="0"/>
              </a:rPr>
              <a:t> I will be with you no more, unless you destroy the devoted things from among you. </a:t>
            </a:r>
            <a:r>
              <a:rPr lang="en-US" b="1" i="0" u="none" strike="noStrike" dirty="0">
                <a:solidFill>
                  <a:srgbClr val="008AE6"/>
                </a:solidFill>
                <a:effectLst/>
                <a:latin typeface="Arial" panose="020B0604020202020204" pitchFamily="34" charset="0"/>
                <a:hlinkClick r:id="rId6"/>
              </a:rPr>
              <a:t>13</a:t>
            </a:r>
            <a:r>
              <a:rPr lang="en-US" b="0" i="0" dirty="0">
                <a:solidFill>
                  <a:srgbClr val="001320"/>
                </a:solidFill>
                <a:effectLst/>
                <a:latin typeface="Roboto" panose="02000000000000000000" pitchFamily="2" charset="0"/>
              </a:rPr>
              <a:t>Get up! Consecrate the people and say, ‘Consecrate yourselves for tomorrow; for thus says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God of Israel, “There are devoted things in your midst, O Israel. You cannot stand before your enemies until you take away the devoted things from among you.” </a:t>
            </a:r>
          </a:p>
          <a:p>
            <a:endParaRPr lang="en-US" dirty="0"/>
          </a:p>
        </p:txBody>
      </p:sp>
    </p:spTree>
    <p:extLst>
      <p:ext uri="{BB962C8B-B14F-4D97-AF65-F5344CB8AC3E}">
        <p14:creationId xmlns:p14="http://schemas.microsoft.com/office/powerpoint/2010/main" val="856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D40FAC-8342-3BF4-1DE2-CAB5169FAAD3}"/>
              </a:ext>
            </a:extLst>
          </p:cNvPr>
          <p:cNvSpPr>
            <a:spLocks noGrp="1"/>
          </p:cNvSpPr>
          <p:nvPr>
            <p:ph type="title"/>
          </p:nvPr>
        </p:nvSpPr>
        <p:spPr/>
        <p:txBody>
          <a:bodyPr/>
          <a:lstStyle/>
          <a:p>
            <a:r>
              <a:rPr lang="en-US" dirty="0"/>
              <a:t>Joshua 7:14-17</a:t>
            </a:r>
          </a:p>
        </p:txBody>
      </p:sp>
      <p:sp>
        <p:nvSpPr>
          <p:cNvPr id="3" name="Content Placeholder 2">
            <a:extLst>
              <a:ext uri="{FF2B5EF4-FFF2-40B4-BE49-F238E27FC236}">
                <a16:creationId xmlns:a16="http://schemas.microsoft.com/office/drawing/2014/main" xmlns="" id="{CD7852F7-0A5C-1B81-CBA9-E77BCBA2F4B6}"/>
              </a:ext>
            </a:extLst>
          </p:cNvPr>
          <p:cNvSpPr>
            <a:spLocks noGrp="1"/>
          </p:cNvSpPr>
          <p:nvPr>
            <p:ph idx="1"/>
          </p:nvPr>
        </p:nvSpPr>
        <p:spPr/>
        <p:txBody>
          <a:bodyPr/>
          <a:lstStyle/>
          <a:p>
            <a:pPr algn="just"/>
            <a:r>
              <a:rPr lang="en-US" b="1" i="0" u="none" strike="noStrike" dirty="0">
                <a:solidFill>
                  <a:srgbClr val="008AE6"/>
                </a:solidFill>
                <a:effectLst/>
                <a:latin typeface="Arial" panose="020B0604020202020204" pitchFamily="34" charset="0"/>
                <a:hlinkClick r:id="rId2"/>
              </a:rPr>
              <a:t>14</a:t>
            </a:r>
            <a:r>
              <a:rPr lang="en-US" b="0" i="0" dirty="0">
                <a:solidFill>
                  <a:srgbClr val="001320"/>
                </a:solidFill>
                <a:effectLst/>
                <a:latin typeface="Roboto" panose="02000000000000000000" pitchFamily="2" charset="0"/>
              </a:rPr>
              <a:t>In the morning therefore you shall be brought near by your tribes. And the tribe that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takes by lot shall come near by clans. And the clan that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takes shall come near by households. And the household that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takes shall come near man by man. </a:t>
            </a:r>
            <a:r>
              <a:rPr lang="en-US" b="1" i="0" u="none" strike="noStrike" dirty="0">
                <a:solidFill>
                  <a:srgbClr val="008AE6"/>
                </a:solidFill>
                <a:effectLst/>
                <a:latin typeface="Arial" panose="020B0604020202020204" pitchFamily="34" charset="0"/>
                <a:hlinkClick r:id="rId3"/>
              </a:rPr>
              <a:t>15</a:t>
            </a:r>
            <a:r>
              <a:rPr lang="en-US" b="0" i="0" dirty="0">
                <a:solidFill>
                  <a:srgbClr val="001320"/>
                </a:solidFill>
                <a:effectLst/>
                <a:latin typeface="Roboto" panose="02000000000000000000" pitchFamily="2" charset="0"/>
              </a:rPr>
              <a:t>And he who is taken with the devoted things shall be burned with fire, he and all that he has, because he has transgressed the covenant of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and because he has done an outrageous thing in Israel.’”</a:t>
            </a:r>
          </a:p>
          <a:p>
            <a:pPr algn="just"/>
            <a:r>
              <a:rPr lang="en-US" b="1" i="0" u="none" strike="noStrike" dirty="0">
                <a:solidFill>
                  <a:srgbClr val="008AE6"/>
                </a:solidFill>
                <a:effectLst/>
                <a:latin typeface="Arial" panose="020B0604020202020204" pitchFamily="34" charset="0"/>
                <a:hlinkClick r:id="rId4"/>
              </a:rPr>
              <a:t>16</a:t>
            </a:r>
            <a:r>
              <a:rPr lang="en-US" b="0" i="0" dirty="0">
                <a:solidFill>
                  <a:srgbClr val="001320"/>
                </a:solidFill>
                <a:effectLst/>
                <a:latin typeface="Roboto" panose="02000000000000000000" pitchFamily="2" charset="0"/>
              </a:rPr>
              <a:t>So Joshua rose early in the morning and brought Israel near tribe by tribe, and the tribe of Judah was taken. </a:t>
            </a:r>
            <a:r>
              <a:rPr lang="en-US" b="1" i="0" u="none" strike="noStrike" dirty="0">
                <a:solidFill>
                  <a:srgbClr val="008AE6"/>
                </a:solidFill>
                <a:effectLst/>
                <a:latin typeface="Arial" panose="020B0604020202020204" pitchFamily="34" charset="0"/>
                <a:hlinkClick r:id="rId5"/>
              </a:rPr>
              <a:t>17</a:t>
            </a:r>
            <a:r>
              <a:rPr lang="en-US" b="0" i="0" dirty="0">
                <a:solidFill>
                  <a:srgbClr val="001320"/>
                </a:solidFill>
                <a:effectLst/>
                <a:latin typeface="Roboto" panose="02000000000000000000" pitchFamily="2" charset="0"/>
              </a:rPr>
              <a:t>And he brought near the clans of Judah, and the clan of the </a:t>
            </a:r>
            <a:r>
              <a:rPr lang="en-US" b="0" i="0" dirty="0" err="1">
                <a:solidFill>
                  <a:srgbClr val="001320"/>
                </a:solidFill>
                <a:effectLst/>
                <a:latin typeface="Roboto" panose="02000000000000000000" pitchFamily="2" charset="0"/>
              </a:rPr>
              <a:t>Zerahites</a:t>
            </a:r>
            <a:r>
              <a:rPr lang="en-US" b="0" i="0" dirty="0">
                <a:solidFill>
                  <a:srgbClr val="001320"/>
                </a:solidFill>
                <a:effectLst/>
                <a:latin typeface="Roboto" panose="02000000000000000000" pitchFamily="2" charset="0"/>
              </a:rPr>
              <a:t> was taken. And he brought near the clan of the </a:t>
            </a:r>
            <a:r>
              <a:rPr lang="en-US" b="0" i="0" dirty="0" err="1">
                <a:solidFill>
                  <a:srgbClr val="001320"/>
                </a:solidFill>
                <a:effectLst/>
                <a:latin typeface="Roboto" panose="02000000000000000000" pitchFamily="2" charset="0"/>
              </a:rPr>
              <a:t>Zerahites</a:t>
            </a:r>
            <a:r>
              <a:rPr lang="en-US" b="0" i="0" dirty="0">
                <a:solidFill>
                  <a:srgbClr val="001320"/>
                </a:solidFill>
                <a:effectLst/>
                <a:latin typeface="Roboto" panose="02000000000000000000" pitchFamily="2" charset="0"/>
              </a:rPr>
              <a:t> man by man, and </a:t>
            </a:r>
            <a:r>
              <a:rPr lang="en-US" b="0" i="0" dirty="0" err="1">
                <a:solidFill>
                  <a:srgbClr val="001320"/>
                </a:solidFill>
                <a:effectLst/>
                <a:latin typeface="Roboto" panose="02000000000000000000" pitchFamily="2" charset="0"/>
              </a:rPr>
              <a:t>Zabdi</a:t>
            </a:r>
            <a:r>
              <a:rPr lang="en-US" b="0" i="0" dirty="0">
                <a:solidFill>
                  <a:srgbClr val="001320"/>
                </a:solidFill>
                <a:effectLst/>
                <a:latin typeface="Roboto" panose="02000000000000000000" pitchFamily="2" charset="0"/>
              </a:rPr>
              <a:t> was taken. </a:t>
            </a:r>
          </a:p>
          <a:p>
            <a:endParaRPr lang="en-US" dirty="0"/>
          </a:p>
        </p:txBody>
      </p:sp>
    </p:spTree>
    <p:extLst>
      <p:ext uri="{BB962C8B-B14F-4D97-AF65-F5344CB8AC3E}">
        <p14:creationId xmlns:p14="http://schemas.microsoft.com/office/powerpoint/2010/main" val="3514460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84E091-EA8A-DD60-5B4B-AB18A57803AC}"/>
              </a:ext>
            </a:extLst>
          </p:cNvPr>
          <p:cNvSpPr>
            <a:spLocks noGrp="1"/>
          </p:cNvSpPr>
          <p:nvPr>
            <p:ph type="title"/>
          </p:nvPr>
        </p:nvSpPr>
        <p:spPr/>
        <p:txBody>
          <a:bodyPr/>
          <a:lstStyle/>
          <a:p>
            <a:r>
              <a:rPr lang="en-US" dirty="0"/>
              <a:t>Joshua 7:18-21</a:t>
            </a:r>
          </a:p>
        </p:txBody>
      </p:sp>
      <p:sp>
        <p:nvSpPr>
          <p:cNvPr id="3" name="Content Placeholder 2">
            <a:extLst>
              <a:ext uri="{FF2B5EF4-FFF2-40B4-BE49-F238E27FC236}">
                <a16:creationId xmlns:a16="http://schemas.microsoft.com/office/drawing/2014/main" xmlns="" id="{F5394B6D-9C93-21A8-A504-24986AD715A7}"/>
              </a:ext>
            </a:extLst>
          </p:cNvPr>
          <p:cNvSpPr>
            <a:spLocks noGrp="1"/>
          </p:cNvSpPr>
          <p:nvPr>
            <p:ph idx="1"/>
          </p:nvPr>
        </p:nvSpPr>
        <p:spPr/>
        <p:txBody>
          <a:bodyPr/>
          <a:lstStyle/>
          <a:p>
            <a:r>
              <a:rPr lang="en-US" b="1" i="0" u="none" strike="noStrike" dirty="0">
                <a:solidFill>
                  <a:srgbClr val="008AE6"/>
                </a:solidFill>
                <a:effectLst/>
                <a:latin typeface="Arial" panose="020B0604020202020204" pitchFamily="34" charset="0"/>
                <a:hlinkClick r:id="rId2"/>
              </a:rPr>
              <a:t>18</a:t>
            </a:r>
            <a:r>
              <a:rPr lang="en-US" b="0" i="0" dirty="0">
                <a:solidFill>
                  <a:srgbClr val="001320"/>
                </a:solidFill>
                <a:effectLst/>
                <a:latin typeface="Roboto" panose="02000000000000000000" pitchFamily="2" charset="0"/>
              </a:rPr>
              <a:t>And he brought near his household man by man, and </a:t>
            </a:r>
            <a:r>
              <a:rPr lang="en-US" b="0" i="0" dirty="0" err="1">
                <a:solidFill>
                  <a:srgbClr val="001320"/>
                </a:solidFill>
                <a:effectLst/>
                <a:latin typeface="Roboto" panose="02000000000000000000" pitchFamily="2" charset="0"/>
              </a:rPr>
              <a:t>Achan</a:t>
            </a:r>
            <a:r>
              <a:rPr lang="en-US" b="0" i="0" dirty="0">
                <a:solidFill>
                  <a:srgbClr val="001320"/>
                </a:solidFill>
                <a:effectLst/>
                <a:latin typeface="Roboto" panose="02000000000000000000" pitchFamily="2" charset="0"/>
              </a:rPr>
              <a:t> the son of Carmi, son of </a:t>
            </a:r>
            <a:r>
              <a:rPr lang="en-US" b="0" i="0" dirty="0" err="1">
                <a:solidFill>
                  <a:srgbClr val="001320"/>
                </a:solidFill>
                <a:effectLst/>
                <a:latin typeface="Roboto" panose="02000000000000000000" pitchFamily="2" charset="0"/>
              </a:rPr>
              <a:t>Zabdi</a:t>
            </a:r>
            <a:r>
              <a:rPr lang="en-US" b="0" i="0" dirty="0">
                <a:solidFill>
                  <a:srgbClr val="001320"/>
                </a:solidFill>
                <a:effectLst/>
                <a:latin typeface="Roboto" panose="02000000000000000000" pitchFamily="2" charset="0"/>
              </a:rPr>
              <a:t>, son of Zerah, of the tribe of Judah, was taken. </a:t>
            </a:r>
            <a:r>
              <a:rPr lang="en-US" b="1" i="0" u="none" strike="noStrike" dirty="0">
                <a:solidFill>
                  <a:srgbClr val="008AE6"/>
                </a:solidFill>
                <a:effectLst/>
                <a:latin typeface="Arial" panose="020B0604020202020204" pitchFamily="34" charset="0"/>
                <a:hlinkClick r:id="rId3"/>
              </a:rPr>
              <a:t>19</a:t>
            </a:r>
            <a:r>
              <a:rPr lang="en-US" b="0" i="0" dirty="0">
                <a:solidFill>
                  <a:srgbClr val="001320"/>
                </a:solidFill>
                <a:effectLst/>
                <a:latin typeface="Roboto" panose="02000000000000000000" pitchFamily="2" charset="0"/>
              </a:rPr>
              <a:t>Then Joshua said to </a:t>
            </a:r>
            <a:r>
              <a:rPr lang="en-US" b="0" i="0" dirty="0" err="1">
                <a:solidFill>
                  <a:srgbClr val="001320"/>
                </a:solidFill>
                <a:effectLst/>
                <a:latin typeface="Roboto" panose="02000000000000000000" pitchFamily="2" charset="0"/>
              </a:rPr>
              <a:t>Achan</a:t>
            </a:r>
            <a:r>
              <a:rPr lang="en-US" b="0" i="0" dirty="0">
                <a:solidFill>
                  <a:srgbClr val="001320"/>
                </a:solidFill>
                <a:effectLst/>
                <a:latin typeface="Roboto" panose="02000000000000000000" pitchFamily="2" charset="0"/>
              </a:rPr>
              <a:t>, “My son, give glory to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God of Israel and give </a:t>
            </a:r>
            <a:r>
              <a:rPr lang="en-US" b="0" i="0" dirty="0" err="1">
                <a:solidFill>
                  <a:srgbClr val="001320"/>
                </a:solidFill>
                <a:effectLst/>
                <a:latin typeface="Roboto" panose="02000000000000000000" pitchFamily="2" charset="0"/>
              </a:rPr>
              <a:t>praise</a:t>
            </a:r>
            <a:r>
              <a:rPr lang="en-US" b="1" i="1" u="none" strike="noStrike" baseline="30000" dirty="0" err="1">
                <a:solidFill>
                  <a:srgbClr val="008AE6"/>
                </a:solidFill>
                <a:effectLst/>
                <a:latin typeface="Arial" panose="020B0604020202020204" pitchFamily="34" charset="0"/>
                <a:hlinkClick r:id="rId4" tooltip="Or and make confession"/>
              </a:rPr>
              <a:t>b</a:t>
            </a:r>
            <a:r>
              <a:rPr lang="en-US" b="0" i="0" dirty="0">
                <a:solidFill>
                  <a:srgbClr val="001320"/>
                </a:solidFill>
                <a:effectLst/>
                <a:latin typeface="Roboto" panose="02000000000000000000" pitchFamily="2" charset="0"/>
              </a:rPr>
              <a:t> to him. And tell me now what you have done; do not hide it from me.” </a:t>
            </a:r>
            <a:r>
              <a:rPr lang="en-US" b="1" i="0" u="none" strike="noStrike" dirty="0">
                <a:solidFill>
                  <a:srgbClr val="008AE6"/>
                </a:solidFill>
                <a:effectLst/>
                <a:latin typeface="Arial" panose="020B0604020202020204" pitchFamily="34" charset="0"/>
                <a:hlinkClick r:id="rId5"/>
              </a:rPr>
              <a:t>20</a:t>
            </a:r>
            <a:r>
              <a:rPr lang="en-US" b="0" i="0" dirty="0">
                <a:solidFill>
                  <a:srgbClr val="001320"/>
                </a:solidFill>
                <a:effectLst/>
                <a:latin typeface="Roboto" panose="02000000000000000000" pitchFamily="2" charset="0"/>
              </a:rPr>
              <a:t>And </a:t>
            </a:r>
            <a:r>
              <a:rPr lang="en-US" b="0" i="0" dirty="0" err="1">
                <a:solidFill>
                  <a:srgbClr val="001320"/>
                </a:solidFill>
                <a:effectLst/>
                <a:latin typeface="Roboto" panose="02000000000000000000" pitchFamily="2" charset="0"/>
              </a:rPr>
              <a:t>Achan</a:t>
            </a:r>
            <a:r>
              <a:rPr lang="en-US" b="0" i="0" dirty="0">
                <a:solidFill>
                  <a:srgbClr val="001320"/>
                </a:solidFill>
                <a:effectLst/>
                <a:latin typeface="Roboto" panose="02000000000000000000" pitchFamily="2" charset="0"/>
              </a:rPr>
              <a:t> answered Joshua, “Truly I have sinned against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God of Israel, and this is what I did: </a:t>
            </a:r>
            <a:r>
              <a:rPr lang="en-US" b="1" i="0" u="none" strike="noStrike" dirty="0">
                <a:solidFill>
                  <a:srgbClr val="008AE6"/>
                </a:solidFill>
                <a:effectLst/>
                <a:latin typeface="Arial" panose="020B0604020202020204" pitchFamily="34" charset="0"/>
                <a:hlinkClick r:id="rId6"/>
              </a:rPr>
              <a:t>21</a:t>
            </a:r>
            <a:r>
              <a:rPr lang="en-US" b="0" i="0" dirty="0">
                <a:solidFill>
                  <a:srgbClr val="001320"/>
                </a:solidFill>
                <a:effectLst/>
                <a:latin typeface="Roboto" panose="02000000000000000000" pitchFamily="2" charset="0"/>
              </a:rPr>
              <a:t>when I saw among the spoil a beautiful cloak from Shinar, and 200 shekels of silver, and a bar of gold weighing 50 </a:t>
            </a:r>
            <a:r>
              <a:rPr lang="en-US" b="0" i="0" dirty="0" err="1">
                <a:solidFill>
                  <a:srgbClr val="001320"/>
                </a:solidFill>
                <a:effectLst/>
                <a:latin typeface="Roboto" panose="02000000000000000000" pitchFamily="2" charset="0"/>
              </a:rPr>
              <a:t>shekels,</a:t>
            </a:r>
            <a:r>
              <a:rPr lang="en-US" b="1" i="1" u="none" strike="noStrike" baseline="30000" dirty="0" err="1">
                <a:solidFill>
                  <a:srgbClr val="008AE6"/>
                </a:solidFill>
                <a:effectLst/>
                <a:latin typeface="Arial" panose="020B0604020202020204" pitchFamily="34" charset="0"/>
                <a:hlinkClick r:id="rId4" tooltip="A shekel was about 2/5 ounce or 11 grams"/>
              </a:rPr>
              <a:t>c</a:t>
            </a:r>
            <a:r>
              <a:rPr lang="en-US" b="0" i="0" dirty="0">
                <a:solidFill>
                  <a:srgbClr val="001320"/>
                </a:solidFill>
                <a:effectLst/>
                <a:latin typeface="Roboto" panose="02000000000000000000" pitchFamily="2" charset="0"/>
              </a:rPr>
              <a:t> then I coveted them and took them. And see, they are hidden in the earth inside my tent, with the silver underneath.”</a:t>
            </a:r>
            <a:endParaRPr lang="en-US" dirty="0"/>
          </a:p>
        </p:txBody>
      </p:sp>
    </p:spTree>
    <p:extLst>
      <p:ext uri="{BB962C8B-B14F-4D97-AF65-F5344CB8AC3E}">
        <p14:creationId xmlns:p14="http://schemas.microsoft.com/office/powerpoint/2010/main" val="854327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D8C458-14B0-9357-A9D7-966E71CEECD2}"/>
              </a:ext>
            </a:extLst>
          </p:cNvPr>
          <p:cNvSpPr>
            <a:spLocks noGrp="1"/>
          </p:cNvSpPr>
          <p:nvPr>
            <p:ph type="title"/>
          </p:nvPr>
        </p:nvSpPr>
        <p:spPr/>
        <p:txBody>
          <a:bodyPr/>
          <a:lstStyle/>
          <a:p>
            <a:r>
              <a:rPr lang="en-US" dirty="0"/>
              <a:t>Joshua 7:22-26</a:t>
            </a:r>
          </a:p>
        </p:txBody>
      </p:sp>
      <p:sp>
        <p:nvSpPr>
          <p:cNvPr id="3" name="Content Placeholder 2">
            <a:extLst>
              <a:ext uri="{FF2B5EF4-FFF2-40B4-BE49-F238E27FC236}">
                <a16:creationId xmlns:a16="http://schemas.microsoft.com/office/drawing/2014/main" xmlns="" id="{53801B0C-E14E-E6D2-37A1-1FC01C27471E}"/>
              </a:ext>
            </a:extLst>
          </p:cNvPr>
          <p:cNvSpPr>
            <a:spLocks noGrp="1"/>
          </p:cNvSpPr>
          <p:nvPr>
            <p:ph idx="1"/>
          </p:nvPr>
        </p:nvSpPr>
        <p:spPr/>
        <p:txBody>
          <a:bodyPr/>
          <a:lstStyle/>
          <a:p>
            <a:r>
              <a:rPr lang="en-US" b="1" i="0" u="none" strike="noStrike" dirty="0">
                <a:solidFill>
                  <a:srgbClr val="008AE6"/>
                </a:solidFill>
                <a:effectLst/>
                <a:latin typeface="Arial" panose="020B0604020202020204" pitchFamily="34" charset="0"/>
                <a:hlinkClick r:id="rId2"/>
              </a:rPr>
              <a:t>22</a:t>
            </a:r>
            <a:r>
              <a:rPr lang="en-US" b="0" i="0" dirty="0">
                <a:solidFill>
                  <a:srgbClr val="001320"/>
                </a:solidFill>
                <a:effectLst/>
                <a:latin typeface="Roboto" panose="02000000000000000000" pitchFamily="2" charset="0"/>
              </a:rPr>
              <a:t>So Joshua sent messengers, and they ran to the tent; and behold, it was hidden in his tent with the silver underneath. </a:t>
            </a:r>
            <a:r>
              <a:rPr lang="en-US" b="1" i="0" u="none" strike="noStrike" dirty="0">
                <a:solidFill>
                  <a:srgbClr val="008AE6"/>
                </a:solidFill>
                <a:effectLst/>
                <a:latin typeface="Arial" panose="020B0604020202020204" pitchFamily="34" charset="0"/>
                <a:hlinkClick r:id="rId3"/>
              </a:rPr>
              <a:t>23</a:t>
            </a:r>
            <a:r>
              <a:rPr lang="en-US" b="0" i="0" dirty="0">
                <a:solidFill>
                  <a:srgbClr val="001320"/>
                </a:solidFill>
                <a:effectLst/>
                <a:latin typeface="Roboto" panose="02000000000000000000" pitchFamily="2" charset="0"/>
              </a:rPr>
              <a:t>And they took them out of the tent and brought them to Joshua and to all the people of Israel. And they laid them down before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a:t>
            </a:r>
            <a:r>
              <a:rPr lang="en-US" b="1" i="0" u="none" strike="noStrike" dirty="0">
                <a:solidFill>
                  <a:srgbClr val="008AE6"/>
                </a:solidFill>
                <a:effectLst/>
                <a:latin typeface="Arial" panose="020B0604020202020204" pitchFamily="34" charset="0"/>
                <a:hlinkClick r:id="rId4"/>
              </a:rPr>
              <a:t>24</a:t>
            </a:r>
            <a:r>
              <a:rPr lang="en-US" b="0" i="0" dirty="0">
                <a:solidFill>
                  <a:srgbClr val="001320"/>
                </a:solidFill>
                <a:effectLst/>
                <a:latin typeface="Roboto" panose="02000000000000000000" pitchFamily="2" charset="0"/>
              </a:rPr>
              <a:t>And Joshua and all Israel with him took </a:t>
            </a:r>
            <a:r>
              <a:rPr lang="en-US" b="0" i="0" dirty="0" err="1">
                <a:solidFill>
                  <a:srgbClr val="001320"/>
                </a:solidFill>
                <a:effectLst/>
                <a:latin typeface="Roboto" panose="02000000000000000000" pitchFamily="2" charset="0"/>
              </a:rPr>
              <a:t>Achan</a:t>
            </a:r>
            <a:r>
              <a:rPr lang="en-US" b="0" i="0" dirty="0">
                <a:solidFill>
                  <a:srgbClr val="001320"/>
                </a:solidFill>
                <a:effectLst/>
                <a:latin typeface="Roboto" panose="02000000000000000000" pitchFamily="2" charset="0"/>
              </a:rPr>
              <a:t> the son of Zerah, and the silver and the cloak and the bar of gold, and his sons and daughters and his oxen and donkeys and sheep and his tent and all that he had. And they brought them up to the Valley of </a:t>
            </a:r>
            <a:r>
              <a:rPr lang="en-US" b="0" i="0" dirty="0" err="1">
                <a:solidFill>
                  <a:srgbClr val="001320"/>
                </a:solidFill>
                <a:effectLst/>
                <a:latin typeface="Roboto" panose="02000000000000000000" pitchFamily="2" charset="0"/>
              </a:rPr>
              <a:t>Achor</a:t>
            </a:r>
            <a:r>
              <a:rPr lang="en-US" b="0" i="0" dirty="0">
                <a:solidFill>
                  <a:srgbClr val="001320"/>
                </a:solidFill>
                <a:effectLst/>
                <a:latin typeface="Roboto" panose="02000000000000000000" pitchFamily="2" charset="0"/>
              </a:rPr>
              <a:t>. </a:t>
            </a:r>
            <a:r>
              <a:rPr lang="en-US" b="1" i="0" u="none" strike="noStrike" dirty="0">
                <a:solidFill>
                  <a:srgbClr val="008AE6"/>
                </a:solidFill>
                <a:effectLst/>
                <a:latin typeface="Arial" panose="020B0604020202020204" pitchFamily="34" charset="0"/>
                <a:hlinkClick r:id="rId5"/>
              </a:rPr>
              <a:t>25</a:t>
            </a:r>
            <a:r>
              <a:rPr lang="en-US" b="0" i="0" dirty="0">
                <a:solidFill>
                  <a:srgbClr val="001320"/>
                </a:solidFill>
                <a:effectLst/>
                <a:latin typeface="Roboto" panose="02000000000000000000" pitchFamily="2" charset="0"/>
              </a:rPr>
              <a:t>And Joshua said, “Why did you bring trouble on us?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brings trouble on you today.” And all Israel stoned him with stones. They burned them with fire and stoned them with stones. </a:t>
            </a:r>
            <a:r>
              <a:rPr lang="en-US" b="1" i="0" u="none" strike="noStrike" dirty="0">
                <a:solidFill>
                  <a:srgbClr val="008AE6"/>
                </a:solidFill>
                <a:effectLst/>
                <a:latin typeface="Arial" panose="020B0604020202020204" pitchFamily="34" charset="0"/>
                <a:hlinkClick r:id="rId6"/>
              </a:rPr>
              <a:t>26</a:t>
            </a:r>
            <a:r>
              <a:rPr lang="en-US" b="0" i="0" dirty="0">
                <a:solidFill>
                  <a:srgbClr val="001320"/>
                </a:solidFill>
                <a:effectLst/>
                <a:latin typeface="Roboto" panose="02000000000000000000" pitchFamily="2" charset="0"/>
              </a:rPr>
              <a:t>And they raised over him a great heap of stones that remains to this day. Then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turned from his burning anger. Therefore, to this day the name of that place is called the Valley of </a:t>
            </a:r>
            <a:r>
              <a:rPr lang="en-US" b="0" i="0" dirty="0" err="1">
                <a:solidFill>
                  <a:srgbClr val="001320"/>
                </a:solidFill>
                <a:effectLst/>
                <a:latin typeface="Roboto" panose="02000000000000000000" pitchFamily="2" charset="0"/>
              </a:rPr>
              <a:t>Achor</a:t>
            </a:r>
            <a:r>
              <a:rPr lang="en-US" b="0" i="0" dirty="0">
                <a:solidFill>
                  <a:srgbClr val="001320"/>
                </a:solidFill>
                <a:effectLst/>
                <a:latin typeface="Roboto" panose="02000000000000000000" pitchFamily="2" charset="0"/>
              </a:rPr>
              <a:t>.”</a:t>
            </a:r>
          </a:p>
          <a:p>
            <a:r>
              <a:rPr lang="en-US" dirty="0">
                <a:solidFill>
                  <a:srgbClr val="001320"/>
                </a:solidFill>
                <a:latin typeface="Roboto" panose="02000000000000000000" pitchFamily="2" charset="0"/>
              </a:rPr>
              <a:t>[</a:t>
            </a:r>
            <a:r>
              <a:rPr lang="en-US" dirty="0" err="1">
                <a:solidFill>
                  <a:srgbClr val="001320"/>
                </a:solidFill>
                <a:latin typeface="Roboto" panose="02000000000000000000" pitchFamily="2" charset="0"/>
              </a:rPr>
              <a:t>Achor</a:t>
            </a:r>
            <a:r>
              <a:rPr lang="en-US" dirty="0">
                <a:solidFill>
                  <a:srgbClr val="001320"/>
                </a:solidFill>
                <a:latin typeface="Roboto" panose="02000000000000000000" pitchFamily="2" charset="0"/>
              </a:rPr>
              <a:t> means </a:t>
            </a:r>
            <a:r>
              <a:rPr lang="en-US" i="1" dirty="0">
                <a:solidFill>
                  <a:srgbClr val="001320"/>
                </a:solidFill>
                <a:latin typeface="Roboto" panose="02000000000000000000" pitchFamily="2" charset="0"/>
              </a:rPr>
              <a:t>trouble; </a:t>
            </a:r>
            <a:r>
              <a:rPr lang="en-US" dirty="0">
                <a:solidFill>
                  <a:srgbClr val="001320"/>
                </a:solidFill>
                <a:latin typeface="Roboto" panose="02000000000000000000" pitchFamily="2" charset="0"/>
              </a:rPr>
              <a:t>the Valley of </a:t>
            </a:r>
            <a:r>
              <a:rPr lang="en-US" dirty="0" err="1">
                <a:solidFill>
                  <a:srgbClr val="001320"/>
                </a:solidFill>
                <a:latin typeface="Roboto" panose="02000000000000000000" pitchFamily="2" charset="0"/>
              </a:rPr>
              <a:t>Touble</a:t>
            </a:r>
            <a:r>
              <a:rPr lang="en-US" dirty="0">
                <a:solidFill>
                  <a:srgbClr val="001320"/>
                </a:solidFill>
                <a:latin typeface="Roboto" panose="02000000000000000000" pitchFamily="2" charset="0"/>
              </a:rPr>
              <a:t>]</a:t>
            </a:r>
            <a:endParaRPr lang="en-US" i="1" dirty="0">
              <a:solidFill>
                <a:srgbClr val="001320"/>
              </a:solidFill>
              <a:latin typeface="Roboto" panose="02000000000000000000" pitchFamily="2" charset="0"/>
            </a:endParaRPr>
          </a:p>
        </p:txBody>
      </p:sp>
    </p:spTree>
    <p:extLst>
      <p:ext uri="{BB962C8B-B14F-4D97-AF65-F5344CB8AC3E}">
        <p14:creationId xmlns:p14="http://schemas.microsoft.com/office/powerpoint/2010/main" val="429200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826314-58F0-7E4F-A3F5-4EE9E5A22B9A}"/>
              </a:ext>
            </a:extLst>
          </p:cNvPr>
          <p:cNvSpPr>
            <a:spLocks noGrp="1"/>
          </p:cNvSpPr>
          <p:nvPr>
            <p:ph type="title"/>
          </p:nvPr>
        </p:nvSpPr>
        <p:spPr/>
        <p:txBody>
          <a:bodyPr/>
          <a:lstStyle/>
          <a:p>
            <a:r>
              <a:rPr lang="en-US" dirty="0"/>
              <a:t>Contrast</a:t>
            </a:r>
          </a:p>
        </p:txBody>
      </p:sp>
      <p:sp>
        <p:nvSpPr>
          <p:cNvPr id="3" name="Content Placeholder 2">
            <a:extLst>
              <a:ext uri="{FF2B5EF4-FFF2-40B4-BE49-F238E27FC236}">
                <a16:creationId xmlns:a16="http://schemas.microsoft.com/office/drawing/2014/main" xmlns="" id="{3E2D0C73-EA2A-217B-BF52-67D8D262CCE0}"/>
              </a:ext>
            </a:extLst>
          </p:cNvPr>
          <p:cNvSpPr>
            <a:spLocks noGrp="1"/>
          </p:cNvSpPr>
          <p:nvPr>
            <p:ph idx="1"/>
          </p:nvPr>
        </p:nvSpPr>
        <p:spPr/>
        <p:txBody>
          <a:bodyPr/>
          <a:lstStyle/>
          <a:p>
            <a:r>
              <a:rPr lang="en-US" b="1" dirty="0"/>
              <a:t>[Joshua]  5:15 </a:t>
            </a:r>
            <a:r>
              <a:rPr lang="en-US" dirty="0"/>
              <a:t>Joshua stood on Holy ground</a:t>
            </a:r>
          </a:p>
          <a:p>
            <a:r>
              <a:rPr lang="en-US" b="1" i="0" u="none" strike="noStrike" dirty="0">
                <a:solidFill>
                  <a:srgbClr val="008AE6"/>
                </a:solidFill>
                <a:effectLst/>
                <a:latin typeface="Arial" panose="020B0604020202020204" pitchFamily="34" charset="0"/>
                <a:hlinkClick r:id="rId2"/>
              </a:rPr>
              <a:t>13</a:t>
            </a:r>
            <a:r>
              <a:rPr lang="en-US" b="0" i="0" dirty="0">
                <a:solidFill>
                  <a:srgbClr val="001320"/>
                </a:solidFill>
                <a:effectLst/>
                <a:latin typeface="Roboto" panose="02000000000000000000" pitchFamily="2" charset="0"/>
              </a:rPr>
              <a:t>When Joshua was by Jericho, he lifted up his eyes and looked, and behold, a man was standing before him with his drawn sword in his hand. And Joshua went to him and said to him, “Are you for us, or for our adversaries?” </a:t>
            </a:r>
            <a:r>
              <a:rPr lang="en-US" b="1" i="0" u="none" strike="noStrike" dirty="0">
                <a:solidFill>
                  <a:srgbClr val="008AE6"/>
                </a:solidFill>
                <a:effectLst/>
                <a:latin typeface="Arial" panose="020B0604020202020204" pitchFamily="34" charset="0"/>
                <a:hlinkClick r:id="rId3"/>
              </a:rPr>
              <a:t>14</a:t>
            </a:r>
            <a:r>
              <a:rPr lang="en-US" b="0" i="0" dirty="0">
                <a:solidFill>
                  <a:srgbClr val="001320"/>
                </a:solidFill>
                <a:effectLst/>
                <a:latin typeface="Roboto" panose="02000000000000000000" pitchFamily="2" charset="0"/>
              </a:rPr>
              <a:t>And he said, “No; but I am the commander of the army of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 Now I have come.” And Joshua fell on his face to the earth and </a:t>
            </a:r>
            <a:r>
              <a:rPr lang="en-US" b="0" i="0" dirty="0" err="1">
                <a:solidFill>
                  <a:srgbClr val="001320"/>
                </a:solidFill>
                <a:effectLst/>
                <a:latin typeface="Roboto" panose="02000000000000000000" pitchFamily="2" charset="0"/>
              </a:rPr>
              <a:t>worshiped</a:t>
            </a:r>
            <a:r>
              <a:rPr lang="en-US" b="1" i="1" u="none" strike="noStrike" baseline="30000" dirty="0" err="1">
                <a:solidFill>
                  <a:srgbClr val="008AE6"/>
                </a:solidFill>
                <a:effectLst/>
                <a:latin typeface="Arial" panose="020B0604020202020204" pitchFamily="34" charset="0"/>
                <a:hlinkClick r:id="rId4" tooltip="Or and paid homage"/>
              </a:rPr>
              <a:t>c</a:t>
            </a:r>
            <a:r>
              <a:rPr lang="en-US" b="0" i="0" dirty="0">
                <a:solidFill>
                  <a:srgbClr val="001320"/>
                </a:solidFill>
                <a:effectLst/>
                <a:latin typeface="Roboto" panose="02000000000000000000" pitchFamily="2" charset="0"/>
              </a:rPr>
              <a:t> and said to him, “What does my lord say to his servant?” </a:t>
            </a:r>
            <a:r>
              <a:rPr lang="en-US" b="1" i="0" u="none" strike="noStrike" dirty="0">
                <a:solidFill>
                  <a:srgbClr val="008AE6"/>
                </a:solidFill>
                <a:effectLst/>
                <a:latin typeface="Arial" panose="020B0604020202020204" pitchFamily="34" charset="0"/>
                <a:hlinkClick r:id="rId5"/>
              </a:rPr>
              <a:t>15</a:t>
            </a:r>
            <a:r>
              <a:rPr lang="en-US" b="0" i="0" dirty="0">
                <a:solidFill>
                  <a:srgbClr val="001320"/>
                </a:solidFill>
                <a:effectLst/>
                <a:latin typeface="Roboto" panose="02000000000000000000" pitchFamily="2" charset="0"/>
              </a:rPr>
              <a:t>And the commander of the </a:t>
            </a:r>
            <a:r>
              <a:rPr lang="en-US" b="0" i="0" u="none" strike="noStrike" cap="all" dirty="0">
                <a:solidFill>
                  <a:srgbClr val="001320"/>
                </a:solidFill>
                <a:effectLst/>
                <a:latin typeface="Arial" panose="020B0604020202020204" pitchFamily="34" charset="0"/>
              </a:rPr>
              <a:t>LORD</a:t>
            </a:r>
            <a:r>
              <a:rPr lang="en-US" b="0" i="0" dirty="0">
                <a:solidFill>
                  <a:srgbClr val="001320"/>
                </a:solidFill>
                <a:effectLst/>
                <a:latin typeface="Roboto" panose="02000000000000000000" pitchFamily="2" charset="0"/>
              </a:rPr>
              <a:t>’s army said to Joshua, “Take off your sandals from your feet, for the place where you are standing is holy.” And Joshua did so.</a:t>
            </a:r>
            <a:endParaRPr lang="en-US" dirty="0"/>
          </a:p>
          <a:p>
            <a:r>
              <a:rPr lang="en-US" b="1" dirty="0"/>
              <a:t>[</a:t>
            </a:r>
            <a:r>
              <a:rPr lang="en-US" b="1" dirty="0" err="1"/>
              <a:t>Achan</a:t>
            </a:r>
            <a:r>
              <a:rPr lang="en-US" b="1" dirty="0"/>
              <a:t>]  7:21-22</a:t>
            </a:r>
            <a:r>
              <a:rPr lang="en-US" dirty="0"/>
              <a:t>—</a:t>
            </a:r>
            <a:r>
              <a:rPr lang="en-US" sz="2400" dirty="0" err="1"/>
              <a:t>Achan</a:t>
            </a:r>
            <a:r>
              <a:rPr lang="en-US" sz="2400" dirty="0"/>
              <a:t> stood on the ground of hidden sin</a:t>
            </a:r>
          </a:p>
          <a:p>
            <a:endParaRPr lang="en-US" dirty="0"/>
          </a:p>
        </p:txBody>
      </p:sp>
    </p:spTree>
    <p:extLst>
      <p:ext uri="{BB962C8B-B14F-4D97-AF65-F5344CB8AC3E}">
        <p14:creationId xmlns:p14="http://schemas.microsoft.com/office/powerpoint/2010/main" val="484368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E89B06-8B54-718B-231B-CCCAA39446F6}"/>
              </a:ext>
            </a:extLst>
          </p:cNvPr>
          <p:cNvSpPr>
            <a:spLocks noGrp="1"/>
          </p:cNvSpPr>
          <p:nvPr>
            <p:ph type="title"/>
          </p:nvPr>
        </p:nvSpPr>
        <p:spPr/>
        <p:txBody>
          <a:bodyPr/>
          <a:lstStyle/>
          <a:p>
            <a:r>
              <a:rPr lang="en-US" dirty="0"/>
              <a:t>Consequences</a:t>
            </a:r>
          </a:p>
        </p:txBody>
      </p:sp>
      <p:sp>
        <p:nvSpPr>
          <p:cNvPr id="3" name="Content Placeholder 2">
            <a:extLst>
              <a:ext uri="{FF2B5EF4-FFF2-40B4-BE49-F238E27FC236}">
                <a16:creationId xmlns:a16="http://schemas.microsoft.com/office/drawing/2014/main" xmlns="" id="{D36600D5-1E1F-ABA3-2294-FFC1E76AD6D8}"/>
              </a:ext>
            </a:extLst>
          </p:cNvPr>
          <p:cNvSpPr>
            <a:spLocks noGrp="1"/>
          </p:cNvSpPr>
          <p:nvPr>
            <p:ph idx="1"/>
          </p:nvPr>
        </p:nvSpPr>
        <p:spPr/>
        <p:txBody>
          <a:bodyPr/>
          <a:lstStyle/>
          <a:p>
            <a:r>
              <a:rPr lang="en-US" sz="2400" dirty="0"/>
              <a:t>This points out the danger in compartmentalizing our lives. Looking respectable on the outside/surface, but underneath (hidden away) there is lurking sin.</a:t>
            </a:r>
          </a:p>
          <a:p>
            <a:r>
              <a:rPr lang="en-US" sz="2400" dirty="0"/>
              <a:t>Other people cannot see all of the compartments of our lives, but God can.</a:t>
            </a:r>
          </a:p>
          <a:p>
            <a:r>
              <a:rPr lang="en-US" sz="2400" dirty="0"/>
              <a:t>It may not only impact the individual… </a:t>
            </a:r>
            <a:r>
              <a:rPr lang="en-US" sz="2400" dirty="0" err="1"/>
              <a:t>Achan’s</a:t>
            </a:r>
            <a:r>
              <a:rPr lang="en-US" sz="2400" dirty="0"/>
              <a:t> sin did not just affect him (v.4)</a:t>
            </a:r>
            <a:r>
              <a:rPr lang="en-US" sz="2400" b="0" i="0" dirty="0">
                <a:solidFill>
                  <a:srgbClr val="001320"/>
                </a:solidFill>
                <a:effectLst/>
                <a:latin typeface="Roboto" panose="02000000000000000000" pitchFamily="2" charset="0"/>
              </a:rPr>
              <a:t> “</a:t>
            </a:r>
            <a:r>
              <a:rPr lang="en-US" sz="2400" dirty="0">
                <a:solidFill>
                  <a:srgbClr val="001320"/>
                </a:solidFill>
                <a:latin typeface="Roboto" panose="02000000000000000000" pitchFamily="2" charset="0"/>
              </a:rPr>
              <a:t>…</a:t>
            </a:r>
            <a:r>
              <a:rPr lang="en-US" sz="2400" b="0" i="0" dirty="0">
                <a:solidFill>
                  <a:srgbClr val="001320"/>
                </a:solidFill>
                <a:effectLst/>
                <a:latin typeface="Roboto" panose="02000000000000000000" pitchFamily="2" charset="0"/>
              </a:rPr>
              <a:t>killed about thirty-six of their men…”</a:t>
            </a:r>
            <a:r>
              <a:rPr lang="en-US" sz="2400" dirty="0"/>
              <a:t> </a:t>
            </a:r>
          </a:p>
          <a:p>
            <a:r>
              <a:rPr lang="en-US" sz="2400" dirty="0"/>
              <a:t>It affected the whole camp (v.13) “</a:t>
            </a:r>
            <a:r>
              <a:rPr lang="en-US" sz="2400" b="0" i="0" dirty="0">
                <a:solidFill>
                  <a:srgbClr val="001320"/>
                </a:solidFill>
                <a:effectLst/>
                <a:latin typeface="Roboto" panose="02000000000000000000" pitchFamily="2" charset="0"/>
              </a:rPr>
              <a:t>You cannot stand before your enemies until you take away the devoted things from among you.”</a:t>
            </a:r>
            <a:endParaRPr lang="en-US" sz="2400" dirty="0"/>
          </a:p>
          <a:p>
            <a:endParaRPr lang="en-US" dirty="0"/>
          </a:p>
        </p:txBody>
      </p:sp>
    </p:spTree>
    <p:extLst>
      <p:ext uri="{BB962C8B-B14F-4D97-AF65-F5344CB8AC3E}">
        <p14:creationId xmlns:p14="http://schemas.microsoft.com/office/powerpoint/2010/main" val="4116594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F80A21-ACB3-6BA9-E593-2FA71ED0A02D}"/>
              </a:ext>
            </a:extLst>
          </p:cNvPr>
          <p:cNvSpPr>
            <a:spLocks noGrp="1"/>
          </p:cNvSpPr>
          <p:nvPr>
            <p:ph type="title"/>
          </p:nvPr>
        </p:nvSpPr>
        <p:spPr/>
        <p:txBody>
          <a:bodyPr/>
          <a:lstStyle/>
          <a:p>
            <a:r>
              <a:rPr lang="en-US" dirty="0"/>
              <a:t>New Testament Example</a:t>
            </a:r>
          </a:p>
        </p:txBody>
      </p:sp>
      <p:sp>
        <p:nvSpPr>
          <p:cNvPr id="3" name="Content Placeholder 2">
            <a:extLst>
              <a:ext uri="{FF2B5EF4-FFF2-40B4-BE49-F238E27FC236}">
                <a16:creationId xmlns:a16="http://schemas.microsoft.com/office/drawing/2014/main" xmlns="" id="{8B7B3E42-38D6-68F9-BD9B-807BA4730991}"/>
              </a:ext>
            </a:extLst>
          </p:cNvPr>
          <p:cNvSpPr>
            <a:spLocks noGrp="1"/>
          </p:cNvSpPr>
          <p:nvPr>
            <p:ph idx="1"/>
          </p:nvPr>
        </p:nvSpPr>
        <p:spPr/>
        <p:txBody>
          <a:bodyPr/>
          <a:lstStyle/>
          <a:p>
            <a:r>
              <a:rPr lang="en-US" sz="2400" b="1" dirty="0"/>
              <a:t>Acts 5:1-11</a:t>
            </a:r>
            <a:br>
              <a:rPr lang="en-US" sz="2400" b="1" dirty="0"/>
            </a:br>
            <a:r>
              <a:rPr lang="en-US" sz="2400" b="1" dirty="0"/>
              <a:t>Ananias and Sapphira--hidden sin lead to serious consequences</a:t>
            </a:r>
          </a:p>
          <a:p>
            <a:r>
              <a:rPr lang="en-US" b="1" i="0" u="none" strike="noStrike" dirty="0">
                <a:solidFill>
                  <a:srgbClr val="008AE6"/>
                </a:solidFill>
                <a:effectLst/>
                <a:latin typeface="Arial" panose="020B0604020202020204" pitchFamily="34" charset="0"/>
                <a:hlinkClick r:id="rId2"/>
              </a:rPr>
              <a:t>3</a:t>
            </a:r>
            <a:r>
              <a:rPr lang="en-US" b="0" i="0" dirty="0">
                <a:solidFill>
                  <a:srgbClr val="001320"/>
                </a:solidFill>
                <a:effectLst/>
                <a:latin typeface="Roboto" panose="02000000000000000000" pitchFamily="2" charset="0"/>
              </a:rPr>
              <a:t>But Peter said, “Ananias, why has Satan filled your heart to lie to the Holy Spirit…”</a:t>
            </a:r>
          </a:p>
          <a:p>
            <a:r>
              <a:rPr lang="en-US" b="1" i="0" u="none" strike="noStrike" dirty="0">
                <a:solidFill>
                  <a:srgbClr val="008AE6"/>
                </a:solidFill>
                <a:effectLst/>
                <a:latin typeface="Arial" panose="020B0604020202020204" pitchFamily="34" charset="0"/>
                <a:hlinkClick r:id="rId3"/>
              </a:rPr>
              <a:t>5</a:t>
            </a:r>
            <a:r>
              <a:rPr lang="en-US" b="0" i="0" dirty="0">
                <a:solidFill>
                  <a:srgbClr val="001320"/>
                </a:solidFill>
                <a:effectLst/>
                <a:latin typeface="Roboto" panose="02000000000000000000" pitchFamily="2" charset="0"/>
              </a:rPr>
              <a:t>And as he heard these words, Ananias fell down and breathed his last; and great fear came over all who heard of it.</a:t>
            </a:r>
          </a:p>
          <a:p>
            <a:r>
              <a:rPr lang="en-US" b="1" i="0" u="none" strike="noStrike" dirty="0">
                <a:solidFill>
                  <a:srgbClr val="008AE6"/>
                </a:solidFill>
                <a:effectLst/>
                <a:latin typeface="Arial" panose="020B0604020202020204" pitchFamily="34" charset="0"/>
                <a:hlinkClick r:id="rId4"/>
              </a:rPr>
              <a:t>9</a:t>
            </a:r>
            <a:r>
              <a:rPr lang="en-US" b="0" i="0" dirty="0">
                <a:solidFill>
                  <a:srgbClr val="001320"/>
                </a:solidFill>
                <a:effectLst/>
                <a:latin typeface="Roboto" panose="02000000000000000000" pitchFamily="2" charset="0"/>
              </a:rPr>
              <a:t>Then Peter </a:t>
            </a:r>
            <a:r>
              <a:rPr lang="en-US" b="0" i="1" dirty="0">
                <a:solidFill>
                  <a:srgbClr val="001320"/>
                </a:solidFill>
                <a:effectLst/>
                <a:latin typeface="Roboto" panose="02000000000000000000" pitchFamily="2" charset="0"/>
              </a:rPr>
              <a:t>said</a:t>
            </a:r>
            <a:r>
              <a:rPr lang="en-US" b="0" i="0" dirty="0">
                <a:solidFill>
                  <a:srgbClr val="001320"/>
                </a:solidFill>
                <a:effectLst/>
                <a:latin typeface="Roboto" panose="02000000000000000000" pitchFamily="2" charset="0"/>
              </a:rPr>
              <a:t> to her, “Why is it that you have agreed together to put the Spirit of the Lord to the test? Behold, the feet of those who have buried your husband are at the door, and they will carry you out </a:t>
            </a:r>
            <a:r>
              <a:rPr lang="en-US" b="0" i="1" dirty="0">
                <a:solidFill>
                  <a:srgbClr val="001320"/>
                </a:solidFill>
                <a:effectLst/>
                <a:latin typeface="Roboto" panose="02000000000000000000" pitchFamily="2" charset="0"/>
              </a:rPr>
              <a:t>as well.</a:t>
            </a:r>
            <a:r>
              <a:rPr lang="en-US" b="0" i="0" dirty="0">
                <a:solidFill>
                  <a:srgbClr val="001320"/>
                </a:solidFill>
                <a:effectLst/>
                <a:latin typeface="Roboto" panose="02000000000000000000" pitchFamily="2" charset="0"/>
              </a:rPr>
              <a:t>” </a:t>
            </a:r>
            <a:r>
              <a:rPr lang="en-US" b="1" i="0" u="none" strike="noStrike" dirty="0">
                <a:solidFill>
                  <a:srgbClr val="008AE6"/>
                </a:solidFill>
                <a:effectLst/>
                <a:latin typeface="Arial" panose="020B0604020202020204" pitchFamily="34" charset="0"/>
                <a:hlinkClick r:id="rId5"/>
              </a:rPr>
              <a:t>10</a:t>
            </a:r>
            <a:r>
              <a:rPr lang="en-US" b="0" i="0" dirty="0">
                <a:solidFill>
                  <a:srgbClr val="001320"/>
                </a:solidFill>
                <a:effectLst/>
                <a:latin typeface="Roboto" panose="02000000000000000000" pitchFamily="2" charset="0"/>
              </a:rPr>
              <a:t>And immediately she fell at his feet and breathed her last, and the young men came in and found her dead, and they carried her out and buried her beside her husband. </a:t>
            </a:r>
            <a:r>
              <a:rPr lang="en-US" b="1" i="0" u="none" strike="noStrike" dirty="0">
                <a:solidFill>
                  <a:srgbClr val="008AE6"/>
                </a:solidFill>
                <a:effectLst/>
                <a:latin typeface="Arial" panose="020B0604020202020204" pitchFamily="34" charset="0"/>
                <a:hlinkClick r:id="rId6"/>
              </a:rPr>
              <a:t>11</a:t>
            </a:r>
            <a:r>
              <a:rPr lang="en-US" b="0" i="0" dirty="0">
                <a:solidFill>
                  <a:srgbClr val="001320"/>
                </a:solidFill>
                <a:effectLst/>
                <a:latin typeface="Roboto" panose="02000000000000000000" pitchFamily="2" charset="0"/>
              </a:rPr>
              <a:t>And great fear came over the whole church, and over all who heard of these things.</a:t>
            </a:r>
            <a:endParaRPr lang="en-US" dirty="0"/>
          </a:p>
        </p:txBody>
      </p:sp>
    </p:spTree>
    <p:extLst>
      <p:ext uri="{BB962C8B-B14F-4D97-AF65-F5344CB8AC3E}">
        <p14:creationId xmlns:p14="http://schemas.microsoft.com/office/powerpoint/2010/main" val="214029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4B2087-647F-C085-B5DD-53D605898C85}"/>
              </a:ext>
            </a:extLst>
          </p:cNvPr>
          <p:cNvSpPr>
            <a:spLocks noGrp="1"/>
          </p:cNvSpPr>
          <p:nvPr>
            <p:ph type="title"/>
          </p:nvPr>
        </p:nvSpPr>
        <p:spPr/>
        <p:txBody>
          <a:bodyPr/>
          <a:lstStyle/>
          <a:p>
            <a:r>
              <a:rPr lang="en-US" dirty="0"/>
              <a:t>When God is in the camp…</a:t>
            </a:r>
          </a:p>
        </p:txBody>
      </p:sp>
      <p:sp>
        <p:nvSpPr>
          <p:cNvPr id="3" name="Content Placeholder 2">
            <a:extLst>
              <a:ext uri="{FF2B5EF4-FFF2-40B4-BE49-F238E27FC236}">
                <a16:creationId xmlns:a16="http://schemas.microsoft.com/office/drawing/2014/main" xmlns="" id="{C76D8048-F83C-A267-423B-B98E53D8A2F7}"/>
              </a:ext>
            </a:extLst>
          </p:cNvPr>
          <p:cNvSpPr>
            <a:spLocks noGrp="1"/>
          </p:cNvSpPr>
          <p:nvPr>
            <p:ph idx="1"/>
          </p:nvPr>
        </p:nvSpPr>
        <p:spPr/>
        <p:txBody>
          <a:bodyPr>
            <a:normAutofit/>
          </a:bodyPr>
          <a:lstStyle/>
          <a:p>
            <a:r>
              <a:rPr lang="en-US" sz="3200" dirty="0"/>
              <a:t>Part 1 [encourage]</a:t>
            </a:r>
          </a:p>
          <a:p>
            <a:r>
              <a:rPr lang="en-US" sz="3200" dirty="0"/>
              <a:t>-Encouragement, freedom empowering/strengthening, victory!!!!</a:t>
            </a:r>
          </a:p>
          <a:p>
            <a:r>
              <a:rPr lang="en-US" sz="3200" dirty="0"/>
              <a:t>Part 2 [seriousness]</a:t>
            </a:r>
          </a:p>
          <a:p>
            <a:r>
              <a:rPr lang="en-US" sz="3200" dirty="0"/>
              <a:t>-Caution: He is holy. The fear of the Lord is the beginning of understanding. Hidden sins are exposed. Hidden sins are addressed. </a:t>
            </a:r>
          </a:p>
        </p:txBody>
      </p:sp>
    </p:spTree>
    <p:extLst>
      <p:ext uri="{BB962C8B-B14F-4D97-AF65-F5344CB8AC3E}">
        <p14:creationId xmlns:p14="http://schemas.microsoft.com/office/powerpoint/2010/main" val="1508917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0F7DA1-BBA3-A38F-DCAC-ADFB802BEA52}"/>
              </a:ext>
            </a:extLst>
          </p:cNvPr>
          <p:cNvSpPr>
            <a:spLocks noGrp="1"/>
          </p:cNvSpPr>
          <p:nvPr>
            <p:ph type="title"/>
          </p:nvPr>
        </p:nvSpPr>
        <p:spPr/>
        <p:txBody>
          <a:bodyPr/>
          <a:lstStyle/>
          <a:p>
            <a:r>
              <a:rPr lang="en-US" dirty="0"/>
              <a:t>Why is it then that I am not struck down every day for the sin in my heart?</a:t>
            </a:r>
          </a:p>
        </p:txBody>
      </p:sp>
      <p:sp>
        <p:nvSpPr>
          <p:cNvPr id="3" name="Content Placeholder 2">
            <a:extLst>
              <a:ext uri="{FF2B5EF4-FFF2-40B4-BE49-F238E27FC236}">
                <a16:creationId xmlns:a16="http://schemas.microsoft.com/office/drawing/2014/main" xmlns="" id="{DEFD724F-C5D4-58FE-B32E-676E37792EC6}"/>
              </a:ext>
            </a:extLst>
          </p:cNvPr>
          <p:cNvSpPr>
            <a:spLocks noGrp="1"/>
          </p:cNvSpPr>
          <p:nvPr>
            <p:ph idx="1"/>
          </p:nvPr>
        </p:nvSpPr>
        <p:spPr/>
        <p:txBody>
          <a:bodyPr>
            <a:normAutofit/>
          </a:bodyPr>
          <a:lstStyle/>
          <a:p>
            <a:endParaRPr lang="en-US" sz="6600" dirty="0"/>
          </a:p>
          <a:p>
            <a:r>
              <a:rPr lang="en-US" sz="6600" dirty="0"/>
              <a:t>                 …?</a:t>
            </a:r>
          </a:p>
        </p:txBody>
      </p:sp>
    </p:spTree>
    <p:extLst>
      <p:ext uri="{BB962C8B-B14F-4D97-AF65-F5344CB8AC3E}">
        <p14:creationId xmlns:p14="http://schemas.microsoft.com/office/powerpoint/2010/main" val="4253798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4BA44C-E231-D2C4-F54D-21ACAB15890B}"/>
              </a:ext>
            </a:extLst>
          </p:cNvPr>
          <p:cNvSpPr>
            <a:spLocks noGrp="1"/>
          </p:cNvSpPr>
          <p:nvPr>
            <p:ph type="title"/>
          </p:nvPr>
        </p:nvSpPr>
        <p:spPr/>
        <p:txBody>
          <a:bodyPr/>
          <a:lstStyle/>
          <a:p>
            <a:r>
              <a:rPr lang="en-US" dirty="0"/>
              <a:t>Why? …. Its His Grace</a:t>
            </a:r>
          </a:p>
        </p:txBody>
      </p:sp>
      <p:sp>
        <p:nvSpPr>
          <p:cNvPr id="3" name="Content Placeholder 2">
            <a:extLst>
              <a:ext uri="{FF2B5EF4-FFF2-40B4-BE49-F238E27FC236}">
                <a16:creationId xmlns:a16="http://schemas.microsoft.com/office/drawing/2014/main" xmlns="" id="{ACC07841-E9D3-9689-EFBE-89FAFE1C68C6}"/>
              </a:ext>
            </a:extLst>
          </p:cNvPr>
          <p:cNvSpPr>
            <a:spLocks noGrp="1"/>
          </p:cNvSpPr>
          <p:nvPr>
            <p:ph idx="1"/>
          </p:nvPr>
        </p:nvSpPr>
        <p:spPr/>
        <p:txBody>
          <a:bodyPr/>
          <a:lstStyle/>
          <a:p>
            <a:pPr marL="0" indent="0">
              <a:buNone/>
            </a:pPr>
            <a:r>
              <a:rPr lang="en-US" sz="2400" b="1" dirty="0"/>
              <a:t>2 Peter 2:9 </a:t>
            </a:r>
            <a:r>
              <a:rPr lang="en-US" dirty="0"/>
              <a:t/>
            </a:r>
            <a:br>
              <a:rPr lang="en-US" dirty="0"/>
            </a:br>
            <a:r>
              <a:rPr lang="en-US" b="0" i="0" u="sng" strike="noStrike" dirty="0">
                <a:solidFill>
                  <a:schemeClr val="tx1"/>
                </a:solidFill>
                <a:effectLst/>
                <a:highlight>
                  <a:srgbClr val="FFFF00"/>
                </a:highlight>
                <a:latin typeface="Roboto" panose="02000000000000000000" pitchFamily="2" charset="0"/>
                <a:hlinkClick r:id="rId2" tooltip="2962: Kyrios (N-NMS) -- Lord, master, sir; the Lord. From kuros; supreme in authority, i.e. controller; by implication, Master.">
                  <a:extLst>
                    <a:ext uri="{A12FA001-AC4F-418D-AE19-62706E023703}">
                      <ahyp:hlinkClr xmlns:ahyp="http://schemas.microsoft.com/office/drawing/2018/hyperlinkcolor" xmlns="" val="tx"/>
                    </a:ext>
                  </a:extLst>
                </a:hlinkClick>
              </a:rPr>
              <a:t>The Lord</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3" tooltip="1019: bradynei (V-PIA-3S) -- To be slow, I delay, tarry. From bradus; to delay.">
                  <a:extLst>
                    <a:ext uri="{A12FA001-AC4F-418D-AE19-62706E023703}">
                      <ahyp:hlinkClr xmlns:ahyp="http://schemas.microsoft.com/office/drawing/2018/hyperlinkcolor" xmlns="" val="tx"/>
                    </a:ext>
                  </a:extLst>
                </a:hlinkClick>
              </a:rPr>
              <a:t>is not slow in keeping</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4" tooltip="3588: tēs (Art-GFS) -- The, the definite article. Including the feminine he, and the neuter to in all their inflections; the definite article; the.">
                  <a:extLst>
                    <a:ext uri="{A12FA001-AC4F-418D-AE19-62706E023703}">
                      <ahyp:hlinkClr xmlns:ahyp="http://schemas.microsoft.com/office/drawing/2018/hyperlinkcolor" xmlns="" val="tx"/>
                    </a:ext>
                  </a:extLst>
                </a:hlinkClick>
              </a:rPr>
              <a:t>His</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5" tooltip="1860: epangelias (N-GFS) -- A promise. From epaggello; an announcement.">
                  <a:extLst>
                    <a:ext uri="{A12FA001-AC4F-418D-AE19-62706E023703}">
                      <ahyp:hlinkClr xmlns:ahyp="http://schemas.microsoft.com/office/drawing/2018/hyperlinkcolor" xmlns="" val="tx"/>
                    </a:ext>
                  </a:extLst>
                </a:hlinkClick>
              </a:rPr>
              <a:t>promise</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6" tooltip="5613: hōs (Adv) -- Probably adverb of comparative from hos; which how, i.e. In that manner.">
                  <a:extLst>
                    <a:ext uri="{A12FA001-AC4F-418D-AE19-62706E023703}">
                      <ahyp:hlinkClr xmlns:ahyp="http://schemas.microsoft.com/office/drawing/2018/hyperlinkcolor" xmlns="" val="tx"/>
                    </a:ext>
                  </a:extLst>
                </a:hlinkClick>
              </a:rPr>
              <a:t>as</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7" tooltip="5100: tines (IPro-NMP) -- Any one, some one, a certain one or thing. An enclitic indefinite pronoun; some or any person or object.">
                  <a:extLst>
                    <a:ext uri="{A12FA001-AC4F-418D-AE19-62706E023703}">
                      <ahyp:hlinkClr xmlns:ahyp="http://schemas.microsoft.com/office/drawing/2018/hyperlinkcolor" xmlns="" val="tx"/>
                    </a:ext>
                  </a:extLst>
                </a:hlinkClick>
              </a:rPr>
              <a:t>some</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8" tooltip="2233: hēgountai (V-PIM/P-3P) -- (a) To lead, (b) To think, be of opinion, suppose, consider. ">
                  <a:extLst>
                    <a:ext uri="{A12FA001-AC4F-418D-AE19-62706E023703}">
                      <ahyp:hlinkClr xmlns:ahyp="http://schemas.microsoft.com/office/drawing/2018/hyperlinkcolor" xmlns="" val="tx"/>
                    </a:ext>
                  </a:extLst>
                </a:hlinkClick>
              </a:rPr>
              <a:t>understand</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9" tooltip="1022: bradytēta (N-AFS) -- Tardiness, slowness, delay. From bradus; tardiness.">
                  <a:extLst>
                    <a:ext uri="{A12FA001-AC4F-418D-AE19-62706E023703}">
                      <ahyp:hlinkClr xmlns:ahyp="http://schemas.microsoft.com/office/drawing/2018/hyperlinkcolor" xmlns="" val="tx"/>
                    </a:ext>
                  </a:extLst>
                </a:hlinkClick>
              </a:rPr>
              <a:t>slowness,</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0" tooltip="235: alla (Conj) -- But, except, however. Neuter plural of allos; properly, other things, i.e. contrariwise.">
                  <a:extLst>
                    <a:ext uri="{A12FA001-AC4F-418D-AE19-62706E023703}">
                      <ahyp:hlinkClr xmlns:ahyp="http://schemas.microsoft.com/office/drawing/2018/hyperlinkcolor" xmlns="" val="tx"/>
                    </a:ext>
                  </a:extLst>
                </a:hlinkClick>
              </a:rPr>
              <a:t>but</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1" tooltip="3114: makrothymei (V-PIA-3S) -- From the same as makrothumos; to be long-spirited, i.e. forbearing or patient.">
                  <a:extLst>
                    <a:ext uri="{A12FA001-AC4F-418D-AE19-62706E023703}">
                      <ahyp:hlinkClr xmlns:ahyp="http://schemas.microsoft.com/office/drawing/2018/hyperlinkcolor" xmlns="" val="tx"/>
                    </a:ext>
                  </a:extLst>
                </a:hlinkClick>
              </a:rPr>
              <a:t>is patient</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2" tooltip="1519: eis (Prep) -- A primary preposition; to or into, of place, time, or purpose; also in adverbial phrases.">
                  <a:extLst>
                    <a:ext uri="{A12FA001-AC4F-418D-AE19-62706E023703}">
                      <ahyp:hlinkClr xmlns:ahyp="http://schemas.microsoft.com/office/drawing/2018/hyperlinkcolor" xmlns="" val="tx"/>
                    </a:ext>
                  </a:extLst>
                </a:hlinkClick>
              </a:rPr>
              <a:t>with</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3" tooltip="4771: hymas (PPro-A2P) -- You. The person pronoun of the second person singular; thou.">
                  <a:extLst>
                    <a:ext uri="{A12FA001-AC4F-418D-AE19-62706E023703}">
                      <ahyp:hlinkClr xmlns:ahyp="http://schemas.microsoft.com/office/drawing/2018/hyperlinkcolor" xmlns="" val="tx"/>
                    </a:ext>
                  </a:extLst>
                </a:hlinkClick>
              </a:rPr>
              <a:t>you,</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4" tooltip="3361: mē (Adv) -- Not, lest. A primary particle of qualified negation; not, lest; also (whereas ou expects an affirmative one) whether.">
                  <a:extLst>
                    <a:ext uri="{A12FA001-AC4F-418D-AE19-62706E023703}">
                      <ahyp:hlinkClr xmlns:ahyp="http://schemas.microsoft.com/office/drawing/2018/hyperlinkcolor" xmlns="" val="tx"/>
                    </a:ext>
                  </a:extLst>
                </a:hlinkClick>
              </a:rPr>
              <a:t>not</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5" tooltip="1014: boulomenos (V-PPM/P-NMS) -- To will, intend, desire, wish. Middle voice of a primary verb; to will, i.e. be willing.">
                  <a:extLst>
                    <a:ext uri="{A12FA001-AC4F-418D-AE19-62706E023703}">
                      <ahyp:hlinkClr xmlns:ahyp="http://schemas.microsoft.com/office/drawing/2018/hyperlinkcolor" xmlns="" val="tx"/>
                    </a:ext>
                  </a:extLst>
                </a:hlinkClick>
              </a:rPr>
              <a:t>wanting</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7" tooltip="5100: tinas (IPro-AMP) -- Any one, some one, a certain one or thing. An enclitic indefinite pronoun; some or any person or object.">
                  <a:extLst>
                    <a:ext uri="{A12FA001-AC4F-418D-AE19-62706E023703}">
                      <ahyp:hlinkClr xmlns:ahyp="http://schemas.microsoft.com/office/drawing/2018/hyperlinkcolor" xmlns="" val="tx"/>
                    </a:ext>
                  </a:extLst>
                </a:hlinkClick>
              </a:rPr>
              <a:t>anyone</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6" tooltip="622: apolesthai (V-ANM) -- From apo and the base of olethros; to destroy fully, literally or figuratively.">
                  <a:extLst>
                    <a:ext uri="{A12FA001-AC4F-418D-AE19-62706E023703}">
                      <ahyp:hlinkClr xmlns:ahyp="http://schemas.microsoft.com/office/drawing/2018/hyperlinkcolor" xmlns="" val="tx"/>
                    </a:ext>
                  </a:extLst>
                </a:hlinkClick>
              </a:rPr>
              <a:t>to perish</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0" tooltip="235: alla (Conj) -- But, except, however. Neuter plural of allos; properly, other things, i.e. contrariwise.">
                  <a:extLst>
                    <a:ext uri="{A12FA001-AC4F-418D-AE19-62706E023703}">
                      <ahyp:hlinkClr xmlns:ahyp="http://schemas.microsoft.com/office/drawing/2018/hyperlinkcolor" xmlns="" val="tx"/>
                    </a:ext>
                  </a:extLst>
                </a:hlinkClick>
              </a:rPr>
              <a:t>but</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7" tooltip="3956: pantas (Adj-AMP) -- All, the whole, every kind of. Including all the forms of declension; apparently a primary word; all, any, every, the whole.">
                  <a:extLst>
                    <a:ext uri="{A12FA001-AC4F-418D-AE19-62706E023703}">
                      <ahyp:hlinkClr xmlns:ahyp="http://schemas.microsoft.com/office/drawing/2018/hyperlinkcolor" xmlns="" val="tx"/>
                    </a:ext>
                  </a:extLst>
                </a:hlinkClick>
              </a:rPr>
              <a:t>everyone</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8" tooltip="5562: chōrēsai (V-ANA) -- From chora; to be in space, i.e. to pass, enter, or to hold, admit.">
                  <a:extLst>
                    <a:ext uri="{A12FA001-AC4F-418D-AE19-62706E023703}">
                      <ahyp:hlinkClr xmlns:ahyp="http://schemas.microsoft.com/office/drawing/2018/hyperlinkcolor" xmlns="" val="tx"/>
                    </a:ext>
                  </a:extLst>
                </a:hlinkClick>
              </a:rPr>
              <a:t>to come</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2" tooltip="1519: eis (Prep) -- A primary preposition; to or into, of place, time, or purpose; also in adverbial phrases.">
                  <a:extLst>
                    <a:ext uri="{A12FA001-AC4F-418D-AE19-62706E023703}">
                      <ahyp:hlinkClr xmlns:ahyp="http://schemas.microsoft.com/office/drawing/2018/hyperlinkcolor" xmlns="" val="tx"/>
                    </a:ext>
                  </a:extLst>
                </a:hlinkClick>
              </a:rPr>
              <a:t>to</a:t>
            </a:r>
            <a:r>
              <a:rPr lang="en-US" b="0" i="0" u="sng" dirty="0">
                <a:solidFill>
                  <a:schemeClr val="tx1"/>
                </a:solidFill>
                <a:effectLst/>
                <a:highlight>
                  <a:srgbClr val="FFFF00"/>
                </a:highlight>
                <a:latin typeface="Roboto" panose="02000000000000000000" pitchFamily="2" charset="0"/>
              </a:rPr>
              <a:t> </a:t>
            </a:r>
            <a:r>
              <a:rPr lang="en-US" b="0" i="0" u="sng" strike="noStrike" dirty="0">
                <a:solidFill>
                  <a:schemeClr val="tx1"/>
                </a:solidFill>
                <a:effectLst/>
                <a:highlight>
                  <a:srgbClr val="FFFF00"/>
                </a:highlight>
                <a:latin typeface="Roboto" panose="02000000000000000000" pitchFamily="2" charset="0"/>
                <a:hlinkClick r:id="rId19" tooltip="3341: metanoian (N-AFS) -- From metanoeo; compunction; by implication, reversal (another's) decision).">
                  <a:extLst>
                    <a:ext uri="{A12FA001-AC4F-418D-AE19-62706E023703}">
                      <ahyp:hlinkClr xmlns:ahyp="http://schemas.microsoft.com/office/drawing/2018/hyperlinkcolor" xmlns="" val="tx"/>
                    </a:ext>
                  </a:extLst>
                </a:hlinkClick>
              </a:rPr>
              <a:t>repentance</a:t>
            </a:r>
            <a:r>
              <a:rPr lang="en-US" b="0" i="0" u="none" strike="noStrike" dirty="0">
                <a:solidFill>
                  <a:schemeClr val="tx1"/>
                </a:solidFill>
                <a:effectLst/>
                <a:highlight>
                  <a:srgbClr val="FFFF00"/>
                </a:highlight>
                <a:latin typeface="Roboto" panose="02000000000000000000" pitchFamily="2" charset="0"/>
                <a:hlinkClick r:id="rId19" tooltip="3341: metanoian (N-AFS) -- From metanoeo; compunction; by implication, reversal (another's) decision).">
                  <a:extLst>
                    <a:ext uri="{A12FA001-AC4F-418D-AE19-62706E023703}">
                      <ahyp:hlinkClr xmlns:ahyp="http://schemas.microsoft.com/office/drawing/2018/hyperlinkcolor" xmlns="" val="tx"/>
                    </a:ext>
                  </a:extLst>
                </a:hlinkClick>
              </a:rPr>
              <a:t>.</a:t>
            </a:r>
            <a:r>
              <a:rPr lang="en-US" b="0" i="0" dirty="0">
                <a:solidFill>
                  <a:schemeClr val="tx1"/>
                </a:solidFill>
                <a:effectLst/>
                <a:highlight>
                  <a:srgbClr val="FFFF00"/>
                </a:highlight>
                <a:latin typeface="Roboto" panose="02000000000000000000" pitchFamily="2" charset="0"/>
              </a:rPr>
              <a:t> </a:t>
            </a:r>
          </a:p>
          <a:p>
            <a:r>
              <a:rPr lang="en-US" sz="2400" b="1" i="1" dirty="0">
                <a:solidFill>
                  <a:schemeClr val="tx1"/>
                </a:solidFill>
                <a:latin typeface="Roboto" panose="02000000000000000000" pitchFamily="2" charset="0"/>
              </a:rPr>
              <a:t>-When you are in the presence of a Holy God… you take your shoes off and worship!</a:t>
            </a:r>
          </a:p>
          <a:p>
            <a:r>
              <a:rPr lang="en-US" sz="2400" b="1" i="1" dirty="0">
                <a:solidFill>
                  <a:schemeClr val="tx1"/>
                </a:solidFill>
                <a:latin typeface="Roboto" panose="02000000000000000000" pitchFamily="2" charset="0"/>
              </a:rPr>
              <a:t>-When God is in your camp, and he is actively moving in power… there is a seriousness. Do not despise the Lord while He is Flowing in power and mercy</a:t>
            </a:r>
          </a:p>
          <a:p>
            <a:r>
              <a:rPr lang="en-US" sz="2400" b="1" i="1" dirty="0">
                <a:solidFill>
                  <a:schemeClr val="tx1"/>
                </a:solidFill>
                <a:latin typeface="Roboto" panose="02000000000000000000" pitchFamily="2" charset="0"/>
              </a:rPr>
              <a:t>-Remember—When He was leading the Israelites out of Egypt, and moving in their midst, actions of rebellion resulted in death and/or discipline.</a:t>
            </a:r>
          </a:p>
          <a:p>
            <a:endParaRPr lang="en-US" dirty="0">
              <a:solidFill>
                <a:schemeClr val="tx1"/>
              </a:solidFill>
              <a:latin typeface="Roboto" panose="02000000000000000000" pitchFamily="2" charset="0"/>
            </a:endParaRPr>
          </a:p>
          <a:p>
            <a:endParaRPr lang="en-US" dirty="0">
              <a:solidFill>
                <a:schemeClr val="tx1"/>
              </a:solidFill>
            </a:endParaRPr>
          </a:p>
        </p:txBody>
      </p:sp>
    </p:spTree>
    <p:extLst>
      <p:ext uri="{BB962C8B-B14F-4D97-AF65-F5344CB8AC3E}">
        <p14:creationId xmlns:p14="http://schemas.microsoft.com/office/powerpoint/2010/main" val="1067712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A1073A-26CD-1732-8BDF-2AB3E5B3D1E7}"/>
              </a:ext>
            </a:extLst>
          </p:cNvPr>
          <p:cNvSpPr>
            <a:spLocks noGrp="1"/>
          </p:cNvSpPr>
          <p:nvPr>
            <p:ph type="title"/>
          </p:nvPr>
        </p:nvSpPr>
        <p:spPr/>
        <p:txBody>
          <a:bodyPr/>
          <a:lstStyle/>
          <a:p>
            <a:r>
              <a:rPr lang="en-US" dirty="0"/>
              <a:t>Some VERY good news…</a:t>
            </a:r>
          </a:p>
        </p:txBody>
      </p:sp>
      <p:sp>
        <p:nvSpPr>
          <p:cNvPr id="3" name="Content Placeholder 2">
            <a:extLst>
              <a:ext uri="{FF2B5EF4-FFF2-40B4-BE49-F238E27FC236}">
                <a16:creationId xmlns:a16="http://schemas.microsoft.com/office/drawing/2014/main" xmlns="" id="{C88735DE-4CBC-64B7-48EC-0D8ED715A13F}"/>
              </a:ext>
            </a:extLst>
          </p:cNvPr>
          <p:cNvSpPr>
            <a:spLocks noGrp="1"/>
          </p:cNvSpPr>
          <p:nvPr>
            <p:ph idx="1"/>
          </p:nvPr>
        </p:nvSpPr>
        <p:spPr/>
        <p:txBody>
          <a:bodyPr/>
          <a:lstStyle/>
          <a:p>
            <a:r>
              <a:rPr lang="en-US" sz="3200" b="1" u="sng" dirty="0"/>
              <a:t>Because of Jesus</a:t>
            </a:r>
            <a:r>
              <a:rPr lang="en-US" sz="3200" b="1" dirty="0"/>
              <a:t>, we no longer need to fear the punishment of sin that </a:t>
            </a:r>
            <a:r>
              <a:rPr lang="en-US" sz="3200" b="1" dirty="0" err="1"/>
              <a:t>Achan</a:t>
            </a:r>
            <a:r>
              <a:rPr lang="en-US" sz="3200" b="1" dirty="0"/>
              <a:t> faced.</a:t>
            </a:r>
          </a:p>
          <a:p>
            <a:endParaRPr lang="en-US" sz="3200" b="1" dirty="0"/>
          </a:p>
          <a:p>
            <a:r>
              <a:rPr lang="en-US" sz="3200" b="1" u="sng" dirty="0"/>
              <a:t>Through Jesus</a:t>
            </a:r>
            <a:r>
              <a:rPr lang="en-US" sz="3200" b="1" dirty="0"/>
              <a:t>, no matter what your failings have been, you are forgiven and restored.</a:t>
            </a:r>
          </a:p>
          <a:p>
            <a:endParaRPr lang="en-US" sz="3200" dirty="0"/>
          </a:p>
          <a:p>
            <a:endParaRPr lang="en-US" sz="3200" dirty="0"/>
          </a:p>
          <a:p>
            <a:endParaRPr lang="en-US" dirty="0"/>
          </a:p>
        </p:txBody>
      </p:sp>
    </p:spTree>
    <p:extLst>
      <p:ext uri="{BB962C8B-B14F-4D97-AF65-F5344CB8AC3E}">
        <p14:creationId xmlns:p14="http://schemas.microsoft.com/office/powerpoint/2010/main" val="165001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8C6154-13A0-00B0-BD44-27E3DED9B7B7}"/>
              </a:ext>
            </a:extLst>
          </p:cNvPr>
          <p:cNvSpPr>
            <a:spLocks noGrp="1"/>
          </p:cNvSpPr>
          <p:nvPr>
            <p:ph type="title"/>
          </p:nvPr>
        </p:nvSpPr>
        <p:spPr/>
        <p:txBody>
          <a:bodyPr/>
          <a:lstStyle/>
          <a:p>
            <a:r>
              <a:rPr lang="en-US" dirty="0"/>
              <a:t>Ask Yourself This Question:</a:t>
            </a:r>
          </a:p>
        </p:txBody>
      </p:sp>
      <p:sp>
        <p:nvSpPr>
          <p:cNvPr id="3" name="Content Placeholder 2">
            <a:extLst>
              <a:ext uri="{FF2B5EF4-FFF2-40B4-BE49-F238E27FC236}">
                <a16:creationId xmlns:a16="http://schemas.microsoft.com/office/drawing/2014/main" xmlns="" id="{7A415925-1211-7674-CBD0-22ADB9A2EAC3}"/>
              </a:ext>
            </a:extLst>
          </p:cNvPr>
          <p:cNvSpPr>
            <a:spLocks noGrp="1"/>
          </p:cNvSpPr>
          <p:nvPr>
            <p:ph idx="1"/>
          </p:nvPr>
        </p:nvSpPr>
        <p:spPr/>
        <p:txBody>
          <a:bodyPr>
            <a:normAutofit/>
          </a:bodyPr>
          <a:lstStyle/>
          <a:p>
            <a:r>
              <a:rPr lang="en-US" sz="4000" dirty="0"/>
              <a:t>Is there an area in my life that is not in unity with/dedicated to God, which is stopping or hindering me from receiving the blessing and victory that God wants to give His people?</a:t>
            </a:r>
          </a:p>
        </p:txBody>
      </p:sp>
    </p:spTree>
    <p:extLst>
      <p:ext uri="{BB962C8B-B14F-4D97-AF65-F5344CB8AC3E}">
        <p14:creationId xmlns:p14="http://schemas.microsoft.com/office/powerpoint/2010/main" val="3101051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A9CCF9-063C-16A5-2E8A-C9448B804B35}"/>
              </a:ext>
            </a:extLst>
          </p:cNvPr>
          <p:cNvSpPr>
            <a:spLocks noGrp="1"/>
          </p:cNvSpPr>
          <p:nvPr>
            <p:ph type="title"/>
          </p:nvPr>
        </p:nvSpPr>
        <p:spPr/>
        <p:txBody>
          <a:bodyPr/>
          <a:lstStyle/>
          <a:p>
            <a:r>
              <a:rPr lang="en-US" dirty="0"/>
              <a:t>Lets Pray</a:t>
            </a:r>
          </a:p>
        </p:txBody>
      </p:sp>
      <p:sp>
        <p:nvSpPr>
          <p:cNvPr id="3" name="Content Placeholder 2">
            <a:extLst>
              <a:ext uri="{FF2B5EF4-FFF2-40B4-BE49-F238E27FC236}">
                <a16:creationId xmlns:a16="http://schemas.microsoft.com/office/drawing/2014/main" xmlns="" id="{73367D79-2921-2972-2DDF-889B96CA3420}"/>
              </a:ext>
            </a:extLst>
          </p:cNvPr>
          <p:cNvSpPr>
            <a:spLocks noGrp="1"/>
          </p:cNvSpPr>
          <p:nvPr>
            <p:ph idx="1"/>
          </p:nvPr>
        </p:nvSpPr>
        <p:spPr/>
        <p:txBody>
          <a:bodyPr>
            <a:normAutofit/>
          </a:bodyPr>
          <a:lstStyle/>
          <a:p>
            <a:r>
              <a:rPr lang="en-US" sz="2800" dirty="0"/>
              <a:t>Lord, I dedicate and unite my life to you again today. Thank you that you go with me as you went with Joshua. I chose today the path of your will for my life. I come into unity with You—Holiness and Honor</a:t>
            </a:r>
          </a:p>
          <a:p>
            <a:r>
              <a:rPr lang="en-US" sz="2800" dirty="0"/>
              <a:t>In Jesus Name we pray, and come into unity and agreement,</a:t>
            </a:r>
          </a:p>
          <a:p>
            <a:r>
              <a:rPr lang="en-US" sz="2800" dirty="0"/>
              <a:t>Amen</a:t>
            </a:r>
          </a:p>
          <a:p>
            <a:endParaRPr lang="en-US" sz="2800" dirty="0"/>
          </a:p>
        </p:txBody>
      </p:sp>
    </p:spTree>
    <p:extLst>
      <p:ext uri="{BB962C8B-B14F-4D97-AF65-F5344CB8AC3E}">
        <p14:creationId xmlns:p14="http://schemas.microsoft.com/office/powerpoint/2010/main" val="1651542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EA594B-90BC-0CDB-1A32-4205E991AFA5}"/>
              </a:ext>
            </a:extLst>
          </p:cNvPr>
          <p:cNvSpPr>
            <a:spLocks noGrp="1"/>
          </p:cNvSpPr>
          <p:nvPr>
            <p:ph type="title"/>
          </p:nvPr>
        </p:nvSpPr>
        <p:spPr/>
        <p:txBody>
          <a:bodyPr/>
          <a:lstStyle/>
          <a:p>
            <a:r>
              <a:rPr lang="en-US" dirty="0"/>
              <a:t>Unity</a:t>
            </a:r>
          </a:p>
        </p:txBody>
      </p:sp>
      <p:sp>
        <p:nvSpPr>
          <p:cNvPr id="3" name="Content Placeholder 2">
            <a:extLst>
              <a:ext uri="{FF2B5EF4-FFF2-40B4-BE49-F238E27FC236}">
                <a16:creationId xmlns:a16="http://schemas.microsoft.com/office/drawing/2014/main" xmlns="" id="{86FFD011-F10B-F3EC-65CF-B259822864C8}"/>
              </a:ext>
            </a:extLst>
          </p:cNvPr>
          <p:cNvSpPr>
            <a:spLocks noGrp="1"/>
          </p:cNvSpPr>
          <p:nvPr>
            <p:ph idx="1"/>
          </p:nvPr>
        </p:nvSpPr>
        <p:spPr/>
        <p:txBody>
          <a:bodyPr>
            <a:normAutofit/>
          </a:bodyPr>
          <a:lstStyle/>
          <a:p>
            <a:r>
              <a:rPr lang="en-US" sz="2400" b="1" i="0" dirty="0">
                <a:solidFill>
                  <a:srgbClr val="001320"/>
                </a:solidFill>
                <a:effectLst/>
                <a:latin typeface="Roboto" panose="02000000000000000000" pitchFamily="2" charset="0"/>
              </a:rPr>
              <a:t>Ps 133:1</a:t>
            </a:r>
            <a:r>
              <a:rPr lang="en-US" sz="2400" b="0" i="0" dirty="0">
                <a:solidFill>
                  <a:srgbClr val="001320"/>
                </a:solidFill>
                <a:effectLst/>
                <a:latin typeface="Roboto" panose="02000000000000000000" pitchFamily="2" charset="0"/>
              </a:rPr>
              <a:t>—”How good and pleasant it is when God’s people </a:t>
            </a:r>
            <a:r>
              <a:rPr lang="en-US" sz="2400" b="0" i="1" dirty="0">
                <a:solidFill>
                  <a:srgbClr val="001320"/>
                </a:solidFill>
                <a:effectLst/>
                <a:highlight>
                  <a:srgbClr val="FFFF00"/>
                </a:highlight>
                <a:latin typeface="Roboto" panose="02000000000000000000" pitchFamily="2" charset="0"/>
              </a:rPr>
              <a:t>live together in unity!”</a:t>
            </a:r>
          </a:p>
          <a:p>
            <a:r>
              <a:rPr lang="en-US" sz="2400" b="1" dirty="0">
                <a:solidFill>
                  <a:srgbClr val="001320"/>
                </a:solidFill>
                <a:latin typeface="Roboto" panose="02000000000000000000" pitchFamily="2" charset="0"/>
              </a:rPr>
              <a:t>Eph 4:12-14</a:t>
            </a:r>
            <a:r>
              <a:rPr lang="en-US" sz="2400" dirty="0">
                <a:solidFill>
                  <a:srgbClr val="001320"/>
                </a:solidFill>
                <a:latin typeface="Roboto" panose="02000000000000000000" pitchFamily="2" charset="0"/>
              </a:rPr>
              <a:t>—”</a:t>
            </a:r>
            <a:r>
              <a:rPr lang="en-US" sz="2400" b="0" i="0" dirty="0">
                <a:solidFill>
                  <a:srgbClr val="001320"/>
                </a:solidFill>
                <a:effectLst/>
                <a:latin typeface="Arial" panose="020B0604020202020204" pitchFamily="34" charset="0"/>
              </a:rPr>
              <a:t> to equip the saints for works of ministry and to build up the body of Christ, </a:t>
            </a:r>
            <a:r>
              <a:rPr lang="en-US" sz="2400" b="0" i="0" dirty="0">
                <a:solidFill>
                  <a:srgbClr val="001320"/>
                </a:solidFill>
                <a:effectLst/>
                <a:highlight>
                  <a:srgbClr val="FFFF00"/>
                </a:highlight>
                <a:latin typeface="Arial" panose="020B0604020202020204" pitchFamily="34" charset="0"/>
              </a:rPr>
              <a:t>until we all reach unity in the faith and in the knowledge of the Son of God and become mature, attaining to the whole measure of the fullness of Christ</a:t>
            </a:r>
            <a:r>
              <a:rPr lang="en-US" sz="2400" b="0" i="0" dirty="0">
                <a:solidFill>
                  <a:srgbClr val="001320"/>
                </a:solidFill>
                <a:effectLst/>
                <a:latin typeface="Arial" panose="020B0604020202020204" pitchFamily="34" charset="0"/>
              </a:rPr>
              <a:t>. Then we will no longer be infants, tossed about by the waves and carried around by every wind of teaching and by the clever cunning of men in their deceitful scheming.”</a:t>
            </a:r>
          </a:p>
        </p:txBody>
      </p:sp>
    </p:spTree>
    <p:extLst>
      <p:ext uri="{BB962C8B-B14F-4D97-AF65-F5344CB8AC3E}">
        <p14:creationId xmlns:p14="http://schemas.microsoft.com/office/powerpoint/2010/main" val="3275184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0CA44D-7931-08FE-A698-9E6DC780F516}"/>
              </a:ext>
            </a:extLst>
          </p:cNvPr>
          <p:cNvSpPr>
            <a:spLocks noGrp="1"/>
          </p:cNvSpPr>
          <p:nvPr>
            <p:ph type="title"/>
          </p:nvPr>
        </p:nvSpPr>
        <p:spPr/>
        <p:txBody>
          <a:bodyPr/>
          <a:lstStyle/>
          <a:p>
            <a:r>
              <a:rPr lang="en-US" dirty="0"/>
              <a:t>Unity</a:t>
            </a:r>
          </a:p>
        </p:txBody>
      </p:sp>
      <p:sp>
        <p:nvSpPr>
          <p:cNvPr id="3" name="Content Placeholder 2">
            <a:extLst>
              <a:ext uri="{FF2B5EF4-FFF2-40B4-BE49-F238E27FC236}">
                <a16:creationId xmlns:a16="http://schemas.microsoft.com/office/drawing/2014/main" xmlns="" id="{470E7DDE-DF26-0A7A-90FB-8780034C9739}"/>
              </a:ext>
            </a:extLst>
          </p:cNvPr>
          <p:cNvSpPr>
            <a:spLocks noGrp="1"/>
          </p:cNvSpPr>
          <p:nvPr>
            <p:ph idx="1"/>
          </p:nvPr>
        </p:nvSpPr>
        <p:spPr/>
        <p:txBody>
          <a:bodyPr/>
          <a:lstStyle/>
          <a:p>
            <a:r>
              <a:rPr lang="en-US" sz="2400" b="1" dirty="0">
                <a:solidFill>
                  <a:srgbClr val="001320"/>
                </a:solidFill>
                <a:latin typeface="Arial" panose="020B0604020202020204" pitchFamily="34" charset="0"/>
              </a:rPr>
              <a:t>Colossians 3:14</a:t>
            </a:r>
            <a:r>
              <a:rPr lang="en-US" sz="2400" dirty="0">
                <a:solidFill>
                  <a:srgbClr val="001320"/>
                </a:solidFill>
                <a:latin typeface="Arial" panose="020B0604020202020204" pitchFamily="34" charset="0"/>
              </a:rPr>
              <a:t>—”</a:t>
            </a:r>
            <a:r>
              <a:rPr lang="en-US" sz="2400" b="1" i="0" dirty="0">
                <a:solidFill>
                  <a:srgbClr val="AA4400"/>
                </a:solidFill>
                <a:effectLst/>
                <a:latin typeface="Roboto" panose="02000000000000000000" pitchFamily="2" charset="0"/>
              </a:rPr>
              <a:t> 13</a:t>
            </a:r>
            <a:r>
              <a:rPr lang="en-US" sz="2400" b="0" i="0" dirty="0">
                <a:solidFill>
                  <a:srgbClr val="001320"/>
                </a:solidFill>
                <a:effectLst/>
                <a:latin typeface="Arial" panose="020B0604020202020204" pitchFamily="34" charset="0"/>
              </a:rPr>
              <a:t>Bear with one another and forgive any complaint you may have against someone else. Forgive as the Lord forgave you. </a:t>
            </a:r>
            <a:r>
              <a:rPr lang="en-US" sz="2400" b="1" i="0" dirty="0">
                <a:solidFill>
                  <a:srgbClr val="AA4400"/>
                </a:solidFill>
                <a:effectLst/>
                <a:latin typeface="Roboto" panose="02000000000000000000" pitchFamily="2" charset="0"/>
              </a:rPr>
              <a:t>14</a:t>
            </a:r>
            <a:r>
              <a:rPr lang="en-US" sz="2400" b="1" i="0" u="none" strike="noStrike" dirty="0">
                <a:solidFill>
                  <a:srgbClr val="008CEA"/>
                </a:solidFill>
                <a:effectLst/>
                <a:latin typeface="Arial" panose="020B0604020202020204" pitchFamily="34" charset="0"/>
                <a:hlinkClick r:id="rId2" tooltip="1161: de (Conj) -- A primary particle; but, and, etc."/>
              </a:rPr>
              <a:t>And</a:t>
            </a:r>
            <a:r>
              <a:rPr lang="en-US" sz="2400" b="1" i="0" dirty="0">
                <a:solidFill>
                  <a:srgbClr val="001320"/>
                </a:solidFill>
                <a:effectLst/>
                <a:latin typeface="Arial" panose="020B0604020202020204" pitchFamily="34" charset="0"/>
              </a:rPr>
              <a:t> </a:t>
            </a:r>
            <a:r>
              <a:rPr lang="en-US" sz="2400" b="1" i="0" u="none" strike="noStrike" dirty="0">
                <a:solidFill>
                  <a:srgbClr val="008CEA"/>
                </a:solidFill>
                <a:effectLst/>
                <a:latin typeface="Arial" panose="020B0604020202020204" pitchFamily="34" charset="0"/>
                <a:hlinkClick r:id="rId3" tooltip="1909: epi (Prep) -- On, to, against, on the basis of, at. "/>
              </a:rPr>
              <a:t>over</a:t>
            </a:r>
            <a:r>
              <a:rPr lang="en-US" sz="2400" b="1" i="0" dirty="0">
                <a:solidFill>
                  <a:srgbClr val="001320"/>
                </a:solidFill>
                <a:effectLst/>
                <a:latin typeface="Arial" panose="020B0604020202020204" pitchFamily="34" charset="0"/>
              </a:rPr>
              <a:t> </a:t>
            </a:r>
            <a:r>
              <a:rPr lang="en-US" sz="2400" b="1" i="0" u="none" strike="noStrike" dirty="0">
                <a:solidFill>
                  <a:srgbClr val="008CEA"/>
                </a:solidFill>
                <a:effectLst/>
                <a:latin typeface="Arial" panose="020B0604020202020204" pitchFamily="34" charset="0"/>
                <a:hlinkClick r:id="rId4" tooltip="3956: pasin (Adj-DNP) -- All, the whole, every kind of. Including all the forms of declension; apparently a primary word; all, any, every, the whole."/>
              </a:rPr>
              <a:t>all</a:t>
            </a:r>
            <a:r>
              <a:rPr lang="en-US" sz="2400" b="1" i="0" dirty="0">
                <a:solidFill>
                  <a:srgbClr val="001320"/>
                </a:solidFill>
                <a:effectLst/>
                <a:latin typeface="Arial" panose="020B0604020202020204" pitchFamily="34" charset="0"/>
              </a:rPr>
              <a:t> </a:t>
            </a:r>
            <a:r>
              <a:rPr lang="en-US" sz="2400" b="1" i="0" u="none" strike="noStrike" dirty="0">
                <a:solidFill>
                  <a:srgbClr val="008CEA"/>
                </a:solidFill>
                <a:effectLst/>
                <a:latin typeface="Arial" panose="020B0604020202020204" pitchFamily="34" charset="0"/>
                <a:hlinkClick r:id="rId5" tooltip="3778: toutois (DPro-DNP) -- This; he, she, it. "/>
              </a:rPr>
              <a:t>these virtues</a:t>
            </a:r>
            <a:r>
              <a:rPr lang="en-US" sz="2400" b="1" i="0" dirty="0">
                <a:solidFill>
                  <a:srgbClr val="001320"/>
                </a:solidFill>
                <a:effectLst/>
                <a:latin typeface="Arial" panose="020B0604020202020204" pitchFamily="34" charset="0"/>
              </a:rPr>
              <a:t> </a:t>
            </a:r>
            <a:r>
              <a:rPr lang="en-US" sz="2400" b="1" i="0" u="none" strike="noStrike" dirty="0">
                <a:solidFill>
                  <a:srgbClr val="008CEA"/>
                </a:solidFill>
                <a:effectLst/>
                <a:latin typeface="Arial" panose="020B0604020202020204" pitchFamily="34" charset="0"/>
                <a:hlinkClick r:id="rId6" tooltip="26: agapēn (N-AFS) -- From agapao; love, i.e. Affection or benevolence; specially a love-feast."/>
              </a:rPr>
              <a:t>put on love,</a:t>
            </a:r>
            <a:r>
              <a:rPr lang="en-US" sz="2400" b="1" i="0" dirty="0">
                <a:solidFill>
                  <a:srgbClr val="001320"/>
                </a:solidFill>
                <a:effectLst/>
                <a:latin typeface="Arial" panose="020B0604020202020204" pitchFamily="34" charset="0"/>
              </a:rPr>
              <a:t> </a:t>
            </a:r>
            <a:r>
              <a:rPr lang="en-US" sz="2400" b="1" i="0" u="none" strike="noStrike" dirty="0">
                <a:solidFill>
                  <a:srgbClr val="008CEA"/>
                </a:solidFill>
                <a:effectLst/>
                <a:latin typeface="Arial" panose="020B0604020202020204" pitchFamily="34" charset="0"/>
                <a:hlinkClick r:id="rId7" tooltip="3739: ho (RelPro-NNS) -- Who, which, what, that. "/>
              </a:rPr>
              <a:t>which</a:t>
            </a:r>
            <a:r>
              <a:rPr lang="en-US" sz="2400" b="1" i="0" dirty="0">
                <a:solidFill>
                  <a:srgbClr val="001320"/>
                </a:solidFill>
                <a:effectLst/>
                <a:latin typeface="Arial" panose="020B0604020202020204" pitchFamily="34" charset="0"/>
              </a:rPr>
              <a:t> </a:t>
            </a:r>
            <a:r>
              <a:rPr lang="en-US" sz="2400" b="1" i="0" u="none" strike="noStrike" dirty="0">
                <a:solidFill>
                  <a:srgbClr val="008CEA"/>
                </a:solidFill>
                <a:effectLst/>
                <a:latin typeface="Arial" panose="020B0604020202020204" pitchFamily="34" charset="0"/>
                <a:hlinkClick r:id="rId8" tooltip="1510: estin (V-PIA-3S) -- I am, exist. The first person singular present indicative; a prolonged form of a primary and defective verb; I exist."/>
              </a:rPr>
              <a:t>is</a:t>
            </a:r>
            <a:r>
              <a:rPr lang="en-US" sz="2400" b="1" i="0" dirty="0">
                <a:solidFill>
                  <a:srgbClr val="001320"/>
                </a:solidFill>
                <a:effectLst/>
                <a:latin typeface="Arial" panose="020B0604020202020204" pitchFamily="34" charset="0"/>
              </a:rPr>
              <a:t> </a:t>
            </a:r>
            <a:r>
              <a:rPr lang="en-US" sz="2400" b="1" i="0" u="none" strike="noStrike" dirty="0">
                <a:solidFill>
                  <a:srgbClr val="008CEA"/>
                </a:solidFill>
                <a:effectLst/>
                <a:latin typeface="Arial" panose="020B0604020202020204" pitchFamily="34" charset="0"/>
                <a:hlinkClick r:id="rId9" tooltip="4886: syndesmos (N-NMS) -- That which binds together; a band, bond. From sun and desmon; a joint tie, i.e. Ligament, uniting principle, control."/>
              </a:rPr>
              <a:t>the bond</a:t>
            </a:r>
            <a:r>
              <a:rPr lang="en-US" sz="2400" b="1" i="0" dirty="0">
                <a:solidFill>
                  <a:srgbClr val="001320"/>
                </a:solidFill>
                <a:effectLst/>
                <a:latin typeface="Arial" panose="020B0604020202020204" pitchFamily="34" charset="0"/>
              </a:rPr>
              <a:t> </a:t>
            </a:r>
            <a:r>
              <a:rPr lang="en-US" sz="2400" b="1" i="0" u="none" strike="noStrike" dirty="0">
                <a:solidFill>
                  <a:srgbClr val="008CEA"/>
                </a:solidFill>
                <a:effectLst/>
                <a:latin typeface="Arial" panose="020B0604020202020204" pitchFamily="34" charset="0"/>
                <a:hlinkClick r:id="rId10" tooltip="5047: teleiotētos (N-GFS) -- Perfectness, perfection, maturity. From teleios; completeness."/>
              </a:rPr>
              <a:t>of perfect unity.</a:t>
            </a:r>
            <a:r>
              <a:rPr lang="en-US" sz="2400" b="1" i="0" dirty="0">
                <a:solidFill>
                  <a:srgbClr val="001320"/>
                </a:solidFill>
                <a:effectLst/>
                <a:latin typeface="Arial" panose="020B0604020202020204" pitchFamily="34" charset="0"/>
              </a:rPr>
              <a:t> </a:t>
            </a:r>
            <a:r>
              <a:rPr lang="en-US" sz="2400" b="1" i="0" dirty="0">
                <a:solidFill>
                  <a:srgbClr val="AA4400"/>
                </a:solidFill>
                <a:effectLst/>
                <a:latin typeface="Roboto" panose="02000000000000000000" pitchFamily="2" charset="0"/>
              </a:rPr>
              <a:t>15</a:t>
            </a:r>
            <a:r>
              <a:rPr lang="en-US" sz="2400" b="0" i="0" dirty="0">
                <a:solidFill>
                  <a:srgbClr val="001320"/>
                </a:solidFill>
                <a:effectLst/>
                <a:latin typeface="Arial" panose="020B0604020202020204" pitchFamily="34" charset="0"/>
              </a:rPr>
              <a:t>Let the peace of Christ rule in your hearts, for to this you were called as members of one body…”</a:t>
            </a:r>
            <a:endParaRPr lang="en-US" sz="2400" b="1" dirty="0"/>
          </a:p>
          <a:p>
            <a:pPr marL="0" indent="0">
              <a:buNone/>
            </a:pPr>
            <a:r>
              <a:rPr lang="en-US" sz="2400" b="1" dirty="0"/>
              <a:t>Phil 2:2-3</a:t>
            </a:r>
            <a:r>
              <a:rPr lang="en-US" sz="2400" dirty="0"/>
              <a:t>—”</a:t>
            </a:r>
            <a:r>
              <a:rPr lang="en-US" sz="2400" b="0" i="0" dirty="0">
                <a:solidFill>
                  <a:srgbClr val="001320"/>
                </a:solidFill>
                <a:effectLst/>
                <a:latin typeface="Roboto" panose="02000000000000000000" pitchFamily="2" charset="0"/>
              </a:rPr>
              <a:t>make my joy complete by being of the same mind, </a:t>
            </a:r>
            <a:r>
              <a:rPr lang="en-US" sz="2400" b="0" i="0" dirty="0">
                <a:solidFill>
                  <a:srgbClr val="001320"/>
                </a:solidFill>
                <a:effectLst/>
                <a:highlight>
                  <a:srgbClr val="FFFF00"/>
                </a:highlight>
                <a:latin typeface="Roboto" panose="02000000000000000000" pitchFamily="2" charset="0"/>
              </a:rPr>
              <a:t>maintaining the same love, united in spirit, intent on one purpose</a:t>
            </a:r>
            <a:r>
              <a:rPr lang="en-US" sz="2400" b="0" i="0" dirty="0">
                <a:solidFill>
                  <a:srgbClr val="001320"/>
                </a:solidFill>
                <a:effectLst/>
                <a:latin typeface="Roboto" panose="02000000000000000000" pitchFamily="2" charset="0"/>
              </a:rPr>
              <a:t>. </a:t>
            </a:r>
            <a:r>
              <a:rPr lang="en-US" sz="2400" b="1" i="0" u="none" strike="noStrike" dirty="0">
                <a:solidFill>
                  <a:srgbClr val="008AE6"/>
                </a:solidFill>
                <a:effectLst/>
                <a:latin typeface="Arial" panose="020B0604020202020204" pitchFamily="34" charset="0"/>
                <a:hlinkClick r:id="rId11"/>
              </a:rPr>
              <a:t>3</a:t>
            </a:r>
            <a:r>
              <a:rPr lang="en-US" sz="2400" b="0" i="0" dirty="0">
                <a:solidFill>
                  <a:srgbClr val="001320"/>
                </a:solidFill>
                <a:effectLst/>
                <a:latin typeface="Roboto" panose="02000000000000000000" pitchFamily="2" charset="0"/>
              </a:rPr>
              <a:t>Do nothing from selfishness or empty conceit, but with humility of mind regard one another as more important than yourselves</a:t>
            </a:r>
            <a:r>
              <a:rPr lang="en-US" b="0" i="0" dirty="0">
                <a:solidFill>
                  <a:srgbClr val="001320"/>
                </a:solidFill>
                <a:effectLst/>
                <a:latin typeface="Roboto" panose="02000000000000000000" pitchFamily="2" charset="0"/>
              </a:rPr>
              <a:t>;”</a:t>
            </a:r>
            <a:endParaRPr lang="en-US" dirty="0"/>
          </a:p>
        </p:txBody>
      </p:sp>
    </p:spTree>
    <p:extLst>
      <p:ext uri="{BB962C8B-B14F-4D97-AF65-F5344CB8AC3E}">
        <p14:creationId xmlns:p14="http://schemas.microsoft.com/office/powerpoint/2010/main" val="4066435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1070BD-D9DD-B52D-0580-6CC44CD18F6E}"/>
              </a:ext>
            </a:extLst>
          </p:cNvPr>
          <p:cNvSpPr>
            <a:spLocks noGrp="1"/>
          </p:cNvSpPr>
          <p:nvPr>
            <p:ph type="title"/>
          </p:nvPr>
        </p:nvSpPr>
        <p:spPr/>
        <p:txBody>
          <a:bodyPr/>
          <a:lstStyle/>
          <a:p>
            <a:r>
              <a:rPr lang="en-US" dirty="0"/>
              <a:t>The Fruit of Walking in Unity</a:t>
            </a:r>
          </a:p>
        </p:txBody>
      </p:sp>
      <p:sp>
        <p:nvSpPr>
          <p:cNvPr id="3" name="Content Placeholder 2">
            <a:extLst>
              <a:ext uri="{FF2B5EF4-FFF2-40B4-BE49-F238E27FC236}">
                <a16:creationId xmlns:a16="http://schemas.microsoft.com/office/drawing/2014/main" xmlns="" id="{03F3C544-8161-720A-35DB-98407F87F142}"/>
              </a:ext>
            </a:extLst>
          </p:cNvPr>
          <p:cNvSpPr>
            <a:spLocks noGrp="1"/>
          </p:cNvSpPr>
          <p:nvPr>
            <p:ph idx="1"/>
          </p:nvPr>
        </p:nvSpPr>
        <p:spPr/>
        <p:txBody>
          <a:bodyPr>
            <a:normAutofit/>
          </a:bodyPr>
          <a:lstStyle/>
          <a:p>
            <a:pPr algn="just"/>
            <a:r>
              <a:rPr lang="en-US" sz="2400" dirty="0">
                <a:solidFill>
                  <a:schemeClr val="tx1"/>
                </a:solidFill>
                <a:latin typeface="Arial" panose="020B0604020202020204" pitchFamily="34" charset="0"/>
              </a:rPr>
              <a:t>Philippians 3:1-6</a:t>
            </a:r>
            <a:r>
              <a:rPr lang="en-US" dirty="0">
                <a:solidFill>
                  <a:schemeClr val="tx1"/>
                </a:solidFill>
                <a:latin typeface="Arial" panose="020B0604020202020204" pitchFamily="34" charset="0"/>
              </a:rPr>
              <a:t>—</a:t>
            </a:r>
            <a:r>
              <a:rPr lang="en-US" b="0" i="0" dirty="0">
                <a:solidFill>
                  <a:srgbClr val="001320"/>
                </a:solidFill>
                <a:effectLst/>
                <a:latin typeface="Arial" panose="020B0604020202020204" pitchFamily="34" charset="0"/>
              </a:rPr>
              <a:t>My son, do not forget my teaching, but let your heart keep my commandments; </a:t>
            </a:r>
            <a:r>
              <a:rPr lang="en-US" b="1" i="0" u="none" strike="noStrike" dirty="0">
                <a:solidFill>
                  <a:srgbClr val="008AE6"/>
                </a:solidFill>
                <a:effectLst/>
                <a:latin typeface="Roboto" panose="02000000000000000000" pitchFamily="2" charset="0"/>
                <a:hlinkClick r:id="rId2"/>
              </a:rPr>
              <a:t>2</a:t>
            </a:r>
            <a:r>
              <a:rPr lang="en-US" b="0" i="0" dirty="0">
                <a:solidFill>
                  <a:srgbClr val="001320"/>
                </a:solidFill>
                <a:effectLst/>
                <a:latin typeface="Arial" panose="020B0604020202020204" pitchFamily="34" charset="0"/>
              </a:rPr>
              <a:t>for they will add length to your days, years and peace to your life. </a:t>
            </a:r>
            <a:r>
              <a:rPr lang="en-US" b="1" i="0" u="none" strike="noStrike" dirty="0">
                <a:solidFill>
                  <a:srgbClr val="008AE6"/>
                </a:solidFill>
                <a:effectLst/>
                <a:latin typeface="Roboto" panose="02000000000000000000" pitchFamily="2" charset="0"/>
                <a:hlinkClick r:id="rId3"/>
              </a:rPr>
              <a:t>3</a:t>
            </a:r>
            <a:r>
              <a:rPr lang="en-US" b="0" i="0" dirty="0">
                <a:solidFill>
                  <a:srgbClr val="001320"/>
                </a:solidFill>
                <a:effectLst/>
                <a:latin typeface="Arial" panose="020B0604020202020204" pitchFamily="34" charset="0"/>
              </a:rPr>
              <a:t>Never let loving devotion or faithfulness leave you; bind them around your neck, write them on the tablet of your heart. </a:t>
            </a:r>
            <a:r>
              <a:rPr lang="en-US" b="1" i="0" u="none" strike="noStrike" dirty="0">
                <a:solidFill>
                  <a:srgbClr val="008AE6"/>
                </a:solidFill>
                <a:effectLst/>
                <a:latin typeface="Roboto" panose="02000000000000000000" pitchFamily="2" charset="0"/>
                <a:hlinkClick r:id="rId4"/>
              </a:rPr>
              <a:t>4</a:t>
            </a:r>
            <a:r>
              <a:rPr lang="en-US" b="0" i="0" dirty="0">
                <a:solidFill>
                  <a:srgbClr val="001320"/>
                </a:solidFill>
                <a:effectLst/>
                <a:latin typeface="Arial" panose="020B0604020202020204" pitchFamily="34" charset="0"/>
              </a:rPr>
              <a:t>Then you will find favor and high regard in the sight of God and man. </a:t>
            </a:r>
            <a:r>
              <a:rPr lang="en-US" b="1" i="0" u="none" strike="noStrike" dirty="0">
                <a:solidFill>
                  <a:srgbClr val="008AE6"/>
                </a:solidFill>
                <a:effectLst/>
                <a:latin typeface="Roboto" panose="02000000000000000000" pitchFamily="2" charset="0"/>
                <a:hlinkClick r:id="rId5"/>
              </a:rPr>
              <a:t>5</a:t>
            </a:r>
            <a:r>
              <a:rPr lang="en-US" b="0" i="0" dirty="0">
                <a:solidFill>
                  <a:srgbClr val="001320"/>
                </a:solidFill>
                <a:effectLst/>
                <a:latin typeface="Arial" panose="020B0604020202020204" pitchFamily="34" charset="0"/>
              </a:rPr>
              <a:t>Trust in the LORD with all your heart, and lean not on your own understanding; </a:t>
            </a:r>
            <a:r>
              <a:rPr lang="en-US" b="1" i="0" u="none" strike="noStrike" dirty="0">
                <a:solidFill>
                  <a:srgbClr val="008AE6"/>
                </a:solidFill>
                <a:effectLst/>
                <a:latin typeface="Roboto" panose="02000000000000000000" pitchFamily="2" charset="0"/>
                <a:hlinkClick r:id="rId6"/>
              </a:rPr>
              <a:t>6</a:t>
            </a:r>
            <a:r>
              <a:rPr lang="en-US" b="0" i="0" dirty="0">
                <a:solidFill>
                  <a:srgbClr val="001320"/>
                </a:solidFill>
                <a:effectLst/>
                <a:latin typeface="Arial" panose="020B0604020202020204" pitchFamily="34" charset="0"/>
              </a:rPr>
              <a:t>in all your ways acknowledge Him, and He will make your paths straight.</a:t>
            </a:r>
          </a:p>
          <a:p>
            <a:r>
              <a:rPr lang="en-US" sz="2800" b="1" dirty="0"/>
              <a:t>Philippians 4:7</a:t>
            </a:r>
            <a:r>
              <a:rPr lang="en-US" dirty="0"/>
              <a:t>—”</a:t>
            </a:r>
            <a:r>
              <a:rPr lang="en-US" dirty="0">
                <a:solidFill>
                  <a:schemeClr val="tx1"/>
                </a:solidFill>
                <a:highlight>
                  <a:srgbClr val="FFFF00"/>
                </a:highlight>
                <a:latin typeface="Roboto" panose="02000000000000000000" pitchFamily="2" charset="0"/>
              </a:rPr>
              <a:t>7</a:t>
            </a:r>
            <a:r>
              <a:rPr lang="en-US" dirty="0">
                <a:solidFill>
                  <a:schemeClr val="tx1"/>
                </a:solidFill>
                <a:highlight>
                  <a:srgbClr val="FFFF00"/>
                </a:highlight>
                <a:latin typeface="Arial" panose="020B0604020202020204" pitchFamily="34" charset="0"/>
                <a:hlinkClick r:id="rId7" tooltip="2532: kai (Conj) -- And, even, also, namely. ">
                  <a:extLst>
                    <a:ext uri="{A12FA001-AC4F-418D-AE19-62706E023703}">
                      <ahyp:hlinkClr xmlns:ahyp="http://schemas.microsoft.com/office/drawing/2018/hyperlinkcolor" xmlns="" val="tx"/>
                    </a:ext>
                  </a:extLst>
                </a:hlinkClick>
              </a:rPr>
              <a:t>And</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8" tooltip="3588: hē (Art-NFS) -- The, the definite article. Including the feminine he, and the neuter to in all their inflections; the definite article; the.">
                  <a:extLst>
                    <a:ext uri="{A12FA001-AC4F-418D-AE19-62706E023703}">
                      <ahyp:hlinkClr xmlns:ahyp="http://schemas.microsoft.com/office/drawing/2018/hyperlinkcolor" xmlns="" val="tx"/>
                    </a:ext>
                  </a:extLst>
                </a:hlinkClick>
              </a:rPr>
              <a:t>the</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9" tooltip="1515: eirēnē (N-NFS) -- Probably from a primary verb eiro; peace; by implication, prosperity.">
                  <a:extLst>
                    <a:ext uri="{A12FA001-AC4F-418D-AE19-62706E023703}">
                      <ahyp:hlinkClr xmlns:ahyp="http://schemas.microsoft.com/office/drawing/2018/hyperlinkcolor" xmlns="" val="tx"/>
                    </a:ext>
                  </a:extLst>
                </a:hlinkClick>
              </a:rPr>
              <a:t>peace</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0" tooltip="2316: Theou (N-GMS) -- A deity, especially the supreme Divinity; figuratively, a magistrate; by Hebraism, very.">
                  <a:extLst>
                    <a:ext uri="{A12FA001-AC4F-418D-AE19-62706E023703}">
                      <ahyp:hlinkClr xmlns:ahyp="http://schemas.microsoft.com/office/drawing/2018/hyperlinkcolor" xmlns="" val="tx"/>
                    </a:ext>
                  </a:extLst>
                </a:hlinkClick>
              </a:rPr>
              <a:t>of God,</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8" tooltip="3588: hē (Art-NFS) -- The, the definite article. Including the feminine he, and the neuter to in all their inflections; the definite article; the.">
                  <a:extLst>
                    <a:ext uri="{A12FA001-AC4F-418D-AE19-62706E023703}">
                      <ahyp:hlinkClr xmlns:ahyp="http://schemas.microsoft.com/office/drawing/2018/hyperlinkcolor" xmlns="" val="tx"/>
                    </a:ext>
                  </a:extLst>
                </a:hlinkClick>
              </a:rPr>
              <a:t>which</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1" tooltip="5242: hyperechousa (V-PPA-NFS) -- To excel, surpass, be superior. From huper and echo; to hold oneself above, i.e. to excel; participle superior, superiority.">
                  <a:extLst>
                    <a:ext uri="{A12FA001-AC4F-418D-AE19-62706E023703}">
                      <ahyp:hlinkClr xmlns:ahyp="http://schemas.microsoft.com/office/drawing/2018/hyperlinkcolor" xmlns="" val="tx"/>
                    </a:ext>
                  </a:extLst>
                </a:hlinkClick>
              </a:rPr>
              <a:t>surpasses</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2" tooltip="3956: panta (Adj-AMS) -- All, the whole, every kind of. Including all the forms of declension; apparently a primary word; all, any, every, the whole.">
                  <a:extLst>
                    <a:ext uri="{A12FA001-AC4F-418D-AE19-62706E023703}">
                      <ahyp:hlinkClr xmlns:ahyp="http://schemas.microsoft.com/office/drawing/2018/hyperlinkcolor" xmlns="" val="tx"/>
                    </a:ext>
                  </a:extLst>
                </a:hlinkClick>
              </a:rPr>
              <a:t>all</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3" tooltip="3563: noun (N-AMS) -- Probably from the base of ginosko; the intellect, i.e. Mind; by implication, meaning.">
                  <a:extLst>
                    <a:ext uri="{A12FA001-AC4F-418D-AE19-62706E023703}">
                      <ahyp:hlinkClr xmlns:ahyp="http://schemas.microsoft.com/office/drawing/2018/hyperlinkcolor" xmlns="" val="tx"/>
                    </a:ext>
                  </a:extLst>
                </a:hlinkClick>
              </a:rPr>
              <a:t>understanding,</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4" tooltip="5432: phrourēsei (V-FIA-3S) -- From a compound of pro and horao; to be a watcher in advance, i.e. To mount guard as a sentinel; figuratively, to hem in, protect.">
                  <a:extLst>
                    <a:ext uri="{A12FA001-AC4F-418D-AE19-62706E023703}">
                      <ahyp:hlinkClr xmlns:ahyp="http://schemas.microsoft.com/office/drawing/2018/hyperlinkcolor" xmlns="" val="tx"/>
                    </a:ext>
                  </a:extLst>
                </a:hlinkClick>
              </a:rPr>
              <a:t>will guard</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5" tooltip="4771: hymōn (PPro-G2P) -- You. The person pronoun of the second person singular; thou.">
                  <a:extLst>
                    <a:ext uri="{A12FA001-AC4F-418D-AE19-62706E023703}">
                      <ahyp:hlinkClr xmlns:ahyp="http://schemas.microsoft.com/office/drawing/2018/hyperlinkcolor" xmlns="" val="tx"/>
                    </a:ext>
                  </a:extLst>
                </a:hlinkClick>
              </a:rPr>
              <a:t>your</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6" tooltip="2588: kardias (N-AFP) -- Prolonged from a primary kar; the heart, i.e. the thoughts or feelings; also the middle.">
                  <a:extLst>
                    <a:ext uri="{A12FA001-AC4F-418D-AE19-62706E023703}">
                      <ahyp:hlinkClr xmlns:ahyp="http://schemas.microsoft.com/office/drawing/2018/hyperlinkcolor" xmlns="" val="tx"/>
                    </a:ext>
                  </a:extLst>
                </a:hlinkClick>
              </a:rPr>
              <a:t>hearts</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7" tooltip="2532: kai (Conj) -- And, even, also, namely. ">
                  <a:extLst>
                    <a:ext uri="{A12FA001-AC4F-418D-AE19-62706E023703}">
                      <ahyp:hlinkClr xmlns:ahyp="http://schemas.microsoft.com/office/drawing/2018/hyperlinkcolor" xmlns="" val="tx"/>
                    </a:ext>
                  </a:extLst>
                </a:hlinkClick>
              </a:rPr>
              <a:t>and</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5" tooltip="4771: hymōn (PPro-G2P) -- You. The person pronoun of the second person singular; thou.">
                  <a:extLst>
                    <a:ext uri="{A12FA001-AC4F-418D-AE19-62706E023703}">
                      <ahyp:hlinkClr xmlns:ahyp="http://schemas.microsoft.com/office/drawing/2018/hyperlinkcolor" xmlns="" val="tx"/>
                    </a:ext>
                  </a:extLst>
                </a:hlinkClick>
              </a:rPr>
              <a:t>your</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7" tooltip="3540: noēmata (N-ANP) -- From noieo; a perception, i.e. Purpose, or the intellect, disposition, itself.">
                  <a:extLst>
                    <a:ext uri="{A12FA001-AC4F-418D-AE19-62706E023703}">
                      <ahyp:hlinkClr xmlns:ahyp="http://schemas.microsoft.com/office/drawing/2018/hyperlinkcolor" xmlns="" val="tx"/>
                    </a:ext>
                  </a:extLst>
                </a:hlinkClick>
              </a:rPr>
              <a:t>minds</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8" tooltip="1722: en (Prep) -- In, on, among. A primary preposition denoting position, and instrumentality, i.e. A relation of rest; in, at, on, by, etc.">
                  <a:extLst>
                    <a:ext uri="{A12FA001-AC4F-418D-AE19-62706E023703}">
                      <ahyp:hlinkClr xmlns:ahyp="http://schemas.microsoft.com/office/drawing/2018/hyperlinkcolor" xmlns="" val="tx"/>
                    </a:ext>
                  </a:extLst>
                </a:hlinkClick>
              </a:rPr>
              <a:t>in</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19" tooltip="5547: Christō (N-DMS) -- Anointed One; the Messiah, the Christ. From chrio; Anointed One, i.e. The Messiah, an epithet of Jesus.">
                  <a:extLst>
                    <a:ext uri="{A12FA001-AC4F-418D-AE19-62706E023703}">
                      <ahyp:hlinkClr xmlns:ahyp="http://schemas.microsoft.com/office/drawing/2018/hyperlinkcolor" xmlns="" val="tx"/>
                    </a:ext>
                  </a:extLst>
                </a:hlinkClick>
              </a:rPr>
              <a:t>Christ</a:t>
            </a:r>
            <a:r>
              <a:rPr lang="en-US" dirty="0">
                <a:solidFill>
                  <a:schemeClr val="tx1"/>
                </a:solidFill>
                <a:highlight>
                  <a:srgbClr val="FFFF00"/>
                </a:highlight>
                <a:latin typeface="Arial" panose="020B0604020202020204" pitchFamily="34" charset="0"/>
              </a:rPr>
              <a:t> </a:t>
            </a:r>
            <a:r>
              <a:rPr lang="en-US" dirty="0">
                <a:solidFill>
                  <a:schemeClr val="tx1"/>
                </a:solidFill>
                <a:highlight>
                  <a:srgbClr val="FFFF00"/>
                </a:highlight>
                <a:latin typeface="Arial" panose="020B0604020202020204" pitchFamily="34" charset="0"/>
                <a:hlinkClick r:id="rId20" tooltip="2424: Iēsou (N-DMS) -- Of Hebrew origin; Jesus, the name of our Lord and two other Israelites.">
                  <a:extLst>
                    <a:ext uri="{A12FA001-AC4F-418D-AE19-62706E023703}">
                      <ahyp:hlinkClr xmlns:ahyp="http://schemas.microsoft.com/office/drawing/2018/hyperlinkcolor" xmlns="" val="tx"/>
                    </a:ext>
                  </a:extLst>
                </a:hlinkClick>
              </a:rPr>
              <a:t>Jesus.</a:t>
            </a:r>
            <a:r>
              <a:rPr lang="en-US" dirty="0">
                <a:solidFill>
                  <a:schemeClr val="tx1"/>
                </a:solidFill>
                <a:highlight>
                  <a:srgbClr val="FFFF00"/>
                </a:highlight>
                <a:latin typeface="Arial" panose="020B0604020202020204" pitchFamily="34" charset="0"/>
              </a:rPr>
              <a:t> ”</a:t>
            </a:r>
          </a:p>
          <a:p>
            <a:endParaRPr lang="en-US" dirty="0">
              <a:solidFill>
                <a:schemeClr val="tx1"/>
              </a:solidFill>
            </a:endParaRPr>
          </a:p>
        </p:txBody>
      </p:sp>
    </p:spTree>
    <p:extLst>
      <p:ext uri="{BB962C8B-B14F-4D97-AF65-F5344CB8AC3E}">
        <p14:creationId xmlns:p14="http://schemas.microsoft.com/office/powerpoint/2010/main" val="53750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522030-E6DF-77CA-9BDB-7140408C11F1}"/>
              </a:ext>
            </a:extLst>
          </p:cNvPr>
          <p:cNvSpPr>
            <a:spLocks noGrp="1"/>
          </p:cNvSpPr>
          <p:nvPr>
            <p:ph type="title"/>
          </p:nvPr>
        </p:nvSpPr>
        <p:spPr>
          <a:xfrm>
            <a:off x="1097280" y="286603"/>
            <a:ext cx="10058400" cy="702303"/>
          </a:xfrm>
        </p:spPr>
        <p:txBody>
          <a:bodyPr>
            <a:normAutofit fontScale="90000"/>
          </a:bodyPr>
          <a:lstStyle/>
          <a:p>
            <a:r>
              <a:rPr lang="en-US" dirty="0"/>
              <a:t>Power in Unity—</a:t>
            </a:r>
            <a:r>
              <a:rPr lang="en-US" dirty="0">
                <a:solidFill>
                  <a:schemeClr val="accent1"/>
                </a:solidFill>
              </a:rPr>
              <a:t>Agreement</a:t>
            </a:r>
            <a:r>
              <a:rPr lang="en-US" dirty="0"/>
              <a:t> </a:t>
            </a:r>
          </a:p>
        </p:txBody>
      </p:sp>
      <p:sp>
        <p:nvSpPr>
          <p:cNvPr id="3" name="Content Placeholder 2">
            <a:extLst>
              <a:ext uri="{FF2B5EF4-FFF2-40B4-BE49-F238E27FC236}">
                <a16:creationId xmlns:a16="http://schemas.microsoft.com/office/drawing/2014/main" xmlns="" id="{42CB30DE-2D95-3AD5-5944-5FD1170C53B0}"/>
              </a:ext>
            </a:extLst>
          </p:cNvPr>
          <p:cNvSpPr>
            <a:spLocks noGrp="1"/>
          </p:cNvSpPr>
          <p:nvPr>
            <p:ph idx="1"/>
          </p:nvPr>
        </p:nvSpPr>
        <p:spPr>
          <a:xfrm>
            <a:off x="1097280" y="988907"/>
            <a:ext cx="10058400" cy="4880188"/>
          </a:xfrm>
        </p:spPr>
        <p:txBody>
          <a:bodyPr>
            <a:normAutofit/>
          </a:bodyPr>
          <a:lstStyle/>
          <a:p>
            <a:pPr marL="0" indent="0">
              <a:buNone/>
            </a:pPr>
            <a:r>
              <a:rPr lang="en-US" sz="2400" b="1" dirty="0"/>
              <a:t>Matt 18:18-20</a:t>
            </a:r>
            <a:r>
              <a:rPr lang="en-US" dirty="0"/>
              <a:t>—</a:t>
            </a:r>
            <a:r>
              <a:rPr lang="en-US" b="1" i="0" u="none" strike="noStrike" dirty="0">
                <a:solidFill>
                  <a:srgbClr val="008AE6"/>
                </a:solidFill>
                <a:effectLst/>
                <a:latin typeface="Arial" panose="020B0604020202020204" pitchFamily="34" charset="0"/>
                <a:hlinkClick r:id="rId2"/>
              </a:rPr>
              <a:t>18</a:t>
            </a:r>
            <a:r>
              <a:rPr lang="en-US" b="0" i="0" dirty="0">
                <a:solidFill>
                  <a:srgbClr val="001320"/>
                </a:solidFill>
                <a:effectLst/>
                <a:latin typeface="Roboto" panose="02000000000000000000" pitchFamily="2" charset="0"/>
              </a:rPr>
              <a:t>“Truly I say to you, whatever you bind on earth shall have been bound in heaven; and whatever you loose on earth shall have been loosed in heaven. </a:t>
            </a:r>
            <a:r>
              <a:rPr lang="en-US" b="1" i="0" u="none" strike="noStrike" dirty="0">
                <a:solidFill>
                  <a:srgbClr val="008AE6"/>
                </a:solidFill>
                <a:effectLst/>
                <a:latin typeface="Arial" panose="020B0604020202020204" pitchFamily="34" charset="0"/>
                <a:hlinkClick r:id="rId3"/>
              </a:rPr>
              <a:t>19</a:t>
            </a:r>
            <a:r>
              <a:rPr lang="en-US" b="0" i="0" dirty="0">
                <a:solidFill>
                  <a:srgbClr val="001320"/>
                </a:solidFill>
                <a:effectLst/>
                <a:latin typeface="Roboto" panose="02000000000000000000" pitchFamily="2" charset="0"/>
              </a:rPr>
              <a:t>“</a:t>
            </a:r>
            <a:r>
              <a:rPr lang="en-US" b="1" i="0" dirty="0">
                <a:solidFill>
                  <a:srgbClr val="001320"/>
                </a:solidFill>
                <a:effectLst/>
                <a:highlight>
                  <a:srgbClr val="FFFF00"/>
                </a:highlight>
                <a:latin typeface="Roboto" panose="02000000000000000000" pitchFamily="2" charset="0"/>
              </a:rPr>
              <a:t>Again I say to you, that if two of you agree on earth about anything that they may ask, it shall be done for them by My Father who is in heaven</a:t>
            </a:r>
            <a:r>
              <a:rPr lang="en-US" b="0" i="0" dirty="0">
                <a:solidFill>
                  <a:srgbClr val="001320"/>
                </a:solidFill>
                <a:effectLst/>
                <a:highlight>
                  <a:srgbClr val="FFFF00"/>
                </a:highlight>
                <a:latin typeface="Roboto" panose="02000000000000000000" pitchFamily="2" charset="0"/>
              </a:rPr>
              <a:t>. </a:t>
            </a:r>
            <a:r>
              <a:rPr lang="en-US" b="1" i="0" u="none" strike="noStrike" dirty="0">
                <a:solidFill>
                  <a:srgbClr val="008AE6"/>
                </a:solidFill>
                <a:effectLst/>
                <a:highlight>
                  <a:srgbClr val="FFFF00"/>
                </a:highlight>
                <a:latin typeface="Arial" panose="020B0604020202020204" pitchFamily="34" charset="0"/>
                <a:hlinkClick r:id="rId4"/>
              </a:rPr>
              <a:t>20</a:t>
            </a:r>
            <a:r>
              <a:rPr lang="en-US" b="1" i="0" dirty="0">
                <a:solidFill>
                  <a:srgbClr val="001320"/>
                </a:solidFill>
                <a:effectLst/>
                <a:highlight>
                  <a:srgbClr val="FFFF00"/>
                </a:highlight>
                <a:latin typeface="Roboto" panose="02000000000000000000" pitchFamily="2" charset="0"/>
              </a:rPr>
              <a:t>“For where two or three have gathered together in My name, I am there in their midst</a:t>
            </a:r>
            <a:r>
              <a:rPr lang="en-US" b="0" i="0" dirty="0">
                <a:solidFill>
                  <a:srgbClr val="001320"/>
                </a:solidFill>
                <a:effectLst/>
                <a:highlight>
                  <a:srgbClr val="FFFF00"/>
                </a:highlight>
                <a:latin typeface="Roboto" panose="02000000000000000000" pitchFamily="2" charset="0"/>
              </a:rPr>
              <a:t>.”</a:t>
            </a:r>
            <a:endParaRPr lang="en-US" dirty="0"/>
          </a:p>
          <a:p>
            <a:r>
              <a:rPr lang="en-US" sz="2400" b="1" dirty="0"/>
              <a:t>John 17:20-22</a:t>
            </a:r>
            <a:r>
              <a:rPr lang="en-US" dirty="0"/>
              <a:t>—</a:t>
            </a:r>
            <a:r>
              <a:rPr lang="en-US" b="1" i="1" u="none" strike="noStrike" dirty="0">
                <a:solidFill>
                  <a:srgbClr val="008AE6"/>
                </a:solidFill>
                <a:effectLst/>
                <a:latin typeface="Roboto" panose="02000000000000000000" pitchFamily="2" charset="0"/>
                <a:hlinkClick r:id="rId5"/>
              </a:rPr>
              <a:t>Prayer for all Believers</a:t>
            </a:r>
            <a:r>
              <a:rPr lang="en-US" dirty="0"/>
              <a:t/>
            </a:r>
            <a:br>
              <a:rPr lang="en-US" dirty="0"/>
            </a:br>
            <a:r>
              <a:rPr lang="en-US" b="1" i="0" dirty="0">
                <a:solidFill>
                  <a:srgbClr val="AA4400"/>
                </a:solidFill>
                <a:effectLst/>
                <a:latin typeface="Roboto" panose="02000000000000000000" pitchFamily="2" charset="0"/>
              </a:rPr>
              <a:t>20</a:t>
            </a:r>
            <a:r>
              <a:rPr lang="en-US" b="0" i="0" dirty="0">
                <a:solidFill>
                  <a:srgbClr val="001320"/>
                </a:solidFill>
                <a:effectLst/>
                <a:latin typeface="Arial" panose="020B0604020202020204" pitchFamily="34" charset="0"/>
              </a:rPr>
              <a:t>I am not asking on behalf of them alone, but also on behalf of those who will believe in Me through their message, </a:t>
            </a:r>
            <a:r>
              <a:rPr lang="en-US" b="1" i="0" dirty="0">
                <a:solidFill>
                  <a:schemeClr val="tx1"/>
                </a:solidFill>
                <a:effectLst/>
                <a:latin typeface="Roboto" panose="02000000000000000000" pitchFamily="2" charset="0"/>
              </a:rPr>
              <a:t>21</a:t>
            </a:r>
            <a:r>
              <a:rPr lang="en-US" b="1" i="0" u="none" strike="noStrike" dirty="0">
                <a:solidFill>
                  <a:schemeClr val="tx1"/>
                </a:solidFill>
                <a:effectLst/>
                <a:highlight>
                  <a:srgbClr val="FFFF00"/>
                </a:highlight>
                <a:latin typeface="Arial" panose="020B0604020202020204" pitchFamily="34" charset="0"/>
                <a:hlinkClick r:id="rId6" tooltip="2443: hina (Conj) -- In order that, so that. Probably from the same as the former part of heautou; in order that.">
                  <a:extLst>
                    <a:ext uri="{A12FA001-AC4F-418D-AE19-62706E023703}">
                      <ahyp:hlinkClr xmlns:ahyp="http://schemas.microsoft.com/office/drawing/2018/hyperlinkcolor" xmlns="" val="tx"/>
                    </a:ext>
                  </a:extLst>
                </a:hlinkClick>
              </a:rPr>
              <a:t>that</a:t>
            </a:r>
            <a:r>
              <a:rPr lang="en-US" b="1" i="0" dirty="0">
                <a:solidFill>
                  <a:srgbClr val="001320"/>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7" tooltip="3956: pantes (Adj-NMP) -- All, the whole, every kind of. Including all the forms of declension; apparently a primary word; all, any, every, the whole.">
                  <a:extLst>
                    <a:ext uri="{A12FA001-AC4F-418D-AE19-62706E023703}">
                      <ahyp:hlinkClr xmlns:ahyp="http://schemas.microsoft.com/office/drawing/2018/hyperlinkcolor" xmlns="" val="tx"/>
                    </a:ext>
                  </a:extLst>
                </a:hlinkClick>
              </a:rPr>
              <a:t>all of them</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8" tooltip="1510: ōsin (V-PSA-3P) -- I am, exist. The first person singular present indicative; a prolonged form of a primary and defective verb; I exist.">
                  <a:extLst>
                    <a:ext uri="{A12FA001-AC4F-418D-AE19-62706E023703}">
                      <ahyp:hlinkClr xmlns:ahyp="http://schemas.microsoft.com/office/drawing/2018/hyperlinkcolor" xmlns="" val="tx"/>
                    </a:ext>
                  </a:extLst>
                </a:hlinkClick>
              </a:rPr>
              <a:t>may be</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9" tooltip="1520: hen (Adj-NNS) -- One. (including the neuter Hen); a primary numeral; one.">
                  <a:extLst>
                    <a:ext uri="{A12FA001-AC4F-418D-AE19-62706E023703}">
                      <ahyp:hlinkClr xmlns:ahyp="http://schemas.microsoft.com/office/drawing/2018/hyperlinkcolor" xmlns="" val="tx"/>
                    </a:ext>
                  </a:extLst>
                </a:hlinkClick>
              </a:rPr>
              <a:t>one,</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0" tooltip="2531: kathōs (Adv) -- According to the manner in which, in the degree that, just as, as. From kata and hos; just as, that.">
                  <a:extLst>
                    <a:ext uri="{A12FA001-AC4F-418D-AE19-62706E023703}">
                      <ahyp:hlinkClr xmlns:ahyp="http://schemas.microsoft.com/office/drawing/2018/hyperlinkcolor" xmlns="" val="tx"/>
                    </a:ext>
                  </a:extLst>
                </a:hlinkClick>
              </a:rPr>
              <a:t>as</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1" tooltip="4771: sy (PPro-N2S) -- You. The person pronoun of the second person singular; thou.">
                  <a:extLst>
                    <a:ext uri="{A12FA001-AC4F-418D-AE19-62706E023703}">
                      <ahyp:hlinkClr xmlns:ahyp="http://schemas.microsoft.com/office/drawing/2018/hyperlinkcolor" xmlns="" val="tx"/>
                    </a:ext>
                  </a:extLst>
                </a:hlinkClick>
              </a:rPr>
              <a:t>You,</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2" tooltip="3962: pater (N-VMS) -- Father, (Heavenly) Father, ancestor, elder, senior. Apparently a primary word; a father.">
                  <a:extLst>
                    <a:ext uri="{A12FA001-AC4F-418D-AE19-62706E023703}">
                      <ahyp:hlinkClr xmlns:ahyp="http://schemas.microsoft.com/office/drawing/2018/hyperlinkcolor" xmlns="" val="tx"/>
                    </a:ext>
                  </a:extLst>
                </a:hlinkClick>
              </a:rPr>
              <a:t>Father,</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3" tooltip="1722: en (Prep) -- In, on, among. A primary preposition denoting position, and instrumentality, i.e. A relation of rest; in, at, on, by, etc.">
                  <a:extLst>
                    <a:ext uri="{A12FA001-AC4F-418D-AE19-62706E023703}">
                      <ahyp:hlinkClr xmlns:ahyp="http://schemas.microsoft.com/office/drawing/2018/hyperlinkcolor" xmlns="" val="tx"/>
                    </a:ext>
                  </a:extLst>
                </a:hlinkClick>
              </a:rPr>
              <a:t>are in</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4" tooltip="1473: emoi (PPro-D1S) -- I, the first-person pronoun. A primary pronoun of the first person I.">
                  <a:extLst>
                    <a:ext uri="{A12FA001-AC4F-418D-AE19-62706E023703}">
                      <ahyp:hlinkClr xmlns:ahyp="http://schemas.microsoft.com/office/drawing/2018/hyperlinkcolor" xmlns="" val="tx"/>
                    </a:ext>
                  </a:extLst>
                </a:hlinkClick>
              </a:rPr>
              <a:t>Me,</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5" tooltip="2504: kagō (PPro-N1S) -- To also, I too, but I. From kai and ego; so also the dative case kamoi, and accusative case kame and I, me.">
                  <a:extLst>
                    <a:ext uri="{A12FA001-AC4F-418D-AE19-62706E023703}">
                      <ahyp:hlinkClr xmlns:ahyp="http://schemas.microsoft.com/office/drawing/2018/hyperlinkcolor" xmlns="" val="tx"/>
                    </a:ext>
                  </a:extLst>
                </a:hlinkClick>
              </a:rPr>
              <a:t>and I am</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3" tooltip="1722: en (Prep) -- In, on, among. A primary preposition denoting position, and instrumentality, i.e. A relation of rest; in, at, on, by, etc.">
                  <a:extLst>
                    <a:ext uri="{A12FA001-AC4F-418D-AE19-62706E023703}">
                      <ahyp:hlinkClr xmlns:ahyp="http://schemas.microsoft.com/office/drawing/2018/hyperlinkcolor" xmlns="" val="tx"/>
                    </a:ext>
                  </a:extLst>
                </a:hlinkClick>
              </a:rPr>
              <a:t>in</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1" tooltip="4771: soi (PPro-D2S) -- You. The person pronoun of the second person singular; thou.">
                  <a:extLst>
                    <a:ext uri="{A12FA001-AC4F-418D-AE19-62706E023703}">
                      <ahyp:hlinkClr xmlns:ahyp="http://schemas.microsoft.com/office/drawing/2018/hyperlinkcolor" xmlns="" val="tx"/>
                    </a:ext>
                  </a:extLst>
                </a:hlinkClick>
              </a:rPr>
              <a:t>You.</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6" tooltip="2443: hina (Conj) -- In order that, so that. Probably from the same as the former part of heautou; in order that.">
                  <a:extLst>
                    <a:ext uri="{A12FA001-AC4F-418D-AE19-62706E023703}">
                      <ahyp:hlinkClr xmlns:ahyp="http://schemas.microsoft.com/office/drawing/2018/hyperlinkcolor" xmlns="" val="tx"/>
                    </a:ext>
                  </a:extLst>
                </a:hlinkClick>
              </a:rPr>
              <a:t>May</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6" tooltip="846: autoi (PPro-NM3P) -- He, she, it, they, them, same. From the particle au; the reflexive pronoun self, used of the third person, and of the other persons.">
                  <a:extLst>
                    <a:ext uri="{A12FA001-AC4F-418D-AE19-62706E023703}">
                      <ahyp:hlinkClr xmlns:ahyp="http://schemas.microsoft.com/office/drawing/2018/hyperlinkcolor" xmlns="" val="tx"/>
                    </a:ext>
                  </a:extLst>
                </a:hlinkClick>
              </a:rPr>
              <a:t>they</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7" tooltip="2532: kai (Conj) -- And, even, also, namely. ">
                  <a:extLst>
                    <a:ext uri="{A12FA001-AC4F-418D-AE19-62706E023703}">
                      <ahyp:hlinkClr xmlns:ahyp="http://schemas.microsoft.com/office/drawing/2018/hyperlinkcolor" xmlns="" val="tx"/>
                    </a:ext>
                  </a:extLst>
                </a:hlinkClick>
              </a:rPr>
              <a:t>also</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8" tooltip="1510: ōsin (V-PSA-3P) -- I am, exist. The first person singular present indicative; a prolonged form of a primary and defective verb; I exist.">
                  <a:extLst>
                    <a:ext uri="{A12FA001-AC4F-418D-AE19-62706E023703}">
                      <ahyp:hlinkClr xmlns:ahyp="http://schemas.microsoft.com/office/drawing/2018/hyperlinkcolor" xmlns="" val="tx"/>
                    </a:ext>
                  </a:extLst>
                </a:hlinkClick>
              </a:rPr>
              <a:t>be</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3" tooltip="1722: en (Prep) -- In, on, among. A primary preposition denoting position, and instrumentality, i.e. A relation of rest; in, at, on, by, etc.">
                  <a:extLst>
                    <a:ext uri="{A12FA001-AC4F-418D-AE19-62706E023703}">
                      <ahyp:hlinkClr xmlns:ahyp="http://schemas.microsoft.com/office/drawing/2018/hyperlinkcolor" xmlns="" val="tx"/>
                    </a:ext>
                  </a:extLst>
                </a:hlinkClick>
              </a:rPr>
              <a:t>in</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4" tooltip="1473: hēmin (PPro-D1P) -- I, the first-person pronoun. A primary pronoun of the first person I.">
                  <a:extLst>
                    <a:ext uri="{A12FA001-AC4F-418D-AE19-62706E023703}">
                      <ahyp:hlinkClr xmlns:ahyp="http://schemas.microsoft.com/office/drawing/2018/hyperlinkcolor" xmlns="" val="tx"/>
                    </a:ext>
                  </a:extLst>
                </a:hlinkClick>
              </a:rPr>
              <a:t>Us,</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6" tooltip="2443: hina (Conj) -- In order that, so that. Probably from the same as the former part of heautou; in order that.">
                  <a:extLst>
                    <a:ext uri="{A12FA001-AC4F-418D-AE19-62706E023703}">
                      <ahyp:hlinkClr xmlns:ahyp="http://schemas.microsoft.com/office/drawing/2018/hyperlinkcolor" xmlns="" val="tx"/>
                    </a:ext>
                  </a:extLst>
                </a:hlinkClick>
              </a:rPr>
              <a:t>so that</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8" tooltip="3588: ho (Art-NMS) -- The, the definite article. Including the feminine he, and the neuter to in all their inflections; the definite article; the.">
                  <a:extLst>
                    <a:ext uri="{A12FA001-AC4F-418D-AE19-62706E023703}">
                      <ahyp:hlinkClr xmlns:ahyp="http://schemas.microsoft.com/office/drawing/2018/hyperlinkcolor" xmlns="" val="tx"/>
                    </a:ext>
                  </a:extLst>
                </a:hlinkClick>
              </a:rPr>
              <a:t>the</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9" tooltip="2889: kosmos (N-NMS) -- Probably from the base of komizo; orderly arrangement, i.e. Decoration; by implication, the world (morally).">
                  <a:extLst>
                    <a:ext uri="{A12FA001-AC4F-418D-AE19-62706E023703}">
                      <ahyp:hlinkClr xmlns:ahyp="http://schemas.microsoft.com/office/drawing/2018/hyperlinkcolor" xmlns="" val="tx"/>
                    </a:ext>
                  </a:extLst>
                </a:hlinkClick>
              </a:rPr>
              <a:t>world</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20" tooltip="4100: pisteuē (V-PSA-3S) -- From pistis; to have faith, i.e. Credit; by implication, to entrust.">
                  <a:extLst>
                    <a:ext uri="{A12FA001-AC4F-418D-AE19-62706E023703}">
                      <ahyp:hlinkClr xmlns:ahyp="http://schemas.microsoft.com/office/drawing/2018/hyperlinkcolor" xmlns="" val="tx"/>
                    </a:ext>
                  </a:extLst>
                </a:hlinkClick>
              </a:rPr>
              <a:t>may believe</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21" tooltip="3754: hoti (Conj) -- Neuter of hostis as conjunction; demonstrative, that; causative, because.">
                  <a:extLst>
                    <a:ext uri="{A12FA001-AC4F-418D-AE19-62706E023703}">
                      <ahyp:hlinkClr xmlns:ahyp="http://schemas.microsoft.com/office/drawing/2018/hyperlinkcolor" xmlns="" val="tx"/>
                    </a:ext>
                  </a:extLst>
                </a:hlinkClick>
              </a:rPr>
              <a:t>that</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1" tooltip="4771: sy (PPro-N2S) -- You. The person pronoun of the second person singular; thou.">
                  <a:extLst>
                    <a:ext uri="{A12FA001-AC4F-418D-AE19-62706E023703}">
                      <ahyp:hlinkClr xmlns:ahyp="http://schemas.microsoft.com/office/drawing/2018/hyperlinkcolor" xmlns="" val="tx"/>
                    </a:ext>
                  </a:extLst>
                </a:hlinkClick>
              </a:rPr>
              <a:t>You</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22" tooltip="649: apesteilas (V-AIA-2S) -- From apo and stello; set apart, i.e. to send out literally or figuratively.">
                  <a:extLst>
                    <a:ext uri="{A12FA001-AC4F-418D-AE19-62706E023703}">
                      <ahyp:hlinkClr xmlns:ahyp="http://schemas.microsoft.com/office/drawing/2018/hyperlinkcolor" xmlns="" val="tx"/>
                    </a:ext>
                  </a:extLst>
                </a:hlinkClick>
              </a:rPr>
              <a:t>sent</a:t>
            </a:r>
            <a:r>
              <a:rPr lang="en-US" b="1" i="0" dirty="0">
                <a:solidFill>
                  <a:schemeClr val="tx1"/>
                </a:solidFill>
                <a:effectLst/>
                <a:highlight>
                  <a:srgbClr val="FFFF00"/>
                </a:highlight>
                <a:latin typeface="Arial" panose="020B0604020202020204" pitchFamily="34" charset="0"/>
              </a:rPr>
              <a:t> </a:t>
            </a:r>
            <a:r>
              <a:rPr lang="en-US" b="1" i="0" u="none" strike="noStrike" dirty="0">
                <a:solidFill>
                  <a:schemeClr val="tx1"/>
                </a:solidFill>
                <a:effectLst/>
                <a:highlight>
                  <a:srgbClr val="FFFF00"/>
                </a:highlight>
                <a:latin typeface="Arial" panose="020B0604020202020204" pitchFamily="34" charset="0"/>
                <a:hlinkClick r:id="rId14" tooltip="1473: me (PPro-A1S) -- I, the first-person pronoun. A primary pronoun of the first person I.">
                  <a:extLst>
                    <a:ext uri="{A12FA001-AC4F-418D-AE19-62706E023703}">
                      <ahyp:hlinkClr xmlns:ahyp="http://schemas.microsoft.com/office/drawing/2018/hyperlinkcolor" xmlns="" val="tx"/>
                    </a:ext>
                  </a:extLst>
                </a:hlinkClick>
              </a:rPr>
              <a:t>Me.</a:t>
            </a:r>
            <a:r>
              <a:rPr lang="en-US" b="1" i="0" dirty="0">
                <a:solidFill>
                  <a:schemeClr val="tx1"/>
                </a:solidFill>
                <a:effectLst/>
                <a:highlight>
                  <a:srgbClr val="FFFF00"/>
                </a:highlight>
                <a:latin typeface="Arial" panose="020B0604020202020204" pitchFamily="34" charset="0"/>
              </a:rPr>
              <a:t> </a:t>
            </a:r>
            <a:r>
              <a:rPr lang="en-US" b="1" i="0" dirty="0">
                <a:solidFill>
                  <a:srgbClr val="AA4400"/>
                </a:solidFill>
                <a:effectLst/>
                <a:latin typeface="Roboto" panose="02000000000000000000" pitchFamily="2" charset="0"/>
              </a:rPr>
              <a:t>22</a:t>
            </a:r>
            <a:r>
              <a:rPr lang="en-US" b="0" i="0" dirty="0">
                <a:solidFill>
                  <a:srgbClr val="001320"/>
                </a:solidFill>
                <a:effectLst/>
                <a:latin typeface="Arial" panose="020B0604020202020204" pitchFamily="34" charset="0"/>
              </a:rPr>
              <a:t>I have given them the glory You gave Me, so that they may be one as We are one—…</a:t>
            </a:r>
            <a:endParaRPr lang="en-US" dirty="0"/>
          </a:p>
          <a:p>
            <a:r>
              <a:rPr lang="en-US" sz="2400" b="1" dirty="0"/>
              <a:t>John 10:20</a:t>
            </a:r>
            <a:r>
              <a:rPr lang="en-US" dirty="0"/>
              <a:t>—</a:t>
            </a:r>
            <a:r>
              <a:rPr lang="en-US" b="1" i="0" u="none" strike="noStrike" dirty="0">
                <a:solidFill>
                  <a:srgbClr val="008AE6"/>
                </a:solidFill>
                <a:effectLst/>
                <a:latin typeface="Roboto" panose="02000000000000000000" pitchFamily="2" charset="0"/>
                <a:hlinkClick r:id="rId23"/>
              </a:rPr>
              <a:t>29</a:t>
            </a:r>
            <a:r>
              <a:rPr lang="en-US" b="0" i="0" dirty="0">
                <a:solidFill>
                  <a:srgbClr val="770000"/>
                </a:solidFill>
                <a:effectLst/>
                <a:latin typeface="Arial" panose="020B0604020202020204" pitchFamily="34" charset="0"/>
              </a:rPr>
              <a:t>My Father who has given them to Me is greater than all. No one can snatch them out of My Father’s hand. </a:t>
            </a:r>
            <a:r>
              <a:rPr lang="en-US" b="1" i="0" u="none" strike="noStrike" dirty="0">
                <a:solidFill>
                  <a:srgbClr val="008AE6"/>
                </a:solidFill>
                <a:effectLst/>
                <a:latin typeface="Roboto" panose="02000000000000000000" pitchFamily="2" charset="0"/>
                <a:hlinkClick r:id="rId24"/>
              </a:rPr>
              <a:t>30</a:t>
            </a:r>
            <a:r>
              <a:rPr lang="en-US" b="0" i="0" dirty="0">
                <a:solidFill>
                  <a:srgbClr val="770000"/>
                </a:solidFill>
                <a:effectLst/>
                <a:latin typeface="Arial" panose="020B0604020202020204" pitchFamily="34" charset="0"/>
              </a:rPr>
              <a:t>I and the Father are one.”</a:t>
            </a:r>
            <a:endParaRPr lang="en-US" dirty="0"/>
          </a:p>
        </p:txBody>
      </p:sp>
    </p:spTree>
    <p:extLst>
      <p:ext uri="{BB962C8B-B14F-4D97-AF65-F5344CB8AC3E}">
        <p14:creationId xmlns:p14="http://schemas.microsoft.com/office/powerpoint/2010/main" val="3616776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8C2EA5-108A-FEE7-4E46-E227C23BDDC9}"/>
              </a:ext>
            </a:extLst>
          </p:cNvPr>
          <p:cNvSpPr>
            <a:spLocks noGrp="1"/>
          </p:cNvSpPr>
          <p:nvPr>
            <p:ph type="title"/>
          </p:nvPr>
        </p:nvSpPr>
        <p:spPr>
          <a:xfrm>
            <a:off x="1097280" y="286603"/>
            <a:ext cx="10058400" cy="1185735"/>
          </a:xfrm>
        </p:spPr>
        <p:txBody>
          <a:bodyPr>
            <a:normAutofit fontScale="90000"/>
          </a:bodyPr>
          <a:lstStyle/>
          <a:p>
            <a:r>
              <a:rPr lang="en-US" dirty="0"/>
              <a:t>The Holy Spirit Restores/Brings Unity</a:t>
            </a:r>
            <a:br>
              <a:rPr lang="en-US" dirty="0"/>
            </a:br>
            <a:endParaRPr lang="en-US" dirty="0"/>
          </a:p>
        </p:txBody>
      </p:sp>
      <p:sp>
        <p:nvSpPr>
          <p:cNvPr id="3" name="Content Placeholder 2">
            <a:extLst>
              <a:ext uri="{FF2B5EF4-FFF2-40B4-BE49-F238E27FC236}">
                <a16:creationId xmlns:a16="http://schemas.microsoft.com/office/drawing/2014/main" xmlns="" id="{A8AADBAA-D1BA-EDFF-2866-23FB2F2A1B49}"/>
              </a:ext>
            </a:extLst>
          </p:cNvPr>
          <p:cNvSpPr>
            <a:spLocks noGrp="1"/>
          </p:cNvSpPr>
          <p:nvPr>
            <p:ph idx="1"/>
          </p:nvPr>
        </p:nvSpPr>
        <p:spPr>
          <a:xfrm>
            <a:off x="1066800" y="1720312"/>
            <a:ext cx="10058400" cy="4556502"/>
          </a:xfrm>
        </p:spPr>
        <p:txBody>
          <a:bodyPr>
            <a:normAutofit/>
          </a:bodyPr>
          <a:lstStyle/>
          <a:p>
            <a:r>
              <a:rPr lang="en-US" sz="2800" b="1" dirty="0"/>
              <a:t>Genesis 11:5-7—The Tower of Babel</a:t>
            </a:r>
            <a:r>
              <a:rPr lang="en-US" dirty="0"/>
              <a:t/>
            </a:r>
            <a:br>
              <a:rPr lang="en-US" dirty="0"/>
            </a:br>
            <a:r>
              <a:rPr lang="en-US" dirty="0"/>
              <a:t/>
            </a:r>
            <a:br>
              <a:rPr lang="en-US" dirty="0"/>
            </a:br>
            <a:r>
              <a:rPr lang="en-US" sz="2400" b="1" i="0" u="none" strike="noStrike" dirty="0">
                <a:solidFill>
                  <a:srgbClr val="008AE6"/>
                </a:solidFill>
                <a:effectLst/>
                <a:latin typeface="Arial" panose="020B0604020202020204" pitchFamily="34" charset="0"/>
                <a:hlinkClick r:id="rId2"/>
              </a:rPr>
              <a:t>5</a:t>
            </a:r>
            <a:r>
              <a:rPr lang="en-US" sz="2400" b="0" i="0" dirty="0">
                <a:solidFill>
                  <a:srgbClr val="001320"/>
                </a:solidFill>
                <a:effectLst/>
                <a:latin typeface="Roboto" panose="02000000000000000000" pitchFamily="2" charset="0"/>
              </a:rPr>
              <a:t>The LORD came down to see the city and the tower which the sons of men had built. </a:t>
            </a:r>
            <a:r>
              <a:rPr lang="en-US" sz="2400" b="1" i="0" u="none" strike="noStrike" dirty="0">
                <a:solidFill>
                  <a:srgbClr val="008AE6"/>
                </a:solidFill>
                <a:effectLst/>
                <a:latin typeface="Arial" panose="020B0604020202020204" pitchFamily="34" charset="0"/>
                <a:hlinkClick r:id="rId3"/>
              </a:rPr>
              <a:t>6</a:t>
            </a:r>
            <a:r>
              <a:rPr lang="en-US" sz="2400" b="0" i="0" dirty="0">
                <a:solidFill>
                  <a:srgbClr val="001320"/>
                </a:solidFill>
                <a:effectLst/>
                <a:latin typeface="Roboto" panose="02000000000000000000" pitchFamily="2" charset="0"/>
              </a:rPr>
              <a:t>The LORD said, “Behold, they are one people, and they all have the same language. And this is what they began to do, and now nothing which they purpose to do will be impossible for them. </a:t>
            </a:r>
            <a:r>
              <a:rPr lang="en-US" sz="2400" b="1" i="0" u="none" strike="noStrike" dirty="0">
                <a:solidFill>
                  <a:srgbClr val="008AE6"/>
                </a:solidFill>
                <a:effectLst/>
                <a:latin typeface="Arial" panose="020B0604020202020204" pitchFamily="34" charset="0"/>
                <a:hlinkClick r:id="rId4"/>
              </a:rPr>
              <a:t>7</a:t>
            </a:r>
            <a:r>
              <a:rPr lang="en-US" sz="2400" b="0" i="0" dirty="0">
                <a:solidFill>
                  <a:srgbClr val="001320"/>
                </a:solidFill>
                <a:effectLst/>
                <a:latin typeface="Roboto" panose="02000000000000000000" pitchFamily="2" charset="0"/>
              </a:rPr>
              <a:t>“Come, let Us go down and there confuse their language, so that they will not understand one another’s speech.”</a:t>
            </a:r>
          </a:p>
          <a:p>
            <a:endParaRPr lang="en-US" sz="2400" b="0" i="0" dirty="0">
              <a:solidFill>
                <a:srgbClr val="001320"/>
              </a:solidFill>
              <a:effectLst/>
              <a:latin typeface="Roboto" panose="02000000000000000000" pitchFamily="2" charset="0"/>
            </a:endParaRPr>
          </a:p>
          <a:p>
            <a:r>
              <a:rPr lang="en-US" sz="2400" dirty="0">
                <a:solidFill>
                  <a:srgbClr val="001320"/>
                </a:solidFill>
                <a:latin typeface="Roboto" panose="02000000000000000000" pitchFamily="2" charset="0"/>
              </a:rPr>
              <a:t>Pride and rebellion/disobedience lead to division</a:t>
            </a:r>
            <a:endParaRPr lang="en-US" sz="2400" b="0" i="0" dirty="0">
              <a:solidFill>
                <a:srgbClr val="001320"/>
              </a:solidFill>
              <a:effectLst/>
              <a:latin typeface="Roboto" panose="02000000000000000000" pitchFamily="2" charset="0"/>
            </a:endParaRPr>
          </a:p>
        </p:txBody>
      </p:sp>
    </p:spTree>
    <p:extLst>
      <p:ext uri="{BB962C8B-B14F-4D97-AF65-F5344CB8AC3E}">
        <p14:creationId xmlns:p14="http://schemas.microsoft.com/office/powerpoint/2010/main" val="497498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1D6C45-98A7-0F52-FC90-2D96D8B3A00C}"/>
              </a:ext>
            </a:extLst>
          </p:cNvPr>
          <p:cNvSpPr>
            <a:spLocks noGrp="1"/>
          </p:cNvSpPr>
          <p:nvPr>
            <p:ph type="title"/>
          </p:nvPr>
        </p:nvSpPr>
        <p:spPr/>
        <p:txBody>
          <a:bodyPr/>
          <a:lstStyle/>
          <a:p>
            <a:r>
              <a:rPr lang="en-US" dirty="0"/>
              <a:t>The Holy Spirit Restores/Brings Unity</a:t>
            </a:r>
          </a:p>
        </p:txBody>
      </p:sp>
      <p:sp>
        <p:nvSpPr>
          <p:cNvPr id="3" name="Content Placeholder 2">
            <a:extLst>
              <a:ext uri="{FF2B5EF4-FFF2-40B4-BE49-F238E27FC236}">
                <a16:creationId xmlns:a16="http://schemas.microsoft.com/office/drawing/2014/main" xmlns="" id="{84657B1D-6ECB-312E-5FD8-1EE59535C0BE}"/>
              </a:ext>
            </a:extLst>
          </p:cNvPr>
          <p:cNvSpPr>
            <a:spLocks noGrp="1"/>
          </p:cNvSpPr>
          <p:nvPr>
            <p:ph idx="1"/>
          </p:nvPr>
        </p:nvSpPr>
        <p:spPr/>
        <p:txBody>
          <a:bodyPr/>
          <a:lstStyle/>
          <a:p>
            <a:r>
              <a:rPr lang="en-US" sz="2400" b="1" dirty="0">
                <a:solidFill>
                  <a:srgbClr val="001320"/>
                </a:solidFill>
                <a:latin typeface="Roboto" panose="02000000000000000000" pitchFamily="2" charset="0"/>
              </a:rPr>
              <a:t>Acts 2—The Holy Spirit at Pentecost</a:t>
            </a:r>
            <a:endParaRPr lang="en-US" sz="2400" b="1" i="0" dirty="0">
              <a:solidFill>
                <a:srgbClr val="001320"/>
              </a:solidFill>
              <a:effectLst/>
              <a:latin typeface="Roboto" panose="02000000000000000000" pitchFamily="2" charset="0"/>
            </a:endParaRPr>
          </a:p>
          <a:p>
            <a:r>
              <a:rPr lang="en-US" sz="2400" b="1" i="0" u="none" strike="noStrike" dirty="0">
                <a:solidFill>
                  <a:srgbClr val="008AE6"/>
                </a:solidFill>
                <a:effectLst/>
                <a:latin typeface="Roboto" panose="02000000000000000000" pitchFamily="2" charset="0"/>
                <a:hlinkClick r:id="rId2"/>
              </a:rPr>
              <a:t>“1</a:t>
            </a:r>
            <a:r>
              <a:rPr lang="en-US" sz="2400" b="0" i="0" dirty="0">
                <a:solidFill>
                  <a:srgbClr val="001320"/>
                </a:solidFill>
                <a:effectLst/>
                <a:latin typeface="Arial" panose="020B0604020202020204" pitchFamily="34" charset="0"/>
              </a:rPr>
              <a:t>When the day of Pentecost came, they were all together in one place. </a:t>
            </a:r>
            <a:r>
              <a:rPr lang="en-US" sz="2400" b="1" i="0" u="none" strike="noStrike" dirty="0">
                <a:solidFill>
                  <a:srgbClr val="008AE6"/>
                </a:solidFill>
                <a:effectLst/>
                <a:latin typeface="Roboto" panose="02000000000000000000" pitchFamily="2" charset="0"/>
                <a:hlinkClick r:id="rId3"/>
              </a:rPr>
              <a:t>2</a:t>
            </a:r>
            <a:r>
              <a:rPr lang="en-US" sz="2400" b="0" i="0" dirty="0">
                <a:solidFill>
                  <a:srgbClr val="001320"/>
                </a:solidFill>
                <a:effectLst/>
                <a:latin typeface="Arial" panose="020B0604020202020204" pitchFamily="34" charset="0"/>
              </a:rPr>
              <a:t>Suddenly a sound like a mighty rushing wind came from heaven and filled the whole house where they were sitting. </a:t>
            </a:r>
            <a:r>
              <a:rPr lang="en-US" sz="2400" b="1" i="0" u="none" strike="noStrike" dirty="0">
                <a:solidFill>
                  <a:srgbClr val="008AE6"/>
                </a:solidFill>
                <a:effectLst/>
                <a:latin typeface="Roboto" panose="02000000000000000000" pitchFamily="2" charset="0"/>
                <a:hlinkClick r:id="rId4"/>
              </a:rPr>
              <a:t>3</a:t>
            </a:r>
            <a:r>
              <a:rPr lang="en-US" sz="2400" b="0" i="0" dirty="0">
                <a:solidFill>
                  <a:srgbClr val="001320"/>
                </a:solidFill>
                <a:effectLst/>
                <a:latin typeface="Arial" panose="020B0604020202020204" pitchFamily="34" charset="0"/>
              </a:rPr>
              <a:t>They saw tongues like flames of fire that separated and came to rest on each of them. </a:t>
            </a:r>
            <a:r>
              <a:rPr lang="en-US" sz="2400" b="1" i="0" u="none" strike="noStrike" dirty="0">
                <a:solidFill>
                  <a:srgbClr val="008AE6"/>
                </a:solidFill>
                <a:effectLst/>
                <a:latin typeface="Roboto" panose="02000000000000000000" pitchFamily="2" charset="0"/>
                <a:hlinkClick r:id="rId5"/>
              </a:rPr>
              <a:t>4</a:t>
            </a:r>
            <a:r>
              <a:rPr lang="en-US" sz="2400" b="0" i="0" dirty="0">
                <a:solidFill>
                  <a:srgbClr val="001320"/>
                </a:solidFill>
                <a:effectLst/>
                <a:latin typeface="Arial" panose="020B0604020202020204" pitchFamily="34" charset="0"/>
              </a:rPr>
              <a:t>And they were all filled with the Holy Spirit and began to speak in other tongues as the Spirit enabled them...” </a:t>
            </a:r>
          </a:p>
          <a:p>
            <a:r>
              <a:rPr lang="en-US" sz="2400" b="1" i="0" u="none" strike="noStrike" dirty="0">
                <a:solidFill>
                  <a:srgbClr val="008AE6"/>
                </a:solidFill>
                <a:effectLst/>
                <a:latin typeface="Roboto" panose="02000000000000000000" pitchFamily="2" charset="0"/>
                <a:hlinkClick r:id="rId6"/>
              </a:rPr>
              <a:t>“7</a:t>
            </a:r>
            <a:r>
              <a:rPr lang="en-US" sz="2400" b="0" i="0" dirty="0">
                <a:solidFill>
                  <a:srgbClr val="001320"/>
                </a:solidFill>
                <a:effectLst/>
                <a:latin typeface="Arial" panose="020B0604020202020204" pitchFamily="34" charset="0"/>
              </a:rPr>
              <a:t>Astounded and amazed, they asked, “Are not all these men who are speaking Galileans? </a:t>
            </a:r>
            <a:r>
              <a:rPr lang="en-US" sz="2400" b="1" i="0" u="none" strike="noStrike" dirty="0">
                <a:solidFill>
                  <a:srgbClr val="008AE6"/>
                </a:solidFill>
                <a:effectLst/>
                <a:latin typeface="Roboto" panose="02000000000000000000" pitchFamily="2" charset="0"/>
                <a:hlinkClick r:id="rId7"/>
              </a:rPr>
              <a:t>8</a:t>
            </a:r>
            <a:r>
              <a:rPr lang="en-US" sz="2400" b="0" i="0" dirty="0">
                <a:solidFill>
                  <a:srgbClr val="001320"/>
                </a:solidFill>
                <a:effectLst/>
                <a:latin typeface="Arial" panose="020B0604020202020204" pitchFamily="34" charset="0"/>
              </a:rPr>
              <a:t>How is it then that each of us hears them in his own native language?...”</a:t>
            </a:r>
          </a:p>
        </p:txBody>
      </p:sp>
    </p:spTree>
    <p:extLst>
      <p:ext uri="{BB962C8B-B14F-4D97-AF65-F5344CB8AC3E}">
        <p14:creationId xmlns:p14="http://schemas.microsoft.com/office/powerpoint/2010/main" val="2770320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3A24F8-0B10-1A5B-3184-E9C2DA0E72A9}"/>
              </a:ext>
            </a:extLst>
          </p:cNvPr>
          <p:cNvSpPr>
            <a:spLocks noGrp="1"/>
          </p:cNvSpPr>
          <p:nvPr>
            <p:ph type="title"/>
          </p:nvPr>
        </p:nvSpPr>
        <p:spPr/>
        <p:txBody>
          <a:bodyPr/>
          <a:lstStyle/>
          <a:p>
            <a:r>
              <a:rPr lang="en-US" dirty="0"/>
              <a:t>The Holy Spirit Restores and Brings Power to the Believers </a:t>
            </a:r>
          </a:p>
        </p:txBody>
      </p:sp>
      <p:sp>
        <p:nvSpPr>
          <p:cNvPr id="3" name="Content Placeholder 2">
            <a:extLst>
              <a:ext uri="{FF2B5EF4-FFF2-40B4-BE49-F238E27FC236}">
                <a16:creationId xmlns:a16="http://schemas.microsoft.com/office/drawing/2014/main" xmlns="" id="{90F9C5A9-F06F-F510-9DBC-1F3DCE4780F1}"/>
              </a:ext>
            </a:extLst>
          </p:cNvPr>
          <p:cNvSpPr>
            <a:spLocks noGrp="1"/>
          </p:cNvSpPr>
          <p:nvPr>
            <p:ph idx="1"/>
          </p:nvPr>
        </p:nvSpPr>
        <p:spPr/>
        <p:txBody>
          <a:bodyPr>
            <a:normAutofit lnSpcReduction="10000"/>
          </a:bodyPr>
          <a:lstStyle/>
          <a:p>
            <a:r>
              <a:rPr lang="en-US" sz="2400" dirty="0"/>
              <a:t>At Pentecost we see a restoration of unity and power in contrast to the disunity at the Tower of Babel, as evidenced by the manifestation of the gift of tongues. Unity of language through the power of the Holy Spirit, and the power of agreement with the will of God. </a:t>
            </a:r>
          </a:p>
          <a:p>
            <a:r>
              <a:rPr lang="en-US" sz="2400" dirty="0"/>
              <a:t>Notice:</a:t>
            </a:r>
          </a:p>
          <a:p>
            <a:r>
              <a:rPr lang="en-US" sz="2400" b="0" i="0" dirty="0">
                <a:solidFill>
                  <a:srgbClr val="001320"/>
                </a:solidFill>
                <a:effectLst/>
                <a:latin typeface="Arial" panose="020B0604020202020204" pitchFamily="34" charset="0"/>
              </a:rPr>
              <a:t>Genesis 11:6—</a:t>
            </a:r>
            <a:r>
              <a:rPr lang="en-US" sz="2000" b="0" i="0" dirty="0">
                <a:solidFill>
                  <a:srgbClr val="001320"/>
                </a:solidFill>
                <a:effectLst/>
                <a:latin typeface="Arial" panose="020B0604020202020204" pitchFamily="34" charset="0"/>
              </a:rPr>
              <a:t>“</a:t>
            </a:r>
            <a:r>
              <a:rPr lang="en-US" sz="2400" b="0" i="0" dirty="0">
                <a:solidFill>
                  <a:srgbClr val="001320"/>
                </a:solidFill>
                <a:effectLst/>
                <a:latin typeface="Arial" panose="020B0604020202020204" pitchFamily="34" charset="0"/>
              </a:rPr>
              <a:t>Look!” he said. “The people are united, and they all speak the same language. After this, nothing they set out to do will be impossible for them!</a:t>
            </a:r>
          </a:p>
          <a:p>
            <a:r>
              <a:rPr lang="en-US" sz="2400" b="1" i="0" u="none" strike="noStrike" dirty="0">
                <a:solidFill>
                  <a:srgbClr val="008AE6"/>
                </a:solidFill>
                <a:effectLst/>
                <a:latin typeface="Arial" panose="020B0604020202020204" pitchFamily="34" charset="0"/>
                <a:hlinkClick r:id="rId2"/>
              </a:rPr>
              <a:t>Matt 18:19</a:t>
            </a:r>
            <a:r>
              <a:rPr lang="en-US" sz="2400" b="0" i="0" dirty="0">
                <a:solidFill>
                  <a:srgbClr val="001320"/>
                </a:solidFill>
                <a:effectLst/>
                <a:latin typeface="Roboto" panose="02000000000000000000" pitchFamily="2" charset="0"/>
              </a:rPr>
              <a:t>“</a:t>
            </a:r>
            <a:r>
              <a:rPr lang="en-US" sz="2400" b="1" i="0" dirty="0">
                <a:solidFill>
                  <a:srgbClr val="001320"/>
                </a:solidFill>
                <a:effectLst/>
                <a:highlight>
                  <a:srgbClr val="FFFF00"/>
                </a:highlight>
                <a:latin typeface="Roboto" panose="02000000000000000000" pitchFamily="2" charset="0"/>
              </a:rPr>
              <a:t>Again I say to you, that if two of you agree on earth about anything that they may ask, it shall be done for them by My Father who is in heaven</a:t>
            </a:r>
            <a:r>
              <a:rPr lang="en-US" sz="2400" b="0" i="0" dirty="0">
                <a:solidFill>
                  <a:srgbClr val="001320"/>
                </a:solidFill>
                <a:effectLst/>
                <a:highlight>
                  <a:srgbClr val="FFFF00"/>
                </a:highlight>
                <a:latin typeface="Roboto" panose="02000000000000000000" pitchFamily="2" charset="0"/>
              </a:rPr>
              <a:t>. </a:t>
            </a:r>
            <a:endParaRPr lang="en-US" sz="2400" dirty="0"/>
          </a:p>
        </p:txBody>
      </p:sp>
    </p:spTree>
    <p:extLst>
      <p:ext uri="{BB962C8B-B14F-4D97-AF65-F5344CB8AC3E}">
        <p14:creationId xmlns:p14="http://schemas.microsoft.com/office/powerpoint/2010/main" val="354664983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194</TotalTime>
  <Words>1029</Words>
  <Application>Microsoft Office PowerPoint</Application>
  <PresentationFormat>Custom</PresentationFormat>
  <Paragraphs>88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Retrospect</vt:lpstr>
      <vt:lpstr>The Power of Unity, and Warning Against Hidden Sin</vt:lpstr>
      <vt:lpstr>When God is in the camp…</vt:lpstr>
      <vt:lpstr>Unity</vt:lpstr>
      <vt:lpstr>Unity</vt:lpstr>
      <vt:lpstr>The Fruit of Walking in Unity</vt:lpstr>
      <vt:lpstr>Power in Unity—Agreement </vt:lpstr>
      <vt:lpstr>The Holy Spirit Restores/Brings Unity </vt:lpstr>
      <vt:lpstr>The Holy Spirit Restores/Brings Unity</vt:lpstr>
      <vt:lpstr>The Holy Spirit Restores and Brings Power to the Believers </vt:lpstr>
      <vt:lpstr>WARNING… When God is in the camp, things become serious</vt:lpstr>
      <vt:lpstr> Joshua 7—The Sin of Achan</vt:lpstr>
      <vt:lpstr>Joshua 7:6-9</vt:lpstr>
      <vt:lpstr>Joshua 7:10-13</vt:lpstr>
      <vt:lpstr>Joshua 7:14-17</vt:lpstr>
      <vt:lpstr>Joshua 7:18-21</vt:lpstr>
      <vt:lpstr>Joshua 7:22-26</vt:lpstr>
      <vt:lpstr>Contrast</vt:lpstr>
      <vt:lpstr>Consequences</vt:lpstr>
      <vt:lpstr>New Testament Example</vt:lpstr>
      <vt:lpstr>Why is it then that I am not struck down every day for the sin in my heart?</vt:lpstr>
      <vt:lpstr>Why? …. Its His Grace</vt:lpstr>
      <vt:lpstr>Some VERY good news…</vt:lpstr>
      <vt:lpstr>Ask Yourself This Question:</vt:lpstr>
      <vt:lpstr>Lets Pray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Power of Unity, and Warning Against Hidden Sin</dc:title>
  <dc:creator>Daniel Slade</dc:creator>
  <cp:lastModifiedBy>LifeGate</cp:lastModifiedBy>
  <cp:revision>4</cp:revision>
  <dcterms:created xsi:type="dcterms:W3CDTF">2022-07-24T09:18:32Z</dcterms:created>
  <dcterms:modified xsi:type="dcterms:W3CDTF">2022-07-31T14:45:55Z</dcterms:modified>
</cp:coreProperties>
</file>