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 id="2147483689" r:id="rId4"/>
  </p:sldMasterIdLst>
  <p:notesMasterIdLst>
    <p:notesMasterId r:id="rId36"/>
  </p:notesMasterIdLst>
  <p:sldIdLst>
    <p:sldId id="904" r:id="rId5"/>
    <p:sldId id="1040" r:id="rId6"/>
    <p:sldId id="1022" r:id="rId7"/>
    <p:sldId id="1023" r:id="rId8"/>
    <p:sldId id="1024" r:id="rId9"/>
    <p:sldId id="1025" r:id="rId10"/>
    <p:sldId id="1027" r:id="rId11"/>
    <p:sldId id="1026" r:id="rId12"/>
    <p:sldId id="1028" r:id="rId13"/>
    <p:sldId id="1029" r:id="rId14"/>
    <p:sldId id="1030" r:id="rId15"/>
    <p:sldId id="1031" r:id="rId16"/>
    <p:sldId id="1032" r:id="rId17"/>
    <p:sldId id="1034" r:id="rId18"/>
    <p:sldId id="1033" r:id="rId19"/>
    <p:sldId id="1035" r:id="rId20"/>
    <p:sldId id="1036" r:id="rId21"/>
    <p:sldId id="1020" r:id="rId22"/>
    <p:sldId id="1021" r:id="rId23"/>
    <p:sldId id="1007" r:id="rId24"/>
    <p:sldId id="1015" r:id="rId25"/>
    <p:sldId id="969" r:id="rId26"/>
    <p:sldId id="1037" r:id="rId27"/>
    <p:sldId id="1039" r:id="rId28"/>
    <p:sldId id="1042" r:id="rId29"/>
    <p:sldId id="1014" r:id="rId30"/>
    <p:sldId id="1038" r:id="rId31"/>
    <p:sldId id="1041" r:id="rId32"/>
    <p:sldId id="1043" r:id="rId33"/>
    <p:sldId id="1044" r:id="rId34"/>
    <p:sldId id="992" r:id="rId35"/>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9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p:scale>
          <a:sx n="70" d="100"/>
          <a:sy n="70" d="100"/>
        </p:scale>
        <p:origin x="-2814" y="-9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4820"/>
          </a:xfrm>
          <a:prstGeom prst="rect">
            <a:avLst/>
          </a:prstGeom>
        </p:spPr>
        <p:txBody>
          <a:bodyPr vert="horz" lIns="92438" tIns="46219" rIns="92438" bIns="46219"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38" tIns="46219" rIns="92438" bIns="46219" rtlCol="0"/>
          <a:lstStyle>
            <a:lvl1pPr algn="r">
              <a:defRPr sz="1200"/>
            </a:lvl1pPr>
          </a:lstStyle>
          <a:p>
            <a:fld id="{6C4C2796-38F0-4163-B63C-6A929A5D6120}" type="datetimeFigureOut">
              <a:rPr lang="en-US" smtClean="0"/>
              <a:t>7/10/2022</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38" tIns="46219" rIns="92438" bIns="46219"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38" tIns="46219" rIns="92438" bIns="462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2982119" cy="464820"/>
          </a:xfrm>
          <a:prstGeom prst="rect">
            <a:avLst/>
          </a:prstGeom>
        </p:spPr>
        <p:txBody>
          <a:bodyPr vert="horz" lIns="92438" tIns="46219" rIns="92438" bIns="4621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38" tIns="46219" rIns="92438" bIns="46219" rtlCol="0" anchor="b"/>
          <a:lstStyle>
            <a:lvl1pPr algn="r">
              <a:defRPr sz="1200"/>
            </a:lvl1pPr>
          </a:lstStyle>
          <a:p>
            <a:fld id="{5DCBF8A3-7C65-4CBF-A992-414CE124F484}" type="slidenum">
              <a:rPr lang="en-US" smtClean="0"/>
              <a:t>‹#›</a:t>
            </a:fld>
            <a:endParaRPr lang="en-US"/>
          </a:p>
        </p:txBody>
      </p:sp>
    </p:spTree>
    <p:extLst>
      <p:ext uri="{BB962C8B-B14F-4D97-AF65-F5344CB8AC3E}">
        <p14:creationId xmlns:p14="http://schemas.microsoft.com/office/powerpoint/2010/main" val="2288100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537D3102-AD23-4BFF-87AE-61567A0BE8E3}" type="datetime1">
              <a:rPr lang="en-US" smtClean="0"/>
              <a:t>7/10/2022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B55F5725-E820-4B2A-A81C-15E6A453397F}" type="datetime1">
              <a:rPr lang="en-US" smtClean="0"/>
              <a:t>7/10/2022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8DB90A-5AB2-4BF4-8147-F4CADCC03FE3}" type="datetime1">
              <a:rPr lang="en-US" smtClean="0"/>
              <a:t>7/10/2022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FC7ECF7D-CB0D-4FDB-902B-9E5CD56B2F3F}" type="datetime1">
              <a:rPr lang="en-US" smtClean="0"/>
              <a:t>7/10/2022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C1155614-9033-4786-9235-17DD4EEE6651}" type="datetime1">
              <a:rPr lang="en-US" smtClean="0"/>
              <a:t>7/10/2022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3DFD299-E27D-455F-9667-E019E6CEA2DD}" type="datetime1">
              <a:rPr lang="en-US" smtClean="0"/>
              <a:t>7/10/2022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AA9CB-1752-48C5-8105-E376DCE212C0}" type="datetime1">
              <a:rPr lang="en-US" smtClean="0"/>
              <a:t>7/10/2022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1F1C62-8F5A-4581-84EA-8C88B3391AE6}" type="datetime1">
              <a:rPr lang="en-US" smtClean="0"/>
              <a:t>7/10/2022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A98DDE-8CD0-4E97-98D0-8F413940748F}" type="datetime1">
              <a:rPr lang="en-US" smtClean="0"/>
              <a:t>7/10/2022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FABC42-E576-4B96-A2BC-C9DCC9DAE463}" type="datetime1">
              <a:rPr lang="en-US" smtClean="0"/>
              <a:t>7/10/2022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9B64A-A574-4632-8FB6-30501D3E1ACB}" type="datetime1">
              <a:rPr lang="en-US" smtClean="0"/>
              <a:t>7/10/2022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print">
            <a:extLst>
              <a:ext uri="{28A0092B-C50C-407E-A947-70E740481C1C}">
                <a14:useLocalDpi xmlns:a14="http://schemas.microsoft.com/office/drawing/2010/main" val="0"/>
              </a:ext>
            </a:extLst>
          </a:blip>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B3AFFF1-9C47-49F0-AE12-AF188F3F4E82}" type="datetime1">
              <a:rPr lang="en-US" smtClean="0"/>
              <a:pPr/>
              <a:t>7/10/2022</a:t>
            </a:fld>
            <a:endParaRPr lang="en-US"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8237106-F2ED-405E-BC33-CC3CF426205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ransition>
    <p:fade/>
  </p:transition>
  <p:timing>
    <p:tnLst>
      <p:par>
        <p:cTn id="1" dur="indefinite" restart="never" nodeType="tmRoot"/>
      </p:par>
    </p:tnLst>
  </p:timing>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1950" y="5983069"/>
            <a:ext cx="8305800" cy="646331"/>
          </a:xfrm>
          <a:prstGeom prst="rect">
            <a:avLst/>
          </a:prstGeom>
          <a:noFill/>
        </p:spPr>
        <p:txBody>
          <a:bodyPr wrap="square" rtlCol="0">
            <a:spAutoFit/>
          </a:bodyPr>
          <a:lstStyle/>
          <a:p>
            <a:pPr algn="ctr"/>
            <a:r>
              <a:rPr lang="en-US" sz="3600" b="1" dirty="0" smtClean="0"/>
              <a:t>Sunday, July 3, 2022</a:t>
            </a:r>
          </a:p>
        </p:txBody>
      </p:sp>
      <p:sp>
        <p:nvSpPr>
          <p:cNvPr id="5" name="TextBox 4"/>
          <p:cNvSpPr txBox="1"/>
          <p:nvPr/>
        </p:nvSpPr>
        <p:spPr>
          <a:xfrm>
            <a:off x="914400" y="5511225"/>
            <a:ext cx="7239000" cy="584775"/>
          </a:xfrm>
          <a:prstGeom prst="rect">
            <a:avLst/>
          </a:prstGeom>
          <a:noFill/>
        </p:spPr>
        <p:txBody>
          <a:bodyPr wrap="square" rtlCol="0">
            <a:spAutoFit/>
          </a:bodyPr>
          <a:lstStyle/>
          <a:p>
            <a:pPr algn="ctr"/>
            <a:r>
              <a:rPr lang="en-US" sz="3200" b="1" dirty="0" smtClean="0">
                <a:solidFill>
                  <a:srgbClr val="FFFF00"/>
                </a:solidFill>
              </a:rPr>
              <a:t>A SERMON TO LIFEGATE</a:t>
            </a:r>
            <a:endParaRPr lang="en-US" sz="3200" b="1" dirty="0">
              <a:solidFill>
                <a:srgbClr val="FFFF00"/>
              </a:solidFill>
            </a:endParaRPr>
          </a:p>
        </p:txBody>
      </p:sp>
      <p:sp>
        <p:nvSpPr>
          <p:cNvPr id="2" name="Rectangle 1"/>
          <p:cNvSpPr/>
          <p:nvPr/>
        </p:nvSpPr>
        <p:spPr>
          <a:xfrm>
            <a:off x="76200" y="-152400"/>
            <a:ext cx="8991600" cy="2431435"/>
          </a:xfrm>
          <a:prstGeom prst="rect">
            <a:avLst/>
          </a:prstGeom>
        </p:spPr>
        <p:txBody>
          <a:bodyPr wrap="square">
            <a:spAutoFit/>
          </a:bodyPr>
          <a:lstStyle/>
          <a:p>
            <a:pPr algn="ctr"/>
            <a:r>
              <a:rPr lang="en-US" sz="7200" b="1" dirty="0" smtClean="0">
                <a:solidFill>
                  <a:srgbClr val="FFFF00"/>
                </a:solidFill>
                <a:latin typeface="AR JULIAN" panose="02000000000000000000" pitchFamily="2" charset="0"/>
              </a:rPr>
              <a:t>The Awakening</a:t>
            </a:r>
            <a:endParaRPr lang="en-US" sz="4000" b="1" dirty="0" smtClean="0">
              <a:latin typeface="AR JULIAN" panose="02000000000000000000" pitchFamily="2" charset="0"/>
            </a:endParaRPr>
          </a:p>
          <a:p>
            <a:pPr algn="ctr"/>
            <a:r>
              <a:rPr lang="en-US" sz="4000" b="1" dirty="0" smtClean="0">
                <a:latin typeface="AR JULIAN" panose="02000000000000000000" pitchFamily="2" charset="0"/>
              </a:rPr>
              <a:t>Will Match and Exceed</a:t>
            </a:r>
          </a:p>
          <a:p>
            <a:pPr algn="ctr"/>
            <a:r>
              <a:rPr lang="en-US" sz="4000" b="1" dirty="0" smtClean="0">
                <a:latin typeface="AR JULIAN" panose="02000000000000000000" pitchFamily="2" charset="0"/>
              </a:rPr>
              <a:t>The Shaking </a:t>
            </a:r>
            <a:endParaRPr lang="en-US" sz="4000" dirty="0">
              <a:latin typeface="AR JULIAN" panose="02000000000000000000" pitchFamily="2" charset="0"/>
            </a:endParaRPr>
          </a:p>
        </p:txBody>
      </p:sp>
      <p:sp>
        <p:nvSpPr>
          <p:cNvPr id="6" name="AutoShape 2" descr="The Marketing Vulcano erupts. Move, move move ! | Ger van den Buij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The Shaking and the General Conference of Seventh-day Advent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950" y="2279035"/>
            <a:ext cx="3848100" cy="23680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76400" y="4647098"/>
            <a:ext cx="5867400" cy="646331"/>
          </a:xfrm>
          <a:prstGeom prst="rect">
            <a:avLst/>
          </a:prstGeom>
          <a:noFill/>
        </p:spPr>
        <p:txBody>
          <a:bodyPr wrap="square" rtlCol="0">
            <a:spAutoFit/>
          </a:bodyPr>
          <a:lstStyle/>
          <a:p>
            <a:pPr algn="ctr"/>
            <a:r>
              <a:rPr lang="en-US" sz="3600" dirty="0" smtClean="0">
                <a:solidFill>
                  <a:srgbClr val="FFFF00"/>
                </a:solidFill>
              </a:rPr>
              <a:t>Barrier- Breaking Grace </a:t>
            </a:r>
            <a:endParaRPr lang="en-US" sz="3600" dirty="0">
              <a:solidFill>
                <a:srgbClr val="FFFF00"/>
              </a:solidFill>
            </a:endParaRPr>
          </a:p>
        </p:txBody>
      </p:sp>
    </p:spTree>
    <p:extLst>
      <p:ext uri="{BB962C8B-B14F-4D97-AF65-F5344CB8AC3E}">
        <p14:creationId xmlns:p14="http://schemas.microsoft.com/office/powerpoint/2010/main" val="379900515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5493"/>
          <a:stretch/>
        </p:blipFill>
        <p:spPr bwMode="auto">
          <a:xfrm>
            <a:off x="0" y="457200"/>
            <a:ext cx="91440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4648200"/>
            <a:ext cx="2514600" cy="461665"/>
          </a:xfrm>
          <a:prstGeom prst="rect">
            <a:avLst/>
          </a:prstGeom>
          <a:solidFill>
            <a:schemeClr val="bg1"/>
          </a:solidFill>
        </p:spPr>
        <p:txBody>
          <a:bodyPr wrap="square" rtlCol="0">
            <a:spAutoFit/>
          </a:bodyPr>
          <a:lstStyle/>
          <a:p>
            <a:r>
              <a:rPr lang="en-US" sz="2400" dirty="0" smtClean="0"/>
              <a:t>FEBRUARY 2020</a:t>
            </a:r>
            <a:endParaRPr lang="en-US" sz="2400" dirty="0"/>
          </a:p>
        </p:txBody>
      </p:sp>
    </p:spTree>
    <p:extLst>
      <p:ext uri="{BB962C8B-B14F-4D97-AF65-F5344CB8AC3E}">
        <p14:creationId xmlns:p14="http://schemas.microsoft.com/office/powerpoint/2010/main" val="148636533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07" t="16667" r="27501" b="3889"/>
          <a:stretch/>
        </p:blipFill>
        <p:spPr bwMode="auto">
          <a:xfrm>
            <a:off x="685800" y="228598"/>
            <a:ext cx="7924800" cy="6463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95600" y="5214825"/>
            <a:ext cx="2514600" cy="461665"/>
          </a:xfrm>
          <a:prstGeom prst="rect">
            <a:avLst/>
          </a:prstGeom>
          <a:solidFill>
            <a:schemeClr val="bg1"/>
          </a:solidFill>
        </p:spPr>
        <p:txBody>
          <a:bodyPr wrap="square" rtlCol="0">
            <a:spAutoFit/>
          </a:bodyPr>
          <a:lstStyle/>
          <a:p>
            <a:r>
              <a:rPr lang="en-US" sz="2400" dirty="0" smtClean="0"/>
              <a:t>FEBRUARY 2020</a:t>
            </a:r>
            <a:endParaRPr lang="en-US" sz="2400" dirty="0"/>
          </a:p>
        </p:txBody>
      </p:sp>
    </p:spTree>
    <p:extLst>
      <p:ext uri="{BB962C8B-B14F-4D97-AF65-F5344CB8AC3E}">
        <p14:creationId xmlns:p14="http://schemas.microsoft.com/office/powerpoint/2010/main" val="275996778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917" t="19444" r="23125" b="5001"/>
          <a:stretch/>
        </p:blipFill>
        <p:spPr bwMode="auto">
          <a:xfrm>
            <a:off x="609600" y="457199"/>
            <a:ext cx="8229600" cy="5932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0" y="4953000"/>
            <a:ext cx="2514600" cy="461665"/>
          </a:xfrm>
          <a:prstGeom prst="rect">
            <a:avLst/>
          </a:prstGeom>
          <a:solidFill>
            <a:schemeClr val="bg1"/>
          </a:solidFill>
        </p:spPr>
        <p:txBody>
          <a:bodyPr wrap="square" rtlCol="0">
            <a:spAutoFit/>
          </a:bodyPr>
          <a:lstStyle/>
          <a:p>
            <a:r>
              <a:rPr lang="en-US" sz="2400" dirty="0" smtClean="0"/>
              <a:t>FEBRUARY 2020</a:t>
            </a:r>
            <a:endParaRPr lang="en-US" sz="2400" dirty="0"/>
          </a:p>
        </p:txBody>
      </p:sp>
    </p:spTree>
    <p:extLst>
      <p:ext uri="{BB962C8B-B14F-4D97-AF65-F5344CB8AC3E}">
        <p14:creationId xmlns:p14="http://schemas.microsoft.com/office/powerpoint/2010/main" val="354981975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1735" t="13586" r="21735" b="12631"/>
          <a:stretch/>
        </p:blipFill>
        <p:spPr>
          <a:xfrm>
            <a:off x="762000" y="533400"/>
            <a:ext cx="7772400" cy="5867400"/>
          </a:xfrm>
          <a:prstGeom prst="rect">
            <a:avLst/>
          </a:prstGeom>
        </p:spPr>
      </p:pic>
      <p:cxnSp>
        <p:nvCxnSpPr>
          <p:cNvPr id="3" name="Straight Connector 2"/>
          <p:cNvCxnSpPr/>
          <p:nvPr/>
        </p:nvCxnSpPr>
        <p:spPr>
          <a:xfrm>
            <a:off x="5943600" y="3124200"/>
            <a:ext cx="533400" cy="15240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457950" y="3657600"/>
            <a:ext cx="1314450" cy="60960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638800" y="2667000"/>
            <a:ext cx="685800" cy="22860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324600" y="2895600"/>
            <a:ext cx="1917700" cy="91440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613722" y="2692078"/>
            <a:ext cx="533400" cy="203522"/>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457950" y="3276600"/>
            <a:ext cx="19050" cy="38100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915869" y="2819400"/>
            <a:ext cx="19050" cy="38100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772400" y="3917548"/>
            <a:ext cx="237402" cy="349652"/>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38400" y="2133600"/>
            <a:ext cx="653970" cy="152400"/>
          </a:xfrm>
          <a:prstGeom prst="line">
            <a:avLst/>
          </a:prstGeom>
          <a:ln w="25400">
            <a:solidFill>
              <a:srgbClr val="E5940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886200" y="685800"/>
            <a:ext cx="457200" cy="381000"/>
          </a:xfrm>
          <a:prstGeom prst="line">
            <a:avLst/>
          </a:prstGeom>
          <a:ln w="25400">
            <a:solidFill>
              <a:srgbClr val="E5940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92370" y="1958051"/>
            <a:ext cx="152400" cy="199663"/>
          </a:xfrm>
          <a:prstGeom prst="line">
            <a:avLst/>
          </a:prstGeom>
          <a:ln w="25400">
            <a:solidFill>
              <a:srgbClr val="E5940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157477" y="1143000"/>
            <a:ext cx="728723" cy="762000"/>
          </a:xfrm>
          <a:prstGeom prst="line">
            <a:avLst/>
          </a:prstGeom>
          <a:ln w="25400">
            <a:solidFill>
              <a:srgbClr val="E5940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981200" y="533400"/>
            <a:ext cx="728723" cy="762000"/>
          </a:xfrm>
          <a:prstGeom prst="line">
            <a:avLst/>
          </a:prstGeom>
          <a:ln w="25400">
            <a:solidFill>
              <a:srgbClr val="E5940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981201" y="1255853"/>
            <a:ext cx="457199" cy="901861"/>
          </a:xfrm>
          <a:prstGeom prst="line">
            <a:avLst/>
          </a:prstGeom>
          <a:ln w="25400">
            <a:solidFill>
              <a:srgbClr val="E5940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045588" y="2186169"/>
            <a:ext cx="196770" cy="99831"/>
          </a:xfrm>
          <a:prstGeom prst="line">
            <a:avLst/>
          </a:prstGeom>
          <a:ln w="25400">
            <a:solidFill>
              <a:srgbClr val="E5940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694253" y="531953"/>
            <a:ext cx="457200" cy="381000"/>
          </a:xfrm>
          <a:prstGeom prst="line">
            <a:avLst/>
          </a:prstGeom>
          <a:ln w="25400">
            <a:solidFill>
              <a:srgbClr val="E5940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151453" y="1066800"/>
            <a:ext cx="191947" cy="269593"/>
          </a:xfrm>
          <a:prstGeom prst="line">
            <a:avLst/>
          </a:prstGeom>
          <a:ln w="25400">
            <a:solidFill>
              <a:srgbClr val="E5940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886200" y="1130460"/>
            <a:ext cx="250785" cy="199663"/>
          </a:xfrm>
          <a:prstGeom prst="line">
            <a:avLst/>
          </a:prstGeom>
          <a:ln w="25400">
            <a:solidFill>
              <a:srgbClr val="E5940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765384" y="771942"/>
            <a:ext cx="5244417" cy="1446550"/>
          </a:xfrm>
          <a:prstGeom prst="rect">
            <a:avLst/>
          </a:prstGeom>
          <a:noFill/>
        </p:spPr>
        <p:txBody>
          <a:bodyPr wrap="square" rtlCol="0">
            <a:spAutoFit/>
          </a:bodyPr>
          <a:lstStyle/>
          <a:p>
            <a:r>
              <a:rPr lang="en-US" sz="4400" b="1" dirty="0" smtClean="0">
                <a:effectLst>
                  <a:outerShdw blurRad="38100" dist="38100" dir="2700000" algn="tl">
                    <a:srgbClr val="000000">
                      <a:alpha val="43137"/>
                    </a:srgbClr>
                  </a:outerShdw>
                </a:effectLst>
              </a:rPr>
              <a:t>Building Proposal – </a:t>
            </a:r>
          </a:p>
          <a:p>
            <a:r>
              <a:rPr lang="en-US" sz="4400" b="1" dirty="0" smtClean="0">
                <a:effectLst>
                  <a:outerShdw blurRad="38100" dist="38100" dir="2700000" algn="tl">
                    <a:srgbClr val="000000">
                      <a:alpha val="43137"/>
                    </a:srgbClr>
                  </a:outerShdw>
                </a:effectLst>
              </a:rPr>
              <a:t>Phase One and Two</a:t>
            </a:r>
            <a:endParaRPr lang="en-US" sz="4400" b="1" dirty="0">
              <a:effectLst>
                <a:outerShdw blurRad="38100" dist="38100" dir="2700000" algn="tl">
                  <a:srgbClr val="000000">
                    <a:alpha val="43137"/>
                  </a:srgbClr>
                </a:outerShdw>
              </a:effectLst>
            </a:endParaRPr>
          </a:p>
        </p:txBody>
      </p:sp>
      <p:sp>
        <p:nvSpPr>
          <p:cNvPr id="6" name="Rectangle 5"/>
          <p:cNvSpPr/>
          <p:nvPr/>
        </p:nvSpPr>
        <p:spPr>
          <a:xfrm rot="3037590">
            <a:off x="1378568" y="4408067"/>
            <a:ext cx="1240355" cy="18518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9167646">
            <a:off x="1474751" y="5029200"/>
            <a:ext cx="1143000" cy="369332"/>
          </a:xfrm>
          <a:prstGeom prst="rect">
            <a:avLst/>
          </a:prstGeom>
          <a:noFill/>
        </p:spPr>
        <p:txBody>
          <a:bodyPr wrap="square" rtlCol="0">
            <a:spAutoFit/>
          </a:bodyPr>
          <a:lstStyle/>
          <a:p>
            <a:r>
              <a:rPr lang="en-US" dirty="0" smtClean="0"/>
              <a:t>Phase 1</a:t>
            </a:r>
            <a:endParaRPr lang="en-US" dirty="0"/>
          </a:p>
        </p:txBody>
      </p:sp>
      <p:sp>
        <p:nvSpPr>
          <p:cNvPr id="24" name="TextBox 23"/>
          <p:cNvSpPr txBox="1"/>
          <p:nvPr/>
        </p:nvSpPr>
        <p:spPr>
          <a:xfrm rot="18928477">
            <a:off x="3626753" y="4924158"/>
            <a:ext cx="1143000" cy="338554"/>
          </a:xfrm>
          <a:prstGeom prst="rect">
            <a:avLst/>
          </a:prstGeom>
          <a:noFill/>
        </p:spPr>
        <p:txBody>
          <a:bodyPr wrap="square" rtlCol="0">
            <a:spAutoFit/>
          </a:bodyPr>
          <a:lstStyle/>
          <a:p>
            <a:r>
              <a:rPr lang="en-US" sz="1600" dirty="0" smtClean="0"/>
              <a:t>Phase 2</a:t>
            </a:r>
            <a:endParaRPr lang="en-US" sz="1600" dirty="0"/>
          </a:p>
        </p:txBody>
      </p:sp>
      <p:sp>
        <p:nvSpPr>
          <p:cNvPr id="27" name="TextBox 26"/>
          <p:cNvSpPr txBox="1"/>
          <p:nvPr/>
        </p:nvSpPr>
        <p:spPr>
          <a:xfrm rot="2723804">
            <a:off x="3195786" y="3794654"/>
            <a:ext cx="1143000" cy="276999"/>
          </a:xfrm>
          <a:prstGeom prst="rect">
            <a:avLst/>
          </a:prstGeom>
          <a:noFill/>
        </p:spPr>
        <p:txBody>
          <a:bodyPr wrap="square" rtlCol="0">
            <a:spAutoFit/>
          </a:bodyPr>
          <a:lstStyle/>
          <a:p>
            <a:r>
              <a:rPr lang="en-US" sz="1200" dirty="0" smtClean="0"/>
              <a:t>Phase 2</a:t>
            </a:r>
            <a:endParaRPr lang="en-US" sz="1200" dirty="0"/>
          </a:p>
        </p:txBody>
      </p:sp>
      <p:sp>
        <p:nvSpPr>
          <p:cNvPr id="29" name="TextBox 28"/>
          <p:cNvSpPr txBox="1"/>
          <p:nvPr/>
        </p:nvSpPr>
        <p:spPr>
          <a:xfrm>
            <a:off x="5387592" y="5197967"/>
            <a:ext cx="2514600" cy="461665"/>
          </a:xfrm>
          <a:prstGeom prst="rect">
            <a:avLst/>
          </a:prstGeom>
          <a:solidFill>
            <a:schemeClr val="bg1"/>
          </a:solidFill>
        </p:spPr>
        <p:txBody>
          <a:bodyPr wrap="square" rtlCol="0">
            <a:spAutoFit/>
          </a:bodyPr>
          <a:lstStyle/>
          <a:p>
            <a:pPr algn="ctr"/>
            <a:r>
              <a:rPr lang="en-US" sz="2400" dirty="0" smtClean="0"/>
              <a:t>FALL  2021</a:t>
            </a:r>
            <a:endParaRPr lang="en-US" sz="2400" dirty="0"/>
          </a:p>
        </p:txBody>
      </p:sp>
    </p:spTree>
    <p:extLst>
      <p:ext uri="{BB962C8B-B14F-4D97-AF65-F5344CB8AC3E}">
        <p14:creationId xmlns:p14="http://schemas.microsoft.com/office/powerpoint/2010/main" val="1129211412"/>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454" t="28940" r="13168" b="10130"/>
          <a:stretch/>
        </p:blipFill>
        <p:spPr bwMode="auto">
          <a:xfrm>
            <a:off x="75428" y="750452"/>
            <a:ext cx="9075362"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457200" y="274638"/>
            <a:ext cx="8229600" cy="1143000"/>
          </a:xfrm>
        </p:spPr>
        <p:txBody>
          <a:bodyPr/>
          <a:lstStyle/>
          <a:p>
            <a:r>
              <a:rPr lang="en-US" dirty="0" smtClean="0"/>
              <a:t>Phase One Building Front Right  </a:t>
            </a:r>
            <a:endParaRPr lang="en-US" dirty="0"/>
          </a:p>
        </p:txBody>
      </p:sp>
      <p:sp>
        <p:nvSpPr>
          <p:cNvPr id="4" name="TextBox 3"/>
          <p:cNvSpPr txBox="1"/>
          <p:nvPr/>
        </p:nvSpPr>
        <p:spPr>
          <a:xfrm>
            <a:off x="5943600" y="4419600"/>
            <a:ext cx="2514600" cy="461665"/>
          </a:xfrm>
          <a:prstGeom prst="rect">
            <a:avLst/>
          </a:prstGeom>
          <a:solidFill>
            <a:schemeClr val="bg1"/>
          </a:solidFill>
        </p:spPr>
        <p:txBody>
          <a:bodyPr wrap="square" rtlCol="0">
            <a:spAutoFit/>
          </a:bodyPr>
          <a:lstStyle/>
          <a:p>
            <a:pPr algn="ctr"/>
            <a:r>
              <a:rPr lang="en-US" sz="2400" dirty="0" smtClean="0"/>
              <a:t>FALL  2021</a:t>
            </a:r>
            <a:endParaRPr lang="en-US" sz="2400" dirty="0"/>
          </a:p>
        </p:txBody>
      </p:sp>
    </p:spTree>
    <p:extLst>
      <p:ext uri="{BB962C8B-B14F-4D97-AF65-F5344CB8AC3E}">
        <p14:creationId xmlns:p14="http://schemas.microsoft.com/office/powerpoint/2010/main" val="1688662994"/>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lstStyle/>
          <a:p>
            <a:r>
              <a:rPr lang="en-US" dirty="0" smtClean="0"/>
              <a:t>Phase One Building Layout </a:t>
            </a:r>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012" t="13643" r="30494"/>
          <a:stretch/>
        </p:blipFill>
        <p:spPr bwMode="auto">
          <a:xfrm rot="5400000">
            <a:off x="1423174" y="-356375"/>
            <a:ext cx="6069050" cy="830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953000" y="5334000"/>
            <a:ext cx="2514600" cy="461665"/>
          </a:xfrm>
          <a:prstGeom prst="rect">
            <a:avLst/>
          </a:prstGeom>
          <a:solidFill>
            <a:schemeClr val="bg1"/>
          </a:solidFill>
        </p:spPr>
        <p:txBody>
          <a:bodyPr wrap="square" rtlCol="0">
            <a:spAutoFit/>
          </a:bodyPr>
          <a:lstStyle/>
          <a:p>
            <a:pPr algn="ctr"/>
            <a:r>
              <a:rPr lang="en-US" sz="2400" dirty="0" smtClean="0"/>
              <a:t>FALL  2021</a:t>
            </a:r>
            <a:endParaRPr lang="en-US" sz="2400" dirty="0"/>
          </a:p>
        </p:txBody>
      </p:sp>
    </p:spTree>
    <p:extLst>
      <p:ext uri="{BB962C8B-B14F-4D97-AF65-F5344CB8AC3E}">
        <p14:creationId xmlns:p14="http://schemas.microsoft.com/office/powerpoint/2010/main" val="3255468736"/>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94" t="17209" r="26221" b="3876"/>
          <a:stretch/>
        </p:blipFill>
        <p:spPr bwMode="auto">
          <a:xfrm>
            <a:off x="381000" y="685800"/>
            <a:ext cx="8325293" cy="5411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228600"/>
            <a:ext cx="8991600" cy="523220"/>
          </a:xfrm>
          <a:prstGeom prst="rect">
            <a:avLst/>
          </a:prstGeom>
          <a:noFill/>
        </p:spPr>
        <p:txBody>
          <a:bodyPr wrap="square" rtlCol="0">
            <a:spAutoFit/>
          </a:bodyPr>
          <a:lstStyle/>
          <a:p>
            <a:pPr algn="ctr"/>
            <a:r>
              <a:rPr lang="en-US" sz="2800" b="1" dirty="0" smtClean="0">
                <a:solidFill>
                  <a:schemeClr val="tx2"/>
                </a:solidFill>
              </a:rPr>
              <a:t>PROPOSED PHASE TWO ADDITIONS </a:t>
            </a:r>
            <a:endParaRPr lang="en-US" sz="2800" b="1" dirty="0">
              <a:solidFill>
                <a:schemeClr val="tx2"/>
              </a:solidFill>
            </a:endParaRPr>
          </a:p>
        </p:txBody>
      </p:sp>
      <p:cxnSp>
        <p:nvCxnSpPr>
          <p:cNvPr id="5" name="Straight Connector 4"/>
          <p:cNvCxnSpPr/>
          <p:nvPr/>
        </p:nvCxnSpPr>
        <p:spPr>
          <a:xfrm flipH="1">
            <a:off x="4495800" y="4495800"/>
            <a:ext cx="152400" cy="1524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562600" y="4607212"/>
            <a:ext cx="152400" cy="1524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469813" y="5999979"/>
            <a:ext cx="1092787" cy="97793"/>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8200" y="4495800"/>
            <a:ext cx="1092787" cy="97793"/>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258782">
            <a:off x="4599813" y="5184546"/>
            <a:ext cx="1143000" cy="369332"/>
          </a:xfrm>
          <a:prstGeom prst="rect">
            <a:avLst/>
          </a:prstGeom>
          <a:noFill/>
        </p:spPr>
        <p:txBody>
          <a:bodyPr wrap="square" rtlCol="0">
            <a:spAutoFit/>
          </a:bodyPr>
          <a:lstStyle/>
          <a:p>
            <a:r>
              <a:rPr lang="en-US" dirty="0" smtClean="0"/>
              <a:t>Phase 1</a:t>
            </a:r>
            <a:endParaRPr lang="en-US" dirty="0"/>
          </a:p>
        </p:txBody>
      </p:sp>
      <p:cxnSp>
        <p:nvCxnSpPr>
          <p:cNvPr id="10" name="Straight Connector 9"/>
          <p:cNvCxnSpPr/>
          <p:nvPr/>
        </p:nvCxnSpPr>
        <p:spPr>
          <a:xfrm>
            <a:off x="5105400" y="3477896"/>
            <a:ext cx="533400" cy="48897"/>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29200" y="3858896"/>
            <a:ext cx="557940" cy="48897"/>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054254" y="3864607"/>
            <a:ext cx="498946" cy="48896"/>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33968" y="4558315"/>
            <a:ext cx="443032" cy="3527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5587140" y="3526793"/>
            <a:ext cx="51660" cy="38671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043077" y="3463009"/>
            <a:ext cx="38100" cy="381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008452" y="3844009"/>
            <a:ext cx="64852" cy="714306"/>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477000" y="3889055"/>
            <a:ext cx="76200" cy="718157"/>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rot="258782">
            <a:off x="5951819" y="4070356"/>
            <a:ext cx="1143000" cy="261610"/>
          </a:xfrm>
          <a:prstGeom prst="rect">
            <a:avLst/>
          </a:prstGeom>
          <a:noFill/>
        </p:spPr>
        <p:txBody>
          <a:bodyPr wrap="square" rtlCol="0">
            <a:spAutoFit/>
          </a:bodyPr>
          <a:lstStyle/>
          <a:p>
            <a:r>
              <a:rPr lang="en-US" sz="1100" dirty="0" smtClean="0"/>
              <a:t>Phase 2</a:t>
            </a:r>
            <a:endParaRPr lang="en-US" sz="1100" dirty="0"/>
          </a:p>
        </p:txBody>
      </p:sp>
      <p:sp>
        <p:nvSpPr>
          <p:cNvPr id="40" name="TextBox 39"/>
          <p:cNvSpPr txBox="1"/>
          <p:nvPr/>
        </p:nvSpPr>
        <p:spPr>
          <a:xfrm rot="258782">
            <a:off x="5020402" y="3547788"/>
            <a:ext cx="1143000" cy="276999"/>
          </a:xfrm>
          <a:prstGeom prst="rect">
            <a:avLst/>
          </a:prstGeom>
          <a:noFill/>
        </p:spPr>
        <p:txBody>
          <a:bodyPr wrap="square" rtlCol="0">
            <a:spAutoFit/>
          </a:bodyPr>
          <a:lstStyle/>
          <a:p>
            <a:r>
              <a:rPr lang="en-US" sz="1200" dirty="0" smtClean="0"/>
              <a:t>Phase 2</a:t>
            </a:r>
            <a:endParaRPr lang="en-US" sz="1200" dirty="0"/>
          </a:p>
        </p:txBody>
      </p:sp>
      <p:sp>
        <p:nvSpPr>
          <p:cNvPr id="19" name="TextBox 18"/>
          <p:cNvSpPr txBox="1"/>
          <p:nvPr/>
        </p:nvSpPr>
        <p:spPr>
          <a:xfrm>
            <a:off x="1946160" y="5143304"/>
            <a:ext cx="2514600" cy="461665"/>
          </a:xfrm>
          <a:prstGeom prst="rect">
            <a:avLst/>
          </a:prstGeom>
          <a:solidFill>
            <a:schemeClr val="bg1"/>
          </a:solidFill>
        </p:spPr>
        <p:txBody>
          <a:bodyPr wrap="square" rtlCol="0">
            <a:spAutoFit/>
          </a:bodyPr>
          <a:lstStyle/>
          <a:p>
            <a:pPr algn="ctr"/>
            <a:r>
              <a:rPr lang="en-US" sz="2400" dirty="0" smtClean="0"/>
              <a:t>SUMMER 2022</a:t>
            </a:r>
            <a:endParaRPr lang="en-US" sz="2400" dirty="0"/>
          </a:p>
        </p:txBody>
      </p:sp>
    </p:spTree>
    <p:extLst>
      <p:ext uri="{BB962C8B-B14F-4D97-AF65-F5344CB8AC3E}">
        <p14:creationId xmlns:p14="http://schemas.microsoft.com/office/powerpoint/2010/main" val="546335273"/>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LIFEGATE FUND RAISING GOALS </a:t>
            </a:r>
            <a:br>
              <a:rPr lang="en-US" dirty="0" smtClean="0"/>
            </a:br>
            <a:r>
              <a:rPr lang="en-US" dirty="0" smtClean="0"/>
              <a:t>CAPITAL CAMPAIGN </a:t>
            </a:r>
            <a:endParaRPr lang="en-US" dirty="0"/>
          </a:p>
        </p:txBody>
      </p:sp>
      <p:pic>
        <p:nvPicPr>
          <p:cNvPr id="1026" name="Picture 2" descr="No.1 Free Fundraising Thermometer Tools and Resources by CouponBi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828800"/>
            <a:ext cx="3441301"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43200" y="2286000"/>
            <a:ext cx="1219200" cy="400110"/>
          </a:xfrm>
          <a:prstGeom prst="rect">
            <a:avLst/>
          </a:prstGeom>
          <a:solidFill>
            <a:schemeClr val="bg1"/>
          </a:solidFill>
        </p:spPr>
        <p:txBody>
          <a:bodyPr wrap="square" rtlCol="0">
            <a:spAutoFit/>
          </a:bodyPr>
          <a:lstStyle/>
          <a:p>
            <a:r>
              <a:rPr lang="en-US" sz="2000" dirty="0" smtClean="0"/>
              <a:t>$800,000</a:t>
            </a:r>
            <a:endParaRPr lang="en-US" sz="2000" dirty="0"/>
          </a:p>
        </p:txBody>
      </p:sp>
      <p:sp>
        <p:nvSpPr>
          <p:cNvPr id="6" name="TextBox 5"/>
          <p:cNvSpPr txBox="1"/>
          <p:nvPr/>
        </p:nvSpPr>
        <p:spPr>
          <a:xfrm>
            <a:off x="5041501" y="3581400"/>
            <a:ext cx="1219200" cy="400110"/>
          </a:xfrm>
          <a:prstGeom prst="rect">
            <a:avLst/>
          </a:prstGeom>
          <a:solidFill>
            <a:schemeClr val="bg1"/>
          </a:solidFill>
        </p:spPr>
        <p:txBody>
          <a:bodyPr wrap="square" rtlCol="0">
            <a:spAutoFit/>
          </a:bodyPr>
          <a:lstStyle/>
          <a:p>
            <a:r>
              <a:rPr lang="en-US" sz="2000" dirty="0" smtClean="0"/>
              <a:t>$412,000</a:t>
            </a:r>
            <a:endParaRPr lang="en-US" sz="2000" dirty="0"/>
          </a:p>
        </p:txBody>
      </p:sp>
      <p:sp>
        <p:nvSpPr>
          <p:cNvPr id="7" name="TextBox 6"/>
          <p:cNvSpPr txBox="1"/>
          <p:nvPr/>
        </p:nvSpPr>
        <p:spPr>
          <a:xfrm>
            <a:off x="2757377" y="3981510"/>
            <a:ext cx="1219200" cy="400110"/>
          </a:xfrm>
          <a:prstGeom prst="rect">
            <a:avLst/>
          </a:prstGeom>
          <a:solidFill>
            <a:schemeClr val="bg1"/>
          </a:solidFill>
        </p:spPr>
        <p:txBody>
          <a:bodyPr wrap="square" rtlCol="0">
            <a:spAutoFit/>
          </a:bodyPr>
          <a:lstStyle/>
          <a:p>
            <a:r>
              <a:rPr lang="en-US" sz="2000" dirty="0" smtClean="0"/>
              <a:t>$325,000</a:t>
            </a:r>
            <a:endParaRPr lang="en-US" sz="2000" dirty="0"/>
          </a:p>
        </p:txBody>
      </p:sp>
      <p:sp>
        <p:nvSpPr>
          <p:cNvPr id="8" name="TextBox 7"/>
          <p:cNvSpPr txBox="1"/>
          <p:nvPr/>
        </p:nvSpPr>
        <p:spPr>
          <a:xfrm>
            <a:off x="2743200" y="4343400"/>
            <a:ext cx="1219200" cy="400110"/>
          </a:xfrm>
          <a:prstGeom prst="rect">
            <a:avLst/>
          </a:prstGeom>
          <a:solidFill>
            <a:schemeClr val="bg1"/>
          </a:solidFill>
        </p:spPr>
        <p:txBody>
          <a:bodyPr wrap="square" rtlCol="0">
            <a:spAutoFit/>
          </a:bodyPr>
          <a:lstStyle/>
          <a:p>
            <a:r>
              <a:rPr lang="en-US" sz="2000" dirty="0" smtClean="0"/>
              <a:t>35</a:t>
            </a:r>
            <a:r>
              <a:rPr lang="en-US" sz="2000" dirty="0"/>
              <a:t>%</a:t>
            </a:r>
          </a:p>
        </p:txBody>
      </p:sp>
      <p:sp>
        <p:nvSpPr>
          <p:cNvPr id="9" name="TextBox 8"/>
          <p:cNvSpPr txBox="1"/>
          <p:nvPr/>
        </p:nvSpPr>
        <p:spPr>
          <a:xfrm>
            <a:off x="5257800" y="3954929"/>
            <a:ext cx="1219200" cy="400110"/>
          </a:xfrm>
          <a:prstGeom prst="rect">
            <a:avLst/>
          </a:prstGeom>
          <a:solidFill>
            <a:schemeClr val="bg1"/>
          </a:solidFill>
        </p:spPr>
        <p:txBody>
          <a:bodyPr wrap="square" rtlCol="0">
            <a:spAutoFit/>
          </a:bodyPr>
          <a:lstStyle/>
          <a:p>
            <a:r>
              <a:rPr lang="en-US" sz="2000" dirty="0" smtClean="0"/>
              <a:t>52%</a:t>
            </a:r>
            <a:endParaRPr lang="en-US" sz="2000" dirty="0"/>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06"/>
          <a:stretch/>
        </p:blipFill>
        <p:spPr bwMode="auto">
          <a:xfrm>
            <a:off x="5410200" y="1219200"/>
            <a:ext cx="356116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412088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p:cNvPicPr/>
          <p:nvPr/>
        </p:nvPicPr>
        <p:blipFill>
          <a:blip r:embed="rId2"/>
          <a:stretch>
            <a:fillRect/>
          </a:stretch>
        </p:blipFill>
        <p:spPr>
          <a:xfrm>
            <a:off x="1295400" y="228600"/>
            <a:ext cx="6477000" cy="6172200"/>
          </a:xfrm>
          <a:prstGeom prst="rect">
            <a:avLst/>
          </a:prstGeom>
        </p:spPr>
      </p:pic>
    </p:spTree>
    <p:extLst>
      <p:ext uri="{BB962C8B-B14F-4D97-AF65-F5344CB8AC3E}">
        <p14:creationId xmlns:p14="http://schemas.microsoft.com/office/powerpoint/2010/main" val="313646832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1439882"/>
            <a:ext cx="3429000" cy="3970318"/>
          </a:xfrm>
          <a:prstGeom prst="rect">
            <a:avLst/>
          </a:prstGeom>
        </p:spPr>
        <p:txBody>
          <a:bodyPr wrap="square">
            <a:spAutoFit/>
          </a:bodyPr>
          <a:lstStyle/>
          <a:p>
            <a:r>
              <a:rPr lang="en-US" sz="2800" dirty="0"/>
              <a:t>A picture of Jesus hangs on </a:t>
            </a:r>
            <a:r>
              <a:rPr lang="en-US" sz="2800" dirty="0" smtClean="0"/>
              <a:t>his </a:t>
            </a:r>
            <a:r>
              <a:rPr lang="en-US" sz="2800" dirty="0"/>
              <a:t>wall, a symbol of the profound religious awakening 58 years ago in the Pea Ridge Methodist Church that Williams said ended his nightmares and transformed his life.</a:t>
            </a:r>
          </a:p>
        </p:txBody>
      </p:sp>
      <p:pic>
        <p:nvPicPr>
          <p:cNvPr id="7" name="Picture 6"/>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3467" b="28367"/>
          <a:stretch/>
        </p:blipFill>
        <p:spPr bwMode="auto">
          <a:xfrm>
            <a:off x="4038600" y="323215"/>
            <a:ext cx="4876800" cy="62115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646832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582341"/>
            <a:ext cx="8229600" cy="4832092"/>
          </a:xfrm>
          <a:prstGeom prst="rect">
            <a:avLst/>
          </a:prstGeom>
        </p:spPr>
        <p:txBody>
          <a:bodyPr wrap="square">
            <a:spAutoFit/>
          </a:bodyPr>
          <a:lstStyle/>
          <a:p>
            <a:r>
              <a:rPr lang="en-US" sz="2800" dirty="0"/>
              <a:t> Praise be to the God and Father of our Lord Jesus Christ, who has blessed us in the heavenly realms with every spiritual blessing in Christ. </a:t>
            </a:r>
            <a:r>
              <a:rPr lang="en-US" sz="2800" baseline="30000" dirty="0"/>
              <a:t>4 </a:t>
            </a:r>
            <a:r>
              <a:rPr lang="en-US" sz="2800" dirty="0"/>
              <a:t> For he chose us in him before the creation of the world to be holy and blameless in his sight. In love </a:t>
            </a:r>
            <a:r>
              <a:rPr lang="en-US" sz="2800" baseline="30000" dirty="0"/>
              <a:t>5 </a:t>
            </a:r>
            <a:r>
              <a:rPr lang="en-US" sz="2800" dirty="0"/>
              <a:t> he predestined us to be adopted as his sons through Jesus Christ, in accordance with his pleasure and will-- </a:t>
            </a:r>
            <a:r>
              <a:rPr lang="en-US" sz="2800" baseline="30000" dirty="0"/>
              <a:t>6 </a:t>
            </a:r>
            <a:r>
              <a:rPr lang="en-US" sz="2800" dirty="0"/>
              <a:t> to the praise of his glorious grace, which he has freely given us in the One he loves. </a:t>
            </a:r>
            <a:r>
              <a:rPr lang="en-US" sz="2800" baseline="30000" dirty="0"/>
              <a:t>7 </a:t>
            </a:r>
            <a:r>
              <a:rPr lang="en-US" sz="2800" dirty="0"/>
              <a:t> In him we have redemption through his blood, the forgiveness of sins, in accordance with the riches of God's grace </a:t>
            </a:r>
            <a:r>
              <a:rPr lang="en-US" sz="2800" baseline="30000" dirty="0"/>
              <a:t>8 </a:t>
            </a:r>
            <a:r>
              <a:rPr lang="en-US" sz="2800" dirty="0"/>
              <a:t> that he lavished on us with all wisdom and understanding. </a:t>
            </a:r>
            <a:r>
              <a:rPr lang="en-US" sz="2800" b="1" dirty="0"/>
              <a:t>Ephesians 1:3-8 (NIV) </a:t>
            </a:r>
            <a:endParaRPr lang="en-US" sz="2800" dirty="0"/>
          </a:p>
        </p:txBody>
      </p:sp>
      <p:sp>
        <p:nvSpPr>
          <p:cNvPr id="5" name="TextBox 4"/>
          <p:cNvSpPr txBox="1"/>
          <p:nvPr/>
        </p:nvSpPr>
        <p:spPr>
          <a:xfrm>
            <a:off x="152400" y="457200"/>
            <a:ext cx="8915400" cy="707886"/>
          </a:xfrm>
          <a:prstGeom prst="rect">
            <a:avLst/>
          </a:prstGeom>
          <a:noFill/>
        </p:spPr>
        <p:txBody>
          <a:bodyPr wrap="square" rtlCol="0">
            <a:spAutoFit/>
          </a:bodyPr>
          <a:lstStyle/>
          <a:p>
            <a:pPr algn="ctr"/>
            <a:r>
              <a:rPr lang="en-US" sz="4000" b="1" dirty="0" smtClean="0">
                <a:solidFill>
                  <a:srgbClr val="FFFF00"/>
                </a:solidFill>
                <a:latin typeface="Sitka Subheading" panose="02000505000000020004" pitchFamily="2" charset="0"/>
              </a:rPr>
              <a:t>This Is Our Present Inheritance </a:t>
            </a:r>
            <a:endParaRPr lang="en-US" sz="4000" b="1" dirty="0">
              <a:solidFill>
                <a:srgbClr val="FFFF00"/>
              </a:solidFill>
              <a:latin typeface="Sitka Subheading" panose="02000505000000020004" pitchFamily="2" charset="0"/>
            </a:endParaRPr>
          </a:p>
        </p:txBody>
      </p:sp>
    </p:spTree>
    <p:extLst>
      <p:ext uri="{BB962C8B-B14F-4D97-AF65-F5344CB8AC3E}">
        <p14:creationId xmlns:p14="http://schemas.microsoft.com/office/powerpoint/2010/main" val="268619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Vulcano Eruption Lake - Free photo on Pixab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3" name="Picture 7" descr="Who is the Holy Spirit? | CBN.c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60338"/>
            <a:ext cx="3850217" cy="288766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3352800"/>
            <a:ext cx="7848600" cy="2554545"/>
          </a:xfrm>
          <a:prstGeom prst="rect">
            <a:avLst/>
          </a:prstGeom>
          <a:noFill/>
        </p:spPr>
        <p:txBody>
          <a:bodyPr wrap="square" rtlCol="0">
            <a:spAutoFit/>
          </a:bodyPr>
          <a:lstStyle/>
          <a:p>
            <a:r>
              <a:rPr lang="en-US" sz="3200" dirty="0" smtClean="0"/>
              <a:t>One of the things that has struck me is the faithfulness of the Holy Spirit. The continued endurance of His ministry to us and among us when we are many times very oblivious of how we grieve and quench His glorious work.</a:t>
            </a:r>
            <a:endParaRPr lang="en-US" sz="3200" dirty="0"/>
          </a:p>
        </p:txBody>
      </p:sp>
    </p:spTree>
    <p:extLst>
      <p:ext uri="{BB962C8B-B14F-4D97-AF65-F5344CB8AC3E}">
        <p14:creationId xmlns:p14="http://schemas.microsoft.com/office/powerpoint/2010/main" val="277424944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228600"/>
            <a:ext cx="8915400" cy="1077218"/>
          </a:xfrm>
          <a:prstGeom prst="rect">
            <a:avLst/>
          </a:prstGeom>
          <a:noFill/>
        </p:spPr>
        <p:txBody>
          <a:bodyPr wrap="square" rtlCol="0">
            <a:spAutoFit/>
          </a:bodyPr>
          <a:lstStyle/>
          <a:p>
            <a:pPr algn="ctr"/>
            <a:r>
              <a:rPr lang="en-US" sz="3200" b="1" dirty="0" smtClean="0">
                <a:solidFill>
                  <a:srgbClr val="FFFF00"/>
                </a:solidFill>
                <a:latin typeface="Sitka Subheading" panose="02000505000000020004" pitchFamily="2" charset="0"/>
              </a:rPr>
              <a:t>Learning From The Past </a:t>
            </a:r>
          </a:p>
          <a:p>
            <a:pPr algn="ctr"/>
            <a:r>
              <a:rPr lang="en-US" sz="3200" b="1" dirty="0" smtClean="0">
                <a:solidFill>
                  <a:srgbClr val="FFFF00"/>
                </a:solidFill>
                <a:latin typeface="Sitka Subheading" panose="02000505000000020004" pitchFamily="2" charset="0"/>
              </a:rPr>
              <a:t>Awakenings and Shakings</a:t>
            </a:r>
            <a:endParaRPr lang="en-US" sz="3200" b="1" dirty="0">
              <a:solidFill>
                <a:srgbClr val="FFFF00"/>
              </a:solidFill>
              <a:latin typeface="Sitka Subheading" panose="02000505000000020004" pitchFamily="2" charset="0"/>
            </a:endParaRPr>
          </a:p>
        </p:txBody>
      </p:sp>
      <p:pic>
        <p:nvPicPr>
          <p:cNvPr id="2050" name="Picture 2" descr="Nathan Appleton - Lowell National Historical Park (U.S. National Park  Serv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1305818"/>
            <a:ext cx="1066800" cy="12881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38400" y="2514600"/>
            <a:ext cx="2133600" cy="646331"/>
          </a:xfrm>
          <a:prstGeom prst="rect">
            <a:avLst/>
          </a:prstGeom>
          <a:noFill/>
        </p:spPr>
        <p:txBody>
          <a:bodyPr wrap="square" rtlCol="0">
            <a:spAutoFit/>
          </a:bodyPr>
          <a:lstStyle/>
          <a:p>
            <a:pPr algn="ctr"/>
            <a:r>
              <a:rPr lang="en-US" dirty="0" smtClean="0"/>
              <a:t>Nathaniel Appleton</a:t>
            </a:r>
          </a:p>
          <a:p>
            <a:pPr algn="ctr"/>
            <a:r>
              <a:rPr lang="en-US" dirty="0" smtClean="0"/>
              <a:t> From Cambridge </a:t>
            </a:r>
            <a:endParaRPr lang="en-US" dirty="0"/>
          </a:p>
        </p:txBody>
      </p:sp>
      <p:sp>
        <p:nvSpPr>
          <p:cNvPr id="3" name="Rectangle 2"/>
          <p:cNvSpPr/>
          <p:nvPr/>
        </p:nvSpPr>
        <p:spPr>
          <a:xfrm>
            <a:off x="330189" y="2020669"/>
            <a:ext cx="2336811" cy="646331"/>
          </a:xfrm>
          <a:prstGeom prst="rect">
            <a:avLst/>
          </a:prstGeom>
        </p:spPr>
        <p:txBody>
          <a:bodyPr wrap="square">
            <a:spAutoFit/>
          </a:bodyPr>
          <a:lstStyle/>
          <a:p>
            <a:r>
              <a:rPr lang="en-US" dirty="0" smtClean="0"/>
              <a:t>The </a:t>
            </a:r>
            <a:r>
              <a:rPr lang="en-US" dirty="0"/>
              <a:t>revival of </a:t>
            </a:r>
            <a:r>
              <a:rPr lang="en-US" dirty="0" smtClean="0"/>
              <a:t>Ipswich Massachusetts</a:t>
            </a:r>
            <a:endParaRPr lang="en-US" dirty="0"/>
          </a:p>
        </p:txBody>
      </p:sp>
      <p:sp>
        <p:nvSpPr>
          <p:cNvPr id="8" name="TextBox 7"/>
          <p:cNvSpPr txBox="1"/>
          <p:nvPr/>
        </p:nvSpPr>
        <p:spPr>
          <a:xfrm>
            <a:off x="228600" y="2667000"/>
            <a:ext cx="2133600" cy="923330"/>
          </a:xfrm>
          <a:prstGeom prst="rect">
            <a:avLst/>
          </a:prstGeom>
          <a:noFill/>
        </p:spPr>
        <p:txBody>
          <a:bodyPr wrap="square" rtlCol="0">
            <a:spAutoFit/>
          </a:bodyPr>
          <a:lstStyle/>
          <a:p>
            <a:pPr algn="ctr"/>
            <a:r>
              <a:rPr lang="en-US" dirty="0" smtClean="0"/>
              <a:t>Awakening breaks out under Pastor </a:t>
            </a:r>
          </a:p>
          <a:p>
            <a:pPr algn="ctr"/>
            <a:r>
              <a:rPr lang="en-US" dirty="0" smtClean="0"/>
              <a:t>Daniel Rogers  </a:t>
            </a:r>
            <a:endParaRPr lang="en-US" dirty="0"/>
          </a:p>
        </p:txBody>
      </p:sp>
      <p:pic>
        <p:nvPicPr>
          <p:cNvPr id="2052" name="Picture 4" descr="Was George Whitefield a Christi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189" y="396627"/>
            <a:ext cx="1363786" cy="9091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2421" y="1357503"/>
            <a:ext cx="2133600" cy="369332"/>
          </a:xfrm>
          <a:prstGeom prst="rect">
            <a:avLst/>
          </a:prstGeom>
          <a:noFill/>
        </p:spPr>
        <p:txBody>
          <a:bodyPr wrap="square" rtlCol="0">
            <a:spAutoFit/>
          </a:bodyPr>
          <a:lstStyle/>
          <a:p>
            <a:pPr algn="ctr"/>
            <a:r>
              <a:rPr lang="en-US" dirty="0" smtClean="0"/>
              <a:t>George Whitefield</a:t>
            </a:r>
            <a:endParaRPr lang="en-US" dirty="0"/>
          </a:p>
        </p:txBody>
      </p:sp>
      <p:pic>
        <p:nvPicPr>
          <p:cNvPr id="2054" name="Picture 6" descr="Did Jonathan Edwards Undermine Calvinism? | Roger E. Ols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232097"/>
            <a:ext cx="990600" cy="1238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781800" y="1542169"/>
            <a:ext cx="2133600" cy="369332"/>
          </a:xfrm>
          <a:prstGeom prst="rect">
            <a:avLst/>
          </a:prstGeom>
          <a:noFill/>
        </p:spPr>
        <p:txBody>
          <a:bodyPr wrap="square" rtlCol="0">
            <a:spAutoFit/>
          </a:bodyPr>
          <a:lstStyle/>
          <a:p>
            <a:pPr algn="ctr"/>
            <a:r>
              <a:rPr lang="en-US" dirty="0" smtClean="0"/>
              <a:t>Jonathan Edwards</a:t>
            </a:r>
            <a:endParaRPr lang="en-US" dirty="0"/>
          </a:p>
        </p:txBody>
      </p:sp>
      <p:sp>
        <p:nvSpPr>
          <p:cNvPr id="6" name="Rectangle 5"/>
          <p:cNvSpPr/>
          <p:nvPr/>
        </p:nvSpPr>
        <p:spPr>
          <a:xfrm>
            <a:off x="4572000" y="2558534"/>
            <a:ext cx="4572000" cy="369332"/>
          </a:xfrm>
          <a:prstGeom prst="rect">
            <a:avLst/>
          </a:prstGeom>
        </p:spPr>
        <p:txBody>
          <a:bodyPr>
            <a:spAutoFit/>
          </a:bodyPr>
          <a:lstStyle/>
          <a:p>
            <a:r>
              <a:rPr lang="en-US" dirty="0" smtClean="0"/>
              <a:t>Rev. John </a:t>
            </a:r>
            <a:r>
              <a:rPr lang="en-US" dirty="0"/>
              <a:t>Caldwell, </a:t>
            </a:r>
            <a:r>
              <a:rPr lang="en-US" dirty="0" smtClean="0"/>
              <a:t>Irish </a:t>
            </a:r>
            <a:r>
              <a:rPr lang="en-US" dirty="0"/>
              <a:t>Presbyterian minister</a:t>
            </a:r>
          </a:p>
        </p:txBody>
      </p:sp>
      <p:sp>
        <p:nvSpPr>
          <p:cNvPr id="7" name="Rectangle 6"/>
          <p:cNvSpPr/>
          <p:nvPr/>
        </p:nvSpPr>
        <p:spPr>
          <a:xfrm>
            <a:off x="242935" y="3774806"/>
            <a:ext cx="4633865" cy="1754326"/>
          </a:xfrm>
          <a:prstGeom prst="rect">
            <a:avLst/>
          </a:prstGeom>
        </p:spPr>
        <p:txBody>
          <a:bodyPr wrap="square">
            <a:spAutoFit/>
          </a:bodyPr>
          <a:lstStyle/>
          <a:p>
            <a:r>
              <a:rPr lang="en-US" dirty="0"/>
              <a:t>The opponents of the awakenings, especially Charles </a:t>
            </a:r>
            <a:r>
              <a:rPr lang="en-US" dirty="0" err="1"/>
              <a:t>Chauncy</a:t>
            </a:r>
            <a:r>
              <a:rPr lang="en-US" dirty="0"/>
              <a:t>, used Davenport as the ultimate example of the madness the revivals generated. Moderate evangelicals would eventually denounce Davenport in order to preserve what they saw as the godly parts of the awakenings. </a:t>
            </a:r>
          </a:p>
        </p:txBody>
      </p:sp>
      <p:pic>
        <p:nvPicPr>
          <p:cNvPr id="2056" name="Picture 8" descr="James Davenport (1716 — November 10, 1757), American clergyman, preacher |  World Biographical Encyclo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8225" y="3659555"/>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495800" y="5117068"/>
            <a:ext cx="2133600" cy="369332"/>
          </a:xfrm>
          <a:prstGeom prst="rect">
            <a:avLst/>
          </a:prstGeom>
          <a:noFill/>
        </p:spPr>
        <p:txBody>
          <a:bodyPr wrap="square" rtlCol="0">
            <a:spAutoFit/>
          </a:bodyPr>
          <a:lstStyle/>
          <a:p>
            <a:pPr algn="ctr"/>
            <a:r>
              <a:rPr lang="en-US" dirty="0" smtClean="0"/>
              <a:t>James Davenport </a:t>
            </a:r>
            <a:endParaRPr lang="en-US" dirty="0"/>
          </a:p>
        </p:txBody>
      </p:sp>
      <p:sp>
        <p:nvSpPr>
          <p:cNvPr id="9" name="Rectangle 8"/>
          <p:cNvSpPr/>
          <p:nvPr/>
        </p:nvSpPr>
        <p:spPr>
          <a:xfrm>
            <a:off x="214265" y="5581471"/>
            <a:ext cx="8822979" cy="1200329"/>
          </a:xfrm>
          <a:prstGeom prst="rect">
            <a:avLst/>
          </a:prstGeom>
        </p:spPr>
        <p:txBody>
          <a:bodyPr wrap="square">
            <a:spAutoFit/>
          </a:bodyPr>
          <a:lstStyle/>
          <a:p>
            <a:r>
              <a:rPr lang="en-US" dirty="0"/>
              <a:t>Benjamin Colman and other leading moderate ministers in Boston had become increasingly disturbed by the radicals’ behavior. Colman wrote to Whitefield in June about the controversies in Connecticut. “The fervent, pious Mr. </a:t>
            </a:r>
            <a:r>
              <a:rPr lang="en-US" dirty="0" err="1"/>
              <a:t>Devenport</a:t>
            </a:r>
            <a:r>
              <a:rPr lang="en-US" dirty="0"/>
              <a:t>, and Mr. </a:t>
            </a:r>
            <a:r>
              <a:rPr lang="en-US" dirty="0" err="1"/>
              <a:t>Crosswell</a:t>
            </a:r>
            <a:r>
              <a:rPr lang="en-US" dirty="0"/>
              <a:t>, have been too much under the Impressions of a heated </a:t>
            </a:r>
            <a:r>
              <a:rPr lang="en-US" dirty="0" smtClean="0"/>
              <a:t>imagination</a:t>
            </a:r>
            <a:r>
              <a:rPr lang="en-US" dirty="0"/>
              <a:t>, and no doubt often preached under actual </a:t>
            </a:r>
            <a:r>
              <a:rPr lang="en-US" dirty="0" smtClean="0"/>
              <a:t>fevers</a:t>
            </a:r>
            <a:r>
              <a:rPr lang="en-US" dirty="0"/>
              <a:t>.”</a:t>
            </a:r>
          </a:p>
        </p:txBody>
      </p:sp>
    </p:spTree>
    <p:extLst>
      <p:ext uri="{BB962C8B-B14F-4D97-AF65-F5344CB8AC3E}">
        <p14:creationId xmlns:p14="http://schemas.microsoft.com/office/powerpoint/2010/main" val="1450406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10" grpId="0"/>
      <p:bldP spid="12" grpId="0"/>
      <p:bldP spid="6" grpId="0"/>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8668" y="511175"/>
            <a:ext cx="9134192" cy="6318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200" b="1" dirty="0" smtClean="0">
                <a:solidFill>
                  <a:srgbClr val="FFFF00"/>
                </a:solidFill>
                <a:effectLst>
                  <a:outerShdw blurRad="50800" dist="127000" dir="8520000" sx="105000" sy="105000" algn="tl">
                    <a:srgbClr val="000000">
                      <a:alpha val="43137"/>
                    </a:srgbClr>
                  </a:outerShdw>
                </a:effectLst>
              </a:rPr>
              <a:t>THE FINAL BATTLES OF THE FIRST</a:t>
            </a:r>
          </a:p>
          <a:p>
            <a:pPr algn="ctr">
              <a:defRPr/>
            </a:pPr>
            <a:r>
              <a:rPr lang="en-US" sz="3200" b="1" dirty="0" smtClean="0">
                <a:solidFill>
                  <a:srgbClr val="FFFF00"/>
                </a:solidFill>
                <a:effectLst>
                  <a:outerShdw blurRad="50800" dist="127000" dir="8520000" sx="105000" sy="105000" algn="tl">
                    <a:srgbClr val="000000">
                      <a:alpha val="43137"/>
                    </a:srgbClr>
                  </a:outerShdw>
                </a:effectLst>
              </a:rPr>
              <a:t>GREAT AWAKENING </a:t>
            </a:r>
          </a:p>
        </p:txBody>
      </p:sp>
      <p:sp>
        <p:nvSpPr>
          <p:cNvPr id="2" name="Rectangle 1"/>
          <p:cNvSpPr/>
          <p:nvPr/>
        </p:nvSpPr>
        <p:spPr>
          <a:xfrm>
            <a:off x="609600" y="1524000"/>
            <a:ext cx="8001000" cy="646331"/>
          </a:xfrm>
          <a:prstGeom prst="rect">
            <a:avLst/>
          </a:prstGeom>
        </p:spPr>
        <p:txBody>
          <a:bodyPr wrap="square">
            <a:spAutoFit/>
          </a:bodyPr>
          <a:lstStyle/>
          <a:p>
            <a:r>
              <a:rPr lang="en-US" dirty="0"/>
              <a:t>Such [that] </a:t>
            </a:r>
            <a:r>
              <a:rPr lang="en-US" dirty="0" smtClean="0"/>
              <a:t>thee </a:t>
            </a:r>
            <a:r>
              <a:rPr lang="en-US" dirty="0"/>
              <a:t>ministers there cant invite him, into [their] </a:t>
            </a:r>
            <a:r>
              <a:rPr lang="en-US" dirty="0" smtClean="0"/>
              <a:t>pulpits </a:t>
            </a:r>
            <a:r>
              <a:rPr lang="en-US" dirty="0"/>
              <a:t>[they] look upon </a:t>
            </a:r>
            <a:r>
              <a:rPr lang="en-US" dirty="0" smtClean="0"/>
              <a:t>him—as an enthusiastic—I </a:t>
            </a:r>
            <a:r>
              <a:rPr lang="en-US" dirty="0"/>
              <a:t>pray God to Direct him &amp; keep him [from] </a:t>
            </a:r>
            <a:r>
              <a:rPr lang="en-US" dirty="0" smtClean="0"/>
              <a:t>dishonoring </a:t>
            </a:r>
            <a:r>
              <a:rPr lang="en-US" dirty="0"/>
              <a:t>God</a:t>
            </a:r>
            <a:r>
              <a:rPr lang="en-US" dirty="0" smtClean="0"/>
              <a:t>.</a:t>
            </a:r>
            <a:endParaRPr lang="en-US" dirty="0"/>
          </a:p>
        </p:txBody>
      </p:sp>
      <p:sp>
        <p:nvSpPr>
          <p:cNvPr id="3" name="Rectangle 2"/>
          <p:cNvSpPr/>
          <p:nvPr/>
        </p:nvSpPr>
        <p:spPr>
          <a:xfrm>
            <a:off x="685800" y="2362200"/>
            <a:ext cx="7924800" cy="646331"/>
          </a:xfrm>
          <a:prstGeom prst="rect">
            <a:avLst/>
          </a:prstGeom>
        </p:spPr>
        <p:txBody>
          <a:bodyPr wrap="square">
            <a:spAutoFit/>
          </a:bodyPr>
          <a:lstStyle/>
          <a:p>
            <a:r>
              <a:rPr lang="en-US" dirty="0"/>
              <a:t>The newspaper further described Davenport as roaming the streets “with a large Mob at his Heels, singing all the Way thro’ the Streets, he with his Hands extended</a:t>
            </a:r>
          </a:p>
        </p:txBody>
      </p:sp>
      <p:sp>
        <p:nvSpPr>
          <p:cNvPr id="4" name="Rectangle 3"/>
          <p:cNvSpPr/>
          <p:nvPr/>
        </p:nvSpPr>
        <p:spPr>
          <a:xfrm>
            <a:off x="685800" y="3115270"/>
            <a:ext cx="7848600" cy="923330"/>
          </a:xfrm>
          <a:prstGeom prst="rect">
            <a:avLst/>
          </a:prstGeom>
        </p:spPr>
        <p:txBody>
          <a:bodyPr wrap="square">
            <a:spAutoFit/>
          </a:bodyPr>
          <a:lstStyle/>
          <a:p>
            <a:r>
              <a:rPr lang="en-US" dirty="0"/>
              <a:t>Davenport continued preaching in Boston after the declaration of the ministers. The expulsion from Connecticut and the Boston declaration helped make him the hottest topic in town that summer. </a:t>
            </a:r>
          </a:p>
        </p:txBody>
      </p:sp>
      <p:sp>
        <p:nvSpPr>
          <p:cNvPr id="7" name="Rectangle 6"/>
          <p:cNvSpPr/>
          <p:nvPr/>
        </p:nvSpPr>
        <p:spPr>
          <a:xfrm>
            <a:off x="647700" y="4217075"/>
            <a:ext cx="7924800" cy="2031325"/>
          </a:xfrm>
          <a:prstGeom prst="rect">
            <a:avLst/>
          </a:prstGeom>
        </p:spPr>
        <p:txBody>
          <a:bodyPr wrap="square">
            <a:spAutoFit/>
          </a:bodyPr>
          <a:lstStyle/>
          <a:p>
            <a:r>
              <a:rPr lang="en-US" dirty="0"/>
              <a:t>New London in the first week of March 1743. He apparently meant to organize a church there among students at the radical Shepherd’s Tent. Suffering from an ailment in his leg, Davenport was carried about in a chair. On the Sabbath, Davenport called on his followers to begin burning books of popular authors opposed to him, or Reformed classics he perceived as Arminian. Among the authors deemed fit for the flames were John </a:t>
            </a:r>
            <a:r>
              <a:rPr lang="en-US" dirty="0" err="1"/>
              <a:t>Flavel</a:t>
            </a:r>
            <a:r>
              <a:rPr lang="en-US" dirty="0"/>
              <a:t>, Increase Mather, Benjamin Colman, Joseph Sewall, Charles </a:t>
            </a:r>
            <a:r>
              <a:rPr lang="en-US" dirty="0" err="1"/>
              <a:t>Chauncy</a:t>
            </a:r>
            <a:r>
              <a:rPr lang="en-US" dirty="0"/>
              <a:t>, Jonathan Dickinson, and New London’s own </a:t>
            </a:r>
            <a:r>
              <a:rPr lang="en-US" dirty="0" err="1"/>
              <a:t>Eliphalet</a:t>
            </a:r>
            <a:r>
              <a:rPr lang="en-US" dirty="0"/>
              <a:t> Adams.</a:t>
            </a:r>
          </a:p>
        </p:txBody>
      </p:sp>
    </p:spTree>
    <p:extLst>
      <p:ext uri="{BB962C8B-B14F-4D97-AF65-F5344CB8AC3E}">
        <p14:creationId xmlns:p14="http://schemas.microsoft.com/office/powerpoint/2010/main" val="3884914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52400"/>
            <a:ext cx="8153400" cy="3785652"/>
          </a:xfrm>
          <a:prstGeom prst="rect">
            <a:avLst/>
          </a:prstGeom>
        </p:spPr>
        <p:txBody>
          <a:bodyPr wrap="square">
            <a:spAutoFit/>
          </a:bodyPr>
          <a:lstStyle/>
          <a:p>
            <a:r>
              <a:rPr lang="en-US" sz="2400" dirty="0"/>
              <a:t>The next day Davenport called on his followers to burn vain clothing. Some apparently began to comply, casting down such items as “Scarlet Cloaks, Velvet Hoods, fine Laces, and every Thing that had two </a:t>
            </a:r>
            <a:r>
              <a:rPr lang="en-US" sz="2400" dirty="0" err="1"/>
              <a:t>Colours</a:t>
            </a:r>
            <a:r>
              <a:rPr lang="en-US" sz="2400" dirty="0"/>
              <a:t>.” Others had second thoughts about these extremes. Davenport himself reportedly contributed a pair of plush breeches to the growing pile, but a young woman thought all this crossed the line of propriety and she snatched out his pants, cried, “The calf you have made is too big,” and “flung </a:t>
            </a:r>
            <a:r>
              <a:rPr lang="en-US" sz="2400" dirty="0" smtClean="0"/>
              <a:t>Davenports </a:t>
            </a:r>
            <a:r>
              <a:rPr lang="en-US" sz="2400" dirty="0"/>
              <a:t>Plush Breeches into his Face.” This act of defiance broke Davenport’s spell over the radical crowd, which quickly turned against him. </a:t>
            </a:r>
          </a:p>
        </p:txBody>
      </p:sp>
      <p:sp>
        <p:nvSpPr>
          <p:cNvPr id="6" name="Freeform 5"/>
          <p:cNvSpPr/>
          <p:nvPr/>
        </p:nvSpPr>
        <p:spPr>
          <a:xfrm>
            <a:off x="609600" y="4262271"/>
            <a:ext cx="7613964" cy="1224129"/>
          </a:xfrm>
          <a:custGeom>
            <a:avLst/>
            <a:gdLst>
              <a:gd name="connsiteX0" fmla="*/ 0 w 7613964"/>
              <a:gd name="connsiteY0" fmla="*/ 851025 h 1224129"/>
              <a:gd name="connsiteX1" fmla="*/ 2127564 w 7613964"/>
              <a:gd name="connsiteY1" fmla="*/ 307817 h 1224129"/>
              <a:gd name="connsiteX2" fmla="*/ 2127564 w 7613964"/>
              <a:gd name="connsiteY2" fmla="*/ 307817 h 1224129"/>
              <a:gd name="connsiteX3" fmla="*/ 2670772 w 7613964"/>
              <a:gd name="connsiteY3" fmla="*/ 1013988 h 1224129"/>
              <a:gd name="connsiteX4" fmla="*/ 4273235 w 7613964"/>
              <a:gd name="connsiteY4" fmla="*/ 298764 h 1224129"/>
              <a:gd name="connsiteX5" fmla="*/ 5622202 w 7613964"/>
              <a:gd name="connsiteY5" fmla="*/ 1222217 h 1224129"/>
              <a:gd name="connsiteX6" fmla="*/ 7613964 w 7613964"/>
              <a:gd name="connsiteY6" fmla="*/ 0 h 122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3964" h="1224129">
                <a:moveTo>
                  <a:pt x="0" y="851025"/>
                </a:moveTo>
                <a:lnTo>
                  <a:pt x="2127564" y="307817"/>
                </a:lnTo>
                <a:lnTo>
                  <a:pt x="2127564" y="307817"/>
                </a:lnTo>
                <a:cubicBezTo>
                  <a:pt x="2218099" y="425512"/>
                  <a:pt x="2313160" y="1015497"/>
                  <a:pt x="2670772" y="1013988"/>
                </a:cubicBezTo>
                <a:cubicBezTo>
                  <a:pt x="3028384" y="1012479"/>
                  <a:pt x="3781330" y="264059"/>
                  <a:pt x="4273235" y="298764"/>
                </a:cubicBezTo>
                <a:cubicBezTo>
                  <a:pt x="4765140" y="333469"/>
                  <a:pt x="5065414" y="1272011"/>
                  <a:pt x="5622202" y="1222217"/>
                </a:cubicBezTo>
                <a:cubicBezTo>
                  <a:pt x="6178990" y="1172423"/>
                  <a:pt x="7260879" y="199176"/>
                  <a:pt x="7613964" y="0"/>
                </a:cubicBezTo>
              </a:path>
            </a:pathLst>
          </a:cu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1000" y="5943600"/>
            <a:ext cx="8534400" cy="1200329"/>
          </a:xfrm>
          <a:prstGeom prst="rect">
            <a:avLst/>
          </a:prstGeom>
        </p:spPr>
        <p:txBody>
          <a:bodyPr wrap="square">
            <a:spAutoFit/>
          </a:bodyPr>
          <a:lstStyle/>
          <a:p>
            <a:r>
              <a:rPr lang="en-US" sz="2400" dirty="0" smtClean="0"/>
              <a:t>For </a:t>
            </a:r>
            <a:r>
              <a:rPr lang="en-US" sz="2400" dirty="0"/>
              <a:t>consider him that </a:t>
            </a:r>
            <a:r>
              <a:rPr lang="en-US" sz="2400" b="1" dirty="0">
                <a:solidFill>
                  <a:srgbClr val="FFFF00"/>
                </a:solidFill>
              </a:rPr>
              <a:t>endured such contradiction </a:t>
            </a:r>
            <a:r>
              <a:rPr lang="en-US" sz="2400" dirty="0"/>
              <a:t>of sinners against himself, lest ye be wearied and faint in your minds. </a:t>
            </a:r>
            <a:r>
              <a:rPr lang="en-US" sz="2400" b="1" dirty="0"/>
              <a:t>Hebrews 12:3 (KJV) </a:t>
            </a:r>
            <a:r>
              <a:rPr lang="en-US" sz="2400" dirty="0"/>
              <a:t/>
            </a:r>
            <a:br>
              <a:rPr lang="en-US" sz="2400" dirty="0"/>
            </a:br>
            <a:endParaRPr lang="en-US" sz="2400" dirty="0"/>
          </a:p>
        </p:txBody>
      </p:sp>
      <p:sp>
        <p:nvSpPr>
          <p:cNvPr id="8" name="Right Arrow 7"/>
          <p:cNvSpPr/>
          <p:nvPr/>
        </p:nvSpPr>
        <p:spPr>
          <a:xfrm rot="16800904">
            <a:off x="2242591" y="4859979"/>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6800904">
            <a:off x="4515010" y="4859978"/>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6045140">
            <a:off x="3071198" y="4721935"/>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6045140">
            <a:off x="5814397" y="4968689"/>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762000" y="3938052"/>
            <a:ext cx="7620000" cy="154834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023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00" y="152400"/>
            <a:ext cx="8915400" cy="1323439"/>
          </a:xfrm>
          <a:prstGeom prst="rect">
            <a:avLst/>
          </a:prstGeom>
          <a:noFill/>
        </p:spPr>
        <p:txBody>
          <a:bodyPr wrap="square" rtlCol="0">
            <a:spAutoFit/>
          </a:bodyPr>
          <a:lstStyle/>
          <a:p>
            <a:pPr algn="ctr"/>
            <a:r>
              <a:rPr lang="en-US" sz="4000" b="1" dirty="0" smtClean="0">
                <a:solidFill>
                  <a:srgbClr val="FFFF00"/>
                </a:solidFill>
                <a:latin typeface="Sitka Subheading" panose="02000505000000020004" pitchFamily="2" charset="0"/>
              </a:rPr>
              <a:t>What does it mean to stay balanced in Grace and Truth?</a:t>
            </a:r>
            <a:endParaRPr lang="en-US" sz="4000" b="1" dirty="0">
              <a:solidFill>
                <a:srgbClr val="FFFF00"/>
              </a:solidFill>
              <a:latin typeface="Sitka Subheading" panose="02000505000000020004" pitchFamily="2" charset="0"/>
            </a:endParaRPr>
          </a:p>
        </p:txBody>
      </p:sp>
      <p:sp>
        <p:nvSpPr>
          <p:cNvPr id="2" name="Rectangle 1"/>
          <p:cNvSpPr/>
          <p:nvPr/>
        </p:nvSpPr>
        <p:spPr>
          <a:xfrm>
            <a:off x="266700" y="1676400"/>
            <a:ext cx="8534400" cy="2308324"/>
          </a:xfrm>
          <a:prstGeom prst="rect">
            <a:avLst/>
          </a:prstGeom>
        </p:spPr>
        <p:txBody>
          <a:bodyPr wrap="square">
            <a:spAutoFit/>
          </a:bodyPr>
          <a:lstStyle/>
          <a:p>
            <a:r>
              <a:rPr lang="en-US" sz="2400" dirty="0"/>
              <a:t>LET US NOT MAKE IT OUR GOAL TO BRING A  BACKLASH AGAINST PEOPLE BUT AGAINST THE TRUE ENEMY LUCIFER – AND HIS SYSTEMS OF LIES AND TYRANNY.</a:t>
            </a:r>
          </a:p>
          <a:p>
            <a:r>
              <a:rPr lang="en-US" sz="2400" dirty="0"/>
              <a:t> </a:t>
            </a:r>
          </a:p>
          <a:p>
            <a:r>
              <a:rPr lang="en-US" sz="2400" dirty="0"/>
              <a:t>WE CANNOT LIVE WANTING TO BE LIKED – WE HAVE TO LIVE WANTING TO PLEASE OUR LORD JESUS CHRIST. </a:t>
            </a:r>
          </a:p>
        </p:txBody>
      </p:sp>
      <p:sp>
        <p:nvSpPr>
          <p:cNvPr id="3" name="Rectangle 2"/>
          <p:cNvSpPr/>
          <p:nvPr/>
        </p:nvSpPr>
        <p:spPr>
          <a:xfrm>
            <a:off x="274245" y="4419600"/>
            <a:ext cx="8534400" cy="830997"/>
          </a:xfrm>
          <a:prstGeom prst="rect">
            <a:avLst/>
          </a:prstGeom>
        </p:spPr>
        <p:txBody>
          <a:bodyPr wrap="square">
            <a:spAutoFit/>
          </a:bodyPr>
          <a:lstStyle/>
          <a:p>
            <a:r>
              <a:rPr lang="en-US" sz="2400" dirty="0"/>
              <a:t>BEING LOVING IS BEING AUTHENTIC AND BEING CONTAGIOUS WITH TRUTH AND GRACE </a:t>
            </a:r>
          </a:p>
        </p:txBody>
      </p:sp>
    </p:spTree>
    <p:extLst>
      <p:ext uri="{BB962C8B-B14F-4D97-AF65-F5344CB8AC3E}">
        <p14:creationId xmlns:p14="http://schemas.microsoft.com/office/powerpoint/2010/main" val="1970275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143000"/>
            <a:ext cx="8534400" cy="5293757"/>
          </a:xfrm>
          <a:prstGeom prst="rect">
            <a:avLst/>
          </a:prstGeom>
        </p:spPr>
        <p:txBody>
          <a:bodyPr wrap="square">
            <a:spAutoFit/>
          </a:bodyPr>
          <a:lstStyle/>
          <a:p>
            <a:r>
              <a:rPr lang="en-US" sz="2600" b="1" dirty="0" smtClean="0"/>
              <a:t>WE </a:t>
            </a:r>
            <a:r>
              <a:rPr lang="en-US" sz="2600" b="1" dirty="0"/>
              <a:t>ARE </a:t>
            </a:r>
            <a:r>
              <a:rPr lang="en-US" sz="2600" b="1" dirty="0" smtClean="0"/>
              <a:t>NOT CALLED  </a:t>
            </a:r>
            <a:r>
              <a:rPr lang="en-US" sz="2600" b="1" dirty="0"/>
              <a:t>TO OPERATE IN </a:t>
            </a:r>
            <a:r>
              <a:rPr lang="en-US" sz="2600" b="1" dirty="0" smtClean="0"/>
              <a:t>A </a:t>
            </a:r>
            <a:r>
              <a:rPr lang="en-US" sz="2600" b="1" dirty="0"/>
              <a:t>WAY SO AS TO DEVELOP STREET CRED </a:t>
            </a:r>
            <a:r>
              <a:rPr lang="en-US" sz="2600" b="1" dirty="0" smtClean="0"/>
              <a:t>WITH OUR </a:t>
            </a:r>
            <a:r>
              <a:rPr lang="en-US" sz="2600" b="1" dirty="0"/>
              <a:t>CULTURE BECAUSE WE COME UP WITH A VIBE </a:t>
            </a:r>
            <a:r>
              <a:rPr lang="en-US" sz="2600" b="1" dirty="0" smtClean="0"/>
              <a:t>EITHER CONSERVATIVE OR LIBERAL THAT </a:t>
            </a:r>
            <a:r>
              <a:rPr lang="en-US" sz="2600" b="1" dirty="0"/>
              <a:t>MAKES EVERYONE LIKE US. WE ARE STANDING IN THE GAP AND SOMETIMES OUR POSITIONS ARE HOSTILE TO THE LIES THAT HAVE BECOME COMMON PLACE. </a:t>
            </a:r>
            <a:r>
              <a:rPr lang="en-US" sz="2600" b="1" dirty="0" smtClean="0"/>
              <a:t>IN ADDITION, </a:t>
            </a:r>
            <a:r>
              <a:rPr lang="en-US" sz="2600" b="1" dirty="0"/>
              <a:t>WE ARE NOT GOING TO SCRIPTURE WHIP PEOPLE INTO A JUDEA CHRISTIAN WORLD </a:t>
            </a:r>
            <a:r>
              <a:rPr lang="en-US" sz="2600" b="1" dirty="0" smtClean="0"/>
              <a:t>VIEW.  </a:t>
            </a:r>
            <a:r>
              <a:rPr lang="en-US" sz="2600" b="1" dirty="0"/>
              <a:t>WE ARE GOING TO HAVE TO BE DRENCHED IN THE HOLY SPIRIT AND WILLING TO LISTEN TO THOSE WITH MERCY </a:t>
            </a:r>
            <a:r>
              <a:rPr lang="en-US" sz="2600" b="1" dirty="0" smtClean="0"/>
              <a:t>AND WISDOM GIFTS </a:t>
            </a:r>
            <a:r>
              <a:rPr lang="en-US" sz="2600" b="1" dirty="0"/>
              <a:t>THAT </a:t>
            </a:r>
            <a:r>
              <a:rPr lang="en-US" sz="2600" b="1" dirty="0" smtClean="0"/>
              <a:t>HAVE GONE </a:t>
            </a:r>
            <a:r>
              <a:rPr lang="en-US" sz="2600" b="1" dirty="0"/>
              <a:t>INTO THE LIONS DEN AND COME OUT WITH SCARS IN SOME OF THE MOST CHALLENGING </a:t>
            </a:r>
            <a:r>
              <a:rPr lang="en-US" sz="2600" b="1" dirty="0" smtClean="0"/>
              <a:t>SITUATIONS YET ARE NOT GIVING THE WICKED A FREE PASS. DON LAMB </a:t>
            </a:r>
            <a:endParaRPr lang="en-US" sz="2600" b="1" dirty="0"/>
          </a:p>
        </p:txBody>
      </p:sp>
      <p:sp>
        <p:nvSpPr>
          <p:cNvPr id="4" name="TextBox 3"/>
          <p:cNvSpPr txBox="1"/>
          <p:nvPr/>
        </p:nvSpPr>
        <p:spPr>
          <a:xfrm>
            <a:off x="76200" y="152400"/>
            <a:ext cx="8915400" cy="707886"/>
          </a:xfrm>
          <a:prstGeom prst="rect">
            <a:avLst/>
          </a:prstGeom>
          <a:noFill/>
        </p:spPr>
        <p:txBody>
          <a:bodyPr wrap="square" rtlCol="0">
            <a:spAutoFit/>
          </a:bodyPr>
          <a:lstStyle/>
          <a:p>
            <a:pPr algn="ctr"/>
            <a:r>
              <a:rPr lang="en-US" sz="4000" b="1" dirty="0" smtClean="0">
                <a:solidFill>
                  <a:srgbClr val="FFFF00"/>
                </a:solidFill>
                <a:latin typeface="Sitka Subheading" panose="02000505000000020004" pitchFamily="2" charset="0"/>
              </a:rPr>
              <a:t>As Watchman on the Wall</a:t>
            </a:r>
            <a:endParaRPr lang="en-US" sz="4000" b="1" dirty="0">
              <a:solidFill>
                <a:srgbClr val="FFFF00"/>
              </a:solidFill>
              <a:latin typeface="Sitka Subheading" panose="02000505000000020004" pitchFamily="2" charset="0"/>
            </a:endParaRPr>
          </a:p>
        </p:txBody>
      </p:sp>
    </p:spTree>
    <p:extLst>
      <p:ext uri="{BB962C8B-B14F-4D97-AF65-F5344CB8AC3E}">
        <p14:creationId xmlns:p14="http://schemas.microsoft.com/office/powerpoint/2010/main" val="347277680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457200"/>
            <a:ext cx="8153400" cy="3046988"/>
          </a:xfrm>
          <a:prstGeom prst="rect">
            <a:avLst/>
          </a:prstGeom>
        </p:spPr>
        <p:txBody>
          <a:bodyPr wrap="square">
            <a:spAutoFit/>
          </a:bodyPr>
          <a:lstStyle/>
          <a:p>
            <a:r>
              <a:rPr lang="en-US" sz="3200" b="1" dirty="0" smtClean="0">
                <a:solidFill>
                  <a:srgbClr val="FFFF00"/>
                </a:solidFill>
              </a:rPr>
              <a:t>“THERE </a:t>
            </a:r>
            <a:r>
              <a:rPr lang="en-US" sz="3200" b="1" dirty="0">
                <a:solidFill>
                  <a:srgbClr val="FFFF00"/>
                </a:solidFill>
              </a:rPr>
              <a:t>IS ONLY ONE WAY TO GO THROUGH THIS CRUCIBLE MOMENT </a:t>
            </a:r>
            <a:r>
              <a:rPr lang="en-US" sz="3200" b="1" dirty="0" smtClean="0">
                <a:solidFill>
                  <a:srgbClr val="FFFF00"/>
                </a:solidFill>
              </a:rPr>
              <a:t>AS FOLLOWERS OF JESUS CHRIST – </a:t>
            </a:r>
            <a:r>
              <a:rPr lang="en-US" sz="3200" b="1" dirty="0">
                <a:solidFill>
                  <a:srgbClr val="FFFF00"/>
                </a:solidFill>
              </a:rPr>
              <a:t>AND IT IS TO COMMIT OUR ALL TO HIM WHO SITS ON THE THRONE AND UNTO THE </a:t>
            </a:r>
            <a:r>
              <a:rPr lang="en-US" sz="3200" b="1" dirty="0" smtClean="0">
                <a:solidFill>
                  <a:srgbClr val="FFFF00"/>
                </a:solidFill>
              </a:rPr>
              <a:t>LAMB – AND BE POWERFULLY FILLED WITH THE HOLY SPIRIT.” Don Lamb </a:t>
            </a:r>
            <a:endParaRPr lang="en-US" sz="3200" dirty="0">
              <a:solidFill>
                <a:srgbClr val="FFFF00"/>
              </a:solidFill>
            </a:endParaRPr>
          </a:p>
        </p:txBody>
      </p:sp>
      <p:sp>
        <p:nvSpPr>
          <p:cNvPr id="6" name="Rectangle 5"/>
          <p:cNvSpPr/>
          <p:nvPr/>
        </p:nvSpPr>
        <p:spPr>
          <a:xfrm>
            <a:off x="381000" y="3962400"/>
            <a:ext cx="8458200" cy="1815882"/>
          </a:xfrm>
          <a:prstGeom prst="rect">
            <a:avLst/>
          </a:prstGeom>
        </p:spPr>
        <p:txBody>
          <a:bodyPr wrap="square">
            <a:spAutoFit/>
          </a:bodyPr>
          <a:lstStyle/>
          <a:p>
            <a:r>
              <a:rPr lang="en-US" sz="2800" dirty="0" smtClean="0"/>
              <a:t>They </a:t>
            </a:r>
            <a:r>
              <a:rPr lang="en-US" sz="2800" dirty="0"/>
              <a:t>will be my people, and I will be their God. </a:t>
            </a:r>
            <a:r>
              <a:rPr lang="en-US" sz="2800" dirty="0" smtClean="0"/>
              <a:t>I </a:t>
            </a:r>
            <a:r>
              <a:rPr lang="en-US" sz="2800" dirty="0"/>
              <a:t>will give them singleness of heart and action, so that they will always fear me for their own good and the good of their children after them. </a:t>
            </a:r>
            <a:r>
              <a:rPr lang="en-US" sz="2800" b="1" dirty="0"/>
              <a:t>Jeremiah 32:38-39 (NIV) </a:t>
            </a:r>
            <a:endParaRPr lang="en-US" sz="2800" dirty="0"/>
          </a:p>
        </p:txBody>
      </p:sp>
    </p:spTree>
    <p:extLst>
      <p:ext uri="{BB962C8B-B14F-4D97-AF65-F5344CB8AC3E}">
        <p14:creationId xmlns:p14="http://schemas.microsoft.com/office/powerpoint/2010/main" val="346556186"/>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905000"/>
            <a:ext cx="8305800" cy="3785652"/>
          </a:xfrm>
          <a:prstGeom prst="rect">
            <a:avLst/>
          </a:prstGeom>
        </p:spPr>
        <p:txBody>
          <a:bodyPr wrap="square">
            <a:spAutoFit/>
          </a:bodyPr>
          <a:lstStyle/>
          <a:p>
            <a:r>
              <a:rPr lang="en-US" sz="2400" dirty="0"/>
              <a:t>Y</a:t>
            </a:r>
            <a:r>
              <a:rPr lang="en-US" sz="2400" dirty="0" smtClean="0"/>
              <a:t>ou </a:t>
            </a:r>
            <a:r>
              <a:rPr lang="en-US" sz="2400" dirty="0"/>
              <a:t>are God’s man, faithful in your ministry and anointed, but I am sure the humanity in you is reeling from the </a:t>
            </a:r>
            <a:r>
              <a:rPr lang="en-US" sz="2400" dirty="0" smtClean="0"/>
              <a:t>physical news you face. </a:t>
            </a:r>
            <a:r>
              <a:rPr lang="en-US" sz="2400" dirty="0"/>
              <a:t>Yes, at this point there is a lot to sort out concerning this but at the end of the sorting, </a:t>
            </a:r>
            <a:r>
              <a:rPr lang="en-US" sz="2400" dirty="0" smtClean="0"/>
              <a:t>there </a:t>
            </a:r>
            <a:r>
              <a:rPr lang="en-US" sz="2400" dirty="0"/>
              <a:t>is God with His mercy and faithfulness for we </a:t>
            </a:r>
            <a:r>
              <a:rPr lang="en-US" sz="2400" dirty="0" smtClean="0"/>
              <a:t>“walk </a:t>
            </a:r>
            <a:r>
              <a:rPr lang="en-US" sz="2400" dirty="0"/>
              <a:t>not after the flesh but after the Spirit</a:t>
            </a:r>
            <a:r>
              <a:rPr lang="en-US" sz="2400" dirty="0" smtClean="0"/>
              <a:t>.”</a:t>
            </a:r>
            <a:endParaRPr lang="en-US" sz="2400" dirty="0"/>
          </a:p>
          <a:p>
            <a:r>
              <a:rPr lang="en-US" sz="2400" dirty="0"/>
              <a:t> </a:t>
            </a:r>
          </a:p>
          <a:p>
            <a:r>
              <a:rPr lang="en-US" sz="2400" dirty="0"/>
              <a:t>This </a:t>
            </a:r>
            <a:r>
              <a:rPr lang="en-US" sz="2400" dirty="0" smtClean="0"/>
              <a:t>battle, I </a:t>
            </a:r>
            <a:r>
              <a:rPr lang="en-US" sz="2400" dirty="0"/>
              <a:t>am convinced is the Lord’s. He is your shield and buckler especially now personally. Fred meditate on these two words “shield and buckler”. He is your strong defense going forward. He has brought you this far and by His grace and mercy He will get you through this.</a:t>
            </a:r>
          </a:p>
        </p:txBody>
      </p:sp>
      <p:sp>
        <p:nvSpPr>
          <p:cNvPr id="6" name="TextBox 5"/>
          <p:cNvSpPr txBox="1"/>
          <p:nvPr/>
        </p:nvSpPr>
        <p:spPr>
          <a:xfrm>
            <a:off x="76200" y="152400"/>
            <a:ext cx="8915400" cy="1569660"/>
          </a:xfrm>
          <a:prstGeom prst="rect">
            <a:avLst/>
          </a:prstGeom>
          <a:noFill/>
        </p:spPr>
        <p:txBody>
          <a:bodyPr wrap="square" rtlCol="0">
            <a:spAutoFit/>
          </a:bodyPr>
          <a:lstStyle/>
          <a:p>
            <a:pPr algn="ctr"/>
            <a:r>
              <a:rPr lang="en-US" sz="3200" b="1" dirty="0" smtClean="0">
                <a:solidFill>
                  <a:srgbClr val="FFFF00"/>
                </a:solidFill>
                <a:latin typeface="Sitka Subheading" panose="02000505000000020004" pitchFamily="2" charset="0"/>
              </a:rPr>
              <a:t>Wrapping this up</a:t>
            </a:r>
          </a:p>
          <a:p>
            <a:pPr algn="ctr"/>
            <a:r>
              <a:rPr lang="en-US" sz="3200" b="1" dirty="0" smtClean="0">
                <a:solidFill>
                  <a:srgbClr val="FFFF00"/>
                </a:solidFill>
                <a:latin typeface="Sitka Subheading" panose="02000505000000020004" pitchFamily="2" charset="0"/>
              </a:rPr>
              <a:t>Through a Word given to </a:t>
            </a:r>
          </a:p>
          <a:p>
            <a:pPr algn="ctr"/>
            <a:r>
              <a:rPr lang="en-US" sz="3200" b="1" dirty="0" smtClean="0">
                <a:solidFill>
                  <a:srgbClr val="FFFF00"/>
                </a:solidFill>
                <a:latin typeface="Sitka Subheading" panose="02000505000000020004" pitchFamily="2" charset="0"/>
              </a:rPr>
              <a:t>A brother under a severe  Test</a:t>
            </a:r>
            <a:endParaRPr lang="en-US" sz="3200" b="1" dirty="0">
              <a:solidFill>
                <a:srgbClr val="FFFF00"/>
              </a:solidFill>
              <a:latin typeface="Sitka Subheading" panose="02000505000000020004" pitchFamily="2" charset="0"/>
            </a:endParaRPr>
          </a:p>
        </p:txBody>
      </p:sp>
    </p:spTree>
    <p:extLst>
      <p:ext uri="{BB962C8B-B14F-4D97-AF65-F5344CB8AC3E}">
        <p14:creationId xmlns:p14="http://schemas.microsoft.com/office/powerpoint/2010/main" val="364488678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3648" y="692289"/>
            <a:ext cx="8229600" cy="5632311"/>
          </a:xfrm>
          <a:prstGeom prst="rect">
            <a:avLst/>
          </a:prstGeom>
        </p:spPr>
        <p:txBody>
          <a:bodyPr wrap="square">
            <a:spAutoFit/>
          </a:bodyPr>
          <a:lstStyle/>
          <a:p>
            <a:r>
              <a:rPr lang="en-US" dirty="0"/>
              <a:t>As I have said, this is not about you but the anointing invested in you. Have the faithful ones in your church pray, binding the situation that is wanting to play out in your body.</a:t>
            </a:r>
          </a:p>
          <a:p>
            <a:r>
              <a:rPr lang="en-US" dirty="0"/>
              <a:t> </a:t>
            </a:r>
          </a:p>
          <a:p>
            <a:r>
              <a:rPr lang="en-US" dirty="0" smtClean="0"/>
              <a:t>Brother, </a:t>
            </a:r>
            <a:r>
              <a:rPr lang="en-US" dirty="0"/>
              <a:t>I was in earnest prayer last week for a man that was in a potentially a life crushing situation. it was enormous. The burden in my spirit for him was strong, so my prayer was reaching out to God for His mercy and that He would make a way where there seemed to be no way, this is when God spoke to me this “I am the God of the impossible”. At that word the burden was lifted and I was blocked from further prayer for him.  That evening the man called me with a good report.</a:t>
            </a:r>
          </a:p>
          <a:p>
            <a:r>
              <a:rPr lang="en-US" dirty="0"/>
              <a:t> </a:t>
            </a:r>
          </a:p>
          <a:p>
            <a:r>
              <a:rPr lang="en-US" dirty="0"/>
              <a:t>Though your faith is strong. God wants to me to remind you that </a:t>
            </a:r>
            <a:r>
              <a:rPr lang="en-US" b="1" dirty="0">
                <a:solidFill>
                  <a:srgbClr val="FFFF00"/>
                </a:solidFill>
              </a:rPr>
              <a:t>He is the God of the impossible  </a:t>
            </a:r>
            <a:r>
              <a:rPr lang="en-US" dirty="0"/>
              <a:t>and I think of the song “I will not be moved”.</a:t>
            </a:r>
          </a:p>
          <a:p>
            <a:r>
              <a:rPr lang="en-US" dirty="0"/>
              <a:t> </a:t>
            </a:r>
          </a:p>
          <a:p>
            <a:r>
              <a:rPr lang="en-US" dirty="0"/>
              <a:t>My wife has had a health issue. God spoke to her, that if she would trust Him he would heal her body. She has been fighting the good fight of faith. God reminded me of His word “Whose report will you believe”. Since He spoke these words she has been symptom free. Praise God!</a:t>
            </a:r>
          </a:p>
          <a:p>
            <a:r>
              <a:rPr lang="en-US" dirty="0"/>
              <a:t> </a:t>
            </a:r>
          </a:p>
          <a:p>
            <a:r>
              <a:rPr lang="en-US" dirty="0"/>
              <a:t>I hear in my spirit the word, position. He is positioning and strengthening His warrior ministers for the battles ahead. Brother be of good cheer, you are being called to bring precious eternal souls into His kingdom. In your favor is LIFE and life more abundantly</a:t>
            </a:r>
          </a:p>
        </p:txBody>
      </p:sp>
    </p:spTree>
    <p:extLst>
      <p:ext uri="{BB962C8B-B14F-4D97-AF65-F5344CB8AC3E}">
        <p14:creationId xmlns:p14="http://schemas.microsoft.com/office/powerpoint/2010/main" val="56243532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566678"/>
            <a:ext cx="8534400" cy="4832092"/>
          </a:xfrm>
          <a:prstGeom prst="rect">
            <a:avLst/>
          </a:prstGeom>
        </p:spPr>
        <p:txBody>
          <a:bodyPr wrap="square">
            <a:spAutoFit/>
          </a:bodyPr>
          <a:lstStyle/>
          <a:p>
            <a:r>
              <a:rPr lang="en-US" sz="2800" dirty="0"/>
              <a:t>Keep in mind that this battle you are </a:t>
            </a:r>
            <a:r>
              <a:rPr lang="en-US" sz="2800" dirty="0" smtClean="0"/>
              <a:t>in is </a:t>
            </a:r>
            <a:r>
              <a:rPr lang="en-US" sz="2800" dirty="0"/>
              <a:t>a actually a call to arms. It’s war. Your assignment from God will play a critical part in this war. This is the perspective and mind set God is presenting to you to walk in.</a:t>
            </a:r>
          </a:p>
          <a:p>
            <a:r>
              <a:rPr lang="en-US" sz="2800" dirty="0"/>
              <a:t> </a:t>
            </a:r>
          </a:p>
          <a:p>
            <a:r>
              <a:rPr lang="en-US" sz="2800" dirty="0"/>
              <a:t>In </a:t>
            </a:r>
            <a:r>
              <a:rPr lang="en-US" sz="2800" dirty="0" smtClean="0"/>
              <a:t>your </a:t>
            </a:r>
            <a:r>
              <a:rPr lang="en-US" sz="2800" dirty="0"/>
              <a:t>assignment you will not and do not walk alone. God has provided co-warriors to fight the fight of faith with you. There are many more coming your way. Just think of the precious souls through your assignment that will be won for Christ. Now Fed, I speak very seriously to you, Buttress up you heart and soul and walk strong as a man on assignment.</a:t>
            </a:r>
          </a:p>
        </p:txBody>
      </p:sp>
    </p:spTree>
    <p:extLst>
      <p:ext uri="{BB962C8B-B14F-4D97-AF65-F5344CB8AC3E}">
        <p14:creationId xmlns:p14="http://schemas.microsoft.com/office/powerpoint/2010/main" val="19157276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3002" y="1850172"/>
            <a:ext cx="8001000" cy="3785652"/>
          </a:xfrm>
          <a:prstGeom prst="rect">
            <a:avLst/>
          </a:prstGeom>
        </p:spPr>
        <p:txBody>
          <a:bodyPr wrap="square">
            <a:spAutoFit/>
          </a:bodyPr>
          <a:lstStyle/>
          <a:p>
            <a:r>
              <a:rPr lang="en-US" sz="2000" baseline="30000" dirty="0"/>
              <a:t>13 </a:t>
            </a:r>
            <a:r>
              <a:rPr lang="en-US" sz="2000" dirty="0"/>
              <a:t> Shout for joy, O heavens; rejoice, O earth; burst into song, O mountains! For the </a:t>
            </a:r>
            <a:r>
              <a:rPr lang="en-US" sz="2000" cap="small" dirty="0"/>
              <a:t>LORD</a:t>
            </a:r>
            <a:r>
              <a:rPr lang="en-US" sz="2000" dirty="0"/>
              <a:t> comforts </a:t>
            </a:r>
            <a:r>
              <a:rPr lang="en-US" sz="2000" dirty="0" smtClean="0"/>
              <a:t>His </a:t>
            </a:r>
            <a:r>
              <a:rPr lang="en-US" sz="2000" dirty="0"/>
              <a:t>people and will have compassion on </a:t>
            </a:r>
            <a:r>
              <a:rPr lang="en-US" sz="2000" dirty="0" smtClean="0"/>
              <a:t>His </a:t>
            </a:r>
            <a:r>
              <a:rPr lang="en-US" sz="2000" dirty="0"/>
              <a:t>afflicted ones. </a:t>
            </a:r>
            <a:r>
              <a:rPr lang="en-US" sz="2000" baseline="30000" dirty="0"/>
              <a:t>14 </a:t>
            </a:r>
            <a:r>
              <a:rPr lang="en-US" sz="2000" dirty="0"/>
              <a:t> But Zion said, "The </a:t>
            </a:r>
            <a:r>
              <a:rPr lang="en-US" sz="2000" cap="small" dirty="0"/>
              <a:t>LORD</a:t>
            </a:r>
            <a:r>
              <a:rPr lang="en-US" sz="2000" dirty="0"/>
              <a:t> has forsaken me, the Lord has forgotten me." </a:t>
            </a:r>
            <a:r>
              <a:rPr lang="en-US" sz="2000" baseline="30000" dirty="0"/>
              <a:t>15 </a:t>
            </a:r>
            <a:r>
              <a:rPr lang="en-US" sz="2000" dirty="0"/>
              <a:t> "Can a mother forget the baby at her breast and have no compassion on the child she has borne? Though she may forget, I will not forget you! </a:t>
            </a:r>
            <a:r>
              <a:rPr lang="en-US" sz="2000" baseline="30000" dirty="0"/>
              <a:t>16 </a:t>
            </a:r>
            <a:r>
              <a:rPr lang="en-US" sz="2000" b="1" dirty="0">
                <a:solidFill>
                  <a:srgbClr val="FFFF00"/>
                </a:solidFill>
              </a:rPr>
              <a:t> See, I have engraved you on the palms of my hands; your walls are ever before me</a:t>
            </a:r>
            <a:r>
              <a:rPr lang="en-US" sz="2000" dirty="0"/>
              <a:t>. </a:t>
            </a:r>
            <a:r>
              <a:rPr lang="en-US" sz="2000" baseline="30000" dirty="0"/>
              <a:t>17 </a:t>
            </a:r>
            <a:r>
              <a:rPr lang="en-US" sz="2000" dirty="0"/>
              <a:t> Your sons hasten back, and those who laid you waste depart from you. </a:t>
            </a:r>
            <a:r>
              <a:rPr lang="en-US" sz="2000" baseline="30000" dirty="0"/>
              <a:t>18 </a:t>
            </a:r>
            <a:r>
              <a:rPr lang="en-US" sz="2000" dirty="0"/>
              <a:t> Lift up your eyes and look around; all your sons gather and come to you. </a:t>
            </a:r>
            <a:r>
              <a:rPr lang="en-US" sz="2000" baseline="30000" dirty="0" smtClean="0"/>
              <a:t>19 </a:t>
            </a:r>
            <a:r>
              <a:rPr lang="en-US" sz="2000" dirty="0"/>
              <a:t> "Though you were ruined and made desolate and your land laid waste, </a:t>
            </a:r>
            <a:r>
              <a:rPr lang="en-US" sz="2000" b="1" dirty="0">
                <a:solidFill>
                  <a:srgbClr val="FFFF00"/>
                </a:solidFill>
              </a:rPr>
              <a:t>now you will be too small for your people,</a:t>
            </a:r>
            <a:r>
              <a:rPr lang="en-US" sz="2000" dirty="0"/>
              <a:t> and those who devoured you will be far away. </a:t>
            </a:r>
            <a:r>
              <a:rPr lang="en-US" sz="2000" baseline="30000" dirty="0"/>
              <a:t>20 </a:t>
            </a:r>
            <a:r>
              <a:rPr lang="en-US" sz="2000" dirty="0"/>
              <a:t> The children born during your bereavement will yet say in your hearing, 'This place is too small for us; give us more space to live in.' </a:t>
            </a:r>
            <a:r>
              <a:rPr lang="en-US" sz="2000" b="1" dirty="0"/>
              <a:t>Isaiah 49:13-20 (NIV) </a:t>
            </a:r>
            <a:endParaRPr lang="en-US" sz="2000" dirty="0"/>
          </a:p>
        </p:txBody>
      </p:sp>
      <p:sp>
        <p:nvSpPr>
          <p:cNvPr id="5" name="TextBox 4"/>
          <p:cNvSpPr txBox="1"/>
          <p:nvPr/>
        </p:nvSpPr>
        <p:spPr>
          <a:xfrm>
            <a:off x="76200" y="381000"/>
            <a:ext cx="8915400" cy="1323439"/>
          </a:xfrm>
          <a:prstGeom prst="rect">
            <a:avLst/>
          </a:prstGeom>
          <a:noFill/>
        </p:spPr>
        <p:txBody>
          <a:bodyPr wrap="square" rtlCol="0">
            <a:spAutoFit/>
          </a:bodyPr>
          <a:lstStyle/>
          <a:p>
            <a:pPr algn="ctr"/>
            <a:r>
              <a:rPr lang="en-US" sz="4000" b="1" dirty="0" smtClean="0">
                <a:solidFill>
                  <a:srgbClr val="FFFF00"/>
                </a:solidFill>
                <a:latin typeface="Sitka Subheading" panose="02000505000000020004" pitchFamily="2" charset="0"/>
              </a:rPr>
              <a:t>Application To America and the</a:t>
            </a:r>
          </a:p>
          <a:p>
            <a:pPr algn="ctr"/>
            <a:r>
              <a:rPr lang="en-US" sz="4000" b="1" dirty="0" smtClean="0">
                <a:solidFill>
                  <a:srgbClr val="FFFF00"/>
                </a:solidFill>
                <a:latin typeface="Sitka Subheading" panose="02000505000000020004" pitchFamily="2" charset="0"/>
              </a:rPr>
              <a:t>Victory of Roe V. Wade</a:t>
            </a:r>
            <a:endParaRPr lang="en-US" sz="4000" b="1" dirty="0">
              <a:solidFill>
                <a:srgbClr val="FFFF00"/>
              </a:solidFill>
              <a:latin typeface="Sitka Subheading" panose="02000505000000020004" pitchFamily="2" charset="0"/>
            </a:endParaRPr>
          </a:p>
        </p:txBody>
      </p:sp>
      <p:sp>
        <p:nvSpPr>
          <p:cNvPr id="6" name="TextBox 5"/>
          <p:cNvSpPr txBox="1"/>
          <p:nvPr/>
        </p:nvSpPr>
        <p:spPr>
          <a:xfrm>
            <a:off x="24143" y="5997714"/>
            <a:ext cx="8915400" cy="707886"/>
          </a:xfrm>
          <a:prstGeom prst="rect">
            <a:avLst/>
          </a:prstGeom>
          <a:noFill/>
        </p:spPr>
        <p:txBody>
          <a:bodyPr wrap="square" rtlCol="0">
            <a:spAutoFit/>
          </a:bodyPr>
          <a:lstStyle/>
          <a:p>
            <a:pPr algn="ctr"/>
            <a:r>
              <a:rPr lang="en-US" sz="4000" b="1" dirty="0" smtClean="0">
                <a:solidFill>
                  <a:srgbClr val="FFFF00"/>
                </a:solidFill>
                <a:latin typeface="Sitka Subheading" panose="02000505000000020004" pitchFamily="2" charset="0"/>
              </a:rPr>
              <a:t>Application Also To LifeGate</a:t>
            </a:r>
            <a:endParaRPr lang="en-US" sz="4000" b="1" dirty="0">
              <a:solidFill>
                <a:srgbClr val="FFFF00"/>
              </a:solidFill>
              <a:latin typeface="Sitka Subheading" panose="02000505000000020004" pitchFamily="2" charset="0"/>
            </a:endParaRPr>
          </a:p>
        </p:txBody>
      </p:sp>
    </p:spTree>
    <p:extLst>
      <p:ext uri="{BB962C8B-B14F-4D97-AF65-F5344CB8AC3E}">
        <p14:creationId xmlns:p14="http://schemas.microsoft.com/office/powerpoint/2010/main" val="1374810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582341"/>
            <a:ext cx="8229600" cy="4832092"/>
          </a:xfrm>
          <a:prstGeom prst="rect">
            <a:avLst/>
          </a:prstGeom>
        </p:spPr>
        <p:txBody>
          <a:bodyPr wrap="square">
            <a:spAutoFit/>
          </a:bodyPr>
          <a:lstStyle/>
          <a:p>
            <a:r>
              <a:rPr lang="en-US" sz="2800" dirty="0"/>
              <a:t> Praise be to the God and Father of our Lord Jesus Christ, who has blessed us in the heavenly realms with every spiritual blessing in Christ. </a:t>
            </a:r>
            <a:r>
              <a:rPr lang="en-US" sz="2800" baseline="30000" dirty="0"/>
              <a:t>4 </a:t>
            </a:r>
            <a:r>
              <a:rPr lang="en-US" sz="2800" dirty="0"/>
              <a:t> For he chose us in him before the creation of the world to be holy and blameless in his sight. In love </a:t>
            </a:r>
            <a:r>
              <a:rPr lang="en-US" sz="2800" baseline="30000" dirty="0"/>
              <a:t>5 </a:t>
            </a:r>
            <a:r>
              <a:rPr lang="en-US" sz="2800" dirty="0"/>
              <a:t> he predestined us to be adopted as his sons through Jesus Christ, in accordance with his pleasure and will-- </a:t>
            </a:r>
            <a:r>
              <a:rPr lang="en-US" sz="2800" baseline="30000" dirty="0"/>
              <a:t>6 </a:t>
            </a:r>
            <a:r>
              <a:rPr lang="en-US" sz="2800" dirty="0"/>
              <a:t> to the praise of his glorious grace, which he has freely given us in the One he loves. </a:t>
            </a:r>
            <a:r>
              <a:rPr lang="en-US" sz="2800" baseline="30000" dirty="0"/>
              <a:t>7 </a:t>
            </a:r>
            <a:r>
              <a:rPr lang="en-US" sz="2800" dirty="0"/>
              <a:t> In him we have redemption through his blood, the forgiveness of sins, in accordance with the riches of God's grace </a:t>
            </a:r>
            <a:r>
              <a:rPr lang="en-US" sz="2800" baseline="30000" dirty="0"/>
              <a:t>8 </a:t>
            </a:r>
            <a:r>
              <a:rPr lang="en-US" sz="2800" dirty="0"/>
              <a:t> that he lavished on us with all wisdom and understanding. </a:t>
            </a:r>
            <a:r>
              <a:rPr lang="en-US" sz="2800" b="1" dirty="0"/>
              <a:t>Ephesians 1:3-8 (NIV) </a:t>
            </a:r>
            <a:endParaRPr lang="en-US" sz="2800" dirty="0"/>
          </a:p>
        </p:txBody>
      </p:sp>
      <p:sp>
        <p:nvSpPr>
          <p:cNvPr id="5" name="TextBox 4"/>
          <p:cNvSpPr txBox="1"/>
          <p:nvPr/>
        </p:nvSpPr>
        <p:spPr>
          <a:xfrm>
            <a:off x="152400" y="457200"/>
            <a:ext cx="8915400" cy="707886"/>
          </a:xfrm>
          <a:prstGeom prst="rect">
            <a:avLst/>
          </a:prstGeom>
          <a:noFill/>
        </p:spPr>
        <p:txBody>
          <a:bodyPr wrap="square" rtlCol="0">
            <a:spAutoFit/>
          </a:bodyPr>
          <a:lstStyle/>
          <a:p>
            <a:pPr algn="ctr"/>
            <a:r>
              <a:rPr lang="en-US" sz="4000" b="1" dirty="0" smtClean="0">
                <a:solidFill>
                  <a:srgbClr val="FFFF00"/>
                </a:solidFill>
                <a:latin typeface="Sitka Subheading" panose="02000505000000020004" pitchFamily="2" charset="0"/>
              </a:rPr>
              <a:t>This Is Our Present Inheritance </a:t>
            </a:r>
            <a:endParaRPr lang="en-US" sz="4000" b="1" dirty="0">
              <a:solidFill>
                <a:srgbClr val="FFFF00"/>
              </a:solidFill>
              <a:latin typeface="Sitka Subheading" panose="02000505000000020004" pitchFamily="2" charset="0"/>
            </a:endParaRPr>
          </a:p>
        </p:txBody>
      </p:sp>
    </p:spTree>
    <p:extLst>
      <p:ext uri="{BB962C8B-B14F-4D97-AF65-F5344CB8AC3E}">
        <p14:creationId xmlns:p14="http://schemas.microsoft.com/office/powerpoint/2010/main" val="2226289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9808" y="434975"/>
            <a:ext cx="9134192" cy="6318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HOW DO WE MAKE THIS PERSONAL? </a:t>
            </a:r>
          </a:p>
        </p:txBody>
      </p:sp>
      <p:sp>
        <p:nvSpPr>
          <p:cNvPr id="4" name="Rectangle 3"/>
          <p:cNvSpPr/>
          <p:nvPr/>
        </p:nvSpPr>
        <p:spPr>
          <a:xfrm>
            <a:off x="306572" y="990600"/>
            <a:ext cx="8685028" cy="6986528"/>
          </a:xfrm>
          <a:prstGeom prst="rect">
            <a:avLst/>
          </a:prstGeom>
        </p:spPr>
        <p:txBody>
          <a:bodyPr wrap="square">
            <a:spAutoFit/>
          </a:bodyPr>
          <a:lstStyle/>
          <a:p>
            <a:r>
              <a:rPr lang="en-US" sz="3200" dirty="0" smtClean="0"/>
              <a:t>1. You have an assignment – find out what it is</a:t>
            </a:r>
            <a:endParaRPr lang="en-US" sz="3200" dirty="0"/>
          </a:p>
          <a:p>
            <a:r>
              <a:rPr lang="en-US" sz="3200" dirty="0" smtClean="0"/>
              <a:t>2 . Pray without ceasing for fresh fillings of the Holy Spirit </a:t>
            </a:r>
          </a:p>
          <a:p>
            <a:r>
              <a:rPr lang="en-US" sz="3200" dirty="0" smtClean="0"/>
              <a:t>3. Do not get into the flesh – if you are CANCELLED or resisted – STAY ABOVE THE FLESH through the Holy Spirit </a:t>
            </a:r>
            <a:endParaRPr lang="en-US" sz="3200" b="1" dirty="0" smtClean="0">
              <a:solidFill>
                <a:srgbClr val="FFFF00"/>
              </a:solidFill>
            </a:endParaRPr>
          </a:p>
          <a:p>
            <a:r>
              <a:rPr lang="en-US" sz="3200" dirty="0" smtClean="0"/>
              <a:t>4. Expect God to come through in your battles.</a:t>
            </a:r>
          </a:p>
          <a:p>
            <a:r>
              <a:rPr lang="en-US" sz="3200" dirty="0" smtClean="0"/>
              <a:t>5. </a:t>
            </a:r>
            <a:r>
              <a:rPr lang="en-US" sz="3200" dirty="0"/>
              <a:t>Get freedom from </a:t>
            </a:r>
            <a:r>
              <a:rPr lang="en-US" sz="3200" dirty="0" smtClean="0"/>
              <a:t>hindering personality </a:t>
            </a:r>
            <a:r>
              <a:rPr lang="en-US" sz="3200" dirty="0"/>
              <a:t>traits </a:t>
            </a:r>
            <a:r>
              <a:rPr lang="en-US" sz="3200" dirty="0" smtClean="0"/>
              <a:t>– negative childhood shaping – cultural bondage through the Supernatural working of the Holy Spirit’s internal </a:t>
            </a:r>
            <a:r>
              <a:rPr lang="en-US" sz="3200" dirty="0"/>
              <a:t>encountering </a:t>
            </a:r>
            <a:r>
              <a:rPr lang="en-US" sz="3200" dirty="0" smtClean="0"/>
              <a:t>glory that will CARRY YOU THROUGH into purity, freedom, purpose, hope, and </a:t>
            </a:r>
            <a:r>
              <a:rPr lang="en-US" sz="3200" b="1" dirty="0" smtClean="0">
                <a:solidFill>
                  <a:srgbClr val="FFFF00"/>
                </a:solidFill>
              </a:rPr>
              <a:t>endurance</a:t>
            </a:r>
            <a:r>
              <a:rPr lang="en-US" sz="3200" dirty="0" smtClean="0"/>
              <a:t>.</a:t>
            </a:r>
            <a:endParaRPr lang="en-US" sz="3200" dirty="0"/>
          </a:p>
          <a:p>
            <a:endParaRPr lang="en-US" sz="3200" dirty="0" smtClean="0"/>
          </a:p>
          <a:p>
            <a:r>
              <a:rPr lang="en-US" sz="3200" dirty="0" smtClean="0"/>
              <a:t> </a:t>
            </a:r>
          </a:p>
          <a:p>
            <a:endParaRPr lang="en-US" sz="3200" dirty="0"/>
          </a:p>
        </p:txBody>
      </p:sp>
    </p:spTree>
    <p:extLst>
      <p:ext uri="{BB962C8B-B14F-4D97-AF65-F5344CB8AC3E}">
        <p14:creationId xmlns:p14="http://schemas.microsoft.com/office/powerpoint/2010/main" val="1778514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295400" y="4572000"/>
            <a:ext cx="6400800" cy="1752600"/>
          </a:xfrm>
        </p:spPr>
        <p:txBody>
          <a:bodyPr>
            <a:normAutofit lnSpcReduction="10000"/>
          </a:bodyPr>
          <a:lstStyle/>
          <a:p>
            <a:r>
              <a:rPr lang="en-US" sz="4800" dirty="0" smtClean="0">
                <a:solidFill>
                  <a:schemeClr val="tx1"/>
                </a:solidFill>
              </a:rPr>
              <a:t>JOURNEY TO BUILDING</a:t>
            </a:r>
          </a:p>
          <a:p>
            <a:r>
              <a:rPr lang="en-US" sz="4800" dirty="0" smtClean="0">
                <a:solidFill>
                  <a:schemeClr val="tx1"/>
                </a:solidFill>
              </a:rPr>
              <a:t>FROM 2018 - 2022</a:t>
            </a:r>
            <a:endParaRPr lang="en-US" sz="4800" dirty="0">
              <a:solidFill>
                <a:schemeClr val="tx1"/>
              </a:solidFill>
            </a:endParaRPr>
          </a:p>
        </p:txBody>
      </p:sp>
      <p:pic>
        <p:nvPicPr>
          <p:cNvPr id="1026" name="Picture 2" descr="LifeGate2_300dpi"/>
          <p:cNvPicPr>
            <a:picLocks noChangeAspect="1" noChangeArrowheads="1"/>
          </p:cNvPicPr>
          <p:nvPr/>
        </p:nvPicPr>
        <p:blipFill>
          <a:blip r:embed="rId2" cstate="print"/>
          <a:srcRect/>
          <a:stretch>
            <a:fillRect/>
          </a:stretch>
        </p:blipFill>
        <p:spPr bwMode="auto">
          <a:xfrm>
            <a:off x="381000" y="381000"/>
            <a:ext cx="8241803" cy="4114800"/>
          </a:xfrm>
          <a:prstGeom prst="rect">
            <a:avLst/>
          </a:prstGeom>
          <a:solidFill>
            <a:schemeClr val="accent1"/>
          </a:solidFill>
          <a:ln w="9525">
            <a:noFill/>
            <a:miter lim="800000"/>
            <a:headEnd/>
            <a:tailEnd/>
          </a:ln>
        </p:spPr>
      </p:pic>
    </p:spTree>
    <p:extLst>
      <p:ext uri="{BB962C8B-B14F-4D97-AF65-F5344CB8AC3E}">
        <p14:creationId xmlns:p14="http://schemas.microsoft.com/office/powerpoint/2010/main" val="36847761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1735" t="13586" r="21735" b="12631"/>
          <a:stretch/>
        </p:blipFill>
        <p:spPr>
          <a:xfrm>
            <a:off x="762000" y="533400"/>
            <a:ext cx="7772400" cy="5867400"/>
          </a:xfrm>
          <a:prstGeom prst="rect">
            <a:avLst/>
          </a:prstGeom>
        </p:spPr>
      </p:pic>
      <p:sp>
        <p:nvSpPr>
          <p:cNvPr id="2" name="TextBox 1"/>
          <p:cNvSpPr txBox="1"/>
          <p:nvPr/>
        </p:nvSpPr>
        <p:spPr>
          <a:xfrm>
            <a:off x="5715000" y="5257800"/>
            <a:ext cx="2514600" cy="830997"/>
          </a:xfrm>
          <a:prstGeom prst="rect">
            <a:avLst/>
          </a:prstGeom>
          <a:solidFill>
            <a:schemeClr val="bg1"/>
          </a:solidFill>
        </p:spPr>
        <p:txBody>
          <a:bodyPr wrap="square" rtlCol="0">
            <a:spAutoFit/>
          </a:bodyPr>
          <a:lstStyle/>
          <a:p>
            <a:r>
              <a:rPr lang="en-US" sz="2400" dirty="0" smtClean="0"/>
              <a:t>FALL OF 2018 INTO FEBRUARY 2019</a:t>
            </a:r>
            <a:endParaRPr lang="en-US" sz="2400" dirty="0"/>
          </a:p>
        </p:txBody>
      </p:sp>
    </p:spTree>
    <p:extLst>
      <p:ext uri="{BB962C8B-B14F-4D97-AF65-F5344CB8AC3E}">
        <p14:creationId xmlns:p14="http://schemas.microsoft.com/office/powerpoint/2010/main" val="328444072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52647" y="1219200"/>
            <a:ext cx="8534400" cy="4612906"/>
          </a:xfrm>
          <a:prstGeom prst="rect">
            <a:avLst/>
          </a:prstGeom>
          <a:noFill/>
          <a:ln>
            <a:noFill/>
          </a:ln>
        </p:spPr>
      </p:pic>
      <p:pic>
        <p:nvPicPr>
          <p:cNvPr id="5122"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1031"/>
          <a:stretch/>
        </p:blipFill>
        <p:spPr bwMode="auto">
          <a:xfrm>
            <a:off x="5867400" y="1751846"/>
            <a:ext cx="573562" cy="838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14400" y="5026967"/>
            <a:ext cx="2514600" cy="461665"/>
          </a:xfrm>
          <a:prstGeom prst="rect">
            <a:avLst/>
          </a:prstGeom>
          <a:solidFill>
            <a:schemeClr val="bg1"/>
          </a:solidFill>
        </p:spPr>
        <p:txBody>
          <a:bodyPr wrap="square" rtlCol="0">
            <a:spAutoFit/>
          </a:bodyPr>
          <a:lstStyle/>
          <a:p>
            <a:r>
              <a:rPr lang="en-US" sz="2400" dirty="0" smtClean="0"/>
              <a:t>FEBRUARY 2020</a:t>
            </a:r>
            <a:endParaRPr lang="en-US" sz="2400" dirty="0"/>
          </a:p>
        </p:txBody>
      </p:sp>
    </p:spTree>
    <p:extLst>
      <p:ext uri="{BB962C8B-B14F-4D97-AF65-F5344CB8AC3E}">
        <p14:creationId xmlns:p14="http://schemas.microsoft.com/office/powerpoint/2010/main" val="415841070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838200"/>
            <a:ext cx="879365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105400" y="4193232"/>
            <a:ext cx="2514600" cy="461665"/>
          </a:xfrm>
          <a:prstGeom prst="rect">
            <a:avLst/>
          </a:prstGeom>
          <a:solidFill>
            <a:schemeClr val="bg1"/>
          </a:solidFill>
        </p:spPr>
        <p:txBody>
          <a:bodyPr wrap="square" rtlCol="0">
            <a:spAutoFit/>
          </a:bodyPr>
          <a:lstStyle/>
          <a:p>
            <a:r>
              <a:rPr lang="en-US" sz="2400" dirty="0" smtClean="0"/>
              <a:t>FEBRUARY 2020</a:t>
            </a:r>
            <a:endParaRPr lang="en-US" sz="2400" dirty="0"/>
          </a:p>
        </p:txBody>
      </p:sp>
    </p:spTree>
    <p:extLst>
      <p:ext uri="{BB962C8B-B14F-4D97-AF65-F5344CB8AC3E}">
        <p14:creationId xmlns:p14="http://schemas.microsoft.com/office/powerpoint/2010/main" val="15934356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5879" t="14069" r="9530"/>
          <a:stretch/>
        </p:blipFill>
        <p:spPr bwMode="auto">
          <a:xfrm>
            <a:off x="304800" y="76200"/>
            <a:ext cx="8458200" cy="6400800"/>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5791200" y="5562600"/>
            <a:ext cx="2514600" cy="461665"/>
          </a:xfrm>
          <a:prstGeom prst="rect">
            <a:avLst/>
          </a:prstGeom>
          <a:solidFill>
            <a:schemeClr val="bg1"/>
          </a:solidFill>
        </p:spPr>
        <p:txBody>
          <a:bodyPr wrap="square" rtlCol="0">
            <a:spAutoFit/>
          </a:bodyPr>
          <a:lstStyle/>
          <a:p>
            <a:r>
              <a:rPr lang="en-US" sz="2400" dirty="0" smtClean="0"/>
              <a:t>SUMMER  2020</a:t>
            </a:r>
            <a:endParaRPr lang="en-US" sz="2400" dirty="0"/>
          </a:p>
        </p:txBody>
      </p:sp>
    </p:spTree>
    <p:extLst>
      <p:ext uri="{BB962C8B-B14F-4D97-AF65-F5344CB8AC3E}">
        <p14:creationId xmlns:p14="http://schemas.microsoft.com/office/powerpoint/2010/main" val="187264988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2" y="838200"/>
            <a:ext cx="9136117"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172200" y="4565302"/>
            <a:ext cx="2514600" cy="461665"/>
          </a:xfrm>
          <a:prstGeom prst="rect">
            <a:avLst/>
          </a:prstGeom>
          <a:solidFill>
            <a:schemeClr val="bg1"/>
          </a:solidFill>
        </p:spPr>
        <p:txBody>
          <a:bodyPr wrap="square" rtlCol="0">
            <a:spAutoFit/>
          </a:bodyPr>
          <a:lstStyle/>
          <a:p>
            <a:r>
              <a:rPr lang="en-US" sz="2400" dirty="0" smtClean="0"/>
              <a:t>FEBRUARY 2020</a:t>
            </a:r>
            <a:endParaRPr lang="en-US" sz="2400" dirty="0"/>
          </a:p>
        </p:txBody>
      </p:sp>
    </p:spTree>
    <p:extLst>
      <p:ext uri="{BB962C8B-B14F-4D97-AF65-F5344CB8AC3E}">
        <p14:creationId xmlns:p14="http://schemas.microsoft.com/office/powerpoint/2010/main" val="69352670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Green curves template Segoe">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2D4328B-7AED-4019-A1E2-17EAB1A500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1_Green curves template Segoe</Template>
  <TotalTime>149039</TotalTime>
  <Words>1215</Words>
  <Application>Microsoft Office PowerPoint</Application>
  <PresentationFormat>On-screen Show (4:3)</PresentationFormat>
  <Paragraphs>103</Paragraphs>
  <Slides>31</Slides>
  <Notes>0</Notes>
  <HiddenSlides>0</HiddenSlides>
  <MMClips>0</MMClips>
  <ScaleCrop>false</ScaleCrop>
  <HeadingPairs>
    <vt:vector size="4" baseType="variant">
      <vt:variant>
        <vt:lpstr>Theme</vt:lpstr>
      </vt:variant>
      <vt:variant>
        <vt:i4>3</vt:i4>
      </vt:variant>
      <vt:variant>
        <vt:lpstr>Slide Titles</vt:lpstr>
      </vt:variant>
      <vt:variant>
        <vt:i4>31</vt:i4>
      </vt:variant>
    </vt:vector>
  </HeadingPairs>
  <TitlesOfParts>
    <vt:vector size="34" baseType="lpstr">
      <vt:lpstr>1_Green curves template Segoe</vt:lpstr>
      <vt:lpstr>White with Courier font for code slides</vt:lpstr>
      <vt:lpstr>Horizon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One Building Front Right  </vt:lpstr>
      <vt:lpstr>Phase One Building Layout </vt:lpstr>
      <vt:lpstr>PowerPoint Presentation</vt:lpstr>
      <vt:lpstr>LIFEGATE FUND RAISING GOALS  CAPITAL CAMPAIGN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Don Lamb</dc:creator>
  <cp:lastModifiedBy>LifeGate</cp:lastModifiedBy>
  <cp:revision>2036</cp:revision>
  <cp:lastPrinted>2022-03-14T11:49:24Z</cp:lastPrinted>
  <dcterms:created xsi:type="dcterms:W3CDTF">2017-04-23T09:25:27Z</dcterms:created>
  <dcterms:modified xsi:type="dcterms:W3CDTF">2022-07-10T14:46:04Z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TC102867389990</vt:lpwstr>
  </property>
</Properties>
</file>