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 id="2147483689" r:id="rId4"/>
  </p:sldMasterIdLst>
  <p:notesMasterIdLst>
    <p:notesMasterId r:id="rId27"/>
  </p:notesMasterIdLst>
  <p:sldIdLst>
    <p:sldId id="1065" r:id="rId5"/>
    <p:sldId id="1051" r:id="rId6"/>
    <p:sldId id="904" r:id="rId7"/>
    <p:sldId id="1039" r:id="rId8"/>
    <p:sldId id="1057" r:id="rId9"/>
    <p:sldId id="1058" r:id="rId10"/>
    <p:sldId id="1063" r:id="rId11"/>
    <p:sldId id="1052" r:id="rId12"/>
    <p:sldId id="1053" r:id="rId13"/>
    <p:sldId id="1066" r:id="rId14"/>
    <p:sldId id="1014" r:id="rId15"/>
    <p:sldId id="1042" r:id="rId16"/>
    <p:sldId id="1038" r:id="rId17"/>
    <p:sldId id="1055" r:id="rId18"/>
    <p:sldId id="1059" r:id="rId19"/>
    <p:sldId id="1061" r:id="rId20"/>
    <p:sldId id="1070" r:id="rId21"/>
    <p:sldId id="1060" r:id="rId22"/>
    <p:sldId id="1068" r:id="rId23"/>
    <p:sldId id="1067" r:id="rId24"/>
    <p:sldId id="1062" r:id="rId25"/>
    <p:sldId id="1069" r:id="rId2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50" d="100"/>
          <a:sy n="50" d="100"/>
        </p:scale>
        <p:origin x="-3384" y="-13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38" tIns="46219" rIns="92438"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38" tIns="46219" rIns="92438" bIns="46219" rtlCol="0"/>
          <a:lstStyle>
            <a:lvl1pPr algn="r">
              <a:defRPr sz="1200"/>
            </a:lvl1pPr>
          </a:lstStyle>
          <a:p>
            <a:fld id="{6C4C2796-38F0-4163-B63C-6A929A5D6120}" type="datetimeFigureOut">
              <a:rPr lang="en-US" smtClean="0"/>
              <a:t>8/7/2022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38" tIns="46219" rIns="92438" bIns="4621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38" tIns="46219" rIns="92438" bIns="462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38" tIns="46219" rIns="92438"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38" tIns="46219" rIns="92438" bIns="46219" rtlCol="0" anchor="b"/>
          <a:lstStyle>
            <a:lvl1pPr algn="r">
              <a:defRPr sz="1200"/>
            </a:lvl1pPr>
          </a:lstStyle>
          <a:p>
            <a:fld id="{5DCBF8A3-7C65-4CBF-A992-414CE124F484}" type="slidenum">
              <a:rPr lang="en-US" smtClean="0"/>
              <a:t>‹#›</a:t>
            </a:fld>
            <a:endParaRPr lang="en-US"/>
          </a:p>
        </p:txBody>
      </p:sp>
    </p:spTree>
    <p:extLst>
      <p:ext uri="{BB962C8B-B14F-4D97-AF65-F5344CB8AC3E}">
        <p14:creationId xmlns:p14="http://schemas.microsoft.com/office/powerpoint/2010/main" val="228810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BF8A3-7C65-4CBF-A992-414CE124F484}" type="slidenum">
              <a:rPr lang="en-US" smtClean="0"/>
              <a:t>12</a:t>
            </a:fld>
            <a:endParaRPr lang="en-US"/>
          </a:p>
        </p:txBody>
      </p:sp>
    </p:spTree>
    <p:extLst>
      <p:ext uri="{BB962C8B-B14F-4D97-AF65-F5344CB8AC3E}">
        <p14:creationId xmlns:p14="http://schemas.microsoft.com/office/powerpoint/2010/main" val="280120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37D3102-AD23-4BFF-87AE-61567A0BE8E3}" type="datetime1">
              <a:rPr lang="en-US" smtClean="0"/>
              <a:t>8/7/2022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55F5725-E820-4B2A-A81C-15E6A453397F}" type="datetime1">
              <a:rPr lang="en-US" smtClean="0"/>
              <a:t>8/7/2022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t>8/7/2022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C7ECF7D-CB0D-4FDB-902B-9E5CD56B2F3F}" type="datetime1">
              <a:rPr lang="en-US" smtClean="0"/>
              <a:t>8/7/2022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1155614-9033-4786-9235-17DD4EEE6651}" type="datetime1">
              <a:rPr lang="en-US" smtClean="0"/>
              <a:t>8/7/2022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DFD299-E27D-455F-9667-E019E6CEA2DD}" type="datetime1">
              <a:rPr lang="en-US" smtClean="0"/>
              <a:t>8/7/2022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t>8/7/2022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t>8/7/2022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t>8/7/2022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ABC42-E576-4B96-A2BC-C9DCC9DAE463}" type="datetime1">
              <a:rPr lang="en-US" smtClean="0"/>
              <a:t>8/7/2022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9B64A-A574-4632-8FB6-30501D3E1ACB}" type="datetime1">
              <a:rPr lang="en-US" smtClean="0"/>
              <a:t>8/7/2022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extLst>
              <a:ext uri="{28A0092B-C50C-407E-A947-70E740481C1C}">
                <a14:useLocalDpi xmlns:a14="http://schemas.microsoft.com/office/drawing/2010/main" val="0"/>
              </a:ext>
            </a:extLst>
          </a:blip>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8/7/2022</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p:fade/>
  </p:transition>
  <p:timing>
    <p:tnLst>
      <p:par>
        <p:cTn id="1" dur="indefinite" restart="never" nodeType="tmRoot"/>
      </p:par>
    </p:tnLst>
  </p:timing>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5830669"/>
            <a:ext cx="8305800" cy="646331"/>
          </a:xfrm>
          <a:prstGeom prst="rect">
            <a:avLst/>
          </a:prstGeom>
          <a:noFill/>
        </p:spPr>
        <p:txBody>
          <a:bodyPr wrap="square" rtlCol="0">
            <a:spAutoFit/>
          </a:bodyPr>
          <a:lstStyle/>
          <a:p>
            <a:pPr algn="ctr"/>
            <a:r>
              <a:rPr lang="en-US" sz="3600" b="1" dirty="0" smtClean="0"/>
              <a:t>Sunday, August 7, 2022</a:t>
            </a:r>
          </a:p>
        </p:txBody>
      </p:sp>
      <p:sp>
        <p:nvSpPr>
          <p:cNvPr id="5" name="TextBox 4"/>
          <p:cNvSpPr txBox="1"/>
          <p:nvPr/>
        </p:nvSpPr>
        <p:spPr>
          <a:xfrm>
            <a:off x="914400" y="5358825"/>
            <a:ext cx="7239000" cy="584775"/>
          </a:xfrm>
          <a:prstGeom prst="rect">
            <a:avLst/>
          </a:prstGeom>
          <a:noFill/>
        </p:spPr>
        <p:txBody>
          <a:bodyPr wrap="square" rtlCol="0">
            <a:spAutoFit/>
          </a:bodyPr>
          <a:lstStyle/>
          <a:p>
            <a:pPr algn="ctr"/>
            <a:r>
              <a:rPr lang="en-US" sz="3200" b="1" dirty="0" smtClean="0">
                <a:solidFill>
                  <a:srgbClr val="FFFF00"/>
                </a:solidFill>
              </a:rPr>
              <a:t>A SERMON TO LIFEGATE</a:t>
            </a:r>
            <a:endParaRPr lang="en-US" sz="3200" b="1" dirty="0">
              <a:solidFill>
                <a:srgbClr val="FFFF00"/>
              </a:solidFill>
            </a:endParaRPr>
          </a:p>
        </p:txBody>
      </p:sp>
      <p:sp>
        <p:nvSpPr>
          <p:cNvPr id="6" name="AutoShape 2" descr="The Marketing Vulcano erupts. Move, move move ! | Ger van den Buij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572000" y="4338935"/>
            <a:ext cx="1981200" cy="461665"/>
          </a:xfrm>
          <a:prstGeom prst="rect">
            <a:avLst/>
          </a:prstGeom>
          <a:noFill/>
        </p:spPr>
        <p:txBody>
          <a:bodyPr wrap="square" rtlCol="0">
            <a:spAutoFit/>
          </a:bodyPr>
          <a:lstStyle/>
          <a:p>
            <a:r>
              <a:rPr lang="en-US" sz="2400" b="1" dirty="0" smtClean="0">
                <a:solidFill>
                  <a:schemeClr val="bg1"/>
                </a:solidFill>
              </a:rPr>
              <a:t>Philippians 2:5</a:t>
            </a:r>
            <a:endParaRPr lang="en-US" sz="2400" b="1" dirty="0">
              <a:solidFill>
                <a:schemeClr val="bg1"/>
              </a:solidFill>
            </a:endParaRPr>
          </a:p>
        </p:txBody>
      </p:sp>
      <p:pic>
        <p:nvPicPr>
          <p:cNvPr id="9" name="Picture 2" descr="Sermons | Abundant Life Chapel"/>
          <p:cNvPicPr>
            <a:picLocks noChangeAspect="1" noChangeArrowheads="1"/>
          </p:cNvPicPr>
          <p:nvPr/>
        </p:nvPicPr>
        <p:blipFill rotWithShape="1">
          <a:blip r:embed="rId2">
            <a:extLst>
              <a:ext uri="{28A0092B-C50C-407E-A947-70E740481C1C}">
                <a14:useLocalDpi xmlns:a14="http://schemas.microsoft.com/office/drawing/2010/main" val="0"/>
              </a:ext>
            </a:extLst>
          </a:blip>
          <a:srcRect b="30054"/>
          <a:stretch/>
        </p:blipFill>
        <p:spPr bwMode="auto">
          <a:xfrm>
            <a:off x="736600" y="1113135"/>
            <a:ext cx="7391400"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48940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990600"/>
            <a:ext cx="8458200" cy="5509200"/>
          </a:xfrm>
          <a:prstGeom prst="rect">
            <a:avLst/>
          </a:prstGeom>
        </p:spPr>
        <p:txBody>
          <a:bodyPr wrap="square">
            <a:spAutoFit/>
          </a:bodyPr>
          <a:lstStyle/>
          <a:p>
            <a:pPr marL="342900" lvl="0" indent="-342900">
              <a:buFont typeface="+mj-lt"/>
              <a:buAutoNum type="arabicPeriod"/>
            </a:pPr>
            <a:r>
              <a:rPr lang="en-US" sz="3200" b="1" dirty="0">
                <a:solidFill>
                  <a:srgbClr val="FFFF00"/>
                </a:solidFill>
              </a:rPr>
              <a:t>The most indestructible part of </a:t>
            </a:r>
            <a:r>
              <a:rPr lang="en-US" sz="3200" b="1" dirty="0" smtClean="0">
                <a:solidFill>
                  <a:srgbClr val="FFFF00"/>
                </a:solidFill>
              </a:rPr>
              <a:t>being human </a:t>
            </a:r>
            <a:r>
              <a:rPr lang="en-US" sz="3200" dirty="0"/>
              <a:t>is </a:t>
            </a:r>
            <a:r>
              <a:rPr lang="en-US" sz="3200" dirty="0" smtClean="0"/>
              <a:t>our </a:t>
            </a:r>
            <a:r>
              <a:rPr lang="en-US" sz="3200" b="1" u="sng" dirty="0"/>
              <a:t>Soul and Spirit </a:t>
            </a:r>
            <a:r>
              <a:rPr lang="en-US" sz="3200" b="1" u="sng" dirty="0" smtClean="0"/>
              <a:t> </a:t>
            </a:r>
            <a:r>
              <a:rPr lang="en-US" sz="3200" dirty="0" smtClean="0"/>
              <a:t>and </a:t>
            </a:r>
            <a:r>
              <a:rPr lang="en-US" sz="3200" b="1" u="sng" dirty="0" smtClean="0"/>
              <a:t>memories</a:t>
            </a:r>
            <a:r>
              <a:rPr lang="en-US" sz="3200" u="sng" dirty="0" smtClean="0"/>
              <a:t> </a:t>
            </a:r>
            <a:r>
              <a:rPr lang="en-US" sz="3200" dirty="0" smtClean="0"/>
              <a:t>it </a:t>
            </a:r>
            <a:r>
              <a:rPr lang="en-US" sz="3200" dirty="0"/>
              <a:t>is </a:t>
            </a:r>
            <a:r>
              <a:rPr lang="en-US" sz="3200" dirty="0" smtClean="0"/>
              <a:t>eternal and will </a:t>
            </a:r>
            <a:r>
              <a:rPr lang="en-US" sz="3200" dirty="0"/>
              <a:t>go on for </a:t>
            </a:r>
            <a:r>
              <a:rPr lang="en-US" sz="3200" dirty="0" smtClean="0"/>
              <a:t>eternity. </a:t>
            </a:r>
            <a:r>
              <a:rPr lang="en-US" sz="3200" dirty="0"/>
              <a:t> </a:t>
            </a:r>
            <a:r>
              <a:rPr lang="en-US" sz="3200" dirty="0" smtClean="0"/>
              <a:t>(Daniel 12:2,3)</a:t>
            </a:r>
            <a:endParaRPr lang="en-US" sz="3200" dirty="0"/>
          </a:p>
          <a:p>
            <a:pPr marL="342900" lvl="0" indent="-342900">
              <a:buFont typeface="+mj-lt"/>
              <a:buAutoNum type="arabicPeriod"/>
            </a:pPr>
            <a:r>
              <a:rPr lang="en-US" sz="3200" b="1" dirty="0">
                <a:solidFill>
                  <a:srgbClr val="FFFF00"/>
                </a:solidFill>
              </a:rPr>
              <a:t>The most dangerous part of </a:t>
            </a:r>
            <a:r>
              <a:rPr lang="en-US" sz="3200" b="1" dirty="0" smtClean="0">
                <a:solidFill>
                  <a:srgbClr val="FFFF00"/>
                </a:solidFill>
              </a:rPr>
              <a:t>being human </a:t>
            </a:r>
            <a:r>
              <a:rPr lang="en-US" sz="3200" dirty="0"/>
              <a:t>is </a:t>
            </a:r>
            <a:r>
              <a:rPr lang="en-US" sz="3200" dirty="0" smtClean="0"/>
              <a:t>our </a:t>
            </a:r>
            <a:r>
              <a:rPr lang="en-US" sz="3200" b="1" u="sng" dirty="0"/>
              <a:t>free will</a:t>
            </a:r>
            <a:r>
              <a:rPr lang="en-US" sz="3200" dirty="0"/>
              <a:t> the ability to choose whatever </a:t>
            </a:r>
            <a:r>
              <a:rPr lang="en-US" sz="3200" dirty="0" smtClean="0"/>
              <a:t>we want </a:t>
            </a:r>
            <a:r>
              <a:rPr lang="en-US" sz="3200" dirty="0"/>
              <a:t>without constraint </a:t>
            </a:r>
            <a:r>
              <a:rPr lang="en-US" sz="3200" dirty="0" smtClean="0"/>
              <a:t>- free </a:t>
            </a:r>
            <a:r>
              <a:rPr lang="en-US" sz="3200" dirty="0"/>
              <a:t>will is dangerous </a:t>
            </a:r>
            <a:r>
              <a:rPr lang="en-US" sz="3200" dirty="0" smtClean="0"/>
              <a:t>because we </a:t>
            </a:r>
            <a:r>
              <a:rPr lang="en-US" sz="3200" dirty="0"/>
              <a:t>can choose to do very stupid </a:t>
            </a:r>
            <a:r>
              <a:rPr lang="en-US" sz="3200" dirty="0" smtClean="0"/>
              <a:t>things.</a:t>
            </a:r>
            <a:r>
              <a:rPr lang="en-US" sz="3200" dirty="0"/>
              <a:t> </a:t>
            </a:r>
            <a:r>
              <a:rPr lang="en-US" sz="3200" dirty="0" smtClean="0"/>
              <a:t>(Deut. 30:19,20)</a:t>
            </a:r>
            <a:endParaRPr lang="en-US" sz="3200" dirty="0"/>
          </a:p>
          <a:p>
            <a:pPr marL="342900" lvl="0" indent="-342900">
              <a:buFont typeface="+mj-lt"/>
              <a:buAutoNum type="arabicPeriod"/>
            </a:pPr>
            <a:r>
              <a:rPr lang="en-US" sz="3200" b="1" dirty="0">
                <a:solidFill>
                  <a:srgbClr val="FFFF00"/>
                </a:solidFill>
              </a:rPr>
              <a:t>The most deceived part</a:t>
            </a:r>
            <a:r>
              <a:rPr lang="en-US" sz="3200" dirty="0"/>
              <a:t> of </a:t>
            </a:r>
            <a:r>
              <a:rPr lang="en-US" sz="3200" dirty="0" smtClean="0"/>
              <a:t>being </a:t>
            </a:r>
            <a:r>
              <a:rPr lang="en-US" sz="3200" dirty="0"/>
              <a:t>human is </a:t>
            </a:r>
            <a:r>
              <a:rPr lang="en-US" sz="3200" dirty="0" smtClean="0"/>
              <a:t>our </a:t>
            </a:r>
            <a:r>
              <a:rPr lang="en-US" sz="3200" b="1" u="sng" dirty="0" smtClean="0"/>
              <a:t>heart </a:t>
            </a:r>
            <a:r>
              <a:rPr lang="en-US" sz="3200" b="1" u="sng" dirty="0"/>
              <a:t>and mind </a:t>
            </a:r>
            <a:r>
              <a:rPr lang="en-US" sz="3200" dirty="0"/>
              <a:t> </a:t>
            </a:r>
            <a:r>
              <a:rPr lang="en-US" sz="3200" dirty="0" smtClean="0"/>
              <a:t> (Jeremiah 17:9,10)</a:t>
            </a:r>
            <a:endParaRPr lang="en-US" sz="3200" dirty="0"/>
          </a:p>
          <a:p>
            <a:pPr marL="342900" lvl="0" indent="-342900">
              <a:buFont typeface="+mj-lt"/>
              <a:buAutoNum type="arabicPeriod"/>
            </a:pPr>
            <a:r>
              <a:rPr lang="en-US" sz="3200" b="1" dirty="0">
                <a:solidFill>
                  <a:srgbClr val="FFFF00"/>
                </a:solidFill>
              </a:rPr>
              <a:t>The most tempting part </a:t>
            </a:r>
            <a:r>
              <a:rPr lang="en-US" sz="3200" dirty="0"/>
              <a:t>of </a:t>
            </a:r>
            <a:r>
              <a:rPr lang="en-US" sz="3200" dirty="0" smtClean="0"/>
              <a:t>being human </a:t>
            </a:r>
            <a:r>
              <a:rPr lang="en-US" sz="3200" dirty="0"/>
              <a:t>is </a:t>
            </a:r>
            <a:r>
              <a:rPr lang="en-US" sz="3200" dirty="0" smtClean="0"/>
              <a:t>our </a:t>
            </a:r>
            <a:r>
              <a:rPr lang="en-US" sz="3200" b="1" u="sng" dirty="0" smtClean="0"/>
              <a:t>flesh</a:t>
            </a:r>
            <a:r>
              <a:rPr lang="en-US" sz="3200" dirty="0" smtClean="0"/>
              <a:t>. (James 1:14,15)</a:t>
            </a:r>
            <a:endParaRPr lang="en-US" sz="3200" dirty="0"/>
          </a:p>
        </p:txBody>
      </p:sp>
      <p:sp>
        <p:nvSpPr>
          <p:cNvPr id="5" name="Rectangle 4"/>
          <p:cNvSpPr/>
          <p:nvPr/>
        </p:nvSpPr>
        <p:spPr>
          <a:xfrm>
            <a:off x="-76200" y="144959"/>
            <a:ext cx="9144000" cy="769441"/>
          </a:xfrm>
          <a:prstGeom prst="rect">
            <a:avLst/>
          </a:prstGeom>
        </p:spPr>
        <p:txBody>
          <a:bodyPr wrap="square">
            <a:spAutoFit/>
          </a:bodyPr>
          <a:lstStyle/>
          <a:p>
            <a:pPr algn="ctr"/>
            <a:r>
              <a:rPr lang="en-US" sz="4400" b="1" dirty="0" smtClean="0">
                <a:solidFill>
                  <a:srgbClr val="FFFF00"/>
                </a:solidFill>
              </a:rPr>
              <a:t>This is Why Everyone Needs A Savior  </a:t>
            </a:r>
            <a:endParaRPr lang="en-US" sz="4400" dirty="0">
              <a:solidFill>
                <a:srgbClr val="FFFF00"/>
              </a:solidFill>
            </a:endParaRPr>
          </a:p>
        </p:txBody>
      </p:sp>
    </p:spTree>
    <p:extLst>
      <p:ext uri="{BB962C8B-B14F-4D97-AF65-F5344CB8AC3E}">
        <p14:creationId xmlns:p14="http://schemas.microsoft.com/office/powerpoint/2010/main" val="6522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57200"/>
            <a:ext cx="8610600" cy="769441"/>
          </a:xfrm>
          <a:prstGeom prst="rect">
            <a:avLst/>
          </a:prstGeom>
        </p:spPr>
        <p:txBody>
          <a:bodyPr wrap="square">
            <a:spAutoFit/>
          </a:bodyPr>
          <a:lstStyle/>
          <a:p>
            <a:pPr algn="ctr"/>
            <a:r>
              <a:rPr lang="en-US" sz="4400" b="1" dirty="0" smtClean="0">
                <a:solidFill>
                  <a:srgbClr val="FFFF00"/>
                </a:solidFill>
              </a:rPr>
              <a:t>Vignette TWO – Being Found By God</a:t>
            </a:r>
            <a:endParaRPr lang="en-US" sz="4400" dirty="0">
              <a:solidFill>
                <a:srgbClr val="FFFF00"/>
              </a:solidFill>
            </a:endParaRPr>
          </a:p>
        </p:txBody>
      </p:sp>
      <p:sp>
        <p:nvSpPr>
          <p:cNvPr id="2" name="Rectangle 1"/>
          <p:cNvSpPr/>
          <p:nvPr/>
        </p:nvSpPr>
        <p:spPr>
          <a:xfrm>
            <a:off x="533400" y="1628507"/>
            <a:ext cx="8229600" cy="1384995"/>
          </a:xfrm>
          <a:prstGeom prst="rect">
            <a:avLst/>
          </a:prstGeom>
        </p:spPr>
        <p:txBody>
          <a:bodyPr wrap="square">
            <a:spAutoFit/>
          </a:bodyPr>
          <a:lstStyle/>
          <a:p>
            <a:r>
              <a:rPr lang="en-US" sz="2800" b="1" dirty="0"/>
              <a:t>I have </a:t>
            </a:r>
            <a:r>
              <a:rPr lang="en-US" sz="2800" b="1" dirty="0">
                <a:solidFill>
                  <a:srgbClr val="FFFF00"/>
                </a:solidFill>
              </a:rPr>
              <a:t>found</a:t>
            </a:r>
            <a:r>
              <a:rPr lang="en-US" sz="2800" b="1" dirty="0"/>
              <a:t> David my servant; with my sacred oil I have </a:t>
            </a:r>
            <a:r>
              <a:rPr lang="en-US" sz="2800" b="1" dirty="0">
                <a:solidFill>
                  <a:srgbClr val="FFFF00"/>
                </a:solidFill>
              </a:rPr>
              <a:t>anointed</a:t>
            </a:r>
            <a:r>
              <a:rPr lang="en-US" sz="2800" b="1" dirty="0"/>
              <a:t> him. 21  My hand will </a:t>
            </a:r>
            <a:r>
              <a:rPr lang="en-US" sz="2800" b="1" dirty="0" smtClean="0">
                <a:solidFill>
                  <a:srgbClr val="FFFF00"/>
                </a:solidFill>
              </a:rPr>
              <a:t>sustain (establish) </a:t>
            </a:r>
            <a:r>
              <a:rPr lang="en-US" sz="2800" b="1" dirty="0"/>
              <a:t>him; surely my arm will </a:t>
            </a:r>
            <a:r>
              <a:rPr lang="en-US" sz="2800" b="1" dirty="0">
                <a:solidFill>
                  <a:srgbClr val="FFFF00"/>
                </a:solidFill>
              </a:rPr>
              <a:t>strengthen</a:t>
            </a:r>
            <a:r>
              <a:rPr lang="en-US" sz="2800" b="1" dirty="0"/>
              <a:t> him.</a:t>
            </a:r>
            <a:r>
              <a:rPr lang="en-US" sz="2800" dirty="0"/>
              <a:t> Psalm 89:20-21 (NIV)</a:t>
            </a:r>
          </a:p>
        </p:txBody>
      </p:sp>
      <p:sp>
        <p:nvSpPr>
          <p:cNvPr id="3" name="Rectangle 2"/>
          <p:cNvSpPr/>
          <p:nvPr/>
        </p:nvSpPr>
        <p:spPr>
          <a:xfrm>
            <a:off x="533400" y="3276600"/>
            <a:ext cx="8229600" cy="2554545"/>
          </a:xfrm>
          <a:prstGeom prst="rect">
            <a:avLst/>
          </a:prstGeom>
        </p:spPr>
        <p:txBody>
          <a:bodyPr wrap="square">
            <a:spAutoFit/>
          </a:bodyPr>
          <a:lstStyle/>
          <a:p>
            <a:pPr marL="342900" indent="-342900">
              <a:buFont typeface="+mj-lt"/>
              <a:buAutoNum type="arabicPeriod"/>
            </a:pPr>
            <a:r>
              <a:rPr lang="en-US" sz="3200" dirty="0"/>
              <a:t>HE FINDS US</a:t>
            </a:r>
          </a:p>
          <a:p>
            <a:pPr marL="342900" indent="-342900">
              <a:buFont typeface="+mj-lt"/>
              <a:buAutoNum type="arabicPeriod"/>
            </a:pPr>
            <a:r>
              <a:rPr lang="en-US" sz="3200" dirty="0"/>
              <a:t>HE ANOINTS US</a:t>
            </a:r>
          </a:p>
          <a:p>
            <a:pPr marL="342900" indent="-342900">
              <a:buFont typeface="+mj-lt"/>
              <a:buAutoNum type="arabicPeriod"/>
            </a:pPr>
            <a:r>
              <a:rPr lang="en-US" sz="3200" dirty="0"/>
              <a:t>HE ESTABLISHES - FIXES US (Sustain - position)</a:t>
            </a:r>
          </a:p>
          <a:p>
            <a:pPr marL="342900" indent="-342900">
              <a:buFont typeface="+mj-lt"/>
              <a:buAutoNum type="arabicPeriod"/>
            </a:pPr>
            <a:r>
              <a:rPr lang="en-US" sz="3200" dirty="0"/>
              <a:t>HE STRENGTHENS US – ROOT Alert – courageous - (fortify, increase, prevail)</a:t>
            </a:r>
          </a:p>
        </p:txBody>
      </p:sp>
    </p:spTree>
    <p:extLst>
      <p:ext uri="{BB962C8B-B14F-4D97-AF65-F5344CB8AC3E}">
        <p14:creationId xmlns:p14="http://schemas.microsoft.com/office/powerpoint/2010/main" val="346556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mons | Abundant Life Chap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391400"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4953000"/>
            <a:ext cx="8305800" cy="1569660"/>
          </a:xfrm>
          <a:prstGeom prst="rect">
            <a:avLst/>
          </a:prstGeom>
        </p:spPr>
        <p:txBody>
          <a:bodyPr wrap="square">
            <a:spAutoFit/>
          </a:bodyPr>
          <a:lstStyle/>
          <a:p>
            <a:r>
              <a:rPr lang="en-US" sz="3200" dirty="0"/>
              <a:t>And now, dear children, continue in Him, </a:t>
            </a:r>
            <a:r>
              <a:rPr lang="en-US" sz="3200" b="1" dirty="0">
                <a:solidFill>
                  <a:srgbClr val="FFFF00"/>
                </a:solidFill>
              </a:rPr>
              <a:t>so that when He appears we may be confident and unashamed before Him at His coming</a:t>
            </a:r>
            <a:r>
              <a:rPr lang="en-US" sz="3200" b="1" dirty="0"/>
              <a:t>.</a:t>
            </a:r>
            <a:r>
              <a:rPr lang="en-US" sz="3200" dirty="0"/>
              <a:t> 1 John 2:28 </a:t>
            </a:r>
          </a:p>
        </p:txBody>
      </p:sp>
      <p:sp>
        <p:nvSpPr>
          <p:cNvPr id="4" name="Rectangle 3"/>
          <p:cNvSpPr/>
          <p:nvPr/>
        </p:nvSpPr>
        <p:spPr>
          <a:xfrm>
            <a:off x="762000" y="2937808"/>
            <a:ext cx="7391400" cy="1938992"/>
          </a:xfrm>
          <a:prstGeom prst="rect">
            <a:avLst/>
          </a:prstGeom>
          <a:solidFill>
            <a:schemeClr val="tx1"/>
          </a:solidFill>
          <a:effectLst>
            <a:softEdge rad="127000"/>
          </a:effectLst>
        </p:spPr>
        <p:txBody>
          <a:bodyPr wrap="square">
            <a:spAutoFit/>
          </a:bodyPr>
          <a:lstStyle/>
          <a:p>
            <a:r>
              <a:rPr lang="en-US" sz="2400" b="1" dirty="0" smtClean="0">
                <a:solidFill>
                  <a:schemeClr val="bg1"/>
                </a:solidFill>
              </a:rPr>
              <a:t> </a:t>
            </a:r>
            <a:r>
              <a:rPr lang="en-US" sz="2400" b="1" dirty="0">
                <a:solidFill>
                  <a:schemeClr val="bg1"/>
                </a:solidFill>
              </a:rPr>
              <a:t>Then the man and his wife heard the sound of the LORD God as he was walking in the garden in the cool of the day, and they hid from the LORD God among the trees of the garden. 9  But the LORD God called to the man, "Where are you?" Genesis 3:8-9 (NIV) </a:t>
            </a:r>
          </a:p>
        </p:txBody>
      </p:sp>
    </p:spTree>
    <p:extLst>
      <p:ext uri="{BB962C8B-B14F-4D97-AF65-F5344CB8AC3E}">
        <p14:creationId xmlns:p14="http://schemas.microsoft.com/office/powerpoint/2010/main" val="3472776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405825"/>
            <a:ext cx="8915400" cy="1323439"/>
          </a:xfrm>
          <a:prstGeom prst="rect">
            <a:avLst/>
          </a:prstGeom>
          <a:noFill/>
        </p:spPr>
        <p:txBody>
          <a:bodyPr wrap="square" rtlCol="0">
            <a:spAutoFit/>
          </a:bodyPr>
          <a:lstStyle/>
          <a:p>
            <a:pPr algn="ctr"/>
            <a:r>
              <a:rPr lang="en-US" sz="4000" b="1" dirty="0" smtClean="0">
                <a:solidFill>
                  <a:srgbClr val="FFFF00"/>
                </a:solidFill>
                <a:latin typeface="Sitka Subheading" panose="02000505000000020004" pitchFamily="2" charset="0"/>
              </a:rPr>
              <a:t>OVERCOMING SHAME</a:t>
            </a:r>
          </a:p>
          <a:p>
            <a:pPr algn="ctr"/>
            <a:r>
              <a:rPr lang="en-US" sz="4000" b="1" dirty="0" smtClean="0">
                <a:solidFill>
                  <a:srgbClr val="FFFF00"/>
                </a:solidFill>
                <a:latin typeface="Sitka Subheading" panose="02000505000000020004" pitchFamily="2" charset="0"/>
              </a:rPr>
              <a:t>Study on Joshua  </a:t>
            </a:r>
            <a:endParaRPr lang="en-US" sz="4000" b="1" dirty="0">
              <a:solidFill>
                <a:srgbClr val="FFFF00"/>
              </a:solidFill>
              <a:latin typeface="Sitka Subheading" panose="02000505000000020004" pitchFamily="2" charset="0"/>
            </a:endParaRPr>
          </a:p>
        </p:txBody>
      </p:sp>
      <p:pic>
        <p:nvPicPr>
          <p:cNvPr id="1026" name="Picture 2" descr="Joshua 7 - What is the sin of Ach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514600"/>
            <a:ext cx="3043858"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4953000"/>
            <a:ext cx="2133600" cy="584775"/>
          </a:xfrm>
          <a:prstGeom prst="rect">
            <a:avLst/>
          </a:prstGeom>
          <a:noFill/>
        </p:spPr>
        <p:txBody>
          <a:bodyPr wrap="square" rtlCol="0">
            <a:spAutoFit/>
          </a:bodyPr>
          <a:lstStyle/>
          <a:p>
            <a:r>
              <a:rPr lang="en-US" sz="3200" dirty="0" smtClean="0"/>
              <a:t>Sin of Achan </a:t>
            </a:r>
            <a:endParaRPr lang="en-US" sz="3200" dirty="0"/>
          </a:p>
        </p:txBody>
      </p:sp>
      <p:pic>
        <p:nvPicPr>
          <p:cNvPr id="1028" name="Picture 4" descr="BATTLE of AI | Joshua 8; Achan's sin; Stealing the plunder; Ti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357517"/>
            <a:ext cx="4762500" cy="2676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67200" y="5131375"/>
            <a:ext cx="4648200" cy="584775"/>
          </a:xfrm>
          <a:prstGeom prst="rect">
            <a:avLst/>
          </a:prstGeom>
          <a:noFill/>
        </p:spPr>
        <p:txBody>
          <a:bodyPr wrap="square" rtlCol="0">
            <a:spAutoFit/>
          </a:bodyPr>
          <a:lstStyle/>
          <a:p>
            <a:r>
              <a:rPr lang="en-US" sz="3200" dirty="0" smtClean="0"/>
              <a:t>Joshua Eventually takes Ai</a:t>
            </a:r>
            <a:endParaRPr lang="en-US" sz="3200" dirty="0"/>
          </a:p>
        </p:txBody>
      </p:sp>
    </p:spTree>
    <p:extLst>
      <p:ext uri="{BB962C8B-B14F-4D97-AF65-F5344CB8AC3E}">
        <p14:creationId xmlns:p14="http://schemas.microsoft.com/office/powerpoint/2010/main" val="3644886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6200"/>
            <a:ext cx="8382000" cy="769441"/>
          </a:xfrm>
          <a:prstGeom prst="rect">
            <a:avLst/>
          </a:prstGeom>
        </p:spPr>
        <p:txBody>
          <a:bodyPr wrap="square">
            <a:spAutoFit/>
          </a:bodyPr>
          <a:lstStyle/>
          <a:p>
            <a:pPr algn="ctr"/>
            <a:r>
              <a:rPr lang="en-US" sz="4400" b="1" dirty="0" smtClean="0">
                <a:solidFill>
                  <a:srgbClr val="FFFF00"/>
                </a:solidFill>
              </a:rPr>
              <a:t>Joshua and Shame </a:t>
            </a:r>
            <a:endParaRPr lang="en-US" sz="4400" dirty="0">
              <a:solidFill>
                <a:srgbClr val="FFFF00"/>
              </a:solidFill>
            </a:endParaRPr>
          </a:p>
        </p:txBody>
      </p:sp>
      <p:sp>
        <p:nvSpPr>
          <p:cNvPr id="3" name="TextBox 2"/>
          <p:cNvSpPr txBox="1"/>
          <p:nvPr/>
        </p:nvSpPr>
        <p:spPr>
          <a:xfrm>
            <a:off x="152400" y="3657600"/>
            <a:ext cx="5543550" cy="584775"/>
          </a:xfrm>
          <a:prstGeom prst="rect">
            <a:avLst/>
          </a:prstGeom>
          <a:noFill/>
        </p:spPr>
        <p:txBody>
          <a:bodyPr wrap="square" rtlCol="0">
            <a:spAutoFit/>
          </a:bodyPr>
          <a:lstStyle/>
          <a:p>
            <a:r>
              <a:rPr lang="en-US" sz="3200" dirty="0" smtClean="0"/>
              <a:t>Gibeonites Deceive Joshua  </a:t>
            </a:r>
            <a:endParaRPr lang="en-US" sz="3200" dirty="0"/>
          </a:p>
        </p:txBody>
      </p:sp>
      <p:pic>
        <p:nvPicPr>
          <p:cNvPr id="2050" name="Picture 2" descr="The Wily Work of the Gibeonites - The Scriptorium Da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33" y="1371600"/>
            <a:ext cx="4082867"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14850" y="4572000"/>
            <a:ext cx="5543550" cy="1077218"/>
          </a:xfrm>
          <a:prstGeom prst="rect">
            <a:avLst/>
          </a:prstGeom>
          <a:noFill/>
        </p:spPr>
        <p:txBody>
          <a:bodyPr wrap="square" rtlCol="0">
            <a:spAutoFit/>
          </a:bodyPr>
          <a:lstStyle/>
          <a:p>
            <a:r>
              <a:rPr lang="en-US" sz="3200" dirty="0" smtClean="0"/>
              <a:t>Joshua honors the Treaty</a:t>
            </a:r>
          </a:p>
          <a:p>
            <a:r>
              <a:rPr lang="en-US" sz="3200" dirty="0" smtClean="0"/>
              <a:t>But makes them into servants </a:t>
            </a:r>
            <a:endParaRPr lang="en-US" sz="3200" dirty="0"/>
          </a:p>
        </p:txBody>
      </p:sp>
      <p:pic>
        <p:nvPicPr>
          <p:cNvPr id="2052" name="Picture 4" descr="THE GIBEONITE DECEPTION AND THE CONQUEST CAMPAIGNJOSHUA 9-11 - Daniel  Jedd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759584" cy="28196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7033" y="6019800"/>
            <a:ext cx="8718367" cy="523220"/>
          </a:xfrm>
          <a:prstGeom prst="rect">
            <a:avLst/>
          </a:prstGeom>
        </p:spPr>
        <p:txBody>
          <a:bodyPr wrap="square">
            <a:spAutoFit/>
          </a:bodyPr>
          <a:lstStyle/>
          <a:p>
            <a:r>
              <a:rPr lang="en-US" sz="2800" b="1" dirty="0">
                <a:solidFill>
                  <a:srgbClr val="FFFF00"/>
                </a:solidFill>
              </a:rPr>
              <a:t>WE HAVE TO DO IT IN THE WILL OF GOD GOING FORWARD </a:t>
            </a:r>
          </a:p>
        </p:txBody>
      </p:sp>
    </p:spTree>
    <p:extLst>
      <p:ext uri="{BB962C8B-B14F-4D97-AF65-F5344CB8AC3E}">
        <p14:creationId xmlns:p14="http://schemas.microsoft.com/office/powerpoint/2010/main" val="48837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06740"/>
            <a:ext cx="9829800" cy="1569660"/>
          </a:xfrm>
          <a:prstGeom prst="rect">
            <a:avLst/>
          </a:prstGeom>
        </p:spPr>
        <p:txBody>
          <a:bodyPr wrap="square">
            <a:spAutoFit/>
          </a:bodyPr>
          <a:lstStyle/>
          <a:p>
            <a:pPr algn="ctr"/>
            <a:r>
              <a:rPr lang="en-US" sz="3200" b="1" dirty="0" smtClean="0">
                <a:solidFill>
                  <a:srgbClr val="FFFF00"/>
                </a:solidFill>
              </a:rPr>
              <a:t>The Battle Against Shame</a:t>
            </a:r>
          </a:p>
          <a:p>
            <a:pPr algn="ctr"/>
            <a:r>
              <a:rPr lang="en-US" sz="3200" b="1" dirty="0" smtClean="0">
                <a:solidFill>
                  <a:srgbClr val="FFFF00"/>
                </a:solidFill>
              </a:rPr>
              <a:t>Facing the Consequences</a:t>
            </a:r>
          </a:p>
          <a:p>
            <a:pPr algn="ctr"/>
            <a:r>
              <a:rPr lang="en-US" sz="3200" b="1" dirty="0" smtClean="0">
                <a:solidFill>
                  <a:srgbClr val="FFFF00"/>
                </a:solidFill>
              </a:rPr>
              <a:t>After Forgiveness (Is God Going To Come Through?) </a:t>
            </a:r>
            <a:endParaRPr lang="en-US" sz="3200" dirty="0">
              <a:solidFill>
                <a:srgbClr val="FFFF00"/>
              </a:solidFill>
            </a:endParaRPr>
          </a:p>
        </p:txBody>
      </p:sp>
      <p:pic>
        <p:nvPicPr>
          <p:cNvPr id="3074" name="Picture 2" descr="BATTLE of GIBEON | Joshua 10; Gibeonites; Five Amorite Kings; Sun stands  still; North Canaan campa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3695700"/>
            <a:ext cx="43434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oshua 10 Commentary | Old Testament | Matthew Henry | St-Takla.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000276"/>
            <a:ext cx="3654425" cy="24891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528125"/>
            <a:ext cx="4022725" cy="1077218"/>
          </a:xfrm>
          <a:prstGeom prst="rect">
            <a:avLst/>
          </a:prstGeom>
          <a:noFill/>
        </p:spPr>
        <p:txBody>
          <a:bodyPr wrap="square" rtlCol="0">
            <a:spAutoFit/>
          </a:bodyPr>
          <a:lstStyle/>
          <a:p>
            <a:r>
              <a:rPr lang="en-US" sz="3200" dirty="0" smtClean="0"/>
              <a:t>Gibeonites are attacked</a:t>
            </a:r>
          </a:p>
          <a:p>
            <a:pPr algn="ctr"/>
            <a:r>
              <a:rPr lang="en-US" sz="3200" dirty="0" smtClean="0"/>
              <a:t>By Five Kings</a:t>
            </a:r>
            <a:endParaRPr lang="en-US" sz="3200" dirty="0"/>
          </a:p>
        </p:txBody>
      </p:sp>
      <p:sp>
        <p:nvSpPr>
          <p:cNvPr id="6" name="TextBox 5"/>
          <p:cNvSpPr txBox="1"/>
          <p:nvPr/>
        </p:nvSpPr>
        <p:spPr>
          <a:xfrm>
            <a:off x="3162300" y="6096000"/>
            <a:ext cx="6210300" cy="584775"/>
          </a:xfrm>
          <a:prstGeom prst="rect">
            <a:avLst/>
          </a:prstGeom>
          <a:noFill/>
        </p:spPr>
        <p:txBody>
          <a:bodyPr wrap="square" rtlCol="0">
            <a:spAutoFit/>
          </a:bodyPr>
          <a:lstStyle/>
          <a:p>
            <a:r>
              <a:rPr lang="en-US" sz="3200" dirty="0" smtClean="0"/>
              <a:t>Joshua Asks The Sun To Stand Still </a:t>
            </a:r>
            <a:endParaRPr lang="en-US" sz="3200" dirty="0"/>
          </a:p>
        </p:txBody>
      </p:sp>
      <p:pic>
        <p:nvPicPr>
          <p:cNvPr id="3078" name="Picture 6" descr="Joshua Defeats Five Kings - BIble 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925" y="1790406"/>
            <a:ext cx="2911475" cy="1637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18000" y="1872936"/>
            <a:ext cx="1371600" cy="1569660"/>
          </a:xfrm>
          <a:prstGeom prst="rect">
            <a:avLst/>
          </a:prstGeom>
          <a:noFill/>
        </p:spPr>
        <p:txBody>
          <a:bodyPr wrap="square" rtlCol="0">
            <a:spAutoFit/>
          </a:bodyPr>
          <a:lstStyle/>
          <a:p>
            <a:r>
              <a:rPr lang="en-US" sz="3200" dirty="0" smtClean="0"/>
              <a:t>God </a:t>
            </a:r>
          </a:p>
          <a:p>
            <a:r>
              <a:rPr lang="en-US" sz="3200" dirty="0" smtClean="0"/>
              <a:t>Sends</a:t>
            </a:r>
          </a:p>
          <a:p>
            <a:r>
              <a:rPr lang="en-US" sz="3200" dirty="0" smtClean="0"/>
              <a:t>Hail</a:t>
            </a:r>
            <a:endParaRPr lang="en-US" sz="3200" dirty="0"/>
          </a:p>
        </p:txBody>
      </p:sp>
    </p:spTree>
    <p:extLst>
      <p:ext uri="{BB962C8B-B14F-4D97-AF65-F5344CB8AC3E}">
        <p14:creationId xmlns:p14="http://schemas.microsoft.com/office/powerpoint/2010/main" val="121976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6200"/>
            <a:ext cx="8382000" cy="2123658"/>
          </a:xfrm>
          <a:prstGeom prst="rect">
            <a:avLst/>
          </a:prstGeom>
        </p:spPr>
        <p:txBody>
          <a:bodyPr wrap="square">
            <a:spAutoFit/>
          </a:bodyPr>
          <a:lstStyle/>
          <a:p>
            <a:pPr algn="ctr"/>
            <a:r>
              <a:rPr lang="en-US" sz="4400" b="1" dirty="0" smtClean="0">
                <a:solidFill>
                  <a:srgbClr val="FFFF00"/>
                </a:solidFill>
              </a:rPr>
              <a:t>God Abundantly Forgives </a:t>
            </a:r>
          </a:p>
          <a:p>
            <a:pPr algn="ctr"/>
            <a:r>
              <a:rPr lang="en-US" sz="4400" b="1" dirty="0" smtClean="0">
                <a:solidFill>
                  <a:srgbClr val="FFFF00"/>
                </a:solidFill>
              </a:rPr>
              <a:t>Joshua and Crowns Him</a:t>
            </a:r>
          </a:p>
          <a:p>
            <a:pPr algn="ctr"/>
            <a:r>
              <a:rPr lang="en-US" sz="4400" b="1" dirty="0" smtClean="0">
                <a:solidFill>
                  <a:srgbClr val="FFFF00"/>
                </a:solidFill>
              </a:rPr>
              <a:t>With an Astounding Victory </a:t>
            </a:r>
            <a:endParaRPr lang="en-US" sz="4400" dirty="0">
              <a:solidFill>
                <a:srgbClr val="FFFF00"/>
              </a:solidFill>
            </a:endParaRPr>
          </a:p>
        </p:txBody>
      </p:sp>
      <p:pic>
        <p:nvPicPr>
          <p:cNvPr id="6146" name="Picture 2" descr="Joshua 8 Commentary | Old Testament | Matthew Henry | St-Takla.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438400"/>
            <a:ext cx="4876800" cy="328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6606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221159"/>
            <a:ext cx="8382000" cy="769441"/>
          </a:xfrm>
          <a:prstGeom prst="rect">
            <a:avLst/>
          </a:prstGeom>
        </p:spPr>
        <p:txBody>
          <a:bodyPr wrap="square">
            <a:spAutoFit/>
          </a:bodyPr>
          <a:lstStyle/>
          <a:p>
            <a:pPr algn="ctr"/>
            <a:r>
              <a:rPr lang="en-US" sz="4400" b="1" dirty="0" smtClean="0">
                <a:solidFill>
                  <a:srgbClr val="FFFF00"/>
                </a:solidFill>
              </a:rPr>
              <a:t>The Gates Of Shame </a:t>
            </a:r>
            <a:endParaRPr lang="en-US" sz="4400" dirty="0">
              <a:solidFill>
                <a:srgbClr val="FFFF00"/>
              </a:solidFill>
            </a:endParaRPr>
          </a:p>
        </p:txBody>
      </p:sp>
      <p:sp>
        <p:nvSpPr>
          <p:cNvPr id="5" name="TextBox 4"/>
          <p:cNvSpPr txBox="1"/>
          <p:nvPr/>
        </p:nvSpPr>
        <p:spPr>
          <a:xfrm>
            <a:off x="685800" y="1219200"/>
            <a:ext cx="7848600" cy="4524315"/>
          </a:xfrm>
          <a:prstGeom prst="rect">
            <a:avLst/>
          </a:prstGeom>
          <a:noFill/>
        </p:spPr>
        <p:txBody>
          <a:bodyPr wrap="square" rtlCol="0">
            <a:spAutoFit/>
          </a:bodyPr>
          <a:lstStyle/>
          <a:p>
            <a:pPr marL="742950" indent="-742950">
              <a:buFont typeface="+mj-lt"/>
              <a:buAutoNum type="arabicPeriod"/>
            </a:pPr>
            <a:r>
              <a:rPr lang="en-US" sz="3600" dirty="0" smtClean="0"/>
              <a:t>Things that happen to us from others who sin against us – use us and abuse us.</a:t>
            </a:r>
          </a:p>
          <a:p>
            <a:pPr marL="742950" indent="-742950">
              <a:buFont typeface="+mj-lt"/>
              <a:buAutoNum type="arabicPeriod"/>
            </a:pPr>
            <a:r>
              <a:rPr lang="en-US" sz="3600" dirty="0" smtClean="0"/>
              <a:t>Things that happen to us because we sin against God and others. </a:t>
            </a:r>
          </a:p>
          <a:p>
            <a:pPr marL="742950" indent="-742950">
              <a:buFont typeface="+mj-lt"/>
              <a:buAutoNum type="arabicPeriod"/>
            </a:pPr>
            <a:r>
              <a:rPr lang="en-US" sz="3600" dirty="0" smtClean="0"/>
              <a:t>Decisions we make with the best light at the moment but we are not able to discern correctly and a bad outcome takes place.</a:t>
            </a:r>
            <a:endParaRPr lang="en-US" sz="3600" dirty="0"/>
          </a:p>
        </p:txBody>
      </p:sp>
    </p:spTree>
    <p:extLst>
      <p:ext uri="{BB962C8B-B14F-4D97-AF65-F5344CB8AC3E}">
        <p14:creationId xmlns:p14="http://schemas.microsoft.com/office/powerpoint/2010/main" val="3084557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6200"/>
            <a:ext cx="8382000" cy="769441"/>
          </a:xfrm>
          <a:prstGeom prst="rect">
            <a:avLst/>
          </a:prstGeom>
        </p:spPr>
        <p:txBody>
          <a:bodyPr wrap="square">
            <a:spAutoFit/>
          </a:bodyPr>
          <a:lstStyle/>
          <a:p>
            <a:pPr algn="ctr"/>
            <a:r>
              <a:rPr lang="en-US" sz="4400" b="1" dirty="0" smtClean="0">
                <a:solidFill>
                  <a:srgbClr val="FFFF00"/>
                </a:solidFill>
              </a:rPr>
              <a:t>Repentance Removes Our Shame </a:t>
            </a:r>
            <a:endParaRPr lang="en-US" sz="4400" dirty="0">
              <a:solidFill>
                <a:srgbClr val="FFFF00"/>
              </a:solidFill>
            </a:endParaRPr>
          </a:p>
        </p:txBody>
      </p:sp>
      <p:sp>
        <p:nvSpPr>
          <p:cNvPr id="2" name="Rectangle 1"/>
          <p:cNvSpPr/>
          <p:nvPr/>
        </p:nvSpPr>
        <p:spPr>
          <a:xfrm>
            <a:off x="381000" y="838200"/>
            <a:ext cx="8763000" cy="2246769"/>
          </a:xfrm>
          <a:prstGeom prst="rect">
            <a:avLst/>
          </a:prstGeom>
        </p:spPr>
        <p:txBody>
          <a:bodyPr wrap="square">
            <a:spAutoFit/>
          </a:bodyPr>
          <a:lstStyle/>
          <a:p>
            <a:r>
              <a:rPr lang="en-US" sz="2800" dirty="0"/>
              <a:t>IF WE TRULY AND FULLY REPENT (</a:t>
            </a:r>
            <a:r>
              <a:rPr lang="en-US" sz="2800" dirty="0" smtClean="0"/>
              <a:t>NOT </a:t>
            </a:r>
            <a:r>
              <a:rPr lang="en-US" sz="2800" dirty="0"/>
              <a:t>JUST FEELING SORRY FOR OUR GETTING </a:t>
            </a:r>
            <a:r>
              <a:rPr lang="en-US" sz="2800" dirty="0" smtClean="0"/>
              <a:t>CAUGHT </a:t>
            </a:r>
            <a:r>
              <a:rPr lang="en-US" sz="2800" dirty="0"/>
              <a:t>– BUT TRULY FORSAKE OUR </a:t>
            </a:r>
            <a:r>
              <a:rPr lang="en-US" sz="2800" dirty="0" smtClean="0"/>
              <a:t>SIN) </a:t>
            </a:r>
            <a:r>
              <a:rPr lang="en-US" sz="2800" dirty="0"/>
              <a:t>– </a:t>
            </a:r>
            <a:r>
              <a:rPr lang="en-US" sz="2800" b="1" dirty="0">
                <a:solidFill>
                  <a:srgbClr val="FFFF00"/>
                </a:solidFill>
              </a:rPr>
              <a:t>WE NEED TO LET GO OF THE SHAME OF OUR SIN</a:t>
            </a:r>
            <a:r>
              <a:rPr lang="en-US" sz="2800" dirty="0"/>
              <a:t> – THAT GUT WRENCHING REGRET THAT WE DID SOMETHING SUPER </a:t>
            </a:r>
            <a:r>
              <a:rPr lang="en-US" sz="2800" dirty="0" smtClean="0"/>
              <a:t>STUPID.</a:t>
            </a:r>
            <a:endParaRPr lang="en-US" sz="2800" dirty="0"/>
          </a:p>
        </p:txBody>
      </p:sp>
      <p:sp>
        <p:nvSpPr>
          <p:cNvPr id="3" name="Rectangle 2"/>
          <p:cNvSpPr/>
          <p:nvPr/>
        </p:nvSpPr>
        <p:spPr>
          <a:xfrm>
            <a:off x="457200" y="3200400"/>
            <a:ext cx="8229600" cy="2246769"/>
          </a:xfrm>
          <a:prstGeom prst="rect">
            <a:avLst/>
          </a:prstGeom>
        </p:spPr>
        <p:txBody>
          <a:bodyPr wrap="square">
            <a:spAutoFit/>
          </a:bodyPr>
          <a:lstStyle/>
          <a:p>
            <a:r>
              <a:rPr lang="en-US" sz="2800" b="1" dirty="0"/>
              <a:t>"Then will I purify the lips of the peoples, that all of them may call on the name of the LORD and serve him shoulder to shoulder</a:t>
            </a:r>
            <a:r>
              <a:rPr lang="en-US" sz="2800" dirty="0"/>
              <a:t>. </a:t>
            </a:r>
            <a:r>
              <a:rPr lang="en-US" sz="2800" dirty="0" smtClean="0"/>
              <a:t>-   </a:t>
            </a:r>
            <a:r>
              <a:rPr lang="en-US" sz="2800" b="1" dirty="0">
                <a:solidFill>
                  <a:srgbClr val="FFFF00"/>
                </a:solidFill>
              </a:rPr>
              <a:t>On that day you will not be put to shame for all the wrongs you have done to </a:t>
            </a:r>
            <a:r>
              <a:rPr lang="en-US" sz="2800" b="1" dirty="0" smtClean="0">
                <a:solidFill>
                  <a:srgbClr val="FFFF00"/>
                </a:solidFill>
              </a:rPr>
              <a:t>me.  </a:t>
            </a:r>
            <a:r>
              <a:rPr lang="en-US" sz="2800" b="1" dirty="0" smtClean="0"/>
              <a:t>Zephaniah 3:9,11</a:t>
            </a:r>
            <a:endParaRPr lang="en-US" sz="2800" dirty="0"/>
          </a:p>
        </p:txBody>
      </p:sp>
      <p:sp>
        <p:nvSpPr>
          <p:cNvPr id="5" name="Rectangle 4"/>
          <p:cNvSpPr/>
          <p:nvPr/>
        </p:nvSpPr>
        <p:spPr>
          <a:xfrm>
            <a:off x="381000" y="5473005"/>
            <a:ext cx="8458200" cy="1815882"/>
          </a:xfrm>
          <a:prstGeom prst="rect">
            <a:avLst/>
          </a:prstGeom>
        </p:spPr>
        <p:txBody>
          <a:bodyPr wrap="square">
            <a:spAutoFit/>
          </a:bodyPr>
          <a:lstStyle/>
          <a:p>
            <a:r>
              <a:rPr lang="en-US" sz="2800" b="1" dirty="0">
                <a:solidFill>
                  <a:srgbClr val="FFFF00"/>
                </a:solidFill>
              </a:rPr>
              <a:t> If we confess our sins, </a:t>
            </a:r>
            <a:r>
              <a:rPr lang="en-US" sz="2800" b="1" dirty="0" smtClean="0">
                <a:solidFill>
                  <a:srgbClr val="FFFF00"/>
                </a:solidFill>
              </a:rPr>
              <a:t>He </a:t>
            </a:r>
            <a:r>
              <a:rPr lang="en-US" sz="2800" b="1" dirty="0">
                <a:solidFill>
                  <a:srgbClr val="FFFF00"/>
                </a:solidFill>
              </a:rPr>
              <a:t>is faithful and just and will forgive us our sins and purify us from all unrighteousness</a:t>
            </a:r>
            <a:r>
              <a:rPr lang="en-US" sz="2800" dirty="0"/>
              <a:t>. </a:t>
            </a:r>
            <a:r>
              <a:rPr lang="en-US" sz="2800" b="1" dirty="0"/>
              <a:t>1 John </a:t>
            </a:r>
            <a:r>
              <a:rPr lang="en-US" sz="2800" b="1" dirty="0" smtClean="0"/>
              <a:t>1:9</a:t>
            </a:r>
            <a:r>
              <a:rPr lang="en-US" sz="2800" dirty="0"/>
              <a:t/>
            </a:r>
            <a:br>
              <a:rPr lang="en-US" sz="2800" dirty="0"/>
            </a:br>
            <a:endParaRPr lang="en-US" sz="2800" dirty="0"/>
          </a:p>
        </p:txBody>
      </p:sp>
    </p:spTree>
    <p:extLst>
      <p:ext uri="{BB962C8B-B14F-4D97-AF65-F5344CB8AC3E}">
        <p14:creationId xmlns:p14="http://schemas.microsoft.com/office/powerpoint/2010/main" val="121976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967335"/>
            <a:ext cx="8153400" cy="2308324"/>
          </a:xfrm>
          <a:prstGeom prst="rect">
            <a:avLst/>
          </a:prstGeom>
        </p:spPr>
        <p:txBody>
          <a:bodyPr wrap="square">
            <a:spAutoFit/>
          </a:bodyPr>
          <a:lstStyle/>
          <a:p>
            <a:r>
              <a:rPr lang="en-US" sz="4800" dirty="0" smtClean="0">
                <a:solidFill>
                  <a:srgbClr val="FFFF00"/>
                </a:solidFill>
              </a:rPr>
              <a:t>No </a:t>
            </a:r>
            <a:r>
              <a:rPr lang="en-US" sz="4800" dirty="0">
                <a:solidFill>
                  <a:srgbClr val="FFFF00"/>
                </a:solidFill>
              </a:rPr>
              <a:t>one whose </a:t>
            </a:r>
            <a:r>
              <a:rPr lang="en-US" sz="4800" u="sng" dirty="0" smtClean="0">
                <a:solidFill>
                  <a:srgbClr val="FFFF00"/>
                </a:solidFill>
              </a:rPr>
              <a:t>hope</a:t>
            </a:r>
            <a:r>
              <a:rPr lang="en-US" sz="4800" dirty="0" smtClean="0">
                <a:solidFill>
                  <a:srgbClr val="FFFF00"/>
                </a:solidFill>
              </a:rPr>
              <a:t> </a:t>
            </a:r>
            <a:r>
              <a:rPr lang="en-US" sz="2400" dirty="0" smtClean="0"/>
              <a:t>(WRAP TOGETHER – TO EXPECT – WAIT PATIENTLY) </a:t>
            </a:r>
            <a:r>
              <a:rPr lang="en-US" sz="4800" dirty="0">
                <a:solidFill>
                  <a:srgbClr val="FFFF00"/>
                </a:solidFill>
              </a:rPr>
              <a:t>is in </a:t>
            </a:r>
            <a:r>
              <a:rPr lang="en-US" sz="4800" dirty="0" smtClean="0">
                <a:solidFill>
                  <a:srgbClr val="FFFF00"/>
                </a:solidFill>
              </a:rPr>
              <a:t>You </a:t>
            </a:r>
            <a:r>
              <a:rPr lang="en-US" sz="4800" dirty="0">
                <a:solidFill>
                  <a:srgbClr val="FFFF00"/>
                </a:solidFill>
              </a:rPr>
              <a:t>will ever be put to shame</a:t>
            </a:r>
            <a:r>
              <a:rPr lang="en-US" sz="3600" dirty="0" smtClean="0"/>
              <a:t>,</a:t>
            </a:r>
            <a:r>
              <a:rPr lang="en-US" sz="3200" dirty="0" smtClean="0"/>
              <a:t> </a:t>
            </a:r>
            <a:r>
              <a:rPr lang="en-US" sz="3200" dirty="0"/>
              <a:t>Psalm 25:3 (NIV) </a:t>
            </a:r>
          </a:p>
        </p:txBody>
      </p:sp>
      <p:pic>
        <p:nvPicPr>
          <p:cNvPr id="9218" name="Picture 2" descr="Is God Right? – New Image Ministries"/>
          <p:cNvPicPr>
            <a:picLocks noChangeAspect="1" noChangeArrowheads="1"/>
          </p:cNvPicPr>
          <p:nvPr/>
        </p:nvPicPr>
        <p:blipFill rotWithShape="1">
          <a:blip r:embed="rId2">
            <a:extLst>
              <a:ext uri="{28A0092B-C50C-407E-A947-70E740481C1C}">
                <a14:useLocalDpi xmlns:a14="http://schemas.microsoft.com/office/drawing/2010/main" val="0"/>
              </a:ext>
            </a:extLst>
          </a:blip>
          <a:srcRect t="31540"/>
          <a:stretch/>
        </p:blipFill>
        <p:spPr bwMode="auto">
          <a:xfrm>
            <a:off x="685800" y="215900"/>
            <a:ext cx="7524750" cy="273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44066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23900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I'm doing a 21 day challenge! - desireepeeple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1511">
            <a:off x="609600" y="2609850"/>
            <a:ext cx="257175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9016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438400"/>
            <a:ext cx="8686800" cy="3539430"/>
          </a:xfrm>
          <a:prstGeom prst="rect">
            <a:avLst/>
          </a:prstGeom>
        </p:spPr>
        <p:txBody>
          <a:bodyPr wrap="square">
            <a:spAutoFit/>
          </a:bodyPr>
          <a:lstStyle/>
          <a:p>
            <a:r>
              <a:rPr lang="en-US" sz="2800" dirty="0"/>
              <a:t>WE MUST CONTINUE IN FAITH</a:t>
            </a:r>
          </a:p>
          <a:p>
            <a:r>
              <a:rPr lang="en-US" sz="2800" dirty="0"/>
              <a:t>WE MUST CONTINUE IN TRUTH</a:t>
            </a:r>
          </a:p>
          <a:p>
            <a:r>
              <a:rPr lang="en-US" sz="2800" dirty="0"/>
              <a:t>WE MUST CONTINUE IN </a:t>
            </a:r>
            <a:r>
              <a:rPr lang="en-US" sz="2800" dirty="0" smtClean="0"/>
              <a:t>SURRENDER/ OBEDIENCE </a:t>
            </a:r>
            <a:endParaRPr lang="en-US" sz="2800" dirty="0"/>
          </a:p>
          <a:p>
            <a:r>
              <a:rPr lang="en-US" sz="2800" dirty="0" smtClean="0"/>
              <a:t>WE </a:t>
            </a:r>
            <a:r>
              <a:rPr lang="en-US" sz="2800" dirty="0"/>
              <a:t>MUST CONTINUE IN WORSHIP</a:t>
            </a:r>
          </a:p>
          <a:p>
            <a:r>
              <a:rPr lang="en-US" sz="2800" dirty="0"/>
              <a:t>WE MUST CONTINUE IN GRACE</a:t>
            </a:r>
          </a:p>
          <a:p>
            <a:r>
              <a:rPr lang="en-US" sz="2800" dirty="0"/>
              <a:t>WE MUST CONTINUE IN LOVE</a:t>
            </a:r>
          </a:p>
          <a:p>
            <a:r>
              <a:rPr lang="en-US" sz="2800" dirty="0"/>
              <a:t>WE MUST CONTINUE IN </a:t>
            </a:r>
            <a:r>
              <a:rPr lang="en-US" sz="2800" dirty="0" smtClean="0"/>
              <a:t>AWE AND WONDER</a:t>
            </a:r>
            <a:endParaRPr lang="en-US" sz="2800" dirty="0"/>
          </a:p>
          <a:p>
            <a:r>
              <a:rPr lang="en-US" sz="2800" dirty="0"/>
              <a:t>WE MUST CONTINUE </a:t>
            </a:r>
            <a:r>
              <a:rPr lang="en-US" sz="2800" dirty="0" smtClean="0"/>
              <a:t>IN BOLD FAITH AND EXPECTATION </a:t>
            </a:r>
            <a:endParaRPr lang="en-US" sz="2800" dirty="0"/>
          </a:p>
        </p:txBody>
      </p:sp>
      <p:sp>
        <p:nvSpPr>
          <p:cNvPr id="5" name="Rectangle 4"/>
          <p:cNvSpPr/>
          <p:nvPr/>
        </p:nvSpPr>
        <p:spPr>
          <a:xfrm>
            <a:off x="381000" y="457200"/>
            <a:ext cx="8305800" cy="1569660"/>
          </a:xfrm>
          <a:prstGeom prst="rect">
            <a:avLst/>
          </a:prstGeom>
        </p:spPr>
        <p:txBody>
          <a:bodyPr wrap="square">
            <a:spAutoFit/>
          </a:bodyPr>
          <a:lstStyle/>
          <a:p>
            <a:r>
              <a:rPr lang="en-US" sz="3200" dirty="0"/>
              <a:t>And now, dear children, continue in Him, </a:t>
            </a:r>
            <a:r>
              <a:rPr lang="en-US" sz="3200" b="1" dirty="0">
                <a:solidFill>
                  <a:srgbClr val="FFFF00"/>
                </a:solidFill>
              </a:rPr>
              <a:t>so that when He appears we may be confident and unashamed before Him at His coming</a:t>
            </a:r>
            <a:r>
              <a:rPr lang="en-US" sz="3200" b="1" dirty="0"/>
              <a:t>.</a:t>
            </a:r>
            <a:r>
              <a:rPr lang="en-US" sz="3200" dirty="0"/>
              <a:t> 1 John 2:28 </a:t>
            </a:r>
          </a:p>
        </p:txBody>
      </p:sp>
    </p:spTree>
    <p:extLst>
      <p:ext uri="{BB962C8B-B14F-4D97-AF65-F5344CB8AC3E}">
        <p14:creationId xmlns:p14="http://schemas.microsoft.com/office/powerpoint/2010/main" val="405664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53650"/>
            <a:ext cx="8382000" cy="1446550"/>
          </a:xfrm>
          <a:prstGeom prst="rect">
            <a:avLst/>
          </a:prstGeom>
        </p:spPr>
        <p:txBody>
          <a:bodyPr wrap="square">
            <a:spAutoFit/>
          </a:bodyPr>
          <a:lstStyle/>
          <a:p>
            <a:pPr algn="ctr"/>
            <a:r>
              <a:rPr lang="en-US" sz="4400" b="1" dirty="0" smtClean="0">
                <a:solidFill>
                  <a:srgbClr val="FFFF00"/>
                </a:solidFill>
              </a:rPr>
              <a:t>Build Yourselves Up In Your</a:t>
            </a:r>
          </a:p>
          <a:p>
            <a:pPr algn="ctr"/>
            <a:r>
              <a:rPr lang="en-US" sz="4400" b="1" dirty="0" smtClean="0">
                <a:solidFill>
                  <a:srgbClr val="FFFF00"/>
                </a:solidFill>
              </a:rPr>
              <a:t>Most Holy Faith and Pray </a:t>
            </a:r>
            <a:endParaRPr lang="en-US" sz="4400" dirty="0">
              <a:solidFill>
                <a:srgbClr val="FFFF00"/>
              </a:solidFill>
            </a:endParaRPr>
          </a:p>
        </p:txBody>
      </p:sp>
      <p:sp>
        <p:nvSpPr>
          <p:cNvPr id="2" name="Rectangle 1"/>
          <p:cNvSpPr/>
          <p:nvPr/>
        </p:nvSpPr>
        <p:spPr>
          <a:xfrm>
            <a:off x="533400" y="1997839"/>
            <a:ext cx="8229600" cy="3970318"/>
          </a:xfrm>
          <a:prstGeom prst="rect">
            <a:avLst/>
          </a:prstGeom>
        </p:spPr>
        <p:txBody>
          <a:bodyPr wrap="square">
            <a:spAutoFit/>
          </a:bodyPr>
          <a:lstStyle/>
          <a:p>
            <a:r>
              <a:rPr lang="en-US" sz="2800" dirty="0"/>
              <a:t> But, dear friends, remember what the apostles of our Lord Jesus Christ foretold. </a:t>
            </a:r>
            <a:r>
              <a:rPr lang="en-US" sz="2800" baseline="30000" dirty="0"/>
              <a:t>18 </a:t>
            </a:r>
            <a:r>
              <a:rPr lang="en-US" sz="2800" dirty="0"/>
              <a:t> They said to you, "In the last times there will be scoffers who will follow their own ungodly desires." </a:t>
            </a:r>
            <a:r>
              <a:rPr lang="en-US" sz="2800" baseline="30000" dirty="0"/>
              <a:t>19 </a:t>
            </a:r>
            <a:r>
              <a:rPr lang="en-US" sz="2800" dirty="0"/>
              <a:t> These are the men who divide you, who follow mere natural instincts and do not have the Spirit. </a:t>
            </a:r>
            <a:r>
              <a:rPr lang="en-US" sz="2800" baseline="30000" dirty="0"/>
              <a:t>20 </a:t>
            </a:r>
            <a:r>
              <a:rPr lang="en-US" sz="2800" dirty="0"/>
              <a:t> But you, dear friends, build yourselves up in your most holy faith and pray in the Holy Spirit. </a:t>
            </a:r>
            <a:r>
              <a:rPr lang="en-US" sz="2800" baseline="30000" dirty="0"/>
              <a:t>21 </a:t>
            </a:r>
            <a:r>
              <a:rPr lang="en-US" sz="2800" dirty="0"/>
              <a:t> Keep yourselves in God's love as you wait for the mercy of our Lord Jesus Christ to bring you to eternal life. </a:t>
            </a:r>
            <a:r>
              <a:rPr lang="en-US" sz="2800" b="1" dirty="0"/>
              <a:t>Jude 1:17-21 (NIV) </a:t>
            </a:r>
            <a:endParaRPr lang="en-US" sz="2800" dirty="0"/>
          </a:p>
        </p:txBody>
      </p:sp>
    </p:spTree>
    <p:extLst>
      <p:ext uri="{BB962C8B-B14F-4D97-AF65-F5344CB8AC3E}">
        <p14:creationId xmlns:p14="http://schemas.microsoft.com/office/powerpoint/2010/main" val="121976606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97315"/>
            <a:ext cx="8839200" cy="6494085"/>
          </a:xfrm>
          <a:prstGeom prst="rect">
            <a:avLst/>
          </a:prstGeom>
          <a:noFill/>
        </p:spPr>
        <p:txBody>
          <a:bodyPr wrap="square" rtlCol="0">
            <a:spAutoFit/>
          </a:bodyPr>
          <a:lstStyle/>
          <a:p>
            <a:r>
              <a:rPr lang="en-US" sz="3200" dirty="0" smtClean="0"/>
              <a:t>Lord I repent and turn away from my sins and my decisions where I have missed Your will.</a:t>
            </a:r>
          </a:p>
          <a:p>
            <a:r>
              <a:rPr lang="en-US" sz="3200" dirty="0" smtClean="0"/>
              <a:t>Lord I thank You for forgiving me of my sins and stupid decisions. </a:t>
            </a:r>
          </a:p>
          <a:p>
            <a:r>
              <a:rPr lang="en-US" sz="3200" dirty="0" smtClean="0"/>
              <a:t>Lord I purpose, with Your grace helping me, to have a godly  forward trajectory of obedience and dependence on You to live victoriously.</a:t>
            </a:r>
          </a:p>
          <a:p>
            <a:r>
              <a:rPr lang="en-US" sz="3200" dirty="0" smtClean="0"/>
              <a:t>I ask that Your mercy would cover not only my sins but help me past the consequences of my poor decisions.</a:t>
            </a:r>
          </a:p>
          <a:p>
            <a:r>
              <a:rPr lang="en-US" sz="3200" dirty="0" smtClean="0"/>
              <a:t>Finally, Lord renew my mind and heal my memories and emotions to break the cycle of </a:t>
            </a:r>
            <a:r>
              <a:rPr lang="en-US" sz="3200" b="1" dirty="0" smtClean="0">
                <a:solidFill>
                  <a:srgbClr val="FFFF00"/>
                </a:solidFill>
              </a:rPr>
              <a:t>FALSE SHAME </a:t>
            </a:r>
            <a:r>
              <a:rPr lang="en-US" sz="3200" dirty="0" smtClean="0"/>
              <a:t>– I release these lies  and take hold of faith in Your Name Amen!!! </a:t>
            </a:r>
          </a:p>
          <a:p>
            <a:endParaRPr lang="en-US" sz="3200" dirty="0"/>
          </a:p>
        </p:txBody>
      </p:sp>
      <p:sp>
        <p:nvSpPr>
          <p:cNvPr id="5" name="Rectangle 4"/>
          <p:cNvSpPr/>
          <p:nvPr/>
        </p:nvSpPr>
        <p:spPr>
          <a:xfrm>
            <a:off x="609600" y="76200"/>
            <a:ext cx="8382000" cy="769441"/>
          </a:xfrm>
          <a:prstGeom prst="rect">
            <a:avLst/>
          </a:prstGeom>
        </p:spPr>
        <p:txBody>
          <a:bodyPr wrap="square">
            <a:spAutoFit/>
          </a:bodyPr>
          <a:lstStyle/>
          <a:p>
            <a:pPr algn="ctr"/>
            <a:r>
              <a:rPr lang="en-US" sz="4400" b="1" dirty="0" smtClean="0">
                <a:solidFill>
                  <a:srgbClr val="FFFF00"/>
                </a:solidFill>
              </a:rPr>
              <a:t>Prayer of Declaration </a:t>
            </a:r>
            <a:endParaRPr lang="en-US" sz="4400" dirty="0">
              <a:solidFill>
                <a:srgbClr val="FFFF00"/>
              </a:solidFill>
            </a:endParaRPr>
          </a:p>
        </p:txBody>
      </p:sp>
    </p:spTree>
    <p:extLst>
      <p:ext uri="{BB962C8B-B14F-4D97-AF65-F5344CB8AC3E}">
        <p14:creationId xmlns:p14="http://schemas.microsoft.com/office/powerpoint/2010/main" val="2342878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950" y="5830669"/>
            <a:ext cx="8305800" cy="646331"/>
          </a:xfrm>
          <a:prstGeom prst="rect">
            <a:avLst/>
          </a:prstGeom>
          <a:noFill/>
        </p:spPr>
        <p:txBody>
          <a:bodyPr wrap="square" rtlCol="0">
            <a:spAutoFit/>
          </a:bodyPr>
          <a:lstStyle/>
          <a:p>
            <a:pPr algn="ctr"/>
            <a:r>
              <a:rPr lang="en-US" sz="3600" b="1" dirty="0" smtClean="0"/>
              <a:t>Sunday, July 17, 2022</a:t>
            </a:r>
          </a:p>
        </p:txBody>
      </p:sp>
      <p:sp>
        <p:nvSpPr>
          <p:cNvPr id="5" name="TextBox 4"/>
          <p:cNvSpPr txBox="1"/>
          <p:nvPr/>
        </p:nvSpPr>
        <p:spPr>
          <a:xfrm>
            <a:off x="914400" y="5358825"/>
            <a:ext cx="7239000" cy="584775"/>
          </a:xfrm>
          <a:prstGeom prst="rect">
            <a:avLst/>
          </a:prstGeom>
          <a:noFill/>
        </p:spPr>
        <p:txBody>
          <a:bodyPr wrap="square" rtlCol="0">
            <a:spAutoFit/>
          </a:bodyPr>
          <a:lstStyle/>
          <a:p>
            <a:pPr algn="ctr"/>
            <a:r>
              <a:rPr lang="en-US" sz="3200" b="1" dirty="0" smtClean="0">
                <a:solidFill>
                  <a:srgbClr val="FFFF00"/>
                </a:solidFill>
              </a:rPr>
              <a:t>A SERMON TO LIFEGATE</a:t>
            </a:r>
            <a:endParaRPr lang="en-US" sz="3200" b="1" dirty="0">
              <a:solidFill>
                <a:srgbClr val="FFFF00"/>
              </a:solidFill>
            </a:endParaRPr>
          </a:p>
        </p:txBody>
      </p:sp>
      <p:sp>
        <p:nvSpPr>
          <p:cNvPr id="2" name="Rectangle 1"/>
          <p:cNvSpPr/>
          <p:nvPr/>
        </p:nvSpPr>
        <p:spPr>
          <a:xfrm>
            <a:off x="76200" y="259140"/>
            <a:ext cx="8991600" cy="1569660"/>
          </a:xfrm>
          <a:prstGeom prst="rect">
            <a:avLst/>
          </a:prstGeom>
        </p:spPr>
        <p:txBody>
          <a:bodyPr wrap="square">
            <a:spAutoFit/>
          </a:bodyPr>
          <a:lstStyle/>
          <a:p>
            <a:pPr algn="ctr"/>
            <a:r>
              <a:rPr lang="en-US" sz="3200" b="1" dirty="0">
                <a:latin typeface="AR JULIAN" panose="02000000000000000000" pitchFamily="2" charset="0"/>
              </a:rPr>
              <a:t>Living Out The Character of Jesus </a:t>
            </a:r>
            <a:endParaRPr lang="en-US" sz="3200" b="1" dirty="0" smtClean="0">
              <a:latin typeface="AR JULIAN" panose="02000000000000000000" pitchFamily="2" charset="0"/>
            </a:endParaRPr>
          </a:p>
          <a:p>
            <a:pPr algn="ctr"/>
            <a:r>
              <a:rPr lang="en-US" sz="3200" b="1" dirty="0" smtClean="0">
                <a:latin typeface="AR JULIAN" panose="02000000000000000000" pitchFamily="2" charset="0"/>
              </a:rPr>
              <a:t>in </a:t>
            </a:r>
            <a:r>
              <a:rPr lang="en-US" sz="3200" b="1" dirty="0">
                <a:latin typeface="AR JULIAN" panose="02000000000000000000" pitchFamily="2" charset="0"/>
              </a:rPr>
              <a:t>a generation that says, </a:t>
            </a:r>
            <a:endParaRPr lang="en-US" sz="3200" b="1" dirty="0" smtClean="0">
              <a:latin typeface="AR JULIAN" panose="02000000000000000000" pitchFamily="2" charset="0"/>
            </a:endParaRPr>
          </a:p>
          <a:p>
            <a:pPr algn="ctr"/>
            <a:r>
              <a:rPr lang="en-US" sz="3200" b="1" dirty="0" smtClean="0">
                <a:solidFill>
                  <a:srgbClr val="FFFF00"/>
                </a:solidFill>
                <a:latin typeface="AR JULIAN" panose="02000000000000000000" pitchFamily="2" charset="0"/>
              </a:rPr>
              <a:t>“</a:t>
            </a:r>
            <a:r>
              <a:rPr lang="en-US" sz="3200" b="1" dirty="0">
                <a:solidFill>
                  <a:srgbClr val="FFFF00"/>
                </a:solidFill>
                <a:latin typeface="AR JULIAN" panose="02000000000000000000" pitchFamily="2" charset="0"/>
              </a:rPr>
              <a:t>Tell me I’m right or else you’re a bigot.”</a:t>
            </a:r>
            <a:endParaRPr lang="en-US" sz="1400" dirty="0">
              <a:solidFill>
                <a:srgbClr val="FFFF00"/>
              </a:solidFill>
              <a:latin typeface="AR JULIAN" panose="02000000000000000000" pitchFamily="2" charset="0"/>
            </a:endParaRPr>
          </a:p>
        </p:txBody>
      </p:sp>
      <p:sp>
        <p:nvSpPr>
          <p:cNvPr id="6" name="AutoShape 2" descr="The Marketing Vulcano erupts. Move, move move ! | Ger van den Buij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What You Need to Know about the Character of Jesus - Bible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2" y="2057400"/>
            <a:ext cx="5705475" cy="29811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4338935"/>
            <a:ext cx="1981200" cy="461665"/>
          </a:xfrm>
          <a:prstGeom prst="rect">
            <a:avLst/>
          </a:prstGeom>
          <a:noFill/>
        </p:spPr>
        <p:txBody>
          <a:bodyPr wrap="square" rtlCol="0">
            <a:spAutoFit/>
          </a:bodyPr>
          <a:lstStyle/>
          <a:p>
            <a:r>
              <a:rPr lang="en-US" sz="2400" b="1" dirty="0" smtClean="0">
                <a:solidFill>
                  <a:schemeClr val="bg1"/>
                </a:solidFill>
              </a:rPr>
              <a:t>Philippians 2:5</a:t>
            </a:r>
            <a:endParaRPr lang="en-US" sz="2400" b="1" dirty="0">
              <a:solidFill>
                <a:schemeClr val="bg1"/>
              </a:solidFill>
            </a:endParaRPr>
          </a:p>
        </p:txBody>
      </p:sp>
      <p:pic>
        <p:nvPicPr>
          <p:cNvPr id="4098" name="Picture 2" descr="I'm doing a 21 day challenge! - desireepeeple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1511">
            <a:off x="609600" y="2609850"/>
            <a:ext cx="257175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00515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152400"/>
            <a:ext cx="8915400" cy="1323439"/>
          </a:xfrm>
          <a:prstGeom prst="rect">
            <a:avLst/>
          </a:prstGeom>
          <a:noFill/>
        </p:spPr>
        <p:txBody>
          <a:bodyPr wrap="square" rtlCol="0">
            <a:spAutoFit/>
          </a:bodyPr>
          <a:lstStyle/>
          <a:p>
            <a:pPr algn="r"/>
            <a:r>
              <a:rPr lang="en-US" sz="4000" b="1" dirty="0" smtClean="0">
                <a:solidFill>
                  <a:srgbClr val="FFFF00"/>
                </a:solidFill>
                <a:latin typeface="Sitka Subheading" panose="02000505000000020004" pitchFamily="2" charset="0"/>
              </a:rPr>
              <a:t>Paul the greatest Gospel Communicator Asked for Prayer</a:t>
            </a:r>
          </a:p>
        </p:txBody>
      </p:sp>
      <p:sp>
        <p:nvSpPr>
          <p:cNvPr id="4" name="Rectangle 3"/>
          <p:cNvSpPr/>
          <p:nvPr/>
        </p:nvSpPr>
        <p:spPr>
          <a:xfrm>
            <a:off x="304800" y="1905000"/>
            <a:ext cx="8610600" cy="3785652"/>
          </a:xfrm>
          <a:prstGeom prst="rect">
            <a:avLst/>
          </a:prstGeom>
        </p:spPr>
        <p:txBody>
          <a:bodyPr wrap="square">
            <a:spAutoFit/>
          </a:bodyPr>
          <a:lstStyle/>
          <a:p>
            <a:r>
              <a:rPr lang="en-US" sz="4000" dirty="0" smtClean="0"/>
              <a:t>Pray </a:t>
            </a:r>
            <a:r>
              <a:rPr lang="en-US" sz="4000" dirty="0"/>
              <a:t>also for me, that whenever I open my mouth, words may be given me so that I will fearlessly make known the mystery of the </a:t>
            </a:r>
            <a:r>
              <a:rPr lang="en-US" sz="4000" dirty="0" smtClean="0"/>
              <a:t>Gospel</a:t>
            </a:r>
            <a:r>
              <a:rPr lang="en-US" sz="4000" dirty="0"/>
              <a:t>, </a:t>
            </a:r>
            <a:r>
              <a:rPr lang="en-US" sz="4000" baseline="30000" dirty="0"/>
              <a:t>20 </a:t>
            </a:r>
            <a:r>
              <a:rPr lang="en-US" sz="4000" dirty="0"/>
              <a:t> for which I am an ambassador in chains. Pray that I may declare it fearlessly, as I should. </a:t>
            </a:r>
            <a:r>
              <a:rPr lang="en-US" sz="4000" b="1" dirty="0"/>
              <a:t>Ephesians 6:19-20 (NIV) </a:t>
            </a:r>
            <a:endParaRPr lang="en-US" sz="4000" dirty="0"/>
          </a:p>
        </p:txBody>
      </p:sp>
      <p:pic>
        <p:nvPicPr>
          <p:cNvPr id="5" name="Picture 2" descr="I'm doing a 21 day challenge! - desireepeeple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91511">
            <a:off x="78981" y="114981"/>
            <a:ext cx="1993188" cy="169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27508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6200"/>
            <a:ext cx="8382000" cy="1754326"/>
          </a:xfrm>
          <a:prstGeom prst="rect">
            <a:avLst/>
          </a:prstGeom>
        </p:spPr>
        <p:txBody>
          <a:bodyPr wrap="square">
            <a:spAutoFit/>
          </a:bodyPr>
          <a:lstStyle/>
          <a:p>
            <a:pPr algn="ctr"/>
            <a:r>
              <a:rPr lang="en-US" sz="3600" b="1" dirty="0" smtClean="0">
                <a:solidFill>
                  <a:srgbClr val="FFFF00"/>
                </a:solidFill>
              </a:rPr>
              <a:t>The Spirit of Humility Coupled With Kingdom Boldness and Truth Ignites An </a:t>
            </a:r>
          </a:p>
          <a:p>
            <a:pPr algn="ctr"/>
            <a:r>
              <a:rPr lang="en-US" sz="3600" b="1" dirty="0" smtClean="0">
                <a:solidFill>
                  <a:srgbClr val="FFFF00"/>
                </a:solidFill>
              </a:rPr>
              <a:t>Opportunity for Breakthrough</a:t>
            </a:r>
            <a:endParaRPr lang="en-US" sz="3600"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33600"/>
            <a:ext cx="6502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361"/>
          <a:stretch/>
        </p:blipFill>
        <p:spPr bwMode="auto">
          <a:xfrm>
            <a:off x="762000" y="3276600"/>
            <a:ext cx="3543928" cy="317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8964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0"/>
            <a:ext cx="8153400" cy="1446550"/>
          </a:xfrm>
          <a:prstGeom prst="rect">
            <a:avLst/>
          </a:prstGeom>
        </p:spPr>
        <p:txBody>
          <a:bodyPr wrap="square">
            <a:spAutoFit/>
          </a:bodyPr>
          <a:lstStyle/>
          <a:p>
            <a:pPr algn="ctr"/>
            <a:r>
              <a:rPr lang="en-US" sz="4400" b="1" dirty="0" smtClean="0">
                <a:solidFill>
                  <a:srgbClr val="FFFF00"/>
                </a:solidFill>
              </a:rPr>
              <a:t>The Holy Spirit </a:t>
            </a:r>
          </a:p>
          <a:p>
            <a:pPr algn="ctr"/>
            <a:r>
              <a:rPr lang="en-US" sz="4400" b="1" dirty="0" smtClean="0">
                <a:solidFill>
                  <a:srgbClr val="FFFF00"/>
                </a:solidFill>
              </a:rPr>
              <a:t>Reminds Me of A Hummingbird </a:t>
            </a:r>
            <a:endParaRPr lang="en-US" sz="4400" dirty="0">
              <a:solidFill>
                <a:srgbClr val="FFFF00"/>
              </a:solidFill>
            </a:endParaRPr>
          </a:p>
        </p:txBody>
      </p:sp>
      <p:pic>
        <p:nvPicPr>
          <p:cNvPr id="3074" name="Picture 2" descr="Person and Work of the Holy Spirit - Alliance World Fellowsh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676400"/>
            <a:ext cx="3495985" cy="2096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donne\Pictures\Humming bird folder\IMG_0587.JPG"/>
          <p:cNvPicPr/>
          <p:nvPr/>
        </p:nvPicPr>
        <p:blipFill rotWithShape="1">
          <a:blip r:embed="rId3" cstate="print">
            <a:extLst>
              <a:ext uri="{28A0092B-C50C-407E-A947-70E740481C1C}">
                <a14:useLocalDpi xmlns:a14="http://schemas.microsoft.com/office/drawing/2010/main" val="0"/>
              </a:ext>
            </a:extLst>
          </a:blip>
          <a:srcRect l="24875" t="30917" r="46340" b="26946"/>
          <a:stretch/>
        </p:blipFill>
        <p:spPr bwMode="auto">
          <a:xfrm>
            <a:off x="4267200" y="2195581"/>
            <a:ext cx="4749800" cy="4483100"/>
          </a:xfrm>
          <a:prstGeom prst="rect">
            <a:avLst/>
          </a:prstGeom>
          <a:noFill/>
          <a:ln>
            <a:noFill/>
          </a:ln>
          <a:extLst>
            <a:ext uri="{53640926-AAD7-44D8-BBD7-CCE9431645EC}">
              <a14:shadowObscured xmlns:a14="http://schemas.microsoft.com/office/drawing/2010/main"/>
            </a:ext>
          </a:extLst>
        </p:spPr>
      </p:pic>
      <p:sp>
        <p:nvSpPr>
          <p:cNvPr id="5" name="Right Arrow 4"/>
          <p:cNvSpPr/>
          <p:nvPr/>
        </p:nvSpPr>
        <p:spPr>
          <a:xfrm rot="20186275">
            <a:off x="4919031" y="4392706"/>
            <a:ext cx="1101145" cy="44095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Users\donne\Pictures\Humming bird folder\IMG_0565.JPG"/>
          <p:cNvPicPr/>
          <p:nvPr/>
        </p:nvPicPr>
        <p:blipFill rotWithShape="1">
          <a:blip r:embed="rId4" cstate="print">
            <a:extLst>
              <a:ext uri="{28A0092B-C50C-407E-A947-70E740481C1C}">
                <a14:useLocalDpi xmlns:a14="http://schemas.microsoft.com/office/drawing/2010/main" val="0"/>
              </a:ext>
            </a:extLst>
          </a:blip>
          <a:srcRect l="11938" t="59968" r="57976" b="10650"/>
          <a:stretch/>
        </p:blipFill>
        <p:spPr bwMode="auto">
          <a:xfrm>
            <a:off x="127000" y="4046289"/>
            <a:ext cx="3822700" cy="2594292"/>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4330700" y="4953000"/>
            <a:ext cx="1536700" cy="523220"/>
          </a:xfrm>
          <a:prstGeom prst="rect">
            <a:avLst/>
          </a:prstGeom>
          <a:noFill/>
        </p:spPr>
        <p:txBody>
          <a:bodyPr wrap="square" rtlCol="0">
            <a:spAutoFit/>
          </a:bodyPr>
          <a:lstStyle/>
          <a:p>
            <a:r>
              <a:rPr lang="en-US" sz="2800" dirty="0" smtClean="0"/>
              <a:t>Nectar</a:t>
            </a:r>
            <a:endParaRPr lang="en-US" sz="2800" dirty="0"/>
          </a:p>
        </p:txBody>
      </p:sp>
    </p:spTree>
    <p:extLst>
      <p:ext uri="{BB962C8B-B14F-4D97-AF65-F5344CB8AC3E}">
        <p14:creationId xmlns:p14="http://schemas.microsoft.com/office/powerpoint/2010/main" val="2962209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INGS ARE NOT WHAT THEY SE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834" t="6681" r="2833" b="14828"/>
          <a:stretch/>
        </p:blipFill>
        <p:spPr bwMode="auto">
          <a:xfrm>
            <a:off x="990600" y="127000"/>
            <a:ext cx="71120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96" t="27037" r="43541" b="17963"/>
          <a:stretch/>
        </p:blipFill>
        <p:spPr bwMode="auto">
          <a:xfrm>
            <a:off x="4775200" y="838200"/>
            <a:ext cx="4343400" cy="273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229" t="57037" r="53542" b="17407"/>
          <a:stretch/>
        </p:blipFill>
        <p:spPr bwMode="auto">
          <a:xfrm>
            <a:off x="6286500" y="2514600"/>
            <a:ext cx="28321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0375" y="5181600"/>
            <a:ext cx="8302625" cy="1569660"/>
          </a:xfrm>
          <a:prstGeom prst="rect">
            <a:avLst/>
          </a:prstGeom>
        </p:spPr>
        <p:txBody>
          <a:bodyPr wrap="square">
            <a:spAutoFit/>
          </a:bodyPr>
          <a:lstStyle/>
          <a:p>
            <a:r>
              <a:rPr lang="en-US" sz="2400" dirty="0"/>
              <a:t>“One of the reasons they want to excoriate </a:t>
            </a:r>
            <a:r>
              <a:rPr lang="en-US" sz="2400" dirty="0" err="1"/>
              <a:t>MoFi</a:t>
            </a:r>
            <a:r>
              <a:rPr lang="en-US" sz="2400" dirty="0"/>
              <a:t> is for lying,” says </a:t>
            </a:r>
            <a:r>
              <a:rPr lang="en-US" sz="2400" dirty="0" err="1"/>
              <a:t>Howarth</a:t>
            </a:r>
            <a:r>
              <a:rPr lang="en-US" sz="2400" dirty="0"/>
              <a:t>. “The other part that bothers them is that they’ve been listening to digital all along and they’re </a:t>
            </a:r>
            <a:r>
              <a:rPr lang="en-US" sz="2400" b="1" dirty="0">
                <a:solidFill>
                  <a:srgbClr val="FFFF00"/>
                </a:solidFill>
              </a:rPr>
              <a:t>highly invested in believing that any digital step will destroy their experience. And they’re wrong.”</a:t>
            </a:r>
            <a:endParaRPr lang="en-US" sz="2400" dirty="0">
              <a:solidFill>
                <a:srgbClr val="FFFF00"/>
              </a:solidFill>
            </a:endParaRPr>
          </a:p>
        </p:txBody>
      </p:sp>
      <p:sp>
        <p:nvSpPr>
          <p:cNvPr id="7" name="TextBox 6"/>
          <p:cNvSpPr txBox="1"/>
          <p:nvPr/>
        </p:nvSpPr>
        <p:spPr>
          <a:xfrm>
            <a:off x="6388100" y="4265831"/>
            <a:ext cx="2755900" cy="646331"/>
          </a:xfrm>
          <a:prstGeom prst="rect">
            <a:avLst/>
          </a:prstGeom>
          <a:solidFill>
            <a:schemeClr val="bg1"/>
          </a:solidFill>
        </p:spPr>
        <p:txBody>
          <a:bodyPr wrap="square" rtlCol="0">
            <a:spAutoFit/>
          </a:bodyPr>
          <a:lstStyle/>
          <a:p>
            <a:r>
              <a:rPr lang="en-US" sz="3600" dirty="0" smtClean="0">
                <a:solidFill>
                  <a:srgbClr val="FFFF00"/>
                </a:solidFill>
              </a:rPr>
              <a:t>Mike Esposito</a:t>
            </a:r>
            <a:endParaRPr lang="en-US" sz="3600" dirty="0">
              <a:solidFill>
                <a:srgbClr val="FFFF00"/>
              </a:solidFill>
            </a:endParaRPr>
          </a:p>
        </p:txBody>
      </p:sp>
      <p:sp>
        <p:nvSpPr>
          <p:cNvPr id="8" name="TextBox 7"/>
          <p:cNvSpPr txBox="1"/>
          <p:nvPr/>
        </p:nvSpPr>
        <p:spPr>
          <a:xfrm>
            <a:off x="1143000" y="609600"/>
            <a:ext cx="5638800" cy="923330"/>
          </a:xfrm>
          <a:prstGeom prst="rect">
            <a:avLst/>
          </a:prstGeom>
          <a:noFill/>
        </p:spPr>
        <p:txBody>
          <a:bodyPr wrap="square" rtlCol="0">
            <a:spAutoFit/>
          </a:bodyPr>
          <a:lstStyle/>
          <a:p>
            <a:r>
              <a:rPr lang="en-US" sz="5400" dirty="0" smtClean="0"/>
              <a:t>Audiophile</a:t>
            </a:r>
            <a:endParaRPr lang="en-US" sz="5400" dirty="0"/>
          </a:p>
        </p:txBody>
      </p:sp>
      <p:sp>
        <p:nvSpPr>
          <p:cNvPr id="9" name="AutoShape 7" descr="Mobile Fidelity Sound Lab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Mobile Fidelity Sound Lab – Mobile Fidelity Sound Lab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125" y="1969046"/>
            <a:ext cx="4032250" cy="22797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375" y="21240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1998 - One of the first commercial MP3 player | Diamond Rio … | Pinot Dita  | Flick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007" t="14999" r="25857" b="17702"/>
          <a:stretch/>
        </p:blipFill>
        <p:spPr bwMode="auto">
          <a:xfrm rot="20598209">
            <a:off x="176240" y="913270"/>
            <a:ext cx="1047313" cy="1464252"/>
          </a:xfrm>
          <a:prstGeom prst="rect">
            <a:avLst/>
          </a:prstGeom>
          <a:noFill/>
          <a:extLst>
            <a:ext uri="{909E8E84-426E-40DD-AFC4-6F175D3DCCD1}">
              <a14:hiddenFill xmlns:a14="http://schemas.microsoft.com/office/drawing/2010/main">
                <a:solidFill>
                  <a:srgbClr val="FFFFFF"/>
                </a:solidFill>
              </a14:hiddenFill>
            </a:ext>
          </a:extLst>
        </p:spPr>
      </p:pic>
      <p:sp>
        <p:nvSpPr>
          <p:cNvPr id="10" name="&quot;No&quot; Symbol 9"/>
          <p:cNvSpPr/>
          <p:nvPr/>
        </p:nvSpPr>
        <p:spPr>
          <a:xfrm>
            <a:off x="-160337" y="1030937"/>
            <a:ext cx="1692274" cy="156851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209800" y="3962400"/>
            <a:ext cx="4191000" cy="1200329"/>
          </a:xfrm>
          <a:prstGeom prst="rect">
            <a:avLst/>
          </a:prstGeom>
          <a:solidFill>
            <a:schemeClr val="bg1"/>
          </a:solidFill>
        </p:spPr>
        <p:txBody>
          <a:bodyPr wrap="square" rtlCol="0">
            <a:spAutoFit/>
          </a:bodyPr>
          <a:lstStyle/>
          <a:p>
            <a:r>
              <a:rPr lang="en-US" b="1" dirty="0"/>
              <a:t>LP Vinyl</a:t>
            </a:r>
            <a:r>
              <a:rPr lang="en-US" dirty="0"/>
              <a:t> 100 kbps – 12 </a:t>
            </a:r>
            <a:r>
              <a:rPr lang="en-US" dirty="0" smtClean="0"/>
              <a:t>bit </a:t>
            </a:r>
            <a:r>
              <a:rPr lang="en-US" b="1" dirty="0" smtClean="0">
                <a:solidFill>
                  <a:srgbClr val="FFFF00"/>
                </a:solidFill>
              </a:rPr>
              <a:t>(Pure ANALOG)</a:t>
            </a:r>
            <a:endParaRPr lang="en-US" b="1" dirty="0">
              <a:solidFill>
                <a:srgbClr val="FFFF00"/>
              </a:solidFill>
            </a:endParaRPr>
          </a:p>
          <a:p>
            <a:r>
              <a:rPr lang="en-US" b="1" dirty="0"/>
              <a:t>MP3s</a:t>
            </a:r>
            <a:r>
              <a:rPr lang="en-US" dirty="0"/>
              <a:t> 320 kbps -24 bit</a:t>
            </a:r>
          </a:p>
          <a:p>
            <a:r>
              <a:rPr lang="en-US" b="1" dirty="0"/>
              <a:t>CDs</a:t>
            </a:r>
            <a:r>
              <a:rPr lang="en-US" dirty="0"/>
              <a:t> use a sample rate of 44.1kHz at 16-bit </a:t>
            </a:r>
            <a:r>
              <a:rPr lang="en-US" b="1" dirty="0"/>
              <a:t>Lossless Digital</a:t>
            </a:r>
            <a:r>
              <a:rPr lang="en-US" dirty="0"/>
              <a:t> up to 192kHz at 24-bit</a:t>
            </a:r>
            <a:r>
              <a:rPr lang="en-US" dirty="0" smtClean="0"/>
              <a:t>.</a:t>
            </a:r>
            <a:endParaRPr lang="en-US" dirty="0"/>
          </a:p>
        </p:txBody>
      </p:sp>
      <p:sp>
        <p:nvSpPr>
          <p:cNvPr id="6" name="Rectangle 5"/>
          <p:cNvSpPr/>
          <p:nvPr/>
        </p:nvSpPr>
        <p:spPr>
          <a:xfrm>
            <a:off x="39687" y="2134612"/>
            <a:ext cx="4572000" cy="2677656"/>
          </a:xfrm>
          <a:prstGeom prst="rect">
            <a:avLst/>
          </a:prstGeom>
          <a:solidFill>
            <a:schemeClr val="bg1"/>
          </a:solidFill>
        </p:spPr>
        <p:txBody>
          <a:bodyPr>
            <a:spAutoFit/>
          </a:bodyPr>
          <a:lstStyle/>
          <a:p>
            <a:r>
              <a:rPr lang="en-US" sz="2400" b="1" dirty="0">
                <a:solidFill>
                  <a:srgbClr val="FFFF00"/>
                </a:solidFill>
              </a:rPr>
              <a:t>T</a:t>
            </a:r>
            <a:r>
              <a:rPr lang="en-US" sz="2400" b="1" dirty="0" smtClean="0">
                <a:solidFill>
                  <a:srgbClr val="FFFF00"/>
                </a:solidFill>
              </a:rPr>
              <a:t>he </a:t>
            </a:r>
            <a:r>
              <a:rPr lang="en-US" sz="2400" b="1" dirty="0" err="1">
                <a:solidFill>
                  <a:srgbClr val="FFFF00"/>
                </a:solidFill>
              </a:rPr>
              <a:t>MoFi</a:t>
            </a:r>
            <a:r>
              <a:rPr lang="en-US" sz="2400" b="1" dirty="0">
                <a:solidFill>
                  <a:srgbClr val="FFFF00"/>
                </a:solidFill>
              </a:rPr>
              <a:t> revelation will prove what </a:t>
            </a:r>
            <a:r>
              <a:rPr lang="en-US" sz="2400" b="1" dirty="0" smtClean="0">
                <a:solidFill>
                  <a:srgbClr val="FFFF00"/>
                </a:solidFill>
              </a:rPr>
              <a:t>(we’ve) </a:t>
            </a:r>
            <a:r>
              <a:rPr lang="en-US" sz="2400" b="1" dirty="0">
                <a:solidFill>
                  <a:srgbClr val="FFFF00"/>
                </a:solidFill>
              </a:rPr>
              <a:t>been saying for years, that the anti-digital crowd has been lying to itself: “These people who claim they have golden ears and can hear the difference between analog and digital, well, it turns out you </a:t>
            </a:r>
            <a:r>
              <a:rPr lang="en-US" sz="2400" b="1" dirty="0" smtClean="0">
                <a:solidFill>
                  <a:srgbClr val="FFFF00"/>
                </a:solidFill>
              </a:rPr>
              <a:t>can’t.”</a:t>
            </a:r>
            <a:endParaRPr lang="en-US" sz="2400" dirty="0">
              <a:solidFill>
                <a:srgbClr val="FFFF00"/>
              </a:solidFill>
            </a:endParaRPr>
          </a:p>
        </p:txBody>
      </p:sp>
    </p:spTree>
    <p:extLst>
      <p:ext uri="{BB962C8B-B14F-4D97-AF65-F5344CB8AC3E}">
        <p14:creationId xmlns:p14="http://schemas.microsoft.com/office/powerpoint/2010/main" val="327195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10" grpId="0" animBg="1"/>
      <p:bldP spid="11"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wo Vignettes - for String Quartet | Ian Leste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lasticWrap/>
                    </a14:imgEffect>
                    <a14:imgEffect>
                      <a14:sharpenSoften amount="50000"/>
                    </a14:imgEffect>
                  </a14:imgLayer>
                </a14:imgProps>
              </a:ext>
              <a:ext uri="{28A0092B-C50C-407E-A947-70E740481C1C}">
                <a14:useLocalDpi xmlns:a14="http://schemas.microsoft.com/office/drawing/2010/main" val="0"/>
              </a:ext>
            </a:extLst>
          </a:blip>
          <a:srcRect t="21203" b="52286"/>
          <a:stretch/>
        </p:blipFill>
        <p:spPr bwMode="auto">
          <a:xfrm>
            <a:off x="838200" y="685800"/>
            <a:ext cx="7409144" cy="1473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ing Human (U.S) Photo: BEING HUMAN Cast"/>
          <p:cNvPicPr>
            <a:picLocks noChangeAspect="1" noChangeArrowheads="1"/>
          </p:cNvPicPr>
          <p:nvPr/>
        </p:nvPicPr>
        <p:blipFill rotWithShape="1">
          <a:blip r:embed="rId4">
            <a:extLst>
              <a:ext uri="{28A0092B-C50C-407E-A947-70E740481C1C}">
                <a14:useLocalDpi xmlns:a14="http://schemas.microsoft.com/office/drawing/2010/main" val="0"/>
              </a:ext>
            </a:extLst>
          </a:blip>
          <a:srcRect l="4872" r="50000" b="57500"/>
          <a:stretch/>
        </p:blipFill>
        <p:spPr bwMode="auto">
          <a:xfrm>
            <a:off x="1219200" y="2951307"/>
            <a:ext cx="2862231" cy="165879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883" t="34606" r="33442" b="14138"/>
          <a:stretch/>
        </p:blipFill>
        <p:spPr bwMode="auto">
          <a:xfrm>
            <a:off x="4372470" y="2951307"/>
            <a:ext cx="3874874"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807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76200"/>
            <a:ext cx="8153400" cy="769441"/>
          </a:xfrm>
          <a:prstGeom prst="rect">
            <a:avLst/>
          </a:prstGeom>
        </p:spPr>
        <p:txBody>
          <a:bodyPr wrap="square">
            <a:spAutoFit/>
          </a:bodyPr>
          <a:lstStyle/>
          <a:p>
            <a:pPr algn="ctr"/>
            <a:r>
              <a:rPr lang="en-US" sz="4400" b="1" dirty="0" smtClean="0">
                <a:solidFill>
                  <a:srgbClr val="FFFF00"/>
                </a:solidFill>
              </a:rPr>
              <a:t>Vignette ONE – Being Human </a:t>
            </a:r>
            <a:endParaRPr lang="en-US" sz="4400" dirty="0">
              <a:solidFill>
                <a:srgbClr val="FFFF00"/>
              </a:solidFill>
            </a:endParaRPr>
          </a:p>
        </p:txBody>
      </p:sp>
      <p:sp>
        <p:nvSpPr>
          <p:cNvPr id="3" name="Rectangle 2"/>
          <p:cNvSpPr/>
          <p:nvPr/>
        </p:nvSpPr>
        <p:spPr>
          <a:xfrm>
            <a:off x="381000" y="1038761"/>
            <a:ext cx="8458200" cy="1323439"/>
          </a:xfrm>
          <a:prstGeom prst="rect">
            <a:avLst/>
          </a:prstGeom>
        </p:spPr>
        <p:txBody>
          <a:bodyPr wrap="square">
            <a:spAutoFit/>
          </a:bodyPr>
          <a:lstStyle/>
          <a:p>
            <a:r>
              <a:rPr lang="en-US" sz="2000" b="1" dirty="0">
                <a:solidFill>
                  <a:srgbClr val="FFFF00"/>
                </a:solidFill>
              </a:rPr>
              <a:t> Multitudes who sleep in the dust of the earth will awake: some to everlasting life, others to shame and everlasting contempt</a:t>
            </a:r>
            <a:r>
              <a:rPr lang="en-US" sz="2000" dirty="0"/>
              <a:t>. </a:t>
            </a:r>
            <a:r>
              <a:rPr lang="en-US" sz="2000" baseline="30000" dirty="0"/>
              <a:t>3 </a:t>
            </a:r>
            <a:r>
              <a:rPr lang="en-US" sz="2000" dirty="0"/>
              <a:t> Those who are wise will shine like the brightness of the heavens, and those who lead many to righteousness, like the stars for ever and ever. </a:t>
            </a:r>
            <a:r>
              <a:rPr lang="en-US" sz="2000" b="1" dirty="0"/>
              <a:t>Daniel 12:2-3 (NIV) </a:t>
            </a:r>
            <a:endParaRPr lang="en-US" sz="2000" dirty="0"/>
          </a:p>
        </p:txBody>
      </p:sp>
      <p:sp>
        <p:nvSpPr>
          <p:cNvPr id="4" name="Rectangle 3"/>
          <p:cNvSpPr/>
          <p:nvPr/>
        </p:nvSpPr>
        <p:spPr>
          <a:xfrm>
            <a:off x="381000" y="2486561"/>
            <a:ext cx="8458200" cy="1323439"/>
          </a:xfrm>
          <a:prstGeom prst="rect">
            <a:avLst/>
          </a:prstGeom>
        </p:spPr>
        <p:txBody>
          <a:bodyPr wrap="square">
            <a:spAutoFit/>
          </a:bodyPr>
          <a:lstStyle/>
          <a:p>
            <a:r>
              <a:rPr lang="en-US" sz="2000" dirty="0"/>
              <a:t> This day I call heaven and earth as witnesses against you that I have set before you life and death, blessings and curses. </a:t>
            </a:r>
            <a:r>
              <a:rPr lang="en-US" sz="2000" b="1" dirty="0">
                <a:solidFill>
                  <a:srgbClr val="FFFF00"/>
                </a:solidFill>
              </a:rPr>
              <a:t>Now choose life, so that you and your children may live</a:t>
            </a:r>
            <a:r>
              <a:rPr lang="en-US" sz="2000" dirty="0"/>
              <a:t> </a:t>
            </a:r>
            <a:r>
              <a:rPr lang="en-US" sz="2000" baseline="30000" dirty="0"/>
              <a:t>20 </a:t>
            </a:r>
            <a:r>
              <a:rPr lang="en-US" sz="2000" dirty="0"/>
              <a:t> and that you may love the </a:t>
            </a:r>
            <a:r>
              <a:rPr lang="en-US" sz="2000" cap="small" dirty="0"/>
              <a:t>LORD</a:t>
            </a:r>
            <a:r>
              <a:rPr lang="en-US" sz="2000" dirty="0"/>
              <a:t> your God, listen to his voice, and hold fast to him. For the </a:t>
            </a:r>
            <a:r>
              <a:rPr lang="en-US" sz="2000" cap="small" dirty="0"/>
              <a:t>LORD</a:t>
            </a:r>
            <a:r>
              <a:rPr lang="en-US" sz="2000" dirty="0"/>
              <a:t> is your </a:t>
            </a:r>
            <a:r>
              <a:rPr lang="en-US" sz="2000" dirty="0" smtClean="0"/>
              <a:t>life-  </a:t>
            </a:r>
            <a:r>
              <a:rPr lang="en-US" sz="2000" b="1" dirty="0"/>
              <a:t>Deuteronomy 30:19-20 (NIV) </a:t>
            </a:r>
            <a:endParaRPr lang="en-US" sz="2000" dirty="0"/>
          </a:p>
        </p:txBody>
      </p:sp>
      <p:sp>
        <p:nvSpPr>
          <p:cNvPr id="5" name="Rectangle 4"/>
          <p:cNvSpPr/>
          <p:nvPr/>
        </p:nvSpPr>
        <p:spPr>
          <a:xfrm>
            <a:off x="381000" y="4165937"/>
            <a:ext cx="8458200" cy="1015663"/>
          </a:xfrm>
          <a:prstGeom prst="rect">
            <a:avLst/>
          </a:prstGeom>
        </p:spPr>
        <p:txBody>
          <a:bodyPr wrap="square">
            <a:spAutoFit/>
          </a:bodyPr>
          <a:lstStyle/>
          <a:p>
            <a:r>
              <a:rPr lang="en-US" sz="2000" b="1" dirty="0" smtClean="0">
                <a:solidFill>
                  <a:srgbClr val="FFFF00"/>
                </a:solidFill>
              </a:rPr>
              <a:t>The </a:t>
            </a:r>
            <a:r>
              <a:rPr lang="en-US" sz="2000" b="1" dirty="0">
                <a:solidFill>
                  <a:srgbClr val="FFFF00"/>
                </a:solidFill>
              </a:rPr>
              <a:t>heart is deceitful above all things and beyond cure. Who can understand it? </a:t>
            </a:r>
            <a:r>
              <a:rPr lang="en-US" sz="2000" baseline="30000" dirty="0"/>
              <a:t>10 </a:t>
            </a:r>
            <a:r>
              <a:rPr lang="en-US" sz="2000" dirty="0"/>
              <a:t> "I the </a:t>
            </a:r>
            <a:r>
              <a:rPr lang="en-US" sz="2000" cap="small" dirty="0"/>
              <a:t>LORD</a:t>
            </a:r>
            <a:r>
              <a:rPr lang="en-US" sz="2000" dirty="0"/>
              <a:t> search the heart and examine the mind, to reward a man according to his conduct, according to what his deeds deserve." </a:t>
            </a:r>
            <a:r>
              <a:rPr lang="en-US" sz="2000" b="1" dirty="0"/>
              <a:t>Jeremiah 17:9-10 (NIV) </a:t>
            </a:r>
            <a:endParaRPr lang="en-US" sz="2000" dirty="0"/>
          </a:p>
        </p:txBody>
      </p:sp>
      <p:sp>
        <p:nvSpPr>
          <p:cNvPr id="7" name="Rectangle 6"/>
          <p:cNvSpPr/>
          <p:nvPr/>
        </p:nvSpPr>
        <p:spPr>
          <a:xfrm>
            <a:off x="381000" y="5553670"/>
            <a:ext cx="8382000" cy="1015663"/>
          </a:xfrm>
          <a:prstGeom prst="rect">
            <a:avLst/>
          </a:prstGeom>
        </p:spPr>
        <p:txBody>
          <a:bodyPr wrap="square">
            <a:spAutoFit/>
          </a:bodyPr>
          <a:lstStyle/>
          <a:p>
            <a:r>
              <a:rPr lang="en-US" sz="2000" b="1" dirty="0" smtClean="0">
                <a:solidFill>
                  <a:srgbClr val="FFFF00"/>
                </a:solidFill>
              </a:rPr>
              <a:t>But </a:t>
            </a:r>
            <a:r>
              <a:rPr lang="en-US" sz="2000" b="1" dirty="0">
                <a:solidFill>
                  <a:srgbClr val="FFFF00"/>
                </a:solidFill>
              </a:rPr>
              <a:t>each one is tempted when, by his own evil desire, he is dragged away and enticed</a:t>
            </a:r>
            <a:r>
              <a:rPr lang="en-US" sz="2000" dirty="0"/>
              <a:t>. </a:t>
            </a:r>
            <a:r>
              <a:rPr lang="en-US" sz="2000" baseline="30000" dirty="0"/>
              <a:t>15 </a:t>
            </a:r>
            <a:r>
              <a:rPr lang="en-US" sz="2000" dirty="0"/>
              <a:t> Then, after desire has conceived, it gives birth to sin; and sin, when it is full-grown, gives birth to death. </a:t>
            </a:r>
            <a:r>
              <a:rPr lang="en-US" sz="2000" b="1" dirty="0"/>
              <a:t>James 1:14-15 (NIV) </a:t>
            </a:r>
            <a:endParaRPr lang="en-US" sz="2000" dirty="0"/>
          </a:p>
        </p:txBody>
      </p:sp>
    </p:spTree>
    <p:extLst>
      <p:ext uri="{BB962C8B-B14F-4D97-AF65-F5344CB8AC3E}">
        <p14:creationId xmlns:p14="http://schemas.microsoft.com/office/powerpoint/2010/main" val="403983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1_Green curves template 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2D4328B-7AED-4019-A1E2-17EAB1A500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 curves template Segoe</Template>
  <TotalTime>157230</TotalTime>
  <Words>974</Words>
  <Application>Microsoft Office PowerPoint</Application>
  <PresentationFormat>On-screen Show (4:3)</PresentationFormat>
  <Paragraphs>90</Paragraphs>
  <Slides>22</Slides>
  <Notes>1</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1_Green curves template Segoe</vt:lpstr>
      <vt:lpstr>White with Courier font for code slides</vt:lpstr>
      <vt:lpstr>Horizon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Don Lamb</dc:creator>
  <cp:lastModifiedBy>LifeGate</cp:lastModifiedBy>
  <cp:revision>2132</cp:revision>
  <cp:lastPrinted>2022-03-14T11:49:24Z</cp:lastPrinted>
  <dcterms:created xsi:type="dcterms:W3CDTF">2017-04-23T09:25:27Z</dcterms:created>
  <dcterms:modified xsi:type="dcterms:W3CDTF">2022-08-07T15:11:26Z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TC102867389990</vt:lpwstr>
  </property>
</Properties>
</file>