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37"/>
  </p:notesMasterIdLst>
  <p:sldIdLst>
    <p:sldId id="1065" r:id="rId5"/>
    <p:sldId id="1104" r:id="rId6"/>
    <p:sldId id="1110" r:id="rId7"/>
    <p:sldId id="1111" r:id="rId8"/>
    <p:sldId id="1089" r:id="rId9"/>
    <p:sldId id="1102" r:id="rId10"/>
    <p:sldId id="1124" r:id="rId11"/>
    <p:sldId id="1116" r:id="rId12"/>
    <p:sldId id="1117" r:id="rId13"/>
    <p:sldId id="1105" r:id="rId14"/>
    <p:sldId id="1106" r:id="rId15"/>
    <p:sldId id="1107" r:id="rId16"/>
    <p:sldId id="1108" r:id="rId17"/>
    <p:sldId id="1073" r:id="rId18"/>
    <p:sldId id="1081" r:id="rId19"/>
    <p:sldId id="1103" r:id="rId20"/>
    <p:sldId id="1109" r:id="rId21"/>
    <p:sldId id="1099" r:id="rId22"/>
    <p:sldId id="1101" r:id="rId23"/>
    <p:sldId id="1118" r:id="rId24"/>
    <p:sldId id="1100" r:id="rId25"/>
    <p:sldId id="1079" r:id="rId26"/>
    <p:sldId id="1085" r:id="rId27"/>
    <p:sldId id="1072" r:id="rId28"/>
    <p:sldId id="1057" r:id="rId29"/>
    <p:sldId id="1074" r:id="rId30"/>
    <p:sldId id="1120" r:id="rId31"/>
    <p:sldId id="1062" r:id="rId32"/>
    <p:sldId id="1122" r:id="rId33"/>
    <p:sldId id="1123" r:id="rId34"/>
    <p:sldId id="1069" r:id="rId35"/>
    <p:sldId id="1083"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0" d="100"/>
          <a:sy n="60" d="100"/>
        </p:scale>
        <p:origin x="-3000" y="-10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9/4/2022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10</a:t>
            </a:fld>
            <a:endParaRPr lang="en-US"/>
          </a:p>
        </p:txBody>
      </p:sp>
    </p:spTree>
    <p:extLst>
      <p:ext uri="{BB962C8B-B14F-4D97-AF65-F5344CB8AC3E}">
        <p14:creationId xmlns:p14="http://schemas.microsoft.com/office/powerpoint/2010/main" val="189976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37D3102-AD23-4BFF-87AE-61567A0BE8E3}" type="datetime1">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55F5725-E820-4B2A-A81C-15E6A453397F}" type="datetime1">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155614-9033-4786-9235-17DD4EEE6651}" type="datetime1">
              <a:rPr lang="en-US" smtClean="0"/>
              <a:t>9/4/2022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t>9/4/2022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t>9/4/2022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ABC42-E576-4B96-A2BC-C9DCC9DAE463}" type="datetime1">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B64A-A574-4632-8FB6-30501D3E1ACB}" type="datetime1">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9/4/2022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950" y="5830669"/>
            <a:ext cx="8305800" cy="646331"/>
          </a:xfrm>
          <a:prstGeom prst="rect">
            <a:avLst/>
          </a:prstGeom>
          <a:noFill/>
        </p:spPr>
        <p:txBody>
          <a:bodyPr wrap="square" rtlCol="0">
            <a:spAutoFit/>
          </a:bodyPr>
          <a:lstStyle/>
          <a:p>
            <a:pPr algn="ctr"/>
            <a:r>
              <a:rPr lang="en-US" sz="3600" b="1" dirty="0" smtClean="0"/>
              <a:t>Sunday, September 4, 2022</a:t>
            </a:r>
          </a:p>
        </p:txBody>
      </p:sp>
      <p:sp>
        <p:nvSpPr>
          <p:cNvPr id="5" name="TextBox 4"/>
          <p:cNvSpPr txBox="1"/>
          <p:nvPr/>
        </p:nvSpPr>
        <p:spPr>
          <a:xfrm>
            <a:off x="914400" y="5358825"/>
            <a:ext cx="7239000" cy="584775"/>
          </a:xfrm>
          <a:prstGeom prst="rect">
            <a:avLst/>
          </a:prstGeom>
          <a:noFill/>
        </p:spPr>
        <p:txBody>
          <a:bodyPr wrap="square" rtlCol="0">
            <a:spAutoFit/>
          </a:bodyPr>
          <a:lstStyle/>
          <a:p>
            <a:pPr algn="ctr"/>
            <a:r>
              <a:rPr lang="en-US" sz="3200" b="1" dirty="0" smtClean="0">
                <a:solidFill>
                  <a:srgbClr val="FFFF00"/>
                </a:solidFill>
              </a:rPr>
              <a:t>A SERMON TO LIFEGATE</a:t>
            </a:r>
            <a:endParaRPr lang="en-US" sz="3200" b="1" dirty="0">
              <a:solidFill>
                <a:srgbClr val="FFFF00"/>
              </a:solidFill>
            </a:endParaRPr>
          </a:p>
        </p:txBody>
      </p:sp>
      <p:sp>
        <p:nvSpPr>
          <p:cNvPr id="6" name="AutoShape 2" descr="The Marketing Vulcano erupts. Move, move move ! | Ger van den Buij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572000" y="4338935"/>
            <a:ext cx="1981200" cy="461665"/>
          </a:xfrm>
          <a:prstGeom prst="rect">
            <a:avLst/>
          </a:prstGeom>
          <a:noFill/>
        </p:spPr>
        <p:txBody>
          <a:bodyPr wrap="square" rtlCol="0">
            <a:spAutoFit/>
          </a:bodyPr>
          <a:lstStyle/>
          <a:p>
            <a:r>
              <a:rPr lang="en-US" sz="2400" b="1" dirty="0" smtClean="0">
                <a:solidFill>
                  <a:schemeClr val="bg1"/>
                </a:solidFill>
              </a:rPr>
              <a:t>Philippians 2:5</a:t>
            </a:r>
            <a:endParaRPr lang="en-US" sz="2400" b="1" dirty="0">
              <a:solidFill>
                <a:schemeClr val="bg1"/>
              </a:solidFill>
            </a:endParaRPr>
          </a:p>
        </p:txBody>
      </p:sp>
      <p:sp>
        <p:nvSpPr>
          <p:cNvPr id="2" name="TextBox 1"/>
          <p:cNvSpPr txBox="1"/>
          <p:nvPr/>
        </p:nvSpPr>
        <p:spPr>
          <a:xfrm>
            <a:off x="685800" y="4569767"/>
            <a:ext cx="7467599" cy="584775"/>
          </a:xfrm>
          <a:prstGeom prst="rect">
            <a:avLst/>
          </a:prstGeom>
          <a:noFill/>
        </p:spPr>
        <p:txBody>
          <a:bodyPr wrap="square" rtlCol="0">
            <a:spAutoFit/>
          </a:bodyPr>
          <a:lstStyle/>
          <a:p>
            <a:pPr algn="ctr"/>
            <a:r>
              <a:rPr lang="en-US" sz="3200" b="1" dirty="0" smtClean="0">
                <a:latin typeface="Bradley Hand ITC" panose="03070402050302030203" pitchFamily="66" charset="0"/>
              </a:rPr>
              <a:t>Radically Changing </a:t>
            </a:r>
            <a:r>
              <a:rPr lang="en-US" sz="3200" b="1" dirty="0">
                <a:latin typeface="Bradley Hand ITC" panose="03070402050302030203" pitchFamily="66" charset="0"/>
              </a:rPr>
              <a:t>O</a:t>
            </a:r>
            <a:r>
              <a:rPr lang="en-US" sz="3200" b="1" dirty="0" smtClean="0">
                <a:latin typeface="Bradley Hand ITC" panose="03070402050302030203" pitchFamily="66" charset="0"/>
              </a:rPr>
              <a:t>ur View Of Prayer </a:t>
            </a:r>
            <a:endParaRPr lang="en-US" sz="3200" b="1" dirty="0">
              <a:latin typeface="Bradley Hand ITC" panose="03070402050302030203" pitchFamily="66"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
          <a:stretch/>
        </p:blipFill>
        <p:spPr bwMode="auto">
          <a:xfrm>
            <a:off x="155759" y="540027"/>
            <a:ext cx="883248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48940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0"/>
            <a:ext cx="8153400" cy="769441"/>
          </a:xfrm>
          <a:prstGeom prst="rect">
            <a:avLst/>
          </a:prstGeom>
        </p:spPr>
        <p:txBody>
          <a:bodyPr wrap="square">
            <a:spAutoFit/>
          </a:bodyPr>
          <a:lstStyle/>
          <a:p>
            <a:pPr algn="ctr"/>
            <a:r>
              <a:rPr lang="en-US" sz="4400" b="1" dirty="0" smtClean="0">
                <a:solidFill>
                  <a:srgbClr val="FFFF00"/>
                </a:solidFill>
              </a:rPr>
              <a:t>Living Under Tyrants </a:t>
            </a:r>
            <a:endParaRPr lang="en-US" sz="4400" dirty="0">
              <a:solidFill>
                <a:srgbClr val="FFFF00"/>
              </a:solidFill>
            </a:endParaRPr>
          </a:p>
        </p:txBody>
      </p:sp>
      <p:sp>
        <p:nvSpPr>
          <p:cNvPr id="8" name="Rectangle 1"/>
          <p:cNvSpPr>
            <a:spLocks noChangeArrowheads="1"/>
          </p:cNvSpPr>
          <p:nvPr/>
        </p:nvSpPr>
        <p:spPr bwMode="auto">
          <a:xfrm>
            <a:off x="286385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29083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32273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317500" y="3962400"/>
            <a:ext cx="8458200" cy="2554545"/>
          </a:xfrm>
          <a:prstGeom prst="rect">
            <a:avLst/>
          </a:prstGeom>
        </p:spPr>
        <p:txBody>
          <a:bodyPr wrap="square">
            <a:spAutoFit/>
          </a:bodyPr>
          <a:lstStyle/>
          <a:p>
            <a:r>
              <a:rPr lang="en-US" sz="3200" dirty="0"/>
              <a:t>THERE IS </a:t>
            </a:r>
            <a:r>
              <a:rPr lang="en-US" sz="3200" dirty="0" smtClean="0"/>
              <a:t>GOD-GIVEN DESIRE </a:t>
            </a:r>
            <a:r>
              <a:rPr lang="en-US" sz="3200" dirty="0"/>
              <a:t>IN MANKIND TO BE FREE – ALTHOUGH THEY </a:t>
            </a:r>
            <a:r>
              <a:rPr lang="en-US" sz="3200" dirty="0" smtClean="0"/>
              <a:t>ARE EVIL AND LIVE </a:t>
            </a:r>
            <a:r>
              <a:rPr lang="en-US" sz="3200" dirty="0"/>
              <a:t>IN LONG SEASONS OF NOT RECOGNIZING THEIR TYRANTS AND YIELDING TO THE FLESH AND IDOLS OF THEIR </a:t>
            </a:r>
            <a:r>
              <a:rPr lang="en-US" sz="3200" dirty="0" smtClean="0"/>
              <a:t>GENERATION.</a:t>
            </a:r>
            <a:endParaRPr lang="en-US" sz="3200" dirty="0"/>
          </a:p>
        </p:txBody>
      </p:sp>
      <p:sp>
        <p:nvSpPr>
          <p:cNvPr id="3" name="Rectangle 2"/>
          <p:cNvSpPr/>
          <p:nvPr/>
        </p:nvSpPr>
        <p:spPr>
          <a:xfrm>
            <a:off x="317500" y="762000"/>
            <a:ext cx="8674100" cy="584775"/>
          </a:xfrm>
          <a:prstGeom prst="rect">
            <a:avLst/>
          </a:prstGeom>
        </p:spPr>
        <p:txBody>
          <a:bodyPr wrap="square">
            <a:spAutoFit/>
          </a:bodyPr>
          <a:lstStyle/>
          <a:p>
            <a:r>
              <a:rPr lang="en-US" sz="3200" dirty="0"/>
              <a:t>Fools are put in many high </a:t>
            </a:r>
            <a:r>
              <a:rPr lang="en-US" sz="3200" dirty="0" smtClean="0"/>
              <a:t>positions. </a:t>
            </a:r>
            <a:r>
              <a:rPr lang="en-US" sz="3200" dirty="0"/>
              <a:t>Ecclesiastes 10:6 </a:t>
            </a:r>
          </a:p>
        </p:txBody>
      </p:sp>
      <p:sp>
        <p:nvSpPr>
          <p:cNvPr id="4" name="Rectangle 3"/>
          <p:cNvSpPr/>
          <p:nvPr/>
        </p:nvSpPr>
        <p:spPr>
          <a:xfrm>
            <a:off x="381000" y="1524000"/>
            <a:ext cx="8318500" cy="2308324"/>
          </a:xfrm>
          <a:prstGeom prst="rect">
            <a:avLst/>
          </a:prstGeom>
        </p:spPr>
        <p:txBody>
          <a:bodyPr wrap="square">
            <a:spAutoFit/>
          </a:bodyPr>
          <a:lstStyle/>
          <a:p>
            <a:r>
              <a:rPr lang="en-US" sz="2400" dirty="0">
                <a:solidFill>
                  <a:srgbClr val="FFFF00"/>
                </a:solidFill>
              </a:rPr>
              <a:t> </a:t>
            </a:r>
            <a:r>
              <a:rPr lang="en-US" sz="2400" dirty="0" smtClean="0">
                <a:solidFill>
                  <a:srgbClr val="FFFF00"/>
                </a:solidFill>
              </a:rPr>
              <a:t>He </a:t>
            </a:r>
            <a:r>
              <a:rPr lang="en-US" sz="2400" dirty="0">
                <a:solidFill>
                  <a:srgbClr val="FFFF00"/>
                </a:solidFill>
              </a:rPr>
              <a:t>has also set eternity in the hearts of men; yet they cannot fathom what God has done from beginning to end. </a:t>
            </a:r>
            <a:r>
              <a:rPr lang="en-US" sz="2400" baseline="30000" dirty="0">
                <a:solidFill>
                  <a:srgbClr val="FFFF00"/>
                </a:solidFill>
              </a:rPr>
              <a:t>12 </a:t>
            </a:r>
            <a:r>
              <a:rPr lang="en-US" sz="2400" dirty="0">
                <a:solidFill>
                  <a:srgbClr val="FFFF00"/>
                </a:solidFill>
              </a:rPr>
              <a:t> I know that there is nothing better for men than to be happy and do good while they live. </a:t>
            </a:r>
            <a:r>
              <a:rPr lang="en-US" sz="2400" baseline="30000" dirty="0">
                <a:solidFill>
                  <a:srgbClr val="FFFF00"/>
                </a:solidFill>
              </a:rPr>
              <a:t>13 </a:t>
            </a:r>
            <a:r>
              <a:rPr lang="en-US" sz="2400" dirty="0">
                <a:solidFill>
                  <a:srgbClr val="FFFF00"/>
                </a:solidFill>
              </a:rPr>
              <a:t> That everyone may eat and drink, and find satisfaction in all his toil--this is the gift of God. </a:t>
            </a:r>
            <a:r>
              <a:rPr lang="en-US" sz="2400" b="1" dirty="0">
                <a:solidFill>
                  <a:srgbClr val="FFFF00"/>
                </a:solidFill>
              </a:rPr>
              <a:t>Ecclesiastes 3:11-13 (NIV) </a:t>
            </a:r>
            <a:r>
              <a:rPr lang="en-US" sz="2400" b="1" dirty="0" smtClean="0">
                <a:solidFill>
                  <a:srgbClr val="FFFF00"/>
                </a:solidFill>
              </a:rPr>
              <a:t> (LIFE, LIBERTY, AND THE PURSUIT IF HAPPINESS)</a:t>
            </a:r>
            <a:endParaRPr lang="en-US" sz="2400" dirty="0">
              <a:solidFill>
                <a:srgbClr val="FFFF00"/>
              </a:solidFill>
            </a:endParaRPr>
          </a:p>
        </p:txBody>
      </p:sp>
    </p:spTree>
    <p:extLst>
      <p:ext uri="{BB962C8B-B14F-4D97-AF65-F5344CB8AC3E}">
        <p14:creationId xmlns:p14="http://schemas.microsoft.com/office/powerpoint/2010/main" val="1316654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839200" cy="646331"/>
          </a:xfrm>
          <a:prstGeom prst="rect">
            <a:avLst/>
          </a:prstGeom>
        </p:spPr>
        <p:txBody>
          <a:bodyPr wrap="square">
            <a:spAutoFit/>
          </a:bodyPr>
          <a:lstStyle/>
          <a:p>
            <a:pPr algn="ctr"/>
            <a:r>
              <a:rPr lang="en-US" sz="3600" b="1" dirty="0" smtClean="0">
                <a:solidFill>
                  <a:srgbClr val="FFFF00"/>
                </a:solidFill>
              </a:rPr>
              <a:t>An Unusually Accurate Prophecy in 1911 </a:t>
            </a:r>
            <a:r>
              <a:rPr lang="en-US" sz="3200" b="1" dirty="0" smtClean="0">
                <a:solidFill>
                  <a:srgbClr val="FFFF00"/>
                </a:solidFill>
              </a:rPr>
              <a:t>  </a:t>
            </a:r>
            <a:endParaRPr lang="en-US" sz="3200" dirty="0">
              <a:solidFill>
                <a:srgbClr val="FFFF00"/>
              </a:solidFill>
            </a:endParaRPr>
          </a:p>
        </p:txBody>
      </p:sp>
      <p:pic>
        <p:nvPicPr>
          <p:cNvPr id="2050" name="Picture 2" descr="Venerable Aristokly of Mosc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141" y="1447800"/>
            <a:ext cx="1690459"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41604" y="3545889"/>
            <a:ext cx="2026196" cy="646331"/>
          </a:xfrm>
          <a:prstGeom prst="rect">
            <a:avLst/>
          </a:prstGeom>
        </p:spPr>
        <p:txBody>
          <a:bodyPr wrap="none">
            <a:spAutoFit/>
          </a:bodyPr>
          <a:lstStyle/>
          <a:p>
            <a:pPr fontAlgn="base"/>
            <a:r>
              <a:rPr lang="en-US" b="1" cap="all" dirty="0" smtClean="0"/>
              <a:t>RUSSIAN </a:t>
            </a:r>
          </a:p>
          <a:p>
            <a:pPr fontAlgn="base"/>
            <a:r>
              <a:rPr lang="en-US" b="1" cap="all" dirty="0" smtClean="0"/>
              <a:t>Bishop </a:t>
            </a:r>
            <a:r>
              <a:rPr lang="en-US" b="1" cap="all" dirty="0" err="1"/>
              <a:t>ARISTOKLY</a:t>
            </a:r>
            <a:endParaRPr lang="en-US" b="1" cap="all" dirty="0"/>
          </a:p>
        </p:txBody>
      </p:sp>
      <p:sp>
        <p:nvSpPr>
          <p:cNvPr id="4" name="Rectangle 3"/>
          <p:cNvSpPr/>
          <p:nvPr/>
        </p:nvSpPr>
        <p:spPr>
          <a:xfrm>
            <a:off x="129455" y="914400"/>
            <a:ext cx="7033345" cy="5847755"/>
          </a:xfrm>
          <a:prstGeom prst="rect">
            <a:avLst/>
          </a:prstGeom>
        </p:spPr>
        <p:txBody>
          <a:bodyPr wrap="square">
            <a:spAutoFit/>
          </a:bodyPr>
          <a:lstStyle/>
          <a:p>
            <a:r>
              <a:rPr lang="en-US" sz="2200" b="1" dirty="0"/>
              <a:t>“Not one country will be without trial – do not be frightened by anything you will hear. An evil will shortly overtake Russia and wherever this evil </a:t>
            </a:r>
            <a:r>
              <a:rPr lang="en-US" sz="2200" b="1" dirty="0" smtClean="0"/>
              <a:t>goes, </a:t>
            </a:r>
            <a:r>
              <a:rPr lang="en-US" sz="2200" b="1" dirty="0"/>
              <a:t>rivers of blood will flow. This evil will take the whole world and wherever it goes, rivers of blood will flow because of it.</a:t>
            </a:r>
            <a:endParaRPr lang="en-US" sz="2200" dirty="0"/>
          </a:p>
          <a:p>
            <a:r>
              <a:rPr lang="en-US" sz="2200" b="1" dirty="0"/>
              <a:t> </a:t>
            </a:r>
            <a:endParaRPr lang="en-US" sz="2200" dirty="0"/>
          </a:p>
          <a:p>
            <a:r>
              <a:rPr lang="en-US" sz="2200" b="1" dirty="0" smtClean="0"/>
              <a:t>“It </a:t>
            </a:r>
            <a:r>
              <a:rPr lang="en-US" sz="2200" b="1" dirty="0"/>
              <a:t>is not the Russian soul, but an imposition on the Russian soul. </a:t>
            </a:r>
            <a:r>
              <a:rPr lang="en-US" sz="2200" b="1" dirty="0">
                <a:solidFill>
                  <a:srgbClr val="FFFF00"/>
                </a:solidFill>
              </a:rPr>
              <a:t>!t is not an ideology, or a philosophy, but a spirit from Hell.</a:t>
            </a:r>
          </a:p>
          <a:p>
            <a:r>
              <a:rPr lang="en-US" sz="2200" b="1" dirty="0"/>
              <a:t> </a:t>
            </a:r>
            <a:endParaRPr lang="en-US" sz="2200" dirty="0"/>
          </a:p>
          <a:p>
            <a:r>
              <a:rPr lang="en-US" sz="2200" b="1" dirty="0" smtClean="0"/>
              <a:t>“In </a:t>
            </a:r>
            <a:r>
              <a:rPr lang="en-US" sz="2200" b="1" dirty="0"/>
              <a:t>the last days Germany will be divided in two. France will just be nothing. Italy will be judged by natural disasters. Britain will lose her empire and all her colonies and will come to almost total ruin, but will be saved by praying women.</a:t>
            </a:r>
            <a:endParaRPr lang="en-US" sz="2200" dirty="0"/>
          </a:p>
          <a:p>
            <a:r>
              <a:rPr lang="en-US" sz="2200" b="1" dirty="0"/>
              <a:t> </a:t>
            </a:r>
            <a:endParaRPr lang="en-US" sz="2200" dirty="0"/>
          </a:p>
          <a:p>
            <a:r>
              <a:rPr lang="en-US" sz="2200" b="1" dirty="0"/>
              <a:t>America will feed the world, but will finally collapse. Russia and China will destroy each other. Finally, Russia will be </a:t>
            </a:r>
            <a:r>
              <a:rPr lang="en-US" sz="2200" b="1" dirty="0" smtClean="0"/>
              <a:t>free.”</a:t>
            </a:r>
            <a:endParaRPr lang="en-US" sz="2200" dirty="0"/>
          </a:p>
        </p:txBody>
      </p:sp>
    </p:spTree>
    <p:extLst>
      <p:ext uri="{BB962C8B-B14F-4D97-AF65-F5344CB8AC3E}">
        <p14:creationId xmlns:p14="http://schemas.microsoft.com/office/powerpoint/2010/main" val="39293478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646331"/>
          </a:xfrm>
          <a:prstGeom prst="rect">
            <a:avLst/>
          </a:prstGeom>
        </p:spPr>
        <p:txBody>
          <a:bodyPr wrap="square">
            <a:spAutoFit/>
          </a:bodyPr>
          <a:lstStyle/>
          <a:p>
            <a:pPr algn="ctr"/>
            <a:r>
              <a:rPr lang="en-US" sz="3600" b="1" dirty="0" smtClean="0">
                <a:solidFill>
                  <a:srgbClr val="FFFF00"/>
                </a:solidFill>
              </a:rPr>
              <a:t>Tyrants maintain control by these three things </a:t>
            </a:r>
            <a:endParaRPr lang="en-US" sz="3200" dirty="0">
              <a:solidFill>
                <a:srgbClr val="FFFF00"/>
              </a:solidFill>
            </a:endParaRPr>
          </a:p>
        </p:txBody>
      </p:sp>
      <p:sp>
        <p:nvSpPr>
          <p:cNvPr id="6" name="TextBox 5"/>
          <p:cNvSpPr txBox="1"/>
          <p:nvPr/>
        </p:nvSpPr>
        <p:spPr>
          <a:xfrm>
            <a:off x="228600" y="3075325"/>
            <a:ext cx="7543800" cy="3477875"/>
          </a:xfrm>
          <a:prstGeom prst="rect">
            <a:avLst/>
          </a:prstGeom>
          <a:noFill/>
        </p:spPr>
        <p:txBody>
          <a:bodyPr wrap="square" rtlCol="0">
            <a:spAutoFit/>
          </a:bodyPr>
          <a:lstStyle/>
          <a:p>
            <a:pPr marL="514350" indent="-514350">
              <a:buFont typeface="+mj-lt"/>
              <a:buAutoNum type="arabicPeriod"/>
            </a:pPr>
            <a:r>
              <a:rPr lang="en-US" sz="4400" b="1" dirty="0" smtClean="0">
                <a:solidFill>
                  <a:srgbClr val="FFFF00"/>
                </a:solidFill>
              </a:rPr>
              <a:t>Propaganda</a:t>
            </a:r>
            <a:r>
              <a:rPr lang="en-US" sz="4400" dirty="0" smtClean="0"/>
              <a:t> – grooming – deception – lies </a:t>
            </a:r>
          </a:p>
          <a:p>
            <a:pPr marL="514350" indent="-514350">
              <a:buFont typeface="+mj-lt"/>
              <a:buAutoNum type="arabicPeriod"/>
            </a:pPr>
            <a:r>
              <a:rPr lang="en-US" sz="4400" b="1" dirty="0" smtClean="0">
                <a:solidFill>
                  <a:srgbClr val="FFFF00"/>
                </a:solidFill>
              </a:rPr>
              <a:t>Police state </a:t>
            </a:r>
            <a:r>
              <a:rPr lang="en-US" sz="4400" dirty="0" smtClean="0"/>
              <a:t>- Control - manipulation - forced </a:t>
            </a:r>
          </a:p>
          <a:p>
            <a:pPr marL="514350" indent="-514350">
              <a:buFont typeface="+mj-lt"/>
              <a:buAutoNum type="arabicPeriod"/>
            </a:pPr>
            <a:r>
              <a:rPr lang="en-US" sz="4400" b="1" dirty="0" smtClean="0">
                <a:solidFill>
                  <a:srgbClr val="FFFF00"/>
                </a:solidFill>
              </a:rPr>
              <a:t>Panic</a:t>
            </a:r>
            <a:r>
              <a:rPr lang="en-US" sz="4400" dirty="0" smtClean="0"/>
              <a:t> – fear -  anxiety- distress </a:t>
            </a:r>
            <a:endParaRPr lang="en-US" sz="4400" dirty="0"/>
          </a:p>
        </p:txBody>
      </p:sp>
      <p:sp>
        <p:nvSpPr>
          <p:cNvPr id="7" name="Rectangle 6"/>
          <p:cNvSpPr/>
          <p:nvPr/>
        </p:nvSpPr>
        <p:spPr>
          <a:xfrm>
            <a:off x="228600" y="914400"/>
            <a:ext cx="8534400" cy="1754326"/>
          </a:xfrm>
          <a:prstGeom prst="rect">
            <a:avLst/>
          </a:prstGeom>
        </p:spPr>
        <p:txBody>
          <a:bodyPr wrap="square">
            <a:spAutoFit/>
          </a:bodyPr>
          <a:lstStyle/>
          <a:p>
            <a:r>
              <a:rPr lang="en-US" sz="3600" dirty="0"/>
              <a:t> The thief comes only to steal and kill and destroy; I have come that they may have life, and have it to the full. </a:t>
            </a:r>
            <a:r>
              <a:rPr lang="en-US" sz="3600" b="1" dirty="0"/>
              <a:t>John 10:10 (NIV) </a:t>
            </a:r>
            <a:endParaRPr lang="en-US" sz="3600" dirty="0"/>
          </a:p>
        </p:txBody>
      </p:sp>
      <p:pic>
        <p:nvPicPr>
          <p:cNvPr id="2050" name="Picture 2" descr="Watch Escape From Auschwitz | Prime Vid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257" y="2514600"/>
            <a:ext cx="20002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486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1200329"/>
          </a:xfrm>
          <a:prstGeom prst="rect">
            <a:avLst/>
          </a:prstGeom>
        </p:spPr>
        <p:txBody>
          <a:bodyPr wrap="square">
            <a:spAutoFit/>
          </a:bodyPr>
          <a:lstStyle/>
          <a:p>
            <a:pPr algn="ctr"/>
            <a:r>
              <a:rPr lang="en-US" sz="3600" b="1" dirty="0" smtClean="0">
                <a:solidFill>
                  <a:srgbClr val="FFFF00"/>
                </a:solidFill>
              </a:rPr>
              <a:t>This is What makes the Horror of Ukraine</a:t>
            </a:r>
          </a:p>
          <a:p>
            <a:pPr algn="ctr"/>
            <a:r>
              <a:rPr lang="en-US" sz="3600" b="1" dirty="0" smtClean="0">
                <a:solidFill>
                  <a:srgbClr val="FFFF00"/>
                </a:solidFill>
              </a:rPr>
              <a:t>A tragedy we all need to care about</a:t>
            </a:r>
            <a:endParaRPr lang="en-US" sz="3200" dirty="0">
              <a:solidFill>
                <a:srgbClr val="FFFF00"/>
              </a:solidFill>
            </a:endParaRPr>
          </a:p>
        </p:txBody>
      </p:sp>
      <p:pic>
        <p:nvPicPr>
          <p:cNvPr id="6146" name="Picture 2" descr="Russian emails appear to show 'network' holding $4.5bn assets linked to  Putin | Russia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44675"/>
            <a:ext cx="2661708" cy="15970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8" name="Picture 4" descr="Russia-Ukraine War; Lyman; Sievierodonetsk: In Russia's Biggest Advance in  Weeks, Ukraine Loses Railway H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797928" cy="2952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stretch>
            <a:fillRect/>
          </a:stretch>
        </p:blipFill>
        <p:spPr>
          <a:xfrm>
            <a:off x="6477000" y="3441700"/>
            <a:ext cx="1781493" cy="2674302"/>
          </a:xfrm>
          <a:prstGeom prst="rect">
            <a:avLst/>
          </a:prstGeom>
        </p:spPr>
      </p:pic>
      <p:sp>
        <p:nvSpPr>
          <p:cNvPr id="6" name="Rectangle 5"/>
          <p:cNvSpPr/>
          <p:nvPr/>
        </p:nvSpPr>
        <p:spPr>
          <a:xfrm>
            <a:off x="6585704" y="6248400"/>
            <a:ext cx="1564083" cy="369332"/>
          </a:xfrm>
          <a:prstGeom prst="rect">
            <a:avLst/>
          </a:prstGeom>
        </p:spPr>
        <p:txBody>
          <a:bodyPr wrap="none">
            <a:spAutoFit/>
          </a:bodyPr>
          <a:lstStyle/>
          <a:p>
            <a:r>
              <a:rPr lang="en-US" dirty="0"/>
              <a:t>Yuri </a:t>
            </a:r>
            <a:r>
              <a:rPr lang="en-US" dirty="0" err="1"/>
              <a:t>Felshtinsky</a:t>
            </a:r>
            <a:r>
              <a:rPr lang="en-US" dirty="0"/>
              <a:t> </a:t>
            </a:r>
          </a:p>
        </p:txBody>
      </p:sp>
      <p:sp>
        <p:nvSpPr>
          <p:cNvPr id="7" name="Rectangle 6"/>
          <p:cNvSpPr/>
          <p:nvPr/>
        </p:nvSpPr>
        <p:spPr>
          <a:xfrm>
            <a:off x="381000" y="4766608"/>
            <a:ext cx="5867400" cy="1938992"/>
          </a:xfrm>
          <a:prstGeom prst="rect">
            <a:avLst/>
          </a:prstGeom>
        </p:spPr>
        <p:txBody>
          <a:bodyPr wrap="square">
            <a:spAutoFit/>
          </a:bodyPr>
          <a:lstStyle/>
          <a:p>
            <a:r>
              <a:rPr lang="en-US" sz="2400" dirty="0"/>
              <a:t>THE EVIL OF </a:t>
            </a:r>
            <a:r>
              <a:rPr lang="en-US" sz="2400" dirty="0" smtClean="0"/>
              <a:t>THE STATE </a:t>
            </a:r>
            <a:r>
              <a:rPr lang="en-US" sz="2400" dirty="0"/>
              <a:t>SECURITY </a:t>
            </a:r>
            <a:r>
              <a:rPr lang="en-US" sz="2400" dirty="0" smtClean="0"/>
              <a:t>FORCES OF RUSSIA UNDER PUTIN -  A  KGB COLONEL  </a:t>
            </a:r>
            <a:r>
              <a:rPr lang="en-US" sz="2400" dirty="0"/>
              <a:t>IS THAT THEY HAVE NEVER BEEN TRAINED TO CREATE AND BUILD – </a:t>
            </a:r>
            <a:r>
              <a:rPr lang="en-US" sz="2400" b="1" dirty="0">
                <a:solidFill>
                  <a:srgbClr val="FFFF00"/>
                </a:solidFill>
              </a:rPr>
              <a:t>THEY WERE CREATED TO KILL AND DESTROY </a:t>
            </a:r>
          </a:p>
        </p:txBody>
      </p:sp>
    </p:spTree>
    <p:extLst>
      <p:ext uri="{BB962C8B-B14F-4D97-AF65-F5344CB8AC3E}">
        <p14:creationId xmlns:p14="http://schemas.microsoft.com/office/powerpoint/2010/main" val="3279223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15669"/>
            <a:ext cx="8382000" cy="646331"/>
          </a:xfrm>
          <a:prstGeom prst="rect">
            <a:avLst/>
          </a:prstGeom>
        </p:spPr>
        <p:txBody>
          <a:bodyPr wrap="square">
            <a:spAutoFit/>
          </a:bodyPr>
          <a:lstStyle/>
          <a:p>
            <a:pPr algn="ctr"/>
            <a:r>
              <a:rPr lang="en-US" sz="3600" b="1" dirty="0" smtClean="0">
                <a:solidFill>
                  <a:srgbClr val="FFFF00"/>
                </a:solidFill>
              </a:rPr>
              <a:t>God Versus The Enemy </a:t>
            </a:r>
            <a:endParaRPr lang="en-US" sz="3600" dirty="0">
              <a:solidFill>
                <a:srgbClr val="FFFF00"/>
              </a:solidFill>
            </a:endParaRPr>
          </a:p>
        </p:txBody>
      </p:sp>
      <p:sp>
        <p:nvSpPr>
          <p:cNvPr id="2" name="AutoShape 2" descr="data:image/jpeg;base64,/9j/4AAQSkZJRgABAQAAAQABAAD/2wCEAAoHCBYWFRgWFhYYGBgYGRwcHBwcGhoaGh4hHBgaGhocGhocIS4lHB4rIRgYJjgmKy8xNTU1GiQ7QDs0Py40NTEBDAwMBgYGEAYGEDEdFh0xMTExMTExMTExMTExMTExMTExMTExMTExMTExMTExMTExMTExMTExMTExMTExMTExMf/AABEIAQcAvwMBIgACEQEDEQH/xAAcAAABBQEBAQAAAAAAAAAAAAAEAQIDBQYABwj/xAA8EAACAQIEAwYDBgQGAwEAAAABAgADEQQSITEFQVEGEyJhcYEykaEHFFKxwdEVYnLwIzNCU5LxFrLhJP/EABQBAQAAAAAAAAAAAAAAAAAAAAD/xAAUEQEAAAAAAAAAAAAAAAAAAAAA/9oADAMBAAIRAxEAPwA3EP4T6Sn4M9nbX0hdZ/De+4lZwpv8QwNM1TnI1r+0DqvEB/v2gPw9fxsOcsMOjtfKresi4VghfNuTz6egmrwFNriBiMT2ad2LMp/OD/8Ajaj4rj1nsS4ZekjxHD6bizKIHkB4DTB1jv4JTGtpYduMFUwro660ybA9D0Mp8fxS1HMNCRAKHCqXSSHhtIbgSk4HxQsSD0gGN4u4q6HS8DWfcaIGqjacmDpclHtKPiXESaQtuRBeBcTazZjA0v3aiNLLeEGnTUAkKBMC/En7699Lyz4vjHZFynlA1opodQFMalWlfLpf2mU4JxFgjAnYGVFPHP3t76XgejVnRR4gAPSMw7o2q2mW43Wd1UKeWsg4FjXUMCdhA174+mGyltekkxGJRFubWnneIqPnz5v9UvK7NVQLnt6wNLg8cj6qdpBW40itlP0mU4Q5RmW97c4BiixYtfnA1tT4faV2AezmFPUNvaVmEc5zAtHq6mS4JGdwBy1gLsQITwDFWdoG1wOHCWM0nDqNyOglRwShnTvL3B1HtNNhU0BgFRYkgxWJVFLH5QAu0PD1r0HRhe6m3keRniXEMLZMpPwkj5aT3OnjkdCynS2t9J5LxTD53cAC2Y6+8DMcFpi5uYHjKY7y3nNPhOHZBy1kJ4UGfNADZAEH6iCcKpg5jrNFXw+ZcptaR4XB5NBtAyTUv8W1jvLvGDKosDtz9JZfw1c+e2sJrYcOLHWBneDJdW8JO8ru5/xLWO+02+FwioLDYyP7gmbNbUQKjHU2C3AIkXAqDHMct7zRvh1bQ6ySjh1S4UWgYvHYAhxbmdukt8RhHKbWsN5dHCITcrrJDTBsLXgZngeFfxXA94Ji6L5yLc5r0RRsJwpDp9IFW76e0rMJbOYe509pW4Q+MwLCqd4mAw96igczb5iJUNhCOFVMtanz8Qgb3sViiaGQjxU2KMPQ6TW4RropH9npMhg+GulfvqLAZ/jRtm8weTTVUcRc7W8vzgHiC4zDBwQR8QsYQGkNeuBYczAD4jgAcM1NeS6W52nlVWqFJB3F/nPTuK8SNBC48dt1OnyM8vx9TvKjPkAuSbDzgRviwecUYtRIjh/KJ3PlAc2OWJ99G/5SNqJ6COp0T5QHvxDoDETiHLLFegfL5RFw58oE44j/ACmN+/m/wmKMMevSK+G89oHDiJ/DG/xBvwyZMMOscuFAgQnHPyWNOMfa1oT93W/P9J33QXgBriXPKSrianlJkwoki4VbQKirt7StwoAfWWzpp7TP1aoBPWAfiKtue0g4fxXu66ORdQbMPI7kSteoW35xUIge6YAMoR1Oem4BVhroeR85Z5xe4N5hPsx7Q5T92qHwtqhPI81956JXwI+JND05GA6lU5XklSkrDUCV/e5TZtDBOJdoqdBbu6/038XygUfax0QZMxuxvYm+gmP+9LeG9qeOriailFyqBa553lMmGudf/kCwTFrzhSqp5ysbCC17W13vGIHQ23ECzqIvWcuUHfeABnN4xw51P9+UC2OW24vI1y/WALSe+8XIxB1gWIqJEqVE6St7ttCD5R/cMTuLQLFaqRe9XaVwwra3Nukb3BI+LWBaGsl44YhIAmEF75tIooKL3PpAKOKE5cUPKDrQSw1FxO7pc1xtaBnuMcSygIh8VvEenlKFQSLzqjXPUmchPKBKBFU2nXPSJvAJw9UqQQSCCCDfboZ7x2M46MVh1ZiO8TwuPMbMPIifP6zTdkOOHC11e5yHRx1B3+UD1ntcxNPKlg5Bs19p4bXpOjkPmzg2NyTPf8S1LEUe8Vsy2uCJ5V2xoh7VRl08LW3tfwk+cDO0cTrZv79pa0Kqk2DazPk2ktI5tAbEQNV3LEaWsYxsO1iNJRYfEOvMmG4fGF7+I6QLSnhG3uIlTAttm5y77LcKZ2DvcIpuAectKnZ9qtZ2HgQnSBkBhDbVtI37sb/FNs/Y1bEtUN5lcZhQjslyculxArloWPxbyYUrf6pCieLrENO5OsAp6Yt8XnI1prfeNZPeNoqM0AkZRpEZF5mRZRmMcqgwJEppewkqqg0g9NbNeShNSfrA84Ro9X5QYGPDmASGPrpHqJFnj1JgSHeSK0j3E5TrA0fZ/tLVwxKglqbgh1v1G46GXmIrI+EZ0yjMpzA6mw3A89d5gw0PwOPKI6EkK6Hbry9AecAHPp9DI0qnNeNZjcjrHYaiWcKP9TAD3NoFvScEAiaHsxwTvXNRhpyFtCf2lqPs+FIIS5ck3ItYTacOwAQAAQJsBhwAL8hoLWAkeMauzFE8K/i/aW1ASLGUnPwMFPpeBR1eAuwu1Z/nKLi/ADTQuGvbcH95accbEUxm726+Wkx9XilR8yu7FehMAdb5tIxm3irU8UYDvYc4EWYloRSZRtvGIfGLyRCLnSA8FST1jEXU6xyJ4togBBvaBJbUThvGojFhpJrG9rQPMGtFDSMmKD8oBdMczsIQG02gxNx7/rJwLnyEB6neMYi8RPiaOC3N+XKA8LHGNBjh5wIykN4QB31O/wDuJ/7CQAXkuCazoejA/IiB9E4hLhTGIQN+UnDXQEfhB+k8r4h9pJD5RSGUNYkt0Nri0D1FcSt5FjMSgFy9vQzAf+RtUAKEZT05wCviXZiSSR6wDeKcRd3ZS2ZQTaUzPqdJyZsxJ2iIdW+cBDVF7W2nJW1ItFtr7TkWxNoERfxAR6fEfaK48Y9IgQ5iRzgFUbZove6nTnIqaENckWj0YawJadbxWtHs+shsL3vLZeGMEDkfFt+5geM10sY1PrCKtMkQRriBMrae8sKT+HzlSj9f7MMoVPOASiW9zJdJBn09IzvgOYgFERRBhih1i9+upuBrtAIGkkpjW/pBBWXrCKFdcy+0D6IWtbDZ+lK/ySfN2IJZieuv1vLnH9ocSc1MVnCWykX0t0lOgMDQ9m2shUkXvcAy6FU5rcph0cqQQdb3mpSoxINjqIBZLEm0Wktt+sgTNHCp+X6QJGfxD3io4gSubxM5uYBVQX/7kaMQ+8iDmdc3vAnYkneTK1hvAy5veOWoYFhh0zuiDmQJ6vQwqqoUgGwAt6TzvsPgi9cuRogv78p6PTbU2N+UD5iAINvONehmPSJSeEBrC0AB8K3rO+7P0ljHQK5MC55xv8Pcect1WOIgUjYVhuDI2Uy9kbUAddN/7MCkWmSZYU0ylD0MLbDqOQ0O4kOOFgCORgWHFXR3zppdQWHRgLEj1gNvP3iHFCxBU+saKmw5wJVEucJxUIgU7j95U2nOQsC4bja7WnfxhDyMo+/S8eMQkC3/AIuvIGNPGB0lU2JXyjTiVgWrcXG9jFHFweRlKKyxvfraBcniw6R44qOkpFqrvCsO63HqNIHtnYHDFcL3hFjUufblLThlRi7AnmfcWlbh+0dGktOixysyLZRra40kfEeJHC5qoXNmy299DA8GoLzkoOsaBYSRBeA5TFnEziYEytOz84wTr+cB7RVMjZoqbQFxDfDBsRqQDzMlquL2kZcBweQ1gGvhAAL7QLEJlYMOW4/WHfew4sOUicaawG0jeSVEDAg843hmFeo4popdjsAL6Ta4H7PsU+rKqf1N+ggeX1VKkqeUQGabj/ZqrTxHdZS79F1uOolG+FdDZlYHUagjnrAGve054XSwTvYIjN6AmXWG7GYup8NFgOp0gZixjgJ6FhPstxTgZyiepv8AlNBgPslQf5tYnyUW+pgeNk7SSi1j6T17tZ9nuFoYV3pK2dRfMzX23Fp5Fl3gazswalaops7kMovYmwHU8hPXu1OFDYYKR+HX0ImT+yalag7DctrNl2tbLh7jSxX6mB89hZIsHAt1kmbzgOdoqmQNeTLAfeLGgR6DeA1hHjbb6xjxbQG1WsL/ACkCjxR1YEgxltPS0A7DDQ+skC5iFG5NoSmBYIhsQGF4owpXxnZSIGx7Hdl8Th66YgFCACCOoI2m+xFKs5F3yi+y/lMhgO39CmgUhmIG0biftOX/AEUb8tT+0DYrwdS+cnxWtfnbpeK/B6TWLor22uoNp57U7eYt75KQUbXCk/UytxPaTiDAlnKg9NIHrdPCU02VE/4iJW4rh0+Oqg8rieK4g4lrF6p16vf30j6fClOr1wPmYHrdftlhFH+Zm9BeVeJ+0jDL8Ku30mDXhuFW12d7C51sIXSqYRCAtDMfPU+8AvjX2iNWRqa0wAwtrrPM8TTs50t/d56Y/EKOhGFTLexNuf4fWZXtbxSlWYBKSU8ht4ba9b2gbH7IsQcjodibj1G81/b02wt/5l/OYr7OEIw3eDdKov6MLGbPt2ubCW5ZlP1geAEzrzjFgISY9TEYR6jlAUGPF40R/KAxjOJ0MVYrJ0gDnb2hGAwquxRmtt538oNjEYC4kGArsrZr/CLj5wNrh6vhWkGBy6DTxX10jlZCASXIJy6WGvnKqjWAUOASTqNdd76RDXe9xSsPM/nAOdKYLEIDlYCxO/7idVxSrcIqCwFiBe5NiRrtv9IA9esdAiJ7XgzYdzqz2v0FoFu/EXIAzHKBqPh18olOroCzjw66nRtdjKlMENMzMfeWGCw1IHWnm9dYDUxyDwlltctoLm+u3lrFwpeo1lR3LHku55S6wLIMpCIuumk1fDq3wkBfYQPM63Ee7dkakbg6qx6ekkbtK62ZKVNdbX+I+8i7SJnxT21uTt8zKCp+sDT4ztVXC2tSKuDsu3n6zMd4SYgudJyJA9c+y4//AJXB5vrLz7Q8UVwYyi/jUe15R/ZhTJwz/wBZl524Vfu1nOmZfzgeIM07NOYRtoD2kgMjTaOBgSAxS9hGLHEQOzCFYek76olwNPeV+JOVLjlB8Dxd0Oh0vtAun4ZWYEZDeC0uAYkBiyEXHUS2TGVHUMqNrqNOUkfFVbfA312gC4Dh1Q5VANxyHKHVcLVW9wR10EG+8VAMwQj6SLE4yobaN53vAIyvY66DqJKmFqMLhlPsP1lW1diRYE9dNpzu+YWB84FnTw9RtLr8hDhhKqAkuoA8hKI1nDDQ26yUYtybWOU/3tAtsMKjNY1APYS+4er6FqzAD8IWY+liKl9EFutoQnEa6kjILekA6rw9u/d1CEOTzAIzc/I/vKs9jqzHwsn/ACk+HxdfMcybAkeHnHU+J4i+qAEeUAYdicQN3pi/8x/aE0ewlb8dL/kf2hCcaxPNRfl4ZPhuMYog+EZgPwwNZ2N4c+FpMjMhub3BPy8odxvhpxad3nRbEE3N/S0yFPjGMy/AtwdsslwnGcUFdwFz59QVvYcrCB5sWES0iKDSO7g7hiIEqCPYWMiNN+RB9Y1ncbpp5QJ7R5gy4teYIj1rX2Gg5mAzHklbSpCC0tK/6StYW294HofZrFu9FQighBl195YPVrAW7u/pPM8Nj6iAhHZQd7bSYcXr/wC6/wAzA9Aq96wI7vQCVbh8xzr5m+kpMHxKo7KpquM25vDamHqNtVcnfXygFhiCSAP2j6Rawe62vb/uUdXBYkXOuvrI0wuJGgzQNDXqMeYIHlEoIWJseWsolweJsbZvrJafDsT/ADX94GhCG2jD2HKG0sI+lnFjzmGqVq1N/EzAjkb6y5w+GdrHvGFxfQflrA1n3B2uQ9mYai1tukgp8OZibPYjcWmexPDMYoDK7FTtYm/oYLVwWMUXYuBbUkm3zgbKngiCLv6aSwTAWF1a1/KeWnF1QQO8P/KW9PBY0oHV2KHYh7j/AOQN/Swr3uXv7St48/3enUb4s5UW973+kwuNqYmiwDu6ki48Ri08U70nzOzeJdyT1gVB5QpIITCUMCcLHBbyPNJE9IDhT52Bg7yck2grNqRvATLeRHBbm8nVSI530gVeKo22kBH1hWMqEm1vODK0A3Bg3su+whVJ6qndhcEH9ZBwoNnW1/i3lxiSyvlIHxb2vqecDXYZyKNydFAudL7SsD5mytUAfNa2y29eu0lfEZKJR7uTbUDcSjch2uwbTaw/OBoeI4Y0rHxsCua/IDreF4B0a4R3Z8twL6E8heUy8WYIyZXKshSx5X5iIuMuAFR0bS5UfhFhbpATtfg3YomUM+5K/lKVBiUOUlly8unSavA8RUvmdDe1gQu3/cExeJdKri4bNY6jlyga7s3mOHQuSxIJJPrPOu1HGalWo63KorEBR5Hc9Zt8CKpw1y+XQsLLsLHSeY4lrknqYA7DWFpjagTIrsE/CDp6wN20i06kCerVdzd2LG1tTfSGYT/JfzZf1giJDsPpRb+sfkYFURvCr2g19RCi8B4kiEyOSLtAU7GCvvCn2Jgw3vAlRjIm5yS8Y0CrxKnMfWMQeWsfiT4j6xEIgWHDGN7XsOcucRhSAGubNz05eUE4BSRgQTZ7i3n+00vEsaGyU8hD09G0Fj0t1gUlGkG3e3vIcUaabVi3W0INJQ+drZd7Eb+0o+K00V7LsVBI2sTrANGKT/cb5x9PFpydpnxvHJvb3ga6jSuMwqG39QBEd92Y65mI2uSIFwnDK6eEjPfY8/KaGrilbIoFsiWcW5jcwAsTXanSLLWe4OULm6jlMziPTeXwwy5ruQFPMjcdRKjiFS7sBYgGwI52gV7n9py7yRkPlGkW0gHoRaH8Ho94Hp82sVJ/lOv0vKpHAQecsuFVMtRT6/8AqYFQq3MnC6zp0CdVnLvaLOgPqqMu8HRBrOnQFyxhWdOgVtZNT6zlToJ06ARROU6aazX8LIZgTqbbn+9Z06BHxZaYJexLX0HK3nMrxFyzliADoJ06AJ3YvHBdIs6AXwxyHWx0+U2HDcpa51Njc6j59Ys6BV9olQJcbn1sB6dZmrTp0B2WOKRZ0DkpwmhcHedO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03" y="1066800"/>
            <a:ext cx="154949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0375" y="762000"/>
            <a:ext cx="6626225" cy="5693866"/>
          </a:xfrm>
          <a:prstGeom prst="rect">
            <a:avLst/>
          </a:prstGeom>
        </p:spPr>
        <p:txBody>
          <a:bodyPr wrap="square">
            <a:spAutoFit/>
          </a:bodyPr>
          <a:lstStyle/>
          <a:p>
            <a:r>
              <a:rPr lang="en-US" sz="2800" dirty="0"/>
              <a:t>In every Spiritual Awakening, whenever the work of grace is going on, Satan is ever present among the </a:t>
            </a:r>
            <a:r>
              <a:rPr lang="en-US" sz="2800" dirty="0" smtClean="0"/>
              <a:t>people. </a:t>
            </a:r>
            <a:r>
              <a:rPr lang="en-US" sz="2800" dirty="0"/>
              <a:t>He seeks to destroy this work first by ridicule and second by duplicating it. </a:t>
            </a:r>
            <a:r>
              <a:rPr lang="en-US" sz="2800" dirty="0" smtClean="0"/>
              <a:t>If </a:t>
            </a:r>
            <a:r>
              <a:rPr lang="en-US" sz="2800" dirty="0"/>
              <a:t>Satan cannot discredit the work of God </a:t>
            </a:r>
            <a:r>
              <a:rPr lang="en-US" sz="2800" dirty="0" smtClean="0"/>
              <a:t>outright, </a:t>
            </a:r>
            <a:r>
              <a:rPr lang="en-US" sz="2800" dirty="0"/>
              <a:t>he will duplicate it as nearly as near as possible for purposes of deception. Observing how the work of Christ </a:t>
            </a:r>
            <a:r>
              <a:rPr lang="en-US" sz="2800" dirty="0" smtClean="0"/>
              <a:t>(Judeo-Christian values) improves </a:t>
            </a:r>
            <a:r>
              <a:rPr lang="en-US" sz="2800" dirty="0"/>
              <a:t>personal and social life, increases culture foundations and multiplies physical comforts, Satan needs to secure the same results up to the point of accepting regeneration or salvation, </a:t>
            </a:r>
            <a:r>
              <a:rPr lang="en-US" sz="2800" b="1" dirty="0">
                <a:solidFill>
                  <a:srgbClr val="FFFF00"/>
                </a:solidFill>
              </a:rPr>
              <a:t>but not that</a:t>
            </a:r>
            <a:r>
              <a:rPr lang="en-US" sz="2800" dirty="0"/>
              <a:t>.</a:t>
            </a:r>
          </a:p>
        </p:txBody>
      </p:sp>
      <p:sp>
        <p:nvSpPr>
          <p:cNvPr id="7" name="TextBox 6"/>
          <p:cNvSpPr txBox="1"/>
          <p:nvPr/>
        </p:nvSpPr>
        <p:spPr>
          <a:xfrm>
            <a:off x="7162800" y="3352800"/>
            <a:ext cx="2133600" cy="461665"/>
          </a:xfrm>
          <a:prstGeom prst="rect">
            <a:avLst/>
          </a:prstGeom>
          <a:noFill/>
        </p:spPr>
        <p:txBody>
          <a:bodyPr wrap="square" rtlCol="0">
            <a:spAutoFit/>
          </a:bodyPr>
          <a:lstStyle/>
          <a:p>
            <a:r>
              <a:rPr lang="en-US" sz="2400" dirty="0" smtClean="0"/>
              <a:t>Dr. M. E. Dodd </a:t>
            </a:r>
            <a:endParaRPr lang="en-US" sz="2400" dirty="0"/>
          </a:p>
        </p:txBody>
      </p:sp>
    </p:spTree>
    <p:extLst>
      <p:ext uri="{BB962C8B-B14F-4D97-AF65-F5344CB8AC3E}">
        <p14:creationId xmlns:p14="http://schemas.microsoft.com/office/powerpoint/2010/main" val="26760297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44269"/>
            <a:ext cx="8382000" cy="646331"/>
          </a:xfrm>
          <a:prstGeom prst="rect">
            <a:avLst/>
          </a:prstGeom>
        </p:spPr>
        <p:txBody>
          <a:bodyPr wrap="square">
            <a:spAutoFit/>
          </a:bodyPr>
          <a:lstStyle/>
          <a:p>
            <a:pPr algn="ctr"/>
            <a:r>
              <a:rPr lang="en-US" sz="3600" b="1" dirty="0" smtClean="0">
                <a:solidFill>
                  <a:srgbClr val="FFFF00"/>
                </a:solidFill>
              </a:rPr>
              <a:t>Profound Insight </a:t>
            </a:r>
            <a:endParaRPr lang="en-US" sz="3600" dirty="0">
              <a:solidFill>
                <a:srgbClr val="FFFF00"/>
              </a:solidFill>
            </a:endParaRPr>
          </a:p>
        </p:txBody>
      </p:sp>
      <p:sp>
        <p:nvSpPr>
          <p:cNvPr id="2" name="Rectangle 1"/>
          <p:cNvSpPr/>
          <p:nvPr/>
        </p:nvSpPr>
        <p:spPr>
          <a:xfrm>
            <a:off x="292100" y="1066800"/>
            <a:ext cx="8534400" cy="4031873"/>
          </a:xfrm>
          <a:prstGeom prst="rect">
            <a:avLst/>
          </a:prstGeom>
        </p:spPr>
        <p:txBody>
          <a:bodyPr wrap="square">
            <a:spAutoFit/>
          </a:bodyPr>
          <a:lstStyle/>
          <a:p>
            <a:r>
              <a:rPr lang="en-US" sz="3200" dirty="0"/>
              <a:t>"In other words, Christ and Satan work in exactly the opposite directions. Christ creates a changed life first and then works toward human betterment in all things. Satan begins with human betterment and seeks as much physical comfort and mental achievement in social culture as possible, </a:t>
            </a:r>
            <a:r>
              <a:rPr lang="en-US" sz="3200" b="1" dirty="0">
                <a:solidFill>
                  <a:srgbClr val="FFFF00"/>
                </a:solidFill>
              </a:rPr>
              <a:t>provided there will be no regeneration, no salvation of the soul</a:t>
            </a:r>
            <a:r>
              <a:rPr lang="en-US" sz="3200" dirty="0"/>
              <a:t>."</a:t>
            </a:r>
          </a:p>
          <a:p>
            <a:r>
              <a:rPr lang="en-US" sz="3200" dirty="0"/>
              <a:t>Dr. M.E. Dodd </a:t>
            </a:r>
          </a:p>
        </p:txBody>
      </p:sp>
      <p:sp>
        <p:nvSpPr>
          <p:cNvPr id="3" name="TextBox 2"/>
          <p:cNvSpPr txBox="1"/>
          <p:nvPr/>
        </p:nvSpPr>
        <p:spPr>
          <a:xfrm>
            <a:off x="368300" y="5029200"/>
            <a:ext cx="8699500" cy="1815882"/>
          </a:xfrm>
          <a:prstGeom prst="rect">
            <a:avLst/>
          </a:prstGeom>
          <a:noFill/>
        </p:spPr>
        <p:txBody>
          <a:bodyPr wrap="square" rtlCol="0">
            <a:spAutoFit/>
          </a:bodyPr>
          <a:lstStyle/>
          <a:p>
            <a:r>
              <a:rPr lang="en-US" sz="2800" b="1" dirty="0" smtClean="0">
                <a:solidFill>
                  <a:srgbClr val="FFFF00"/>
                </a:solidFill>
              </a:rPr>
              <a:t>So – putting our house I order will not be achieved by self- improvement but by Heart surrender and deeper fillings of the Holy Spirit – guiding us into the place of breakthrough and transformation. </a:t>
            </a:r>
            <a:endParaRPr lang="en-US" sz="2800" b="1" dirty="0">
              <a:solidFill>
                <a:srgbClr val="FFFF00"/>
              </a:solidFill>
            </a:endParaRPr>
          </a:p>
        </p:txBody>
      </p:sp>
    </p:spTree>
    <p:extLst>
      <p:ext uri="{BB962C8B-B14F-4D97-AF65-F5344CB8AC3E}">
        <p14:creationId xmlns:p14="http://schemas.microsoft.com/office/powerpoint/2010/main" val="3446224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535" y="59115"/>
            <a:ext cx="8534400" cy="6494085"/>
          </a:xfrm>
          <a:prstGeom prst="rect">
            <a:avLst/>
          </a:prstGeom>
        </p:spPr>
        <p:txBody>
          <a:bodyPr wrap="square">
            <a:spAutoFit/>
          </a:bodyPr>
          <a:lstStyle/>
          <a:p>
            <a:r>
              <a:rPr lang="en-US" sz="3200" b="1" dirty="0"/>
              <a:t>“</a:t>
            </a:r>
            <a:r>
              <a:rPr lang="en-US" sz="3200" b="1" u="sng" dirty="0">
                <a:solidFill>
                  <a:srgbClr val="FFFF00"/>
                </a:solidFill>
              </a:rPr>
              <a:t>Truth is mightier than error, God is stronger then Satan</a:t>
            </a:r>
            <a:r>
              <a:rPr lang="en-US" sz="3200" b="1" dirty="0"/>
              <a:t>, but Satan is allowed to take the field almost alone. He wields the press, and makes it groan in excitement drawing men in the wrong direction. Now, if God's children were really awake, they would come forth and devote their money, their talents, and their influence, to searching out </a:t>
            </a:r>
            <a:r>
              <a:rPr lang="en-US" sz="3200" b="1" dirty="0" smtClean="0"/>
              <a:t>(Spirit-led) </a:t>
            </a:r>
            <a:r>
              <a:rPr lang="en-US" sz="3200" b="1" dirty="0"/>
              <a:t>ways for putting the Gospel before their neighbors and leading them on the right track, and opposing the ways of wicked men; they would lift up their hearts in believing prayer, and soon we would see the mighty truths of God </a:t>
            </a:r>
            <a:r>
              <a:rPr lang="en-US" sz="3200" b="1" dirty="0" smtClean="0"/>
              <a:t>prevailing </a:t>
            </a:r>
            <a:r>
              <a:rPr lang="en-US" sz="3200" b="1" dirty="0"/>
              <a:t>over the masses around them.”  Charles Finney 1854</a:t>
            </a:r>
            <a:endParaRPr lang="en-US" sz="3200" dirty="0"/>
          </a:p>
        </p:txBody>
      </p:sp>
    </p:spTree>
    <p:extLst>
      <p:ext uri="{BB962C8B-B14F-4D97-AF65-F5344CB8AC3E}">
        <p14:creationId xmlns:p14="http://schemas.microsoft.com/office/powerpoint/2010/main" val="9084818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21327"/>
            <a:ext cx="8534400" cy="4031873"/>
          </a:xfrm>
          <a:prstGeom prst="rect">
            <a:avLst/>
          </a:prstGeom>
        </p:spPr>
        <p:txBody>
          <a:bodyPr wrap="square">
            <a:spAutoFit/>
          </a:bodyPr>
          <a:lstStyle/>
          <a:p>
            <a:r>
              <a:rPr lang="en-US" sz="3200" dirty="0"/>
              <a:t>“Don’t comfort yourself with that sort of Christianity which today practices the art of decking out every distress and wrapping everything in phrases to the effect that “</a:t>
            </a:r>
            <a:r>
              <a:rPr lang="en-US" sz="3200" b="1" dirty="0">
                <a:solidFill>
                  <a:srgbClr val="FFFF00"/>
                </a:solidFill>
              </a:rPr>
              <a:t>whatever happens is good</a:t>
            </a:r>
            <a:r>
              <a:rPr lang="en-US" sz="3200" b="1" dirty="0"/>
              <a:t>.”</a:t>
            </a:r>
            <a:r>
              <a:rPr lang="en-US" sz="3200" dirty="0"/>
              <a:t> Don’t accept such comfort; but seek with me people who stand before God and say, “</a:t>
            </a:r>
            <a:r>
              <a:rPr lang="en-US" sz="3200" b="1" dirty="0"/>
              <a:t>Dear Father in heaven, we are not worthy to be called your children—but oh, that You would use us as Your servants!”</a:t>
            </a:r>
            <a:r>
              <a:rPr lang="en-US" sz="3200" dirty="0"/>
              <a:t> Johann Blumhardt </a:t>
            </a:r>
          </a:p>
        </p:txBody>
      </p:sp>
      <p:pic>
        <p:nvPicPr>
          <p:cNvPr id="6146" name="Picture 2" descr="Johann Blumhardt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28600"/>
            <a:ext cx="1524000" cy="20878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344269"/>
            <a:ext cx="5562600" cy="1754326"/>
          </a:xfrm>
          <a:prstGeom prst="rect">
            <a:avLst/>
          </a:prstGeom>
        </p:spPr>
        <p:txBody>
          <a:bodyPr wrap="square">
            <a:spAutoFit/>
          </a:bodyPr>
          <a:lstStyle/>
          <a:p>
            <a:pPr algn="ctr"/>
            <a:r>
              <a:rPr lang="en-US" sz="3600" b="1" dirty="0" smtClean="0">
                <a:solidFill>
                  <a:srgbClr val="FFFF00"/>
                </a:solidFill>
              </a:rPr>
              <a:t>Be Careful How You Comfort</a:t>
            </a:r>
          </a:p>
          <a:p>
            <a:pPr algn="ctr"/>
            <a:r>
              <a:rPr lang="en-US" sz="3600" b="1" dirty="0" smtClean="0">
                <a:solidFill>
                  <a:srgbClr val="FFFF00"/>
                </a:solidFill>
              </a:rPr>
              <a:t>Yourself In Christian Platitudes </a:t>
            </a:r>
            <a:endParaRPr lang="en-US" sz="3600" dirty="0">
              <a:solidFill>
                <a:srgbClr val="FFFF00"/>
              </a:solidFill>
            </a:endParaRPr>
          </a:p>
        </p:txBody>
      </p:sp>
    </p:spTree>
    <p:extLst>
      <p:ext uri="{BB962C8B-B14F-4D97-AF65-F5344CB8AC3E}">
        <p14:creationId xmlns:p14="http://schemas.microsoft.com/office/powerpoint/2010/main" val="14272156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son Redman - Team Never Quit Speak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8794" y="312208"/>
            <a:ext cx="1566039" cy="230081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Amazon.com: The Trident: The Forging and Reforging of a Navy SEAL Leader  eBook : Redman, Jason, Bruning, John: Kind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2274">
            <a:off x="1127669" y="-13229"/>
            <a:ext cx="2809875" cy="42386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5688450"/>
            <a:ext cx="1981200" cy="584775"/>
          </a:xfrm>
          <a:prstGeom prst="rect">
            <a:avLst/>
          </a:prstGeom>
          <a:noFill/>
        </p:spPr>
        <p:txBody>
          <a:bodyPr wrap="square" rtlCol="0">
            <a:spAutoFit/>
          </a:bodyPr>
          <a:lstStyle/>
          <a:p>
            <a:r>
              <a:rPr lang="en-US" sz="3200" dirty="0" smtClean="0"/>
              <a:t>Afghanistan</a:t>
            </a:r>
            <a:endParaRPr lang="en-US" sz="3200" dirty="0"/>
          </a:p>
        </p:txBody>
      </p:sp>
      <p:pic>
        <p:nvPicPr>
          <p:cNvPr id="1030" name="Picture 6" descr="Book Review: The Trident-The Forging and Reforging of a Navy SEAL • Spotter  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49675"/>
            <a:ext cx="2828925" cy="16192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09800" y="5288340"/>
            <a:ext cx="1981200" cy="1569660"/>
          </a:xfrm>
          <a:prstGeom prst="rect">
            <a:avLst/>
          </a:prstGeom>
          <a:noFill/>
        </p:spPr>
        <p:txBody>
          <a:bodyPr wrap="square" rtlCol="0">
            <a:spAutoFit/>
          </a:bodyPr>
          <a:lstStyle/>
          <a:p>
            <a:r>
              <a:rPr lang="en-US" sz="3200" dirty="0" smtClean="0"/>
              <a:t>Fails an </a:t>
            </a:r>
          </a:p>
          <a:p>
            <a:r>
              <a:rPr lang="en-US" sz="3200" dirty="0" smtClean="0"/>
              <a:t>Over-watch mission</a:t>
            </a:r>
            <a:endParaRPr lang="en-US" sz="3200" dirty="0"/>
          </a:p>
        </p:txBody>
      </p:sp>
      <p:pic>
        <p:nvPicPr>
          <p:cNvPr id="1032" name="Picture 8" descr="BJACH Orthopedic Specialist Graduates Ranger School &gt; Bayne-Jones Army  Community Hospital &gt; Articles"/>
          <p:cNvPicPr>
            <a:picLocks noChangeAspect="1" noChangeArrowheads="1"/>
          </p:cNvPicPr>
          <p:nvPr/>
        </p:nvPicPr>
        <p:blipFill rotWithShape="1">
          <a:blip r:embed="rId5">
            <a:extLst>
              <a:ext uri="{28A0092B-C50C-407E-A947-70E740481C1C}">
                <a14:useLocalDpi xmlns:a14="http://schemas.microsoft.com/office/drawing/2010/main" val="0"/>
              </a:ext>
            </a:extLst>
          </a:blip>
          <a:srcRect t="4422" r="11206" b="56633"/>
          <a:stretch/>
        </p:blipFill>
        <p:spPr bwMode="auto">
          <a:xfrm>
            <a:off x="5181600" y="2681815"/>
            <a:ext cx="3436394" cy="20096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95800" y="4765120"/>
            <a:ext cx="4572000" cy="1569660"/>
          </a:xfrm>
          <a:prstGeom prst="rect">
            <a:avLst/>
          </a:prstGeom>
        </p:spPr>
        <p:txBody>
          <a:bodyPr>
            <a:spAutoFit/>
          </a:bodyPr>
          <a:lstStyle/>
          <a:p>
            <a:r>
              <a:rPr lang="en-US" sz="2400" dirty="0"/>
              <a:t>In the SEAL Teams we use the Silva Ranger compass for our land navigation. The army uses the </a:t>
            </a:r>
            <a:r>
              <a:rPr lang="en-US" sz="2400" dirty="0" err="1"/>
              <a:t>Lensatic</a:t>
            </a:r>
            <a:r>
              <a:rPr lang="en-US" sz="2400" dirty="0"/>
              <a:t> compass.</a:t>
            </a:r>
          </a:p>
        </p:txBody>
      </p:sp>
      <p:pic>
        <p:nvPicPr>
          <p:cNvPr id="1034" name="Picture 10" descr="Military Lensatic Compass Eyeskey – Grand Outdoors Dir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399" y="501501"/>
            <a:ext cx="1413397" cy="14133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lva Ranger CL Compass with Case - Hike &amp; Ca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9208" y="501502"/>
            <a:ext cx="1413396" cy="141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38800" y="1981200"/>
            <a:ext cx="1143000" cy="369332"/>
          </a:xfrm>
          <a:prstGeom prst="rect">
            <a:avLst/>
          </a:prstGeom>
          <a:noFill/>
        </p:spPr>
        <p:txBody>
          <a:bodyPr wrap="square" rtlCol="0">
            <a:spAutoFit/>
          </a:bodyPr>
          <a:lstStyle/>
          <a:p>
            <a:r>
              <a:rPr lang="en-US" dirty="0" err="1" smtClean="0"/>
              <a:t>Lensatic</a:t>
            </a:r>
            <a:endParaRPr lang="en-US" dirty="0"/>
          </a:p>
        </p:txBody>
      </p:sp>
      <p:sp>
        <p:nvSpPr>
          <p:cNvPr id="20" name="TextBox 19"/>
          <p:cNvSpPr txBox="1"/>
          <p:nvPr/>
        </p:nvSpPr>
        <p:spPr>
          <a:xfrm>
            <a:off x="7214406" y="2017379"/>
            <a:ext cx="1143000" cy="369332"/>
          </a:xfrm>
          <a:prstGeom prst="rect">
            <a:avLst/>
          </a:prstGeom>
          <a:noFill/>
        </p:spPr>
        <p:txBody>
          <a:bodyPr wrap="square" rtlCol="0">
            <a:spAutoFit/>
          </a:bodyPr>
          <a:lstStyle/>
          <a:p>
            <a:r>
              <a:rPr lang="en-US" dirty="0" smtClean="0"/>
              <a:t>Silva</a:t>
            </a:r>
            <a:endParaRPr lang="en-US" dirty="0"/>
          </a:p>
        </p:txBody>
      </p:sp>
    </p:spTree>
    <p:extLst>
      <p:ext uri="{BB962C8B-B14F-4D97-AF65-F5344CB8AC3E}">
        <p14:creationId xmlns:p14="http://schemas.microsoft.com/office/powerpoint/2010/main" val="141808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p:bldP spid="11"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ve taken our last new business phone call | Campaign 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65" y="609600"/>
            <a:ext cx="2994137" cy="199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1400" y="728008"/>
            <a:ext cx="5410200" cy="1938992"/>
          </a:xfrm>
          <a:prstGeom prst="rect">
            <a:avLst/>
          </a:prstGeom>
        </p:spPr>
        <p:txBody>
          <a:bodyPr wrap="square">
            <a:spAutoFit/>
          </a:bodyPr>
          <a:lstStyle/>
          <a:p>
            <a:r>
              <a:rPr lang="en-US" sz="2000" dirty="0"/>
              <a:t>YOU’VE GOT TO BE kidding me. This colonel is friends with the one SEAL on the planet who I respect above all others</a:t>
            </a:r>
            <a:r>
              <a:rPr lang="en-US" sz="2000" dirty="0" smtClean="0"/>
              <a:t>. I </a:t>
            </a:r>
            <a:r>
              <a:rPr lang="en-US" sz="2000" dirty="0"/>
              <a:t>had planned on the colonel basically saying, “Get lost, quitter,” and I’d be on my way. Now I faced explaining to my mentor why I was train-wrecking my life.</a:t>
            </a:r>
          </a:p>
        </p:txBody>
      </p:sp>
      <p:sp>
        <p:nvSpPr>
          <p:cNvPr id="4" name="Rectangle 3"/>
          <p:cNvSpPr/>
          <p:nvPr/>
        </p:nvSpPr>
        <p:spPr>
          <a:xfrm>
            <a:off x="3352800" y="76200"/>
            <a:ext cx="5638800" cy="646331"/>
          </a:xfrm>
          <a:prstGeom prst="rect">
            <a:avLst/>
          </a:prstGeom>
        </p:spPr>
        <p:txBody>
          <a:bodyPr wrap="square">
            <a:spAutoFit/>
          </a:bodyPr>
          <a:lstStyle/>
          <a:p>
            <a:pPr algn="ctr"/>
            <a:r>
              <a:rPr lang="en-US" sz="3600" b="1" dirty="0" smtClean="0">
                <a:solidFill>
                  <a:srgbClr val="FFFF00"/>
                </a:solidFill>
              </a:rPr>
              <a:t>The Phone Call </a:t>
            </a:r>
          </a:p>
        </p:txBody>
      </p:sp>
      <p:sp>
        <p:nvSpPr>
          <p:cNvPr id="3" name="Rectangle 2"/>
          <p:cNvSpPr/>
          <p:nvPr/>
        </p:nvSpPr>
        <p:spPr>
          <a:xfrm>
            <a:off x="228600" y="2819400"/>
            <a:ext cx="8610600" cy="1569660"/>
          </a:xfrm>
          <a:prstGeom prst="rect">
            <a:avLst/>
          </a:prstGeom>
        </p:spPr>
        <p:txBody>
          <a:bodyPr wrap="square">
            <a:spAutoFit/>
          </a:bodyPr>
          <a:lstStyle/>
          <a:p>
            <a:r>
              <a:rPr lang="en-US" sz="2400" dirty="0"/>
              <a:t> A swell of fear rose in me. What on earth would Vince Peterson think of what had become of me? What would he say when he learned that he’d stuck his neck out for a failure, a tactical </a:t>
            </a:r>
            <a:r>
              <a:rPr lang="en-US" sz="2400" dirty="0" err="1"/>
              <a:t>screwup</a:t>
            </a:r>
            <a:r>
              <a:rPr lang="en-US" sz="2400" dirty="0"/>
              <a:t>, a man whose bitterness had devoured his will to lead?</a:t>
            </a:r>
          </a:p>
        </p:txBody>
      </p:sp>
      <p:sp>
        <p:nvSpPr>
          <p:cNvPr id="5" name="Rectangle 4"/>
          <p:cNvSpPr/>
          <p:nvPr/>
        </p:nvSpPr>
        <p:spPr>
          <a:xfrm>
            <a:off x="304800" y="4419600"/>
            <a:ext cx="8839200" cy="2308324"/>
          </a:xfrm>
          <a:prstGeom prst="rect">
            <a:avLst/>
          </a:prstGeom>
        </p:spPr>
        <p:txBody>
          <a:bodyPr wrap="square">
            <a:spAutoFit/>
          </a:bodyPr>
          <a:lstStyle/>
          <a:p>
            <a:r>
              <a:rPr lang="en-US" sz="2400" dirty="0"/>
              <a:t>“Red, have you ever thought that maybe there is an opportunity here?”</a:t>
            </a:r>
          </a:p>
          <a:p>
            <a:r>
              <a:rPr lang="en-US" sz="2400" dirty="0"/>
              <a:t>“Sir</a:t>
            </a:r>
            <a:r>
              <a:rPr lang="en-US" sz="2400" dirty="0" smtClean="0"/>
              <a:t>?” </a:t>
            </a:r>
            <a:endParaRPr lang="en-US" sz="2400" dirty="0"/>
          </a:p>
          <a:p>
            <a:r>
              <a:rPr lang="en-US" sz="2400" dirty="0"/>
              <a:t>“You have a chance to learn something of value. If you’re willing to take it.”</a:t>
            </a:r>
          </a:p>
          <a:p>
            <a:r>
              <a:rPr lang="en-US" sz="2400" dirty="0"/>
              <a:t>I didn’t know what to say to that. I’d not been trying to learn anything since Afghanistan. I’d been trying to defend and justify.</a:t>
            </a:r>
          </a:p>
          <a:p>
            <a:r>
              <a:rPr lang="en-US" sz="2400" dirty="0"/>
              <a:t>“You’re getting ready to throw your career away, Red.”</a:t>
            </a:r>
          </a:p>
        </p:txBody>
      </p:sp>
      <p:pic>
        <p:nvPicPr>
          <p:cNvPr id="7" name="Picture 6"/>
          <p:cNvPicPr/>
          <p:nvPr/>
        </p:nvPicPr>
        <p:blipFill rotWithShape="1">
          <a:blip r:embed="rId3"/>
          <a:srcRect l="46320" t="57684" r="32809" b="29684"/>
          <a:stretch/>
        </p:blipFill>
        <p:spPr bwMode="auto">
          <a:xfrm>
            <a:off x="1842626" y="736706"/>
            <a:ext cx="1244009" cy="946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1653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382000" cy="1754326"/>
          </a:xfrm>
          <a:prstGeom prst="rect">
            <a:avLst/>
          </a:prstGeom>
        </p:spPr>
        <p:txBody>
          <a:bodyPr wrap="square">
            <a:spAutoFit/>
          </a:bodyPr>
          <a:lstStyle/>
          <a:p>
            <a:pPr algn="ctr"/>
            <a:r>
              <a:rPr lang="en-US" sz="5400" dirty="0" smtClean="0"/>
              <a:t>Thanking the Lord For</a:t>
            </a:r>
          </a:p>
          <a:p>
            <a:pPr algn="ctr"/>
            <a:r>
              <a:rPr lang="en-US" sz="5400" dirty="0" smtClean="0"/>
              <a:t>Serendipitous Windows </a:t>
            </a:r>
            <a:r>
              <a:rPr lang="en-US" sz="5400" dirty="0"/>
              <a:t>of </a:t>
            </a:r>
            <a:r>
              <a:rPr lang="en-US" sz="5400" dirty="0" smtClean="0"/>
              <a:t>Grace </a:t>
            </a:r>
            <a:endParaRPr lang="en-US" sz="5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9" t="19342" b="13279"/>
          <a:stretch/>
        </p:blipFill>
        <p:spPr bwMode="auto">
          <a:xfrm>
            <a:off x="1355207" y="2895600"/>
            <a:ext cx="6281183" cy="356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595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
            <a:ext cx="8382000" cy="1754326"/>
          </a:xfrm>
          <a:prstGeom prst="rect">
            <a:avLst/>
          </a:prstGeom>
        </p:spPr>
        <p:txBody>
          <a:bodyPr wrap="square">
            <a:spAutoFit/>
          </a:bodyPr>
          <a:lstStyle/>
          <a:p>
            <a:pPr algn="ctr"/>
            <a:r>
              <a:rPr lang="en-US" sz="3600" b="1" dirty="0" smtClean="0">
                <a:solidFill>
                  <a:srgbClr val="FFFF00"/>
                </a:solidFill>
              </a:rPr>
              <a:t>Jesus Is the Greatest Leader Ever</a:t>
            </a:r>
          </a:p>
          <a:p>
            <a:pPr algn="ctr"/>
            <a:r>
              <a:rPr lang="en-US" sz="3600" b="1" dirty="0" smtClean="0">
                <a:solidFill>
                  <a:srgbClr val="FFFF00"/>
                </a:solidFill>
              </a:rPr>
              <a:t>He leads His Team Well</a:t>
            </a:r>
          </a:p>
          <a:p>
            <a:pPr algn="ctr"/>
            <a:r>
              <a:rPr lang="en-US" sz="3600" b="1" dirty="0" smtClean="0">
                <a:solidFill>
                  <a:srgbClr val="FFFF00"/>
                </a:solidFill>
              </a:rPr>
              <a:t>We simply Need to Execute His Plans </a:t>
            </a:r>
            <a:endParaRPr lang="en-US" sz="3600" dirty="0">
              <a:solidFill>
                <a:srgbClr val="FFFF00"/>
              </a:solidFill>
            </a:endParaRPr>
          </a:p>
        </p:txBody>
      </p:sp>
      <p:sp>
        <p:nvSpPr>
          <p:cNvPr id="2" name="Rectangle 1"/>
          <p:cNvSpPr/>
          <p:nvPr/>
        </p:nvSpPr>
        <p:spPr>
          <a:xfrm>
            <a:off x="381000" y="3733800"/>
            <a:ext cx="8458200" cy="2677656"/>
          </a:xfrm>
          <a:prstGeom prst="rect">
            <a:avLst/>
          </a:prstGeom>
        </p:spPr>
        <p:txBody>
          <a:bodyPr wrap="square">
            <a:spAutoFit/>
          </a:bodyPr>
          <a:lstStyle/>
          <a:p>
            <a:r>
              <a:rPr lang="en-US" sz="2800" dirty="0" smtClean="0"/>
              <a:t>“Vince </a:t>
            </a:r>
            <a:r>
              <a:rPr lang="en-US" sz="2800" dirty="0"/>
              <a:t>Peterson was the greatest natural leader I’ve ever known. He had a knack of expressing where the team needed to go with just a few words. He’d plant the seeds, let his men take ownership of the plan,   </a:t>
            </a:r>
            <a:r>
              <a:rPr lang="en-US" sz="2800" dirty="0" smtClean="0"/>
              <a:t>then </a:t>
            </a:r>
            <a:r>
              <a:rPr lang="en-US" sz="2800" dirty="0"/>
              <a:t>watch as everything went forward. When the plan succeeded, and it almost always did, he never took the credit. He gave it to everyone else</a:t>
            </a:r>
            <a:r>
              <a:rPr lang="en-US" sz="2800" dirty="0" smtClean="0"/>
              <a:t>.”</a:t>
            </a:r>
            <a:endParaRPr lang="en-US" sz="2800" dirty="0"/>
          </a:p>
        </p:txBody>
      </p:sp>
      <p:sp>
        <p:nvSpPr>
          <p:cNvPr id="3" name="Rectangle 2"/>
          <p:cNvSpPr/>
          <p:nvPr/>
        </p:nvSpPr>
        <p:spPr>
          <a:xfrm>
            <a:off x="2362200" y="1830526"/>
            <a:ext cx="4401205" cy="523220"/>
          </a:xfrm>
          <a:prstGeom prst="rect">
            <a:avLst/>
          </a:prstGeom>
        </p:spPr>
        <p:txBody>
          <a:bodyPr wrap="none">
            <a:spAutoFit/>
          </a:bodyPr>
          <a:lstStyle/>
          <a:p>
            <a:r>
              <a:rPr lang="en-US" sz="2800" dirty="0"/>
              <a:t>SINE </a:t>
            </a:r>
            <a:r>
              <a:rPr lang="en-US" sz="2800" dirty="0" err="1"/>
              <a:t>PARI</a:t>
            </a:r>
            <a:r>
              <a:rPr lang="en-US" sz="2800" dirty="0"/>
              <a:t> – WITHOUT EQUAL</a:t>
            </a:r>
          </a:p>
        </p:txBody>
      </p:sp>
      <p:sp>
        <p:nvSpPr>
          <p:cNvPr id="5" name="Rectangle 4"/>
          <p:cNvSpPr/>
          <p:nvPr/>
        </p:nvSpPr>
        <p:spPr>
          <a:xfrm>
            <a:off x="381000" y="2438400"/>
            <a:ext cx="8458200" cy="2062103"/>
          </a:xfrm>
          <a:prstGeom prst="rect">
            <a:avLst/>
          </a:prstGeom>
        </p:spPr>
        <p:txBody>
          <a:bodyPr wrap="square">
            <a:spAutoFit/>
          </a:bodyPr>
          <a:lstStyle/>
          <a:p>
            <a:r>
              <a:rPr lang="en-US" sz="3200" dirty="0">
                <a:solidFill>
                  <a:srgbClr val="FFFF00"/>
                </a:solidFill>
              </a:rPr>
              <a:t> </a:t>
            </a:r>
            <a:r>
              <a:rPr lang="en-US" sz="3200" dirty="0" smtClean="0">
                <a:solidFill>
                  <a:srgbClr val="FFFF00"/>
                </a:solidFill>
              </a:rPr>
              <a:t>My </a:t>
            </a:r>
            <a:r>
              <a:rPr lang="en-US" sz="3200" dirty="0">
                <a:solidFill>
                  <a:srgbClr val="FFFF00"/>
                </a:solidFill>
              </a:rPr>
              <a:t>lover is radiant </a:t>
            </a:r>
            <a:r>
              <a:rPr lang="en-US" sz="3200" dirty="0" smtClean="0">
                <a:solidFill>
                  <a:srgbClr val="FFFF00"/>
                </a:solidFill>
              </a:rPr>
              <a:t>-  </a:t>
            </a:r>
            <a:r>
              <a:rPr lang="en-US" sz="3200" dirty="0">
                <a:solidFill>
                  <a:srgbClr val="FFFF00"/>
                </a:solidFill>
              </a:rPr>
              <a:t>outstanding among ten thousand. Song of Songs 5:10 (NIV) </a:t>
            </a:r>
          </a:p>
          <a:p>
            <a:endParaRPr lang="en-US" sz="3200" dirty="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3622677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676400"/>
            <a:ext cx="8534400" cy="2308324"/>
          </a:xfrm>
          <a:prstGeom prst="rect">
            <a:avLst/>
          </a:prstGeom>
        </p:spPr>
        <p:txBody>
          <a:bodyPr wrap="square">
            <a:spAutoFit/>
          </a:bodyPr>
          <a:lstStyle/>
          <a:p>
            <a:r>
              <a:rPr lang="en-US" sz="2400" dirty="0"/>
              <a:t>For a second I stood on a mental precipice, looking down at that void that I’d fallen into after my last mission in Afghanistan. No. I refuse to go there. Not this time. What’s the takeaway? How can I fix this? </a:t>
            </a:r>
          </a:p>
          <a:p>
            <a:r>
              <a:rPr lang="en-US" sz="2400" dirty="0"/>
              <a:t> </a:t>
            </a:r>
          </a:p>
          <a:p>
            <a:r>
              <a:rPr lang="en-US" sz="2400" dirty="0"/>
              <a:t>Don’t let the reaction to the mistake destroy your relationship with your teammates. I let one of my own weaknesses beat me again. </a:t>
            </a:r>
          </a:p>
        </p:txBody>
      </p:sp>
      <p:pic>
        <p:nvPicPr>
          <p:cNvPr id="2050" name="Picture 2" descr="Overcome” by Jason Redman - The Hollywood Dig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92100"/>
            <a:ext cx="2514600" cy="14144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4114800"/>
            <a:ext cx="8229600" cy="2677656"/>
          </a:xfrm>
          <a:prstGeom prst="rect">
            <a:avLst/>
          </a:prstGeom>
        </p:spPr>
        <p:txBody>
          <a:bodyPr wrap="square">
            <a:spAutoFit/>
          </a:bodyPr>
          <a:lstStyle/>
          <a:p>
            <a:r>
              <a:rPr lang="en-US" sz="2800" dirty="0"/>
              <a:t>. “Look, Red, you’re doing a great job but you suck at taking criticism. Someone offers you advice after you make a mistake and you take it personally. We’re trying to help you grow, make you a better leader. You got this. We all mess up. Just happens. Learn to absorb the lessons, take the heat, and move on.”</a:t>
            </a:r>
          </a:p>
        </p:txBody>
      </p:sp>
      <p:sp>
        <p:nvSpPr>
          <p:cNvPr id="7" name="Rectangle 6"/>
          <p:cNvSpPr/>
          <p:nvPr/>
        </p:nvSpPr>
        <p:spPr>
          <a:xfrm>
            <a:off x="609600" y="399365"/>
            <a:ext cx="4724400" cy="1200329"/>
          </a:xfrm>
          <a:prstGeom prst="rect">
            <a:avLst/>
          </a:prstGeom>
        </p:spPr>
        <p:txBody>
          <a:bodyPr wrap="square">
            <a:spAutoFit/>
          </a:bodyPr>
          <a:lstStyle/>
          <a:p>
            <a:r>
              <a:rPr lang="en-US" sz="3600" b="1" dirty="0" smtClean="0">
                <a:solidFill>
                  <a:srgbClr val="FFFF00"/>
                </a:solidFill>
              </a:rPr>
              <a:t>The Breakthrough </a:t>
            </a:r>
          </a:p>
          <a:p>
            <a:r>
              <a:rPr lang="en-US" sz="3600" b="1" dirty="0" smtClean="0">
                <a:solidFill>
                  <a:srgbClr val="FFFF00"/>
                </a:solidFill>
              </a:rPr>
              <a:t>Moment </a:t>
            </a:r>
          </a:p>
        </p:txBody>
      </p:sp>
    </p:spTree>
    <p:extLst>
      <p:ext uri="{BB962C8B-B14F-4D97-AF65-F5344CB8AC3E}">
        <p14:creationId xmlns:p14="http://schemas.microsoft.com/office/powerpoint/2010/main" val="1821746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99365"/>
            <a:ext cx="8382000" cy="646331"/>
          </a:xfrm>
          <a:prstGeom prst="rect">
            <a:avLst/>
          </a:prstGeom>
        </p:spPr>
        <p:txBody>
          <a:bodyPr wrap="square">
            <a:spAutoFit/>
          </a:bodyPr>
          <a:lstStyle/>
          <a:p>
            <a:pPr algn="ctr"/>
            <a:r>
              <a:rPr lang="en-US" sz="3600" b="1" dirty="0" smtClean="0">
                <a:solidFill>
                  <a:srgbClr val="FFFF00"/>
                </a:solidFill>
              </a:rPr>
              <a:t>The Johari Window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63051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10655" y="1566530"/>
            <a:ext cx="2744310" cy="3657600"/>
          </a:xfrm>
          <a:prstGeom prst="ellipse">
            <a:avLst/>
          </a:prstGeom>
          <a:noFill/>
          <a:ln w="1238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37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76200"/>
            <a:ext cx="8153400" cy="769441"/>
          </a:xfrm>
          <a:prstGeom prst="rect">
            <a:avLst/>
          </a:prstGeom>
        </p:spPr>
        <p:txBody>
          <a:bodyPr wrap="square">
            <a:spAutoFit/>
          </a:bodyPr>
          <a:lstStyle/>
          <a:p>
            <a:pPr algn="ctr"/>
            <a:r>
              <a:rPr lang="en-US" sz="4400" b="1" dirty="0" smtClean="0">
                <a:solidFill>
                  <a:srgbClr val="FFFF00"/>
                </a:solidFill>
              </a:rPr>
              <a:t>When Self –Esteem became God</a:t>
            </a:r>
            <a:endParaRPr lang="en-US" sz="4400" dirty="0">
              <a:solidFill>
                <a:srgbClr val="FFFF00"/>
              </a:solidFill>
            </a:endParaRPr>
          </a:p>
        </p:txBody>
      </p:sp>
      <p:pic>
        <p:nvPicPr>
          <p:cNvPr id="3074" name="Picture 2" descr="4 Ways To Improve Self-Esteem – Cleveland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800415"/>
            <a:ext cx="2949722" cy="19422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14400"/>
            <a:ext cx="3810000" cy="3293209"/>
          </a:xfrm>
          <a:prstGeom prst="rect">
            <a:avLst/>
          </a:prstGeom>
        </p:spPr>
        <p:txBody>
          <a:bodyPr wrap="square">
            <a:spAutoFit/>
          </a:bodyPr>
          <a:lstStyle/>
          <a:p>
            <a:r>
              <a:rPr lang="en-US" sz="2600" dirty="0">
                <a:solidFill>
                  <a:srgbClr val="FFFF00"/>
                </a:solidFill>
              </a:rPr>
              <a:t>Now this is what the LORD Almighty says: "Give careful thought to your ways. 6  You have planted much, but have harvested little. You eat, but never have enough. You drink, but never have your fill. </a:t>
            </a:r>
            <a:r>
              <a:rPr lang="en-US" sz="2600" dirty="0" smtClean="0">
                <a:solidFill>
                  <a:srgbClr val="FFFF00"/>
                </a:solidFill>
              </a:rPr>
              <a:t>Haggai </a:t>
            </a:r>
            <a:r>
              <a:rPr lang="en-US" sz="2600" dirty="0">
                <a:solidFill>
                  <a:srgbClr val="FFFF00"/>
                </a:solidFill>
              </a:rPr>
              <a:t>1:5-6 (NIV)</a:t>
            </a:r>
          </a:p>
        </p:txBody>
      </p:sp>
      <p:sp>
        <p:nvSpPr>
          <p:cNvPr id="3" name="TextBox 2"/>
          <p:cNvSpPr txBox="1"/>
          <p:nvPr/>
        </p:nvSpPr>
        <p:spPr>
          <a:xfrm>
            <a:off x="174478" y="4724400"/>
            <a:ext cx="4549922" cy="1754326"/>
          </a:xfrm>
          <a:prstGeom prst="rect">
            <a:avLst/>
          </a:prstGeom>
          <a:noFill/>
        </p:spPr>
        <p:txBody>
          <a:bodyPr wrap="square" rtlCol="0">
            <a:spAutoFit/>
          </a:bodyPr>
          <a:lstStyle/>
          <a:p>
            <a:r>
              <a:rPr lang="en-US" sz="3600" dirty="0" smtClean="0"/>
              <a:t>The Very Thing we are seeking is more elusive then when we started</a:t>
            </a:r>
            <a:endParaRPr lang="en-US" sz="3600" dirty="0"/>
          </a:p>
        </p:txBody>
      </p:sp>
      <p:sp>
        <p:nvSpPr>
          <p:cNvPr id="4" name="Rectangle 3"/>
          <p:cNvSpPr/>
          <p:nvPr/>
        </p:nvSpPr>
        <p:spPr>
          <a:xfrm>
            <a:off x="4419600" y="2895600"/>
            <a:ext cx="4572000" cy="3970318"/>
          </a:xfrm>
          <a:prstGeom prst="rect">
            <a:avLst/>
          </a:prstGeom>
        </p:spPr>
        <p:txBody>
          <a:bodyPr>
            <a:spAutoFit/>
          </a:bodyPr>
          <a:lstStyle/>
          <a:p>
            <a:r>
              <a:rPr lang="en-US" sz="2800" dirty="0" smtClean="0"/>
              <a:t>Psychologist Nathaniel Branden </a:t>
            </a:r>
            <a:r>
              <a:rPr lang="en-US" sz="2800" dirty="0"/>
              <a:t> </a:t>
            </a:r>
            <a:r>
              <a:rPr lang="en-US" sz="2800" dirty="0" smtClean="0"/>
              <a:t>stated</a:t>
            </a:r>
            <a:r>
              <a:rPr lang="en-US" sz="2800" dirty="0"/>
              <a:t>: "[I] cannot think of a single psychological problem – from anxiety and depression, to fear of intimacy or of success, to spouse </a:t>
            </a:r>
            <a:r>
              <a:rPr lang="en-US" sz="2800" dirty="0" smtClean="0"/>
              <a:t>abuse or </a:t>
            </a:r>
            <a:r>
              <a:rPr lang="en-US" sz="2800" dirty="0"/>
              <a:t>child molestation – that is not traced back to the problem of low </a:t>
            </a:r>
            <a:r>
              <a:rPr lang="en-US" sz="2800" dirty="0" smtClean="0"/>
              <a:t>self-esteem“  1970’s </a:t>
            </a:r>
            <a:endParaRPr lang="en-US" sz="2800" dirty="0"/>
          </a:p>
        </p:txBody>
      </p:sp>
    </p:spTree>
    <p:extLst>
      <p:ext uri="{BB962C8B-B14F-4D97-AF65-F5344CB8AC3E}">
        <p14:creationId xmlns:p14="http://schemas.microsoft.com/office/powerpoint/2010/main" val="2060098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382000" cy="1384995"/>
          </a:xfrm>
          <a:prstGeom prst="rect">
            <a:avLst/>
          </a:prstGeom>
        </p:spPr>
        <p:txBody>
          <a:bodyPr wrap="square">
            <a:spAutoFit/>
          </a:bodyPr>
          <a:lstStyle/>
          <a:p>
            <a:pPr algn="ctr"/>
            <a:r>
              <a:rPr lang="en-US" sz="2800" b="1" dirty="0" smtClean="0">
                <a:solidFill>
                  <a:srgbClr val="FFFF00"/>
                </a:solidFill>
              </a:rPr>
              <a:t>The Only Way True Self-Esteem is Built</a:t>
            </a:r>
          </a:p>
          <a:p>
            <a:pPr algn="ctr"/>
            <a:r>
              <a:rPr lang="en-US" sz="2800" b="1" dirty="0" smtClean="0">
                <a:solidFill>
                  <a:srgbClr val="FFFF00"/>
                </a:solidFill>
              </a:rPr>
              <a:t>Is not by words alone but by developing Core Competencies and Skillsets </a:t>
            </a:r>
            <a:endParaRPr lang="en-US" sz="2800" dirty="0">
              <a:solidFill>
                <a:srgbClr val="FFFF00"/>
              </a:solidFill>
            </a:endParaRPr>
          </a:p>
        </p:txBody>
      </p:sp>
      <p:sp>
        <p:nvSpPr>
          <p:cNvPr id="6" name="Rectangle 1"/>
          <p:cNvSpPr>
            <a:spLocks noChangeArrowheads="1"/>
          </p:cNvSpPr>
          <p:nvPr/>
        </p:nvSpPr>
        <p:spPr bwMode="auto">
          <a:xfrm>
            <a:off x="1165225" y="2903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55390"/>
              </p:ext>
            </p:extLst>
          </p:nvPr>
        </p:nvGraphicFramePr>
        <p:xfrm>
          <a:off x="381000" y="1683861"/>
          <a:ext cx="8382000" cy="4876800"/>
        </p:xfrm>
        <a:graphic>
          <a:graphicData uri="http://schemas.openxmlformats.org/drawingml/2006/table">
            <a:tbl>
              <a:tblPr firstRow="1" firstCol="1" bandRow="1">
                <a:tableStyleId>{8A107856-5554-42FB-B03E-39F5DBC370BA}</a:tableStyleId>
              </a:tblPr>
              <a:tblGrid>
                <a:gridCol w="4191000"/>
                <a:gridCol w="4191000"/>
              </a:tblGrid>
              <a:tr h="0">
                <a:tc>
                  <a:txBody>
                    <a:bodyPr/>
                    <a:lstStyle/>
                    <a:p>
                      <a:pPr marL="0" marR="0">
                        <a:spcBef>
                          <a:spcPts val="0"/>
                        </a:spcBef>
                        <a:spcAft>
                          <a:spcPts val="0"/>
                        </a:spcAft>
                      </a:pPr>
                      <a:r>
                        <a:rPr lang="en-US" sz="3200">
                          <a:effectLst/>
                        </a:rPr>
                        <a:t>Core Competency</a:t>
                      </a:r>
                      <a:endParaRPr lang="en-US" sz="2800">
                        <a:effectLst/>
                        <a:latin typeface="Arial"/>
                        <a:ea typeface="Calibri"/>
                      </a:endParaRPr>
                    </a:p>
                  </a:txBody>
                  <a:tcPr marL="68580" marR="68580" marT="0" marB="0"/>
                </a:tc>
                <a:tc>
                  <a:txBody>
                    <a:bodyPr/>
                    <a:lstStyle/>
                    <a:p>
                      <a:pPr marL="0" marR="0">
                        <a:spcBef>
                          <a:spcPts val="0"/>
                        </a:spcBef>
                        <a:spcAft>
                          <a:spcPts val="0"/>
                        </a:spcAft>
                      </a:pPr>
                      <a:r>
                        <a:rPr lang="en-US" sz="3200">
                          <a:effectLst/>
                        </a:rPr>
                        <a:t>Fruit </a:t>
                      </a:r>
                      <a:endParaRPr lang="en-US" sz="2800">
                        <a:effectLst/>
                        <a:latin typeface="Arial"/>
                        <a:ea typeface="Calibri"/>
                      </a:endParaRPr>
                    </a:p>
                  </a:txBody>
                  <a:tcPr marL="68580" marR="68580" marT="0" marB="0"/>
                </a:tc>
              </a:tr>
              <a:tr h="0">
                <a:tc>
                  <a:txBody>
                    <a:bodyPr/>
                    <a:lstStyle/>
                    <a:p>
                      <a:pPr marL="0" marR="0">
                        <a:spcBef>
                          <a:spcPts val="0"/>
                        </a:spcBef>
                        <a:spcAft>
                          <a:spcPts val="0"/>
                        </a:spcAft>
                      </a:pPr>
                      <a:r>
                        <a:rPr lang="en-US" sz="3200">
                          <a:effectLst/>
                        </a:rPr>
                        <a:t>Faith</a:t>
                      </a:r>
                      <a:endParaRPr lang="en-US" sz="2800">
                        <a:effectLst/>
                        <a:latin typeface="Arial"/>
                        <a:ea typeface="Calibri"/>
                      </a:endParaRPr>
                    </a:p>
                  </a:txBody>
                  <a:tcPr marL="68580" marR="68580" marT="0" marB="0"/>
                </a:tc>
                <a:tc>
                  <a:txBody>
                    <a:bodyPr/>
                    <a:lstStyle/>
                    <a:p>
                      <a:pPr marL="0" marR="0">
                        <a:spcBef>
                          <a:spcPts val="0"/>
                        </a:spcBef>
                        <a:spcAft>
                          <a:spcPts val="0"/>
                        </a:spcAft>
                      </a:pPr>
                      <a:r>
                        <a:rPr lang="en-US" sz="3200">
                          <a:effectLst/>
                        </a:rPr>
                        <a:t>Overcoming doubt/ actions of love</a:t>
                      </a:r>
                      <a:endParaRPr lang="en-US" sz="2800">
                        <a:effectLst/>
                        <a:latin typeface="Arial"/>
                        <a:ea typeface="Calibri"/>
                      </a:endParaRPr>
                    </a:p>
                  </a:txBody>
                  <a:tcPr marL="68580" marR="68580" marT="0" marB="0"/>
                </a:tc>
              </a:tr>
              <a:tr h="0">
                <a:tc>
                  <a:txBody>
                    <a:bodyPr/>
                    <a:lstStyle/>
                    <a:p>
                      <a:pPr marL="0" marR="0">
                        <a:spcBef>
                          <a:spcPts val="0"/>
                        </a:spcBef>
                        <a:spcAft>
                          <a:spcPts val="0"/>
                        </a:spcAft>
                      </a:pPr>
                      <a:r>
                        <a:rPr lang="en-US" sz="3200">
                          <a:effectLst/>
                        </a:rPr>
                        <a:t>Obedience</a:t>
                      </a:r>
                      <a:endParaRPr lang="en-US" sz="2800">
                        <a:effectLst/>
                        <a:latin typeface="Arial"/>
                        <a:ea typeface="Calibri"/>
                      </a:endParaRPr>
                    </a:p>
                  </a:txBody>
                  <a:tcPr marL="68580" marR="68580" marT="0" marB="0"/>
                </a:tc>
                <a:tc>
                  <a:txBody>
                    <a:bodyPr/>
                    <a:lstStyle/>
                    <a:p>
                      <a:pPr marL="0" marR="0">
                        <a:spcBef>
                          <a:spcPts val="0"/>
                        </a:spcBef>
                        <a:spcAft>
                          <a:spcPts val="0"/>
                        </a:spcAft>
                      </a:pPr>
                      <a:r>
                        <a:rPr lang="en-US" sz="3200">
                          <a:effectLst/>
                        </a:rPr>
                        <a:t>Overcoming the flesh</a:t>
                      </a:r>
                      <a:endParaRPr lang="en-US" sz="2800">
                        <a:effectLst/>
                        <a:latin typeface="Arial"/>
                        <a:ea typeface="Calibri"/>
                      </a:endParaRPr>
                    </a:p>
                  </a:txBody>
                  <a:tcPr marL="68580" marR="68580" marT="0" marB="0"/>
                </a:tc>
              </a:tr>
              <a:tr h="0">
                <a:tc>
                  <a:txBody>
                    <a:bodyPr/>
                    <a:lstStyle/>
                    <a:p>
                      <a:pPr marL="0" marR="0">
                        <a:spcBef>
                          <a:spcPts val="0"/>
                        </a:spcBef>
                        <a:spcAft>
                          <a:spcPts val="0"/>
                        </a:spcAft>
                      </a:pPr>
                      <a:r>
                        <a:rPr lang="en-US" sz="3200">
                          <a:effectLst/>
                        </a:rPr>
                        <a:t>Intimacy</a:t>
                      </a:r>
                      <a:endParaRPr lang="en-US" sz="2800">
                        <a:effectLst/>
                        <a:latin typeface="Arial"/>
                        <a:ea typeface="Calibri"/>
                      </a:endParaRPr>
                    </a:p>
                  </a:txBody>
                  <a:tcPr marL="68580" marR="68580" marT="0" marB="0"/>
                </a:tc>
                <a:tc>
                  <a:txBody>
                    <a:bodyPr/>
                    <a:lstStyle/>
                    <a:p>
                      <a:pPr marL="0" marR="0">
                        <a:spcBef>
                          <a:spcPts val="0"/>
                        </a:spcBef>
                        <a:spcAft>
                          <a:spcPts val="0"/>
                        </a:spcAft>
                      </a:pPr>
                      <a:r>
                        <a:rPr lang="en-US" sz="3200">
                          <a:effectLst/>
                        </a:rPr>
                        <a:t>Hungering for God’s presence</a:t>
                      </a:r>
                      <a:endParaRPr lang="en-US" sz="2800">
                        <a:effectLst/>
                        <a:latin typeface="Arial"/>
                        <a:ea typeface="Calibri"/>
                      </a:endParaRPr>
                    </a:p>
                  </a:txBody>
                  <a:tcPr marL="68580" marR="68580" marT="0" marB="0"/>
                </a:tc>
              </a:tr>
              <a:tr h="0">
                <a:tc>
                  <a:txBody>
                    <a:bodyPr/>
                    <a:lstStyle/>
                    <a:p>
                      <a:pPr marL="0" marR="0">
                        <a:spcBef>
                          <a:spcPts val="0"/>
                        </a:spcBef>
                        <a:spcAft>
                          <a:spcPts val="0"/>
                        </a:spcAft>
                      </a:pPr>
                      <a:r>
                        <a:rPr lang="en-US" sz="3200">
                          <a:effectLst/>
                        </a:rPr>
                        <a:t>Forgiveness/ prayer</a:t>
                      </a:r>
                      <a:endParaRPr lang="en-US" sz="2800">
                        <a:effectLst/>
                        <a:latin typeface="Arial"/>
                        <a:ea typeface="Calibri"/>
                      </a:endParaRPr>
                    </a:p>
                  </a:txBody>
                  <a:tcPr marL="68580" marR="68580" marT="0" marB="0"/>
                </a:tc>
                <a:tc>
                  <a:txBody>
                    <a:bodyPr/>
                    <a:lstStyle/>
                    <a:p>
                      <a:pPr marL="0" marR="0">
                        <a:spcBef>
                          <a:spcPts val="0"/>
                        </a:spcBef>
                        <a:spcAft>
                          <a:spcPts val="0"/>
                        </a:spcAft>
                      </a:pPr>
                      <a:r>
                        <a:rPr lang="en-US" sz="3200">
                          <a:effectLst/>
                        </a:rPr>
                        <a:t>Standing in the gap for your family and nation</a:t>
                      </a:r>
                      <a:endParaRPr lang="en-US" sz="2800">
                        <a:effectLst/>
                        <a:latin typeface="Arial"/>
                        <a:ea typeface="Calibri"/>
                      </a:endParaRPr>
                    </a:p>
                  </a:txBody>
                  <a:tcPr marL="68580" marR="68580" marT="0" marB="0"/>
                </a:tc>
              </a:tr>
              <a:tr h="0">
                <a:tc>
                  <a:txBody>
                    <a:bodyPr/>
                    <a:lstStyle/>
                    <a:p>
                      <a:pPr marL="0" marR="0">
                        <a:spcBef>
                          <a:spcPts val="0"/>
                        </a:spcBef>
                        <a:spcAft>
                          <a:spcPts val="0"/>
                        </a:spcAft>
                      </a:pPr>
                      <a:r>
                        <a:rPr lang="en-US" sz="3200">
                          <a:effectLst/>
                        </a:rPr>
                        <a:t>Filled with the Holy Spirit </a:t>
                      </a:r>
                      <a:endParaRPr lang="en-US" sz="2800">
                        <a:effectLst/>
                        <a:latin typeface="Arial"/>
                        <a:ea typeface="Calibri"/>
                      </a:endParaRPr>
                    </a:p>
                  </a:txBody>
                  <a:tcPr marL="68580" marR="68580" marT="0" marB="0"/>
                </a:tc>
                <a:tc>
                  <a:txBody>
                    <a:bodyPr/>
                    <a:lstStyle/>
                    <a:p>
                      <a:pPr marL="0" marR="0">
                        <a:spcBef>
                          <a:spcPts val="0"/>
                        </a:spcBef>
                        <a:spcAft>
                          <a:spcPts val="0"/>
                        </a:spcAft>
                      </a:pPr>
                      <a:r>
                        <a:rPr lang="en-US" sz="3200" dirty="0">
                          <a:effectLst/>
                        </a:rPr>
                        <a:t>Carrier of the Presence of God</a:t>
                      </a:r>
                      <a:endParaRPr lang="en-US" sz="2800" dirty="0">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22122993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47471"/>
            <a:ext cx="8382000" cy="1200329"/>
          </a:xfrm>
          <a:prstGeom prst="rect">
            <a:avLst/>
          </a:prstGeom>
        </p:spPr>
        <p:txBody>
          <a:bodyPr wrap="square">
            <a:spAutoFit/>
          </a:bodyPr>
          <a:lstStyle/>
          <a:p>
            <a:pPr algn="ctr"/>
            <a:r>
              <a:rPr lang="en-US" sz="3600" b="1" dirty="0" smtClean="0">
                <a:solidFill>
                  <a:srgbClr val="FFFF00"/>
                </a:solidFill>
              </a:rPr>
              <a:t>HONESTY Flows from the Grace of God </a:t>
            </a:r>
          </a:p>
          <a:p>
            <a:pPr algn="ctr"/>
            <a:r>
              <a:rPr lang="en-US" sz="3600" b="1" dirty="0" smtClean="0">
                <a:solidFill>
                  <a:srgbClr val="FFFF00"/>
                </a:solidFill>
              </a:rPr>
              <a:t>It Helps to Put Our Houses Back In Order </a:t>
            </a:r>
            <a:endParaRPr lang="en-US" sz="3600" dirty="0">
              <a:solidFill>
                <a:srgbClr val="FFFF00"/>
              </a:solidFill>
            </a:endParaRPr>
          </a:p>
        </p:txBody>
      </p:sp>
      <p:sp>
        <p:nvSpPr>
          <p:cNvPr id="2" name="Rectangle 1"/>
          <p:cNvSpPr/>
          <p:nvPr/>
        </p:nvSpPr>
        <p:spPr>
          <a:xfrm>
            <a:off x="414670" y="1828800"/>
            <a:ext cx="8272130" cy="2246769"/>
          </a:xfrm>
          <a:prstGeom prst="rect">
            <a:avLst/>
          </a:prstGeom>
        </p:spPr>
        <p:txBody>
          <a:bodyPr wrap="square">
            <a:spAutoFit/>
          </a:bodyPr>
          <a:lstStyle/>
          <a:p>
            <a:r>
              <a:rPr lang="en-US" sz="2800" dirty="0" smtClean="0"/>
              <a:t>“So I learned that  </a:t>
            </a:r>
            <a:r>
              <a:rPr lang="en-US" sz="2800" dirty="0"/>
              <a:t>whenever you turn off </a:t>
            </a:r>
            <a:r>
              <a:rPr lang="en-US" sz="2800" dirty="0" smtClean="0"/>
              <a:t> (your response to people, </a:t>
            </a:r>
            <a:r>
              <a:rPr lang="en-US" sz="2800" dirty="0"/>
              <a:t>you turn off pain, but you also turn off your heart to everything else. You can't choose what you become numb to. </a:t>
            </a:r>
            <a:r>
              <a:rPr lang="en-US" sz="2800" dirty="0" smtClean="0"/>
              <a:t>Because you will become numb to the people around you..”  </a:t>
            </a:r>
            <a:r>
              <a:rPr lang="en-US" sz="2800" dirty="0"/>
              <a:t>Mark </a:t>
            </a:r>
            <a:r>
              <a:rPr lang="en-US" sz="2800" dirty="0" err="1"/>
              <a:t>DeJesus</a:t>
            </a:r>
            <a:r>
              <a:rPr lang="en-US" sz="2800" dirty="0"/>
              <a:t> </a:t>
            </a:r>
          </a:p>
        </p:txBody>
      </p:sp>
      <p:sp>
        <p:nvSpPr>
          <p:cNvPr id="3" name="Rectangle 2"/>
          <p:cNvSpPr/>
          <p:nvPr/>
        </p:nvSpPr>
        <p:spPr>
          <a:xfrm>
            <a:off x="457200" y="4584918"/>
            <a:ext cx="8077200" cy="1815882"/>
          </a:xfrm>
          <a:prstGeom prst="rect">
            <a:avLst/>
          </a:prstGeom>
        </p:spPr>
        <p:txBody>
          <a:bodyPr wrap="square">
            <a:spAutoFit/>
          </a:bodyPr>
          <a:lstStyle/>
          <a:p>
            <a:r>
              <a:rPr lang="en-US" sz="2800" dirty="0"/>
              <a:t>“I made a decision that whatever pain (or disappointment) I had to face was whatever I got to get healed from. It helped bring me to the place where I was free from chronic anxiety, where I had tools to overcome depression.” </a:t>
            </a:r>
          </a:p>
        </p:txBody>
      </p:sp>
    </p:spTree>
    <p:extLst>
      <p:ext uri="{BB962C8B-B14F-4D97-AF65-F5344CB8AC3E}">
        <p14:creationId xmlns:p14="http://schemas.microsoft.com/office/powerpoint/2010/main" val="3338964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76200"/>
            <a:ext cx="8153400" cy="1077218"/>
          </a:xfrm>
          <a:prstGeom prst="rect">
            <a:avLst/>
          </a:prstGeom>
        </p:spPr>
        <p:txBody>
          <a:bodyPr wrap="square">
            <a:spAutoFit/>
          </a:bodyPr>
          <a:lstStyle/>
          <a:p>
            <a:pPr algn="ctr"/>
            <a:r>
              <a:rPr lang="en-US" sz="3200" b="1" dirty="0" smtClean="0">
                <a:solidFill>
                  <a:srgbClr val="FFFF00"/>
                </a:solidFill>
              </a:rPr>
              <a:t>As The Lord Brings Order To</a:t>
            </a:r>
          </a:p>
          <a:p>
            <a:pPr algn="ctr"/>
            <a:r>
              <a:rPr lang="en-US" sz="3200" b="1" dirty="0" smtClean="0">
                <a:solidFill>
                  <a:srgbClr val="FFFF00"/>
                </a:solidFill>
              </a:rPr>
              <a:t>Our Houses – We are emptied of our Flesh </a:t>
            </a:r>
            <a:endParaRPr lang="en-US" sz="3200" dirty="0">
              <a:solidFill>
                <a:srgbClr val="FFFF00"/>
              </a:solidFill>
            </a:endParaRPr>
          </a:p>
        </p:txBody>
      </p:sp>
      <p:sp>
        <p:nvSpPr>
          <p:cNvPr id="2" name="Rectangle 1"/>
          <p:cNvSpPr/>
          <p:nvPr/>
        </p:nvSpPr>
        <p:spPr>
          <a:xfrm>
            <a:off x="152400" y="4953000"/>
            <a:ext cx="8839200" cy="1631216"/>
          </a:xfrm>
          <a:prstGeom prst="rect">
            <a:avLst/>
          </a:prstGeom>
        </p:spPr>
        <p:txBody>
          <a:bodyPr wrap="square">
            <a:spAutoFit/>
          </a:bodyPr>
          <a:lstStyle/>
          <a:p>
            <a:r>
              <a:rPr lang="en-US" sz="2000" dirty="0"/>
              <a:t>The more I prayed and sought, however, the more difficult everything became. The way simply led to black darkness. </a:t>
            </a:r>
            <a:r>
              <a:rPr lang="en-US" sz="2000" b="1" dirty="0"/>
              <a:t>I did not understand then, that one who is to be filled must first be emptied.</a:t>
            </a:r>
            <a:r>
              <a:rPr lang="en-US" sz="2000" dirty="0"/>
              <a:t> The Spirit of God threw stronger light upon the </a:t>
            </a:r>
            <a:r>
              <a:rPr lang="en-US" sz="2000" dirty="0" smtClean="0"/>
              <a:t>ministry which </a:t>
            </a:r>
            <a:r>
              <a:rPr lang="en-US" sz="2000" dirty="0"/>
              <a:t>was being rendered in my own strength. It was all wood, hay and stubble which could only be burned. </a:t>
            </a:r>
            <a:endParaRPr lang="en-US" sz="2000" dirty="0" smtClean="0"/>
          </a:p>
          <a:p>
            <a:r>
              <a:rPr lang="en-US" sz="2000" b="1" dirty="0" smtClean="0">
                <a:solidFill>
                  <a:srgbClr val="FFFF00"/>
                </a:solidFill>
              </a:rPr>
              <a:t>Marie Monsen 1930 China</a:t>
            </a:r>
            <a:endParaRPr lang="en-US" sz="20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09977531"/>
              </p:ext>
            </p:extLst>
          </p:nvPr>
        </p:nvGraphicFramePr>
        <p:xfrm>
          <a:off x="960120" y="2819400"/>
          <a:ext cx="6812280" cy="1981200"/>
        </p:xfrm>
        <a:graphic>
          <a:graphicData uri="http://schemas.openxmlformats.org/drawingml/2006/table">
            <a:tbl>
              <a:tblPr firstCol="1" bandRow="1">
                <a:tableStyleId>{306799F8-075E-4A3A-A7F6-7FBC6576F1A4}</a:tableStyleId>
              </a:tblPr>
              <a:tblGrid>
                <a:gridCol w="3406140"/>
                <a:gridCol w="3406140"/>
              </a:tblGrid>
              <a:tr h="0">
                <a:tc>
                  <a:txBody>
                    <a:bodyPr/>
                    <a:lstStyle/>
                    <a:p>
                      <a:pPr marL="0" marR="0">
                        <a:spcBef>
                          <a:spcPts val="0"/>
                        </a:spcBef>
                        <a:spcAft>
                          <a:spcPts val="0"/>
                        </a:spcAft>
                      </a:pPr>
                      <a:r>
                        <a:rPr lang="en-US" sz="2600" dirty="0">
                          <a:solidFill>
                            <a:schemeClr val="bg1"/>
                          </a:solidFill>
                          <a:effectLst/>
                        </a:rPr>
                        <a:t>Couples </a:t>
                      </a:r>
                      <a:endParaRPr lang="en-US" sz="2000" dirty="0">
                        <a:solidFill>
                          <a:schemeClr val="bg1"/>
                        </a:solidFill>
                        <a:effectLst/>
                        <a:latin typeface="Arial"/>
                        <a:ea typeface="Calibri"/>
                      </a:endParaRPr>
                    </a:p>
                  </a:txBody>
                  <a:tcPr marL="68580" marR="68580" marT="0" marB="0"/>
                </a:tc>
                <a:tc>
                  <a:txBody>
                    <a:bodyPr/>
                    <a:lstStyle/>
                    <a:p>
                      <a:pPr marL="0" marR="0">
                        <a:spcBef>
                          <a:spcPts val="0"/>
                        </a:spcBef>
                        <a:spcAft>
                          <a:spcPts val="0"/>
                        </a:spcAft>
                      </a:pPr>
                      <a:r>
                        <a:rPr lang="en-US" sz="2600" b="1" dirty="0">
                          <a:solidFill>
                            <a:schemeClr val="bg1"/>
                          </a:solidFill>
                          <a:effectLst/>
                        </a:rPr>
                        <a:t>Singles </a:t>
                      </a:r>
                      <a:endParaRPr lang="en-US" sz="2000" b="1" dirty="0">
                        <a:solidFill>
                          <a:schemeClr val="bg1"/>
                        </a:solidFill>
                        <a:effectLst/>
                        <a:latin typeface="Arial"/>
                        <a:ea typeface="Calibri"/>
                      </a:endParaRPr>
                    </a:p>
                  </a:txBody>
                  <a:tcPr marL="68580" marR="68580" marT="0" marB="0"/>
                </a:tc>
              </a:tr>
              <a:tr h="0">
                <a:tc>
                  <a:txBody>
                    <a:bodyPr/>
                    <a:lstStyle/>
                    <a:p>
                      <a:pPr marL="0" marR="0">
                        <a:spcBef>
                          <a:spcPts val="0"/>
                        </a:spcBef>
                        <a:spcAft>
                          <a:spcPts val="0"/>
                        </a:spcAft>
                      </a:pPr>
                      <a:r>
                        <a:rPr lang="en-US" sz="2600" b="0" dirty="0">
                          <a:effectLst/>
                        </a:rPr>
                        <a:t>Communication</a:t>
                      </a:r>
                      <a:endParaRPr lang="en-US" sz="2000" b="0" dirty="0">
                        <a:effectLst/>
                        <a:latin typeface="Arial"/>
                        <a:ea typeface="Calibri"/>
                      </a:endParaRPr>
                    </a:p>
                  </a:txBody>
                  <a:tcPr marL="68580" marR="68580" marT="0" marB="0"/>
                </a:tc>
                <a:tc>
                  <a:txBody>
                    <a:bodyPr/>
                    <a:lstStyle/>
                    <a:p>
                      <a:pPr marL="0" marR="0">
                        <a:spcBef>
                          <a:spcPts val="0"/>
                        </a:spcBef>
                        <a:spcAft>
                          <a:spcPts val="0"/>
                        </a:spcAft>
                      </a:pPr>
                      <a:r>
                        <a:rPr lang="en-US" sz="2600" dirty="0">
                          <a:effectLst/>
                        </a:rPr>
                        <a:t>Friendships</a:t>
                      </a:r>
                      <a:endParaRPr lang="en-US" sz="2000" b="1" dirty="0">
                        <a:effectLst/>
                        <a:latin typeface="Arial"/>
                        <a:ea typeface="Calibri"/>
                      </a:endParaRPr>
                    </a:p>
                  </a:txBody>
                  <a:tcPr marL="68580" marR="68580" marT="0" marB="0"/>
                </a:tc>
              </a:tr>
              <a:tr h="0">
                <a:tc>
                  <a:txBody>
                    <a:bodyPr/>
                    <a:lstStyle/>
                    <a:p>
                      <a:pPr marL="0" marR="0">
                        <a:spcBef>
                          <a:spcPts val="0"/>
                        </a:spcBef>
                        <a:spcAft>
                          <a:spcPts val="0"/>
                        </a:spcAft>
                      </a:pPr>
                      <a:r>
                        <a:rPr lang="en-US" sz="2600" b="0" dirty="0">
                          <a:effectLst/>
                        </a:rPr>
                        <a:t>Finances</a:t>
                      </a:r>
                      <a:endParaRPr lang="en-US" sz="2000" b="0" dirty="0">
                        <a:effectLst/>
                        <a:latin typeface="Arial"/>
                        <a:ea typeface="Calibri"/>
                      </a:endParaRPr>
                    </a:p>
                  </a:txBody>
                  <a:tcPr marL="68580" marR="68580" marT="0" marB="0"/>
                </a:tc>
                <a:tc>
                  <a:txBody>
                    <a:bodyPr/>
                    <a:lstStyle/>
                    <a:p>
                      <a:pPr marL="0" marR="0">
                        <a:spcBef>
                          <a:spcPts val="0"/>
                        </a:spcBef>
                        <a:spcAft>
                          <a:spcPts val="0"/>
                        </a:spcAft>
                      </a:pPr>
                      <a:r>
                        <a:rPr lang="en-US" sz="2600" dirty="0">
                          <a:effectLst/>
                        </a:rPr>
                        <a:t>Finances</a:t>
                      </a:r>
                      <a:endParaRPr lang="en-US" sz="2000" b="1" dirty="0">
                        <a:effectLst/>
                        <a:latin typeface="Arial"/>
                        <a:ea typeface="Calibri"/>
                      </a:endParaRPr>
                    </a:p>
                  </a:txBody>
                  <a:tcPr marL="68580" marR="68580" marT="0" marB="0"/>
                </a:tc>
              </a:tr>
              <a:tr h="0">
                <a:tc>
                  <a:txBody>
                    <a:bodyPr/>
                    <a:lstStyle/>
                    <a:p>
                      <a:pPr marL="0" marR="0">
                        <a:spcBef>
                          <a:spcPts val="0"/>
                        </a:spcBef>
                        <a:spcAft>
                          <a:spcPts val="0"/>
                        </a:spcAft>
                      </a:pPr>
                      <a:r>
                        <a:rPr lang="en-US" sz="2600" b="0" dirty="0" smtClean="0">
                          <a:effectLst/>
                        </a:rPr>
                        <a:t>Intimacy/</a:t>
                      </a:r>
                      <a:r>
                        <a:rPr lang="en-US" sz="2600" b="0" baseline="0" dirty="0" smtClean="0">
                          <a:effectLst/>
                        </a:rPr>
                        <a:t> Purity</a:t>
                      </a:r>
                      <a:endParaRPr lang="en-US" sz="2000" b="0" dirty="0">
                        <a:effectLst/>
                        <a:latin typeface="Arial"/>
                        <a:ea typeface="Calibri"/>
                      </a:endParaRPr>
                    </a:p>
                  </a:txBody>
                  <a:tcPr marL="68580" marR="68580" marT="0" marB="0"/>
                </a:tc>
                <a:tc>
                  <a:txBody>
                    <a:bodyPr/>
                    <a:lstStyle/>
                    <a:p>
                      <a:pPr marL="0" marR="0">
                        <a:spcBef>
                          <a:spcPts val="0"/>
                        </a:spcBef>
                        <a:spcAft>
                          <a:spcPts val="0"/>
                        </a:spcAft>
                      </a:pPr>
                      <a:r>
                        <a:rPr lang="en-US" sz="2600" dirty="0" smtClean="0">
                          <a:effectLst/>
                        </a:rPr>
                        <a:t>Loneliness/purpose/ Purity</a:t>
                      </a:r>
                      <a:endParaRPr lang="en-US" sz="2000" b="1" dirty="0">
                        <a:effectLst/>
                        <a:latin typeface="Arial"/>
                        <a:ea typeface="Calibri"/>
                      </a:endParaRPr>
                    </a:p>
                  </a:txBody>
                  <a:tcPr marL="68580" marR="68580" marT="0" marB="0"/>
                </a:tc>
              </a:tr>
              <a:tr h="0">
                <a:tc>
                  <a:txBody>
                    <a:bodyPr/>
                    <a:lstStyle/>
                    <a:p>
                      <a:pPr marL="0" marR="0">
                        <a:spcBef>
                          <a:spcPts val="0"/>
                        </a:spcBef>
                        <a:spcAft>
                          <a:spcPts val="0"/>
                        </a:spcAft>
                      </a:pPr>
                      <a:r>
                        <a:rPr lang="en-US" sz="2600" b="0" dirty="0">
                          <a:effectLst/>
                        </a:rPr>
                        <a:t>Pulling </a:t>
                      </a:r>
                      <a:r>
                        <a:rPr lang="en-US" sz="2600" b="0" dirty="0" smtClean="0">
                          <a:effectLst/>
                        </a:rPr>
                        <a:t>together/ Unity</a:t>
                      </a:r>
                      <a:endParaRPr lang="en-US" sz="2000" b="0" dirty="0">
                        <a:effectLst/>
                        <a:latin typeface="Arial"/>
                        <a:ea typeface="Calibri"/>
                      </a:endParaRPr>
                    </a:p>
                  </a:txBody>
                  <a:tcPr marL="68580" marR="68580" marT="0" marB="0"/>
                </a:tc>
                <a:tc>
                  <a:txBody>
                    <a:bodyPr/>
                    <a:lstStyle/>
                    <a:p>
                      <a:pPr marL="0" marR="0">
                        <a:spcBef>
                          <a:spcPts val="0"/>
                        </a:spcBef>
                        <a:spcAft>
                          <a:spcPts val="0"/>
                        </a:spcAft>
                      </a:pPr>
                      <a:r>
                        <a:rPr lang="en-US" sz="2600" dirty="0" smtClean="0">
                          <a:effectLst/>
                        </a:rPr>
                        <a:t>Collaborating with others </a:t>
                      </a:r>
                      <a:endParaRPr lang="en-US" sz="2000" b="1" dirty="0">
                        <a:effectLst/>
                        <a:latin typeface="Arial"/>
                        <a:ea typeface="Calibri"/>
                      </a:endParaRPr>
                    </a:p>
                  </a:txBody>
                  <a:tcPr marL="68580" marR="68580" marT="0" marB="0"/>
                </a:tc>
              </a:tr>
            </a:tbl>
          </a:graphicData>
        </a:graphic>
      </p:graphicFrame>
      <p:pic>
        <p:nvPicPr>
          <p:cNvPr id="4098" name="Picture 2" descr="When Your Relationship Is a Battleground for Your Ego | Marriag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3000"/>
            <a:ext cx="3429000" cy="149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83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3400" y="457200"/>
            <a:ext cx="8001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a:t>For God's gifts and His call are irrevocable. </a:t>
            </a:r>
            <a:r>
              <a:rPr lang="en-US" altLang="en-US" sz="4400" b="1"/>
              <a:t>Romans 11:29 (NIV) </a:t>
            </a:r>
            <a:r>
              <a:rPr lang="en-US" altLang="en-US" sz="4400"/>
              <a:t/>
            </a:r>
            <a:br>
              <a:rPr lang="en-US" altLang="en-US" sz="4400"/>
            </a:br>
            <a:endParaRPr lang="en-US" altLang="en-US" sz="4400"/>
          </a:p>
        </p:txBody>
      </p:sp>
      <p:pic>
        <p:nvPicPr>
          <p:cNvPr id="5" name="Picture 2" descr="Conceptual diagram illustrating life history trajectories and their...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r="17839"/>
          <a:stretch>
            <a:fillRect/>
          </a:stretch>
        </p:blipFill>
        <p:spPr bwMode="auto">
          <a:xfrm>
            <a:off x="1600200" y="2057400"/>
            <a:ext cx="51181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1600200" y="3276600"/>
            <a:ext cx="17526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rgbClr val="16E247"/>
                </a:solidFill>
              </a:rPr>
              <a:t>Green </a:t>
            </a:r>
            <a:r>
              <a:rPr lang="en-US" altLang="en-US" sz="2400" dirty="0" smtClean="0">
                <a:solidFill>
                  <a:srgbClr val="16E247"/>
                </a:solidFill>
              </a:rPr>
              <a:t>dotted Line </a:t>
            </a:r>
            <a:r>
              <a:rPr lang="en-US" altLang="en-US" sz="2400" dirty="0">
                <a:solidFill>
                  <a:srgbClr val="16E247"/>
                </a:solidFill>
              </a:rPr>
              <a:t>is God’s </a:t>
            </a:r>
            <a:r>
              <a:rPr lang="en-US" altLang="en-US" sz="2400" dirty="0" smtClean="0">
                <a:solidFill>
                  <a:srgbClr val="16E247"/>
                </a:solidFill>
              </a:rPr>
              <a:t>Best</a:t>
            </a:r>
            <a:endParaRPr lang="en-US" altLang="en-US" sz="2400" dirty="0"/>
          </a:p>
        </p:txBody>
      </p:sp>
      <p:sp>
        <p:nvSpPr>
          <p:cNvPr id="7" name="Rectangle 3"/>
          <p:cNvSpPr>
            <a:spLocks noChangeArrowheads="1"/>
          </p:cNvSpPr>
          <p:nvPr/>
        </p:nvSpPr>
        <p:spPr bwMode="auto">
          <a:xfrm>
            <a:off x="2133600" y="2057400"/>
            <a:ext cx="3124200" cy="1143000"/>
          </a:xfrm>
          <a:prstGeom prst="rect">
            <a:avLst/>
          </a:prstGeom>
          <a:gradFill flip="none" rotWithShape="1">
            <a:gsLst>
              <a:gs pos="0">
                <a:srgbClr val="000000"/>
              </a:gs>
              <a:gs pos="39999">
                <a:srgbClr val="0A128C"/>
              </a:gs>
              <a:gs pos="70000">
                <a:srgbClr val="181CC7"/>
              </a:gs>
              <a:gs pos="88000">
                <a:srgbClr val="7005D4"/>
              </a:gs>
              <a:gs pos="100000">
                <a:srgbClr val="8C3D91"/>
              </a:gs>
            </a:gsLst>
            <a:lin ang="10800000" scaled="1"/>
            <a:tileRect/>
          </a:gradFill>
          <a:ln w="25400" algn="ctr">
            <a:solidFill>
              <a:schemeClr val="tx1"/>
            </a:solidFill>
            <a:round/>
            <a:headEnd type="none" w="sm" len="sm"/>
            <a:tailEnd type="none" w="sm" len="sm"/>
          </a:ln>
          <a:effec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8" name="TextBox 4"/>
          <p:cNvSpPr txBox="1">
            <a:spLocks noChangeArrowheads="1"/>
          </p:cNvSpPr>
          <p:nvPr/>
        </p:nvSpPr>
        <p:spPr bwMode="auto">
          <a:xfrm>
            <a:off x="2514600" y="2209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Life Growth </a:t>
            </a:r>
          </a:p>
        </p:txBody>
      </p:sp>
      <p:sp>
        <p:nvSpPr>
          <p:cNvPr id="9" name="TextBox 8"/>
          <p:cNvSpPr txBox="1"/>
          <p:nvPr/>
        </p:nvSpPr>
        <p:spPr>
          <a:xfrm>
            <a:off x="4419600" y="4986338"/>
            <a:ext cx="2298700" cy="1200329"/>
          </a:xfrm>
          <a:prstGeom prst="rect">
            <a:avLst/>
          </a:prstGeom>
          <a:solidFill>
            <a:schemeClr val="bg1"/>
          </a:solidFill>
        </p:spPr>
        <p:txBody>
          <a:bodyPr>
            <a:spAutoFit/>
          </a:bodyPr>
          <a:lstStyle/>
          <a:p>
            <a:pPr>
              <a:defRPr/>
            </a:pPr>
            <a:r>
              <a:rPr lang="en-US" dirty="0">
                <a:solidFill>
                  <a:srgbClr val="00B0F0"/>
                </a:solidFill>
              </a:rPr>
              <a:t>Blue Line Is The Enemy’s </a:t>
            </a:r>
            <a:r>
              <a:rPr lang="en-US" dirty="0" smtClean="0">
                <a:solidFill>
                  <a:srgbClr val="00B0F0"/>
                </a:solidFill>
              </a:rPr>
              <a:t>corrupted </a:t>
            </a:r>
            <a:r>
              <a:rPr lang="en-US" dirty="0">
                <a:solidFill>
                  <a:srgbClr val="00B0F0"/>
                </a:solidFill>
              </a:rPr>
              <a:t>plan for your life </a:t>
            </a:r>
          </a:p>
          <a:p>
            <a:pPr>
              <a:defRPr/>
            </a:pPr>
            <a:endParaRPr lang="en-US" dirty="0"/>
          </a:p>
        </p:txBody>
      </p:sp>
      <p:sp>
        <p:nvSpPr>
          <p:cNvPr id="10" name="TextBox 7"/>
          <p:cNvSpPr txBox="1">
            <a:spLocks noChangeArrowheads="1"/>
          </p:cNvSpPr>
          <p:nvPr/>
        </p:nvSpPr>
        <p:spPr bwMode="auto">
          <a:xfrm>
            <a:off x="6235700" y="3589338"/>
            <a:ext cx="22987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rgbClr val="FF0000"/>
                </a:solidFill>
              </a:rPr>
              <a:t>Red Dotted Line is you going back and forth</a:t>
            </a:r>
          </a:p>
        </p:txBody>
      </p:sp>
    </p:spTree>
    <p:extLst>
      <p:ext uri="{BB962C8B-B14F-4D97-AF65-F5344CB8AC3E}">
        <p14:creationId xmlns:p14="http://schemas.microsoft.com/office/powerpoint/2010/main" val="27690831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3650"/>
            <a:ext cx="8382000" cy="707886"/>
          </a:xfrm>
          <a:prstGeom prst="rect">
            <a:avLst/>
          </a:prstGeom>
        </p:spPr>
        <p:txBody>
          <a:bodyPr wrap="square">
            <a:spAutoFit/>
          </a:bodyPr>
          <a:lstStyle/>
          <a:p>
            <a:pPr algn="ctr"/>
            <a:r>
              <a:rPr lang="en-US" sz="4000" b="1" dirty="0" smtClean="0">
                <a:solidFill>
                  <a:srgbClr val="FFFF00"/>
                </a:solidFill>
              </a:rPr>
              <a:t>If We Do Not Put Our Houses In Order </a:t>
            </a:r>
            <a:endParaRPr lang="en-US" sz="4000" dirty="0">
              <a:solidFill>
                <a:srgbClr val="FFFF00"/>
              </a:solidFill>
            </a:endParaRPr>
          </a:p>
        </p:txBody>
      </p:sp>
      <p:sp>
        <p:nvSpPr>
          <p:cNvPr id="2" name="Rectangle 1"/>
          <p:cNvSpPr/>
          <p:nvPr/>
        </p:nvSpPr>
        <p:spPr>
          <a:xfrm>
            <a:off x="457200" y="1371600"/>
            <a:ext cx="8534400" cy="5016758"/>
          </a:xfrm>
          <a:prstGeom prst="rect">
            <a:avLst/>
          </a:prstGeom>
        </p:spPr>
        <p:txBody>
          <a:bodyPr wrap="square">
            <a:spAutoFit/>
          </a:bodyPr>
          <a:lstStyle/>
          <a:p>
            <a:r>
              <a:rPr lang="en-US" sz="3200" dirty="0"/>
              <a:t>If we turn away from the Lord (during the season of cleansing and awakening), as sometimes it can happen, abandoning all hope for an invasion from heaven, and ceasing all cooperation with the Holy Spirit, </a:t>
            </a:r>
            <a:r>
              <a:rPr lang="en-US" sz="3200" b="1" dirty="0"/>
              <a:t>then the chastisement and refining of God has not been improved upon</a:t>
            </a:r>
            <a:r>
              <a:rPr lang="en-US" sz="3200" dirty="0"/>
              <a:t>.  In this case dead religion and Satan’s evil schemes have their way; the advantage is on his side, </a:t>
            </a:r>
            <a:r>
              <a:rPr lang="en-US" sz="3200" b="1" dirty="0"/>
              <a:t>and further humblings are to be expected.</a:t>
            </a:r>
            <a:r>
              <a:rPr lang="en-US" sz="3200" dirty="0"/>
              <a:t>  JAMES CAUGHEY (paraphrased by Don Lamb)</a:t>
            </a:r>
          </a:p>
          <a:p>
            <a:r>
              <a:rPr lang="en-US" sz="3200" dirty="0"/>
              <a:t> </a:t>
            </a:r>
          </a:p>
        </p:txBody>
      </p:sp>
    </p:spTree>
    <p:extLst>
      <p:ext uri="{BB962C8B-B14F-4D97-AF65-F5344CB8AC3E}">
        <p14:creationId xmlns:p14="http://schemas.microsoft.com/office/powerpoint/2010/main" val="121976606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154031"/>
            <a:ext cx="8077200" cy="2246769"/>
          </a:xfrm>
          <a:prstGeom prst="rect">
            <a:avLst/>
          </a:prstGeom>
        </p:spPr>
        <p:txBody>
          <a:bodyPr wrap="square">
            <a:spAutoFit/>
          </a:bodyPr>
          <a:lstStyle/>
          <a:p>
            <a:r>
              <a:rPr lang="en-US" sz="2800" baseline="30000" dirty="0"/>
              <a:t>19 </a:t>
            </a:r>
            <a:r>
              <a:rPr lang="en-US" sz="2800" dirty="0"/>
              <a:t> All whom I hold dear, I reprove and chastise; therefore be in earnest and repent. </a:t>
            </a:r>
            <a:r>
              <a:rPr lang="en-US" sz="2800" baseline="30000" dirty="0"/>
              <a:t>20 </a:t>
            </a:r>
            <a:r>
              <a:rPr lang="en-US" sz="2800" dirty="0"/>
              <a:t> I am now standing at the door and am knocking. If any one listens to My voice and opens the door, I will go in to be with him and will feast with him, and he shall feast with Me. </a:t>
            </a:r>
            <a:r>
              <a:rPr lang="en-US" sz="2800" b="1" dirty="0"/>
              <a:t>Revelation 3:19-20 (WEY) </a:t>
            </a:r>
            <a:endParaRPr lang="en-US" sz="2800" dirty="0"/>
          </a:p>
        </p:txBody>
      </p:sp>
      <p:pic>
        <p:nvPicPr>
          <p:cNvPr id="5" name="Picture 4" descr="Sex in Song of Solomon, Chapter 5 - Married Christian Se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325231"/>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153650"/>
            <a:ext cx="8382000" cy="1077218"/>
          </a:xfrm>
          <a:prstGeom prst="rect">
            <a:avLst/>
          </a:prstGeom>
        </p:spPr>
        <p:txBody>
          <a:bodyPr wrap="square">
            <a:spAutoFit/>
          </a:bodyPr>
          <a:lstStyle/>
          <a:p>
            <a:pPr algn="ctr"/>
            <a:r>
              <a:rPr lang="en-US" sz="3200" b="1" dirty="0" smtClean="0">
                <a:solidFill>
                  <a:srgbClr val="FFFF00"/>
                </a:solidFill>
              </a:rPr>
              <a:t>We’re Back To Go Thrusting His Hand </a:t>
            </a:r>
          </a:p>
          <a:p>
            <a:pPr algn="ctr"/>
            <a:r>
              <a:rPr lang="en-US" sz="3200" b="1" dirty="0" smtClean="0">
                <a:solidFill>
                  <a:srgbClr val="FFFF00"/>
                </a:solidFill>
              </a:rPr>
              <a:t>Through The Latch – making our heart pound </a:t>
            </a:r>
            <a:endParaRPr lang="en-US" sz="3200" dirty="0">
              <a:solidFill>
                <a:srgbClr val="FFFF00"/>
              </a:solidFill>
            </a:endParaRPr>
          </a:p>
        </p:txBody>
      </p:sp>
      <p:sp>
        <p:nvSpPr>
          <p:cNvPr id="7" name="Rectangle 6"/>
          <p:cNvSpPr/>
          <p:nvPr/>
        </p:nvSpPr>
        <p:spPr>
          <a:xfrm>
            <a:off x="152400" y="1371600"/>
            <a:ext cx="8610600" cy="707886"/>
          </a:xfrm>
          <a:prstGeom prst="rect">
            <a:avLst/>
          </a:prstGeom>
        </p:spPr>
        <p:txBody>
          <a:bodyPr wrap="square">
            <a:spAutoFit/>
          </a:bodyPr>
          <a:lstStyle/>
          <a:p>
            <a:pPr algn="ctr"/>
            <a:r>
              <a:rPr lang="en-US" sz="2000" dirty="0"/>
              <a:t>There is no fear in love. But perfect love drives out fear, because fear has to do with punishment. The one who fears is not made perfect in love. 1 John 4:18 (NIV) </a:t>
            </a:r>
          </a:p>
        </p:txBody>
      </p:sp>
    </p:spTree>
    <p:extLst>
      <p:ext uri="{BB962C8B-B14F-4D97-AF65-F5344CB8AC3E}">
        <p14:creationId xmlns:p14="http://schemas.microsoft.com/office/powerpoint/2010/main" val="28388407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991" y="2438400"/>
            <a:ext cx="8610600" cy="4031873"/>
          </a:xfrm>
          <a:prstGeom prst="rect">
            <a:avLst/>
          </a:prstGeom>
        </p:spPr>
        <p:txBody>
          <a:bodyPr wrap="square">
            <a:spAutoFit/>
          </a:bodyPr>
          <a:lstStyle/>
          <a:p>
            <a:r>
              <a:rPr lang="en-US" sz="3200" dirty="0"/>
              <a:t>I have (just) taken off my robe-- must I put it on again? I have washed my feet-- must I soil them again? 4  My lover thrust his hand through the latch-opening; my heart began to pound for him. 5  I arose to open for my lover, and my hands dripped with myrrh, my fingers with flowing myrrh, on the handles of the lock. 6  I opened for my lover, but my lover had left; he was gone. My heart sank at his departure. Song of Songs 5:3-6 (NIV)</a:t>
            </a:r>
          </a:p>
        </p:txBody>
      </p:sp>
      <p:pic>
        <p:nvPicPr>
          <p:cNvPr id="1028" name="Picture 4" descr="Sex in Song of Solomon, Chapter 5 - Married Christian Se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23825"/>
            <a:ext cx="31242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48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35031"/>
            <a:ext cx="8458200" cy="2246769"/>
          </a:xfrm>
          <a:prstGeom prst="rect">
            <a:avLst/>
          </a:prstGeom>
        </p:spPr>
        <p:txBody>
          <a:bodyPr wrap="square">
            <a:spAutoFit/>
          </a:bodyPr>
          <a:lstStyle/>
          <a:p>
            <a:r>
              <a:rPr lang="en-US" sz="2800" dirty="0"/>
              <a:t>“Whatever it takes, find avenues where you can process through the pain in your life so that you can also process through with God and begin to see </a:t>
            </a:r>
            <a:r>
              <a:rPr lang="en-US" sz="2800" dirty="0" smtClean="0"/>
              <a:t>transformation </a:t>
            </a:r>
            <a:r>
              <a:rPr lang="en-US" sz="2800" dirty="0"/>
              <a:t>happen, </a:t>
            </a:r>
            <a:r>
              <a:rPr lang="en-US" sz="2800" b="1" dirty="0">
                <a:solidFill>
                  <a:srgbClr val="FFFF00"/>
                </a:solidFill>
              </a:rPr>
              <a:t>because how is God going to heal our heart if He doesn't have access to it?</a:t>
            </a:r>
            <a:r>
              <a:rPr lang="en-US" sz="2800" dirty="0">
                <a:solidFill>
                  <a:srgbClr val="FFFF00"/>
                </a:solidFill>
              </a:rPr>
              <a:t> </a:t>
            </a:r>
            <a:r>
              <a:rPr lang="en-US" sz="2800" dirty="0"/>
              <a:t>“ Mark </a:t>
            </a:r>
            <a:r>
              <a:rPr lang="en-US" sz="2800" dirty="0" err="1"/>
              <a:t>DeJesus</a:t>
            </a:r>
            <a:r>
              <a:rPr lang="en-US" sz="2800" dirty="0"/>
              <a:t> </a:t>
            </a:r>
          </a:p>
        </p:txBody>
      </p:sp>
      <p:sp>
        <p:nvSpPr>
          <p:cNvPr id="5" name="Rectangle 4"/>
          <p:cNvSpPr/>
          <p:nvPr/>
        </p:nvSpPr>
        <p:spPr>
          <a:xfrm>
            <a:off x="152400" y="367605"/>
            <a:ext cx="8382000" cy="1384995"/>
          </a:xfrm>
          <a:prstGeom prst="rect">
            <a:avLst/>
          </a:prstGeom>
        </p:spPr>
        <p:txBody>
          <a:bodyPr wrap="square">
            <a:spAutoFit/>
          </a:bodyPr>
          <a:lstStyle/>
          <a:p>
            <a:r>
              <a:rPr lang="en-US" sz="2800" b="1" dirty="0" smtClean="0">
                <a:solidFill>
                  <a:srgbClr val="FFFF00"/>
                </a:solidFill>
              </a:rPr>
              <a:t>In Following The Lead of The Spirit </a:t>
            </a:r>
          </a:p>
          <a:p>
            <a:r>
              <a:rPr lang="en-US" sz="2800" b="1" dirty="0" smtClean="0">
                <a:solidFill>
                  <a:srgbClr val="FFFF00"/>
                </a:solidFill>
              </a:rPr>
              <a:t>To Putting Your House in Order</a:t>
            </a:r>
          </a:p>
          <a:p>
            <a:r>
              <a:rPr lang="en-US" sz="2800" b="1" dirty="0" smtClean="0">
                <a:solidFill>
                  <a:srgbClr val="FFFF00"/>
                </a:solidFill>
              </a:rPr>
              <a:t>Do Not Bite Off More than You Can Chew  </a:t>
            </a:r>
            <a:endParaRPr lang="en-US" sz="2800" dirty="0">
              <a:solidFill>
                <a:srgbClr val="FFFF00"/>
              </a:solidFill>
            </a:endParaRPr>
          </a:p>
        </p:txBody>
      </p:sp>
      <p:sp>
        <p:nvSpPr>
          <p:cNvPr id="6" name="Rectangle 5"/>
          <p:cNvSpPr/>
          <p:nvPr/>
        </p:nvSpPr>
        <p:spPr>
          <a:xfrm>
            <a:off x="457200" y="2044856"/>
            <a:ext cx="8077200" cy="1384995"/>
          </a:xfrm>
          <a:prstGeom prst="rect">
            <a:avLst/>
          </a:prstGeom>
        </p:spPr>
        <p:txBody>
          <a:bodyPr wrap="square">
            <a:spAutoFit/>
          </a:bodyPr>
          <a:lstStyle/>
          <a:p>
            <a:r>
              <a:rPr lang="en-US" sz="2800" dirty="0" smtClean="0"/>
              <a:t>Since </a:t>
            </a:r>
            <a:r>
              <a:rPr lang="en-US" sz="2800" dirty="0"/>
              <a:t>we live by the Spirit, let us keep in step with the Spirit. </a:t>
            </a:r>
            <a:r>
              <a:rPr lang="en-US" sz="2800" b="1" dirty="0"/>
              <a:t>Galatians 5:25 (NIV) </a:t>
            </a:r>
            <a:r>
              <a:rPr lang="en-US" sz="2800" dirty="0"/>
              <a:t/>
            </a:r>
            <a:br>
              <a:rPr lang="en-US" sz="2800" dirty="0"/>
            </a:br>
            <a:endParaRPr lang="en-US" sz="2800" dirty="0"/>
          </a:p>
        </p:txBody>
      </p:sp>
      <p:sp>
        <p:nvSpPr>
          <p:cNvPr id="7" name="TextBox 6"/>
          <p:cNvSpPr txBox="1"/>
          <p:nvPr/>
        </p:nvSpPr>
        <p:spPr>
          <a:xfrm>
            <a:off x="533400" y="3200400"/>
            <a:ext cx="7620000" cy="1200329"/>
          </a:xfrm>
          <a:prstGeom prst="rect">
            <a:avLst/>
          </a:prstGeom>
          <a:noFill/>
        </p:spPr>
        <p:txBody>
          <a:bodyPr wrap="square" rtlCol="0">
            <a:spAutoFit/>
          </a:bodyPr>
          <a:lstStyle/>
          <a:p>
            <a:r>
              <a:rPr lang="en-US" sz="2400" b="1" dirty="0" smtClean="0">
                <a:solidFill>
                  <a:srgbClr val="FFFF00"/>
                </a:solidFill>
              </a:rPr>
              <a:t>PURPOSE TO DEVELOP ONE COMPETENCY – SKILL SET FOR YOUR LIFE – AS A COUPLE – AS A SINGLE - DON’T OVERWHELM YOURSELF IN TOTAL HOME MAKEOVER.</a:t>
            </a:r>
            <a:endParaRPr lang="en-US" sz="2400" b="1" dirty="0">
              <a:solidFill>
                <a:srgbClr val="FFFF00"/>
              </a:solidFill>
            </a:endParaRPr>
          </a:p>
        </p:txBody>
      </p:sp>
      <p:pic>
        <p:nvPicPr>
          <p:cNvPr id="7170" name="Picture 2" descr="Extreme Makeover: Home Editio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1000"/>
            <a:ext cx="2971800" cy="140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11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76200"/>
            <a:ext cx="8382000" cy="769441"/>
          </a:xfrm>
          <a:prstGeom prst="rect">
            <a:avLst/>
          </a:prstGeom>
        </p:spPr>
        <p:txBody>
          <a:bodyPr wrap="square">
            <a:spAutoFit/>
          </a:bodyPr>
          <a:lstStyle/>
          <a:p>
            <a:pPr algn="ctr"/>
            <a:r>
              <a:rPr lang="en-US" sz="4400" b="1" dirty="0" smtClean="0">
                <a:solidFill>
                  <a:srgbClr val="FFFF00"/>
                </a:solidFill>
              </a:rPr>
              <a:t>God Will Succeed </a:t>
            </a:r>
            <a:endParaRPr lang="en-US" sz="4400" dirty="0">
              <a:solidFill>
                <a:srgbClr val="FFFF00"/>
              </a:solidFill>
            </a:endParaRPr>
          </a:p>
        </p:txBody>
      </p:sp>
      <p:sp>
        <p:nvSpPr>
          <p:cNvPr id="2" name="Rectangle 1"/>
          <p:cNvSpPr/>
          <p:nvPr/>
        </p:nvSpPr>
        <p:spPr>
          <a:xfrm>
            <a:off x="496186" y="2521327"/>
            <a:ext cx="8229600" cy="4031873"/>
          </a:xfrm>
          <a:prstGeom prst="rect">
            <a:avLst/>
          </a:prstGeom>
        </p:spPr>
        <p:txBody>
          <a:bodyPr wrap="square">
            <a:spAutoFit/>
          </a:bodyPr>
          <a:lstStyle/>
          <a:p>
            <a:r>
              <a:rPr lang="en-US" sz="3200" dirty="0"/>
              <a:t>YES </a:t>
            </a:r>
            <a:r>
              <a:rPr lang="en-US" sz="3200" dirty="0" smtClean="0"/>
              <a:t>GOD </a:t>
            </a:r>
            <a:r>
              <a:rPr lang="en-US" sz="3200" dirty="0"/>
              <a:t>WILL SUCCEED – BUT </a:t>
            </a:r>
            <a:r>
              <a:rPr lang="en-US" sz="3200" dirty="0" smtClean="0"/>
              <a:t>TO ACCOMPLISH THIS </a:t>
            </a:r>
            <a:r>
              <a:rPr lang="en-US" sz="3200" dirty="0"/>
              <a:t>HE WILL </a:t>
            </a:r>
            <a:r>
              <a:rPr lang="en-US" sz="3200" dirty="0" smtClean="0"/>
              <a:t>POWERFULLY GAIN </a:t>
            </a:r>
            <a:r>
              <a:rPr lang="en-US" sz="3200" dirty="0"/>
              <a:t>THE CONSENT OF A PEOPLE WHO WILL</a:t>
            </a:r>
            <a:r>
              <a:rPr lang="en-US" sz="3200" dirty="0" smtClean="0"/>
              <a:t>:</a:t>
            </a:r>
          </a:p>
          <a:p>
            <a:endParaRPr lang="en-US" sz="3200" dirty="0"/>
          </a:p>
          <a:p>
            <a:pPr marL="514350" lvl="0" indent="-514350">
              <a:buFont typeface="+mj-lt"/>
              <a:buAutoNum type="arabicPeriod"/>
            </a:pPr>
            <a:r>
              <a:rPr lang="en-US" sz="3200" dirty="0"/>
              <a:t>YIELD TO THE CALL </a:t>
            </a:r>
          </a:p>
          <a:p>
            <a:pPr marL="514350" lvl="0" indent="-514350">
              <a:buFont typeface="+mj-lt"/>
              <a:buAutoNum type="arabicPeriod"/>
            </a:pPr>
            <a:r>
              <a:rPr lang="en-US" sz="3200" dirty="0"/>
              <a:t>TAKE HIM AT HIS WORD </a:t>
            </a:r>
          </a:p>
          <a:p>
            <a:pPr marL="514350" lvl="0" indent="-514350">
              <a:buFont typeface="+mj-lt"/>
              <a:buAutoNum type="arabicPeriod"/>
            </a:pPr>
            <a:r>
              <a:rPr lang="en-US" sz="3200" dirty="0"/>
              <a:t>PREVAIL ON HIS OPEN PROMISES</a:t>
            </a:r>
          </a:p>
          <a:p>
            <a:pPr marL="514350" lvl="0" indent="-514350">
              <a:buFont typeface="+mj-lt"/>
              <a:buAutoNum type="arabicPeriod"/>
            </a:pPr>
            <a:r>
              <a:rPr lang="en-US" sz="3200" dirty="0"/>
              <a:t>LIVE OUT THE MISSION HE HAS GIVEN THEM </a:t>
            </a:r>
          </a:p>
        </p:txBody>
      </p:sp>
      <p:sp>
        <p:nvSpPr>
          <p:cNvPr id="4" name="Rectangle 3"/>
          <p:cNvSpPr/>
          <p:nvPr/>
        </p:nvSpPr>
        <p:spPr>
          <a:xfrm>
            <a:off x="304800" y="1132582"/>
            <a:ext cx="8534400" cy="1077218"/>
          </a:xfrm>
          <a:prstGeom prst="rect">
            <a:avLst/>
          </a:prstGeom>
        </p:spPr>
        <p:txBody>
          <a:bodyPr wrap="square">
            <a:spAutoFit/>
          </a:bodyPr>
          <a:lstStyle/>
          <a:p>
            <a:r>
              <a:rPr lang="en-US" sz="3200" dirty="0">
                <a:solidFill>
                  <a:srgbClr val="FFFF00"/>
                </a:solidFill>
              </a:rPr>
              <a:t> </a:t>
            </a:r>
            <a:r>
              <a:rPr lang="en-US" sz="3200" dirty="0" smtClean="0">
                <a:solidFill>
                  <a:srgbClr val="FFFF00"/>
                </a:solidFill>
              </a:rPr>
              <a:t>I </a:t>
            </a:r>
            <a:r>
              <a:rPr lang="en-US" sz="3200" dirty="0">
                <a:solidFill>
                  <a:srgbClr val="FFFF00"/>
                </a:solidFill>
              </a:rPr>
              <a:t>have come that they may have life, and have it to the full. </a:t>
            </a:r>
            <a:r>
              <a:rPr lang="en-US" sz="3200" b="1" dirty="0">
                <a:solidFill>
                  <a:srgbClr val="FFFF00"/>
                </a:solidFill>
              </a:rPr>
              <a:t>John 10:10 (NIV) </a:t>
            </a:r>
            <a:endParaRPr lang="en-US" sz="3200" dirty="0">
              <a:solidFill>
                <a:srgbClr val="FFFF00"/>
              </a:solidFill>
            </a:endParaRPr>
          </a:p>
        </p:txBody>
      </p:sp>
    </p:spTree>
    <p:extLst>
      <p:ext uri="{BB962C8B-B14F-4D97-AF65-F5344CB8AC3E}">
        <p14:creationId xmlns:p14="http://schemas.microsoft.com/office/powerpoint/2010/main" val="2342878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96290"/>
            <a:ext cx="8382000" cy="5632311"/>
          </a:xfrm>
          <a:prstGeom prst="rect">
            <a:avLst/>
          </a:prstGeom>
        </p:spPr>
        <p:txBody>
          <a:bodyPr wrap="square">
            <a:spAutoFit/>
          </a:bodyPr>
          <a:lstStyle/>
          <a:p>
            <a:r>
              <a:rPr lang="en-US" sz="2400" dirty="0"/>
              <a:t>“Lord we </a:t>
            </a:r>
            <a:r>
              <a:rPr lang="en-US" sz="2400" dirty="0" smtClean="0"/>
              <a:t>say, </a:t>
            </a:r>
            <a:r>
              <a:rPr lang="en-US" sz="2400" b="1" dirty="0" smtClean="0">
                <a:solidFill>
                  <a:srgbClr val="FFFF00"/>
                </a:solidFill>
              </a:rPr>
              <a:t>“here </a:t>
            </a:r>
            <a:r>
              <a:rPr lang="en-US" sz="2400" b="1" dirty="0">
                <a:solidFill>
                  <a:srgbClr val="FFFF00"/>
                </a:solidFill>
              </a:rPr>
              <a:t>we are send </a:t>
            </a:r>
            <a:r>
              <a:rPr lang="en-US" sz="2400" b="1" dirty="0" smtClean="0">
                <a:solidFill>
                  <a:srgbClr val="FFFF00"/>
                </a:solidFill>
              </a:rPr>
              <a:t>us</a:t>
            </a:r>
            <a:r>
              <a:rPr lang="en-US" sz="2400" dirty="0" smtClean="0"/>
              <a:t>” </a:t>
            </a:r>
            <a:r>
              <a:rPr lang="en-US" sz="2400" dirty="0"/>
              <a:t>into the </a:t>
            </a:r>
            <a:r>
              <a:rPr lang="en-US" sz="2400" dirty="0" smtClean="0"/>
              <a:t>realm </a:t>
            </a:r>
            <a:r>
              <a:rPr lang="en-US" sz="2400" dirty="0"/>
              <a:t>of </a:t>
            </a:r>
            <a:r>
              <a:rPr lang="en-US" sz="2400" dirty="0" smtClean="0"/>
              <a:t>prevailing faith </a:t>
            </a:r>
            <a:r>
              <a:rPr lang="en-US" sz="2400" dirty="0"/>
              <a:t>that </a:t>
            </a:r>
            <a:r>
              <a:rPr lang="en-US" sz="2400" dirty="0" smtClean="0"/>
              <a:t>receives the outworking of Your promises.  </a:t>
            </a:r>
            <a:r>
              <a:rPr lang="en-US" sz="2400" dirty="0"/>
              <a:t>We are here to </a:t>
            </a:r>
            <a:r>
              <a:rPr lang="en-US" sz="2400" dirty="0" smtClean="0"/>
              <a:t>receive the fulfillment of </a:t>
            </a:r>
            <a:r>
              <a:rPr lang="en-US" sz="2400" dirty="0"/>
              <a:t>Your promises that are in motion continuously in the Church age. They are promises that do not have an expiration date. They continue to unfold </a:t>
            </a:r>
            <a:r>
              <a:rPr lang="en-US" sz="2400" dirty="0" smtClean="0"/>
              <a:t>every </a:t>
            </a:r>
            <a:r>
              <a:rPr lang="en-US" sz="2400" dirty="0"/>
              <a:t>time </a:t>
            </a:r>
            <a:r>
              <a:rPr lang="en-US" sz="2400" dirty="0" smtClean="0"/>
              <a:t>Your Church endorses </a:t>
            </a:r>
            <a:r>
              <a:rPr lang="en-US" sz="2400" dirty="0"/>
              <a:t>them.”</a:t>
            </a:r>
          </a:p>
          <a:p>
            <a:r>
              <a:rPr lang="en-US" sz="2400" dirty="0"/>
              <a:t> </a:t>
            </a:r>
          </a:p>
          <a:p>
            <a:r>
              <a:rPr lang="en-US" sz="2400" dirty="0"/>
              <a:t>“Lord, we strike the Earth (like the King in the Old Testament) with faith in Your promises that You will pour out Your Holy Spirit now in this dark hour. That You will give us all that we need that in the day of great slaughter when the towers fall. That You will pour out the Holy Spirit on every mountain of influence. We receive that we have been afflicted because of our sin but we have been saved because of the Cross. And, therefore, as the Hannah's and the Esther's and the Debra's and the Sarah's of the earth we transact for the fulfillment of these promises –</a:t>
            </a:r>
            <a:r>
              <a:rPr lang="en-US" sz="2400" b="1" dirty="0"/>
              <a:t>and we declare that they will be fulfilled on our watch.</a:t>
            </a:r>
            <a:endParaRPr lang="en-US" sz="2400" dirty="0"/>
          </a:p>
        </p:txBody>
      </p:sp>
      <p:sp>
        <p:nvSpPr>
          <p:cNvPr id="5" name="Rectangle 4"/>
          <p:cNvSpPr/>
          <p:nvPr/>
        </p:nvSpPr>
        <p:spPr>
          <a:xfrm>
            <a:off x="609600" y="76200"/>
            <a:ext cx="8382000" cy="646331"/>
          </a:xfrm>
          <a:prstGeom prst="rect">
            <a:avLst/>
          </a:prstGeom>
        </p:spPr>
        <p:txBody>
          <a:bodyPr wrap="square">
            <a:spAutoFit/>
          </a:bodyPr>
          <a:lstStyle/>
          <a:p>
            <a:pPr algn="ctr"/>
            <a:r>
              <a:rPr lang="en-US" sz="3600" b="1" dirty="0" smtClean="0">
                <a:solidFill>
                  <a:srgbClr val="FFFF00"/>
                </a:solidFill>
              </a:rPr>
              <a:t>Concluding Prayer Of  Engagement </a:t>
            </a:r>
            <a:endParaRPr lang="en-US" sz="3600" dirty="0">
              <a:solidFill>
                <a:srgbClr val="FFFF00"/>
              </a:solidFill>
            </a:endParaRPr>
          </a:p>
        </p:txBody>
      </p:sp>
    </p:spTree>
    <p:extLst>
      <p:ext uri="{BB962C8B-B14F-4D97-AF65-F5344CB8AC3E}">
        <p14:creationId xmlns:p14="http://schemas.microsoft.com/office/powerpoint/2010/main" val="16673772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890" y="2861370"/>
            <a:ext cx="8686800" cy="3539430"/>
          </a:xfrm>
          <a:prstGeom prst="rect">
            <a:avLst/>
          </a:prstGeom>
        </p:spPr>
        <p:txBody>
          <a:bodyPr wrap="square">
            <a:spAutoFit/>
          </a:bodyPr>
          <a:lstStyle/>
          <a:p>
            <a:r>
              <a:rPr lang="en-US" sz="2800" dirty="0"/>
              <a:t>A Holy God, who reaches out His hand towards me and loves me and puts His hand through the latch of the Earth, so to speak, and I see Him and I smell Him and I know He’s real and I know that He paid a real price for me; and I'm engraved on the Palm of His hands. That's what motivates me not just that I'm a son of God and I'm never going to lose my position with Him. </a:t>
            </a:r>
            <a:r>
              <a:rPr lang="en-US" sz="2800" b="1" dirty="0">
                <a:solidFill>
                  <a:srgbClr val="FFFF00"/>
                </a:solidFill>
              </a:rPr>
              <a:t>But He is the outstanding among </a:t>
            </a:r>
            <a:r>
              <a:rPr lang="en-US" sz="2800" b="1" dirty="0" smtClean="0">
                <a:solidFill>
                  <a:srgbClr val="FFFF00"/>
                </a:solidFill>
              </a:rPr>
              <a:t>10,000. </a:t>
            </a:r>
            <a:r>
              <a:rPr lang="en-US" sz="2800" b="1" dirty="0">
                <a:solidFill>
                  <a:srgbClr val="FFFF00"/>
                </a:solidFill>
              </a:rPr>
              <a:t>I love Him and He deserves my all and I'm captured by </a:t>
            </a:r>
            <a:r>
              <a:rPr lang="en-US" sz="2800" b="1" dirty="0" smtClean="0">
                <a:solidFill>
                  <a:srgbClr val="FFFF00"/>
                </a:solidFill>
              </a:rPr>
              <a:t>His </a:t>
            </a:r>
            <a:r>
              <a:rPr lang="en-US" sz="2800" b="1" dirty="0">
                <a:solidFill>
                  <a:srgbClr val="FFFF00"/>
                </a:solidFill>
              </a:rPr>
              <a:t>glory.</a:t>
            </a:r>
          </a:p>
        </p:txBody>
      </p:sp>
      <p:pic>
        <p:nvPicPr>
          <p:cNvPr id="5" name="Picture 2" descr="Seeking God's Hand | Tina Mar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536" y="228600"/>
            <a:ext cx="3339509" cy="222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89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984480"/>
            <a:ext cx="8229600" cy="3416320"/>
          </a:xfrm>
          <a:prstGeom prst="rect">
            <a:avLst/>
          </a:prstGeom>
        </p:spPr>
        <p:txBody>
          <a:bodyPr wrap="square">
            <a:spAutoFit/>
          </a:bodyPr>
          <a:lstStyle/>
          <a:p>
            <a:r>
              <a:rPr lang="en-US" sz="3600" dirty="0" smtClean="0"/>
              <a:t> </a:t>
            </a:r>
            <a:r>
              <a:rPr lang="en-US" sz="3600" dirty="0"/>
              <a:t>In those days Hezekiah became ill and was at the point of death. The prophet Isaiah son of </a:t>
            </a:r>
            <a:r>
              <a:rPr lang="en-US" sz="3600" dirty="0" err="1"/>
              <a:t>Amoz</a:t>
            </a:r>
            <a:r>
              <a:rPr lang="en-US" sz="3600" dirty="0"/>
              <a:t> went to him and said, "This is what the LORD says: Put your house in order, because you are going to die; you will not recover." 2 Kings 20:1 </a:t>
            </a:r>
          </a:p>
        </p:txBody>
      </p:sp>
      <p:pic>
        <p:nvPicPr>
          <p:cNvPr id="5122" name="Picture 2" descr="Putting Your House In Order - Women Living 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62" y="157183"/>
            <a:ext cx="2886075" cy="273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931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97089"/>
            <a:ext cx="8839200" cy="5632311"/>
          </a:xfrm>
          <a:prstGeom prst="rect">
            <a:avLst/>
          </a:prstGeom>
        </p:spPr>
        <p:txBody>
          <a:bodyPr wrap="square">
            <a:spAutoFit/>
          </a:bodyPr>
          <a:lstStyle/>
          <a:p>
            <a:r>
              <a:rPr lang="en-US" sz="2000" dirty="0" smtClean="0"/>
              <a:t>Then </a:t>
            </a:r>
            <a:r>
              <a:rPr lang="en-US" sz="2000" dirty="0"/>
              <a:t>suddenly the Lord you are seeking will come to his temple; the messenger of the covenant, whom you desire, will come," says the </a:t>
            </a:r>
            <a:r>
              <a:rPr lang="en-US" sz="2000" cap="small" dirty="0"/>
              <a:t>LORD</a:t>
            </a:r>
            <a:r>
              <a:rPr lang="en-US" sz="2000" dirty="0"/>
              <a:t> Almighty. </a:t>
            </a:r>
            <a:r>
              <a:rPr lang="en-US" sz="2000" baseline="30000" dirty="0"/>
              <a:t>2 </a:t>
            </a:r>
            <a:r>
              <a:rPr lang="en-US" sz="2000" dirty="0"/>
              <a:t> But who can endure the day of </a:t>
            </a:r>
            <a:r>
              <a:rPr lang="en-US" sz="2000" dirty="0" smtClean="0"/>
              <a:t>His </a:t>
            </a:r>
            <a:r>
              <a:rPr lang="en-US" sz="2000" dirty="0"/>
              <a:t>coming? </a:t>
            </a:r>
            <a:r>
              <a:rPr lang="en-US" sz="2000" b="1" dirty="0">
                <a:solidFill>
                  <a:srgbClr val="FFFF00"/>
                </a:solidFill>
              </a:rPr>
              <a:t>Who can stand when </a:t>
            </a:r>
            <a:r>
              <a:rPr lang="en-US" sz="2000" b="1" dirty="0" smtClean="0">
                <a:solidFill>
                  <a:srgbClr val="FFFF00"/>
                </a:solidFill>
              </a:rPr>
              <a:t>He </a:t>
            </a:r>
            <a:r>
              <a:rPr lang="en-US" sz="2000" b="1" dirty="0">
                <a:solidFill>
                  <a:srgbClr val="FFFF00"/>
                </a:solidFill>
              </a:rPr>
              <a:t>appears? For </a:t>
            </a:r>
            <a:r>
              <a:rPr lang="en-US" sz="2000" b="1" dirty="0" smtClean="0">
                <a:solidFill>
                  <a:srgbClr val="FFFF00"/>
                </a:solidFill>
              </a:rPr>
              <a:t>He </a:t>
            </a:r>
            <a:r>
              <a:rPr lang="en-US" sz="2000" b="1" dirty="0">
                <a:solidFill>
                  <a:srgbClr val="FFFF00"/>
                </a:solidFill>
              </a:rPr>
              <a:t>will be like a refiner's fire or a launderer's soap. </a:t>
            </a:r>
            <a:r>
              <a:rPr lang="en-US" sz="2000" b="1" baseline="30000" dirty="0">
                <a:solidFill>
                  <a:srgbClr val="FFFF00"/>
                </a:solidFill>
              </a:rPr>
              <a:t>3 </a:t>
            </a:r>
            <a:r>
              <a:rPr lang="en-US" sz="2000" b="1" dirty="0">
                <a:solidFill>
                  <a:srgbClr val="FFFF00"/>
                </a:solidFill>
              </a:rPr>
              <a:t> He will sit as a refiner and purifier of silver; </a:t>
            </a:r>
            <a:r>
              <a:rPr lang="en-US" sz="2000" b="1" dirty="0" smtClean="0">
                <a:solidFill>
                  <a:srgbClr val="FFFF00"/>
                </a:solidFill>
              </a:rPr>
              <a:t>He </a:t>
            </a:r>
            <a:r>
              <a:rPr lang="en-US" sz="2000" b="1" dirty="0">
                <a:solidFill>
                  <a:srgbClr val="FFFF00"/>
                </a:solidFill>
              </a:rPr>
              <a:t>will purify the Levites and refine them like gold and silver.</a:t>
            </a:r>
            <a:r>
              <a:rPr lang="en-US" sz="2000" dirty="0"/>
              <a:t> Then the </a:t>
            </a:r>
            <a:r>
              <a:rPr lang="en-US" sz="2000" cap="small" dirty="0"/>
              <a:t>LORD</a:t>
            </a:r>
            <a:r>
              <a:rPr lang="en-US" sz="2000" dirty="0"/>
              <a:t> will have men </a:t>
            </a:r>
            <a:r>
              <a:rPr lang="en-US" sz="2000" dirty="0" smtClean="0"/>
              <a:t>(and women) who </a:t>
            </a:r>
            <a:r>
              <a:rPr lang="en-US" sz="2000" dirty="0"/>
              <a:t>will bring offerings in righteousness, </a:t>
            </a:r>
            <a:r>
              <a:rPr lang="en-US" sz="2000" baseline="30000" dirty="0" smtClean="0"/>
              <a:t>-</a:t>
            </a:r>
            <a:r>
              <a:rPr lang="en-US" sz="2000" dirty="0" smtClean="0"/>
              <a:t> </a:t>
            </a:r>
            <a:r>
              <a:rPr lang="en-US" sz="2000" baseline="30000" dirty="0"/>
              <a:t>5 </a:t>
            </a:r>
            <a:r>
              <a:rPr lang="en-US" sz="2000" dirty="0"/>
              <a:t> "So I will come near to you for judgment. I will be quick to testify against sorcerers, adulterers and perjurers, against those who defraud laborers of their wages, who oppress the widows and the fatherless, </a:t>
            </a:r>
            <a:r>
              <a:rPr lang="en-US" sz="2000" b="1" dirty="0">
                <a:solidFill>
                  <a:srgbClr val="FFFF00"/>
                </a:solidFill>
              </a:rPr>
              <a:t>and deprive aliens of justice, but do not fear </a:t>
            </a:r>
            <a:r>
              <a:rPr lang="en-US" sz="2000" b="1" dirty="0" smtClean="0">
                <a:solidFill>
                  <a:srgbClr val="FFFF00"/>
                </a:solidFill>
              </a:rPr>
              <a:t>Me</a:t>
            </a:r>
            <a:r>
              <a:rPr lang="en-US" sz="2000" b="1" dirty="0">
                <a:solidFill>
                  <a:srgbClr val="FFFF00"/>
                </a:solidFill>
              </a:rPr>
              <a:t>," says the </a:t>
            </a:r>
            <a:r>
              <a:rPr lang="en-US" sz="2000" b="1" cap="small" dirty="0">
                <a:solidFill>
                  <a:srgbClr val="FFFF00"/>
                </a:solidFill>
              </a:rPr>
              <a:t>LORD</a:t>
            </a:r>
            <a:r>
              <a:rPr lang="en-US" sz="2000" b="1" dirty="0">
                <a:solidFill>
                  <a:srgbClr val="FFFF00"/>
                </a:solidFill>
              </a:rPr>
              <a:t> Almighty. </a:t>
            </a:r>
            <a:r>
              <a:rPr lang="en-US" sz="2000" baseline="30000" dirty="0"/>
              <a:t>6 </a:t>
            </a:r>
            <a:r>
              <a:rPr lang="en-US" sz="2000" dirty="0"/>
              <a:t> "</a:t>
            </a:r>
            <a:r>
              <a:rPr lang="en-US" sz="2000" b="1" dirty="0">
                <a:solidFill>
                  <a:srgbClr val="FFFF00"/>
                </a:solidFill>
              </a:rPr>
              <a:t>I the </a:t>
            </a:r>
            <a:r>
              <a:rPr lang="en-US" sz="2000" b="1" cap="small" dirty="0">
                <a:solidFill>
                  <a:srgbClr val="FFFF00"/>
                </a:solidFill>
              </a:rPr>
              <a:t>LORD</a:t>
            </a:r>
            <a:r>
              <a:rPr lang="en-US" sz="2000" b="1" dirty="0">
                <a:solidFill>
                  <a:srgbClr val="FFFF00"/>
                </a:solidFill>
              </a:rPr>
              <a:t> do not change</a:t>
            </a:r>
            <a:r>
              <a:rPr lang="en-US" sz="2000" dirty="0"/>
              <a:t>. </a:t>
            </a:r>
            <a:r>
              <a:rPr lang="en-US" sz="2000" dirty="0" smtClean="0"/>
              <a:t>Return </a:t>
            </a:r>
            <a:r>
              <a:rPr lang="en-US" sz="2000" dirty="0"/>
              <a:t>to </a:t>
            </a:r>
            <a:r>
              <a:rPr lang="en-US" sz="2000" dirty="0" smtClean="0"/>
              <a:t>Me</a:t>
            </a:r>
            <a:r>
              <a:rPr lang="en-US" sz="2000" dirty="0"/>
              <a:t>, and I will return to you," says the </a:t>
            </a:r>
            <a:r>
              <a:rPr lang="en-US" sz="2000" cap="small" dirty="0"/>
              <a:t>LORD</a:t>
            </a:r>
            <a:r>
              <a:rPr lang="en-US" sz="2000" dirty="0"/>
              <a:t> Almighty. "But you ask, 'How are we to return?' </a:t>
            </a:r>
            <a:r>
              <a:rPr lang="en-US" sz="2000" baseline="30000" dirty="0"/>
              <a:t>8 </a:t>
            </a:r>
            <a:r>
              <a:rPr lang="en-US" sz="2000" dirty="0"/>
              <a:t> "Will a man rob God? Yet you rob me. "But you ask, 'How do we rob you?' "In tithes and offerings. </a:t>
            </a:r>
            <a:r>
              <a:rPr lang="en-US" sz="2000" baseline="30000" dirty="0"/>
              <a:t>9 </a:t>
            </a:r>
            <a:r>
              <a:rPr lang="en-US" sz="2000" dirty="0"/>
              <a:t> You are under a curse--the whole nation of you--because you are robbing me. </a:t>
            </a:r>
            <a:r>
              <a:rPr lang="en-US" sz="2000" baseline="30000" dirty="0"/>
              <a:t>10 </a:t>
            </a:r>
            <a:r>
              <a:rPr lang="en-US" sz="2000" dirty="0"/>
              <a:t> </a:t>
            </a:r>
            <a:r>
              <a:rPr lang="en-US" sz="2000" b="1" dirty="0">
                <a:solidFill>
                  <a:srgbClr val="FFFF00"/>
                </a:solidFill>
              </a:rPr>
              <a:t>Bring the whole tithe into the storehouse, that there may be food in my house. Test me in this," says the </a:t>
            </a:r>
            <a:r>
              <a:rPr lang="en-US" sz="2000" b="1" cap="small" dirty="0">
                <a:solidFill>
                  <a:srgbClr val="FFFF00"/>
                </a:solidFill>
              </a:rPr>
              <a:t>LORD</a:t>
            </a:r>
            <a:r>
              <a:rPr lang="en-US" sz="2000" b="1" dirty="0">
                <a:solidFill>
                  <a:srgbClr val="FFFF00"/>
                </a:solidFill>
              </a:rPr>
              <a:t> Almighty, "and see if I will not throw open the floodgates of heaven and pour out so much blessing that you will not have room enough for it. </a:t>
            </a:r>
            <a:r>
              <a:rPr lang="en-US" sz="2000" baseline="30000" dirty="0"/>
              <a:t>11 </a:t>
            </a:r>
            <a:r>
              <a:rPr lang="en-US" sz="2000" dirty="0"/>
              <a:t> I will prevent pests from devouring your crops, and the vines in your fields will not cast their fruit," says the </a:t>
            </a:r>
            <a:r>
              <a:rPr lang="en-US" sz="2000" cap="small" dirty="0"/>
              <a:t>LORD</a:t>
            </a:r>
            <a:r>
              <a:rPr lang="en-US" sz="2000" dirty="0"/>
              <a:t> Almighty. </a:t>
            </a:r>
            <a:r>
              <a:rPr lang="en-US" sz="2000" baseline="30000" dirty="0"/>
              <a:t>12 </a:t>
            </a:r>
            <a:r>
              <a:rPr lang="en-US" sz="2000" dirty="0"/>
              <a:t> </a:t>
            </a:r>
            <a:r>
              <a:rPr lang="en-US" sz="2000" b="1" dirty="0">
                <a:solidFill>
                  <a:srgbClr val="FFFF00"/>
                </a:solidFill>
              </a:rPr>
              <a:t>"Then all the nations will call you blessed, for yours will be a delightful land," says the </a:t>
            </a:r>
            <a:r>
              <a:rPr lang="en-US" sz="2000" b="1" cap="small" dirty="0">
                <a:solidFill>
                  <a:srgbClr val="FFFF00"/>
                </a:solidFill>
              </a:rPr>
              <a:t>LORD</a:t>
            </a:r>
            <a:r>
              <a:rPr lang="en-US" sz="2000" b="1" dirty="0">
                <a:solidFill>
                  <a:srgbClr val="FFFF00"/>
                </a:solidFill>
              </a:rPr>
              <a:t> Almighty</a:t>
            </a:r>
            <a:r>
              <a:rPr lang="en-US" sz="2000" dirty="0"/>
              <a:t>. </a:t>
            </a:r>
            <a:r>
              <a:rPr lang="en-US" sz="2000" b="1" dirty="0"/>
              <a:t>Malachi </a:t>
            </a:r>
            <a:r>
              <a:rPr lang="en-US" sz="2000" b="1" dirty="0" smtClean="0"/>
              <a:t>3:1-3, 5-12 </a:t>
            </a:r>
            <a:r>
              <a:rPr lang="en-US" sz="2000" b="1" dirty="0"/>
              <a:t>(NIV) </a:t>
            </a:r>
            <a:endParaRPr lang="en-US" sz="2000" dirty="0"/>
          </a:p>
        </p:txBody>
      </p:sp>
      <p:sp>
        <p:nvSpPr>
          <p:cNvPr id="5" name="Rectangle 4"/>
          <p:cNvSpPr/>
          <p:nvPr/>
        </p:nvSpPr>
        <p:spPr>
          <a:xfrm>
            <a:off x="381000" y="253425"/>
            <a:ext cx="8382000" cy="584775"/>
          </a:xfrm>
          <a:prstGeom prst="rect">
            <a:avLst/>
          </a:prstGeom>
        </p:spPr>
        <p:txBody>
          <a:bodyPr wrap="square">
            <a:spAutoFit/>
          </a:bodyPr>
          <a:lstStyle/>
          <a:p>
            <a:pPr algn="ctr"/>
            <a:r>
              <a:rPr lang="en-US" sz="3200" b="1" dirty="0" smtClean="0">
                <a:solidFill>
                  <a:srgbClr val="FFFF00"/>
                </a:solidFill>
              </a:rPr>
              <a:t>God Calls Us to Bring All Into The Storehouse</a:t>
            </a:r>
            <a:endParaRPr lang="en-US" sz="3200" dirty="0">
              <a:solidFill>
                <a:srgbClr val="FFFF00"/>
              </a:solidFill>
            </a:endParaRPr>
          </a:p>
        </p:txBody>
      </p:sp>
    </p:spTree>
    <p:extLst>
      <p:ext uri="{BB962C8B-B14F-4D97-AF65-F5344CB8AC3E}">
        <p14:creationId xmlns:p14="http://schemas.microsoft.com/office/powerpoint/2010/main" val="10979404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959"/>
            <a:ext cx="8153400" cy="1077218"/>
          </a:xfrm>
          <a:prstGeom prst="rect">
            <a:avLst/>
          </a:prstGeom>
        </p:spPr>
        <p:txBody>
          <a:bodyPr wrap="square">
            <a:spAutoFit/>
          </a:bodyPr>
          <a:lstStyle/>
          <a:p>
            <a:pPr algn="ctr"/>
            <a:r>
              <a:rPr lang="en-US" sz="3200" b="1" dirty="0" smtClean="0">
                <a:solidFill>
                  <a:srgbClr val="FFFF00"/>
                </a:solidFill>
              </a:rPr>
              <a:t>When The Message Get’s Garbled</a:t>
            </a:r>
          </a:p>
          <a:p>
            <a:pPr algn="ctr"/>
            <a:r>
              <a:rPr lang="en-US" sz="3200" b="1" dirty="0" smtClean="0">
                <a:solidFill>
                  <a:srgbClr val="FFFF00"/>
                </a:solidFill>
              </a:rPr>
              <a:t>It Can Paralyze The People  And the Mission </a:t>
            </a:r>
            <a:endParaRPr lang="en-US" sz="3200" dirty="0">
              <a:solidFill>
                <a:srgbClr val="FFFF00"/>
              </a:solidFill>
            </a:endParaRPr>
          </a:p>
        </p:txBody>
      </p:sp>
      <p:sp>
        <p:nvSpPr>
          <p:cNvPr id="5" name="Rectangle 4"/>
          <p:cNvSpPr/>
          <p:nvPr/>
        </p:nvSpPr>
        <p:spPr>
          <a:xfrm>
            <a:off x="381000" y="1752600"/>
            <a:ext cx="8534400" cy="1815882"/>
          </a:xfrm>
          <a:prstGeom prst="rect">
            <a:avLst/>
          </a:prstGeom>
        </p:spPr>
        <p:txBody>
          <a:bodyPr wrap="square">
            <a:spAutoFit/>
          </a:bodyPr>
          <a:lstStyle/>
          <a:p>
            <a:r>
              <a:rPr lang="en-US" sz="2400" b="1" dirty="0">
                <a:solidFill>
                  <a:srgbClr val="FFFF00"/>
                </a:solidFill>
              </a:rPr>
              <a:t>WHAT IS THE ACHILLES HEEL OF THE AMERICAN CHURCH?</a:t>
            </a:r>
          </a:p>
          <a:p>
            <a:r>
              <a:rPr lang="en-US" sz="2400" dirty="0"/>
              <a:t> </a:t>
            </a:r>
          </a:p>
          <a:p>
            <a:pPr lvl="0"/>
            <a:r>
              <a:rPr lang="en-US" sz="3200" dirty="0"/>
              <a:t>Passivity in the name of love – Kris Vallotton</a:t>
            </a:r>
          </a:p>
          <a:p>
            <a:pPr lvl="0"/>
            <a:r>
              <a:rPr lang="en-US" sz="3200" dirty="0"/>
              <a:t>Fear of Rejection – Danny </a:t>
            </a:r>
            <a:r>
              <a:rPr lang="en-US" sz="3200" dirty="0" smtClean="0"/>
              <a:t>Silk</a:t>
            </a:r>
            <a:endParaRPr lang="en-US" sz="3200" dirty="0"/>
          </a:p>
        </p:txBody>
      </p:sp>
      <p:sp>
        <p:nvSpPr>
          <p:cNvPr id="6" name="Rectangle 5"/>
          <p:cNvSpPr/>
          <p:nvPr/>
        </p:nvSpPr>
        <p:spPr>
          <a:xfrm>
            <a:off x="381000" y="4114800"/>
            <a:ext cx="8534400" cy="2308324"/>
          </a:xfrm>
          <a:prstGeom prst="rect">
            <a:avLst/>
          </a:prstGeom>
        </p:spPr>
        <p:txBody>
          <a:bodyPr wrap="square">
            <a:spAutoFit/>
          </a:bodyPr>
          <a:lstStyle/>
          <a:p>
            <a:r>
              <a:rPr lang="en-US" sz="3600" dirty="0" smtClean="0">
                <a:solidFill>
                  <a:srgbClr val="FFFF00"/>
                </a:solidFill>
              </a:rPr>
              <a:t>ILLUSTRATION:</a:t>
            </a:r>
          </a:p>
          <a:p>
            <a:r>
              <a:rPr lang="en-US" sz="3600" dirty="0" smtClean="0"/>
              <a:t>Go </a:t>
            </a:r>
            <a:r>
              <a:rPr lang="en-US" sz="3600" dirty="0"/>
              <a:t>to the center of town and </a:t>
            </a:r>
            <a:r>
              <a:rPr lang="en-US" sz="3600" dirty="0" smtClean="0"/>
              <a:t>east the </a:t>
            </a:r>
            <a:r>
              <a:rPr lang="en-US" sz="3600" dirty="0"/>
              <a:t>high school and stop at the gas station and </a:t>
            </a:r>
            <a:r>
              <a:rPr lang="en-US" sz="3600" dirty="0" smtClean="0"/>
              <a:t>go </a:t>
            </a:r>
            <a:r>
              <a:rPr lang="en-US" sz="3600" dirty="0"/>
              <a:t>not go in but hide in the bushes and wait </a:t>
            </a:r>
            <a:r>
              <a:rPr lang="en-US" sz="3600" dirty="0" smtClean="0"/>
              <a:t>the </a:t>
            </a:r>
            <a:r>
              <a:rPr lang="en-US" sz="3600" dirty="0"/>
              <a:t>victory.</a:t>
            </a:r>
          </a:p>
        </p:txBody>
      </p:sp>
    </p:spTree>
    <p:extLst>
      <p:ext uri="{BB962C8B-B14F-4D97-AF65-F5344CB8AC3E}">
        <p14:creationId xmlns:p14="http://schemas.microsoft.com/office/powerpoint/2010/main" val="3875326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382000" cy="4401205"/>
          </a:xfrm>
          <a:prstGeom prst="rect">
            <a:avLst/>
          </a:prstGeom>
        </p:spPr>
        <p:txBody>
          <a:bodyPr wrap="square">
            <a:spAutoFit/>
          </a:bodyPr>
          <a:lstStyle/>
          <a:p>
            <a:r>
              <a:rPr lang="en-US" sz="4000" b="1" dirty="0"/>
              <a:t>“People can believe good ideas for bad reasons, and there are </a:t>
            </a:r>
            <a:r>
              <a:rPr lang="en-US" sz="4000" b="1" dirty="0">
                <a:solidFill>
                  <a:srgbClr val="FFFF00"/>
                </a:solidFill>
              </a:rPr>
              <a:t>bad arguments for good ideas.</a:t>
            </a:r>
            <a:r>
              <a:rPr lang="en-US" sz="4000" b="1" dirty="0"/>
              <a:t> The problem with not taking an issue with these two things is that sooner or later bad arguments and bad reasons </a:t>
            </a:r>
            <a:r>
              <a:rPr lang="en-US" sz="4000" b="1" dirty="0">
                <a:solidFill>
                  <a:srgbClr val="FFFF00"/>
                </a:solidFill>
              </a:rPr>
              <a:t>will turn into bad ideas</a:t>
            </a:r>
            <a:r>
              <a:rPr lang="en-US" sz="4000" b="1" dirty="0"/>
              <a:t>.”</a:t>
            </a:r>
            <a:r>
              <a:rPr lang="en-US" sz="4000" dirty="0"/>
              <a:t> Author Unknown </a:t>
            </a:r>
          </a:p>
        </p:txBody>
      </p:sp>
    </p:spTree>
    <p:extLst>
      <p:ext uri="{BB962C8B-B14F-4D97-AF65-F5344CB8AC3E}">
        <p14:creationId xmlns:p14="http://schemas.microsoft.com/office/powerpoint/2010/main" val="12457012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779455"/>
            <a:ext cx="8305800" cy="2554545"/>
          </a:xfrm>
          <a:prstGeom prst="rect">
            <a:avLst/>
          </a:prstGeom>
        </p:spPr>
        <p:txBody>
          <a:bodyPr wrap="square">
            <a:spAutoFit/>
          </a:bodyPr>
          <a:lstStyle/>
          <a:p>
            <a:r>
              <a:rPr lang="en-US" sz="4000" dirty="0"/>
              <a:t>In righteousness you will be established: </a:t>
            </a:r>
            <a:r>
              <a:rPr lang="en-US" sz="4000" dirty="0">
                <a:solidFill>
                  <a:srgbClr val="FFFF00"/>
                </a:solidFill>
              </a:rPr>
              <a:t>Tyranny will be far from you</a:t>
            </a:r>
            <a:r>
              <a:rPr lang="en-US" sz="4000" dirty="0"/>
              <a:t>; you will have nothing to fear. Terror will be far removed; it will not come near you. Isaiah 54:14 (NIV) </a:t>
            </a:r>
          </a:p>
        </p:txBody>
      </p:sp>
      <p:sp>
        <p:nvSpPr>
          <p:cNvPr id="5" name="Rectangle 4"/>
          <p:cNvSpPr/>
          <p:nvPr/>
        </p:nvSpPr>
        <p:spPr>
          <a:xfrm>
            <a:off x="520995" y="1973759"/>
            <a:ext cx="8153400" cy="769441"/>
          </a:xfrm>
          <a:prstGeom prst="rect">
            <a:avLst/>
          </a:prstGeom>
        </p:spPr>
        <p:txBody>
          <a:bodyPr wrap="square">
            <a:spAutoFit/>
          </a:bodyPr>
          <a:lstStyle/>
          <a:p>
            <a:pPr algn="ctr"/>
            <a:r>
              <a:rPr lang="en-US" sz="4400" b="1" dirty="0" smtClean="0">
                <a:solidFill>
                  <a:srgbClr val="FFFF00"/>
                </a:solidFill>
              </a:rPr>
              <a:t>God’s Gold Standard </a:t>
            </a:r>
            <a:endParaRPr lang="en-US" sz="4400" dirty="0">
              <a:solidFill>
                <a:srgbClr val="FFFF00"/>
              </a:solidFill>
            </a:endParaRPr>
          </a:p>
        </p:txBody>
      </p:sp>
      <p:sp>
        <p:nvSpPr>
          <p:cNvPr id="6" name="Rectangle 5"/>
          <p:cNvSpPr/>
          <p:nvPr/>
        </p:nvSpPr>
        <p:spPr>
          <a:xfrm>
            <a:off x="609600" y="224879"/>
            <a:ext cx="8153400" cy="1323439"/>
          </a:xfrm>
          <a:prstGeom prst="rect">
            <a:avLst/>
          </a:prstGeom>
        </p:spPr>
        <p:txBody>
          <a:bodyPr wrap="square">
            <a:spAutoFit/>
          </a:bodyPr>
          <a:lstStyle/>
          <a:p>
            <a:pPr algn="ctr"/>
            <a:r>
              <a:rPr lang="en-US" sz="4000" b="1" dirty="0" smtClean="0">
                <a:solidFill>
                  <a:srgbClr val="FFFF00"/>
                </a:solidFill>
              </a:rPr>
              <a:t>Tyranny Is A Bad Idea That People</a:t>
            </a:r>
          </a:p>
          <a:p>
            <a:pPr algn="ctr"/>
            <a:r>
              <a:rPr lang="en-US" sz="4000" b="1" dirty="0" smtClean="0">
                <a:solidFill>
                  <a:srgbClr val="FFFF00"/>
                </a:solidFill>
              </a:rPr>
              <a:t>Actually Try To Convince Us is Good</a:t>
            </a:r>
            <a:endParaRPr lang="en-US" sz="4000" dirty="0">
              <a:solidFill>
                <a:srgbClr val="FFFF00"/>
              </a:solidFill>
            </a:endParaRPr>
          </a:p>
        </p:txBody>
      </p:sp>
    </p:spTree>
    <p:extLst>
      <p:ext uri="{BB962C8B-B14F-4D97-AF65-F5344CB8AC3E}">
        <p14:creationId xmlns:p14="http://schemas.microsoft.com/office/powerpoint/2010/main" val="27960105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178030</TotalTime>
  <Words>2207</Words>
  <Application>Microsoft Office PowerPoint</Application>
  <PresentationFormat>On-screen Show (4:3)</PresentationFormat>
  <Paragraphs>152</Paragraphs>
  <Slides>32</Slides>
  <Notes>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1_Green curves template Segoe</vt:lpstr>
      <vt:lpstr>White with Courier font for code slides</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2269</cp:revision>
  <cp:lastPrinted>2022-03-14T11:49:24Z</cp:lastPrinted>
  <dcterms:created xsi:type="dcterms:W3CDTF">2017-04-23T09:25:27Z</dcterms:created>
  <dcterms:modified xsi:type="dcterms:W3CDTF">2022-09-04T16:06:03Z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