
<file path=[Content_Types].xml><?xml version="1.0" encoding="utf-8"?>
<Types xmlns="http://schemas.openxmlformats.org/package/2006/content-types">
  <Default Extension="png" ContentType="image/png"/>
  <Default Extension="webp" ContentType="image/webp"/>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4"/>
  </p:sldMasterIdLst>
  <p:sldIdLst>
    <p:sldId id="273" r:id="rId5"/>
    <p:sldId id="289" r:id="rId6"/>
    <p:sldId id="297" r:id="rId7"/>
    <p:sldId id="298" r:id="rId8"/>
    <p:sldId id="292" r:id="rId9"/>
    <p:sldId id="290" r:id="rId10"/>
    <p:sldId id="304" r:id="rId11"/>
    <p:sldId id="300" r:id="rId12"/>
    <p:sldId id="294" r:id="rId13"/>
    <p:sldId id="301" r:id="rId14"/>
    <p:sldId id="305" r:id="rId15"/>
    <p:sldId id="293" r:id="rId16"/>
    <p:sldId id="302" r:id="rId17"/>
    <p:sldId id="303" r:id="rId18"/>
    <p:sldId id="295" r:id="rId19"/>
    <p:sldId id="291" r:id="rId20"/>
    <p:sldId id="296" r:id="rId21"/>
    <p:sldId id="307" r:id="rId22"/>
    <p:sldId id="306" r:id="rId23"/>
    <p:sldId id="313" r:id="rId24"/>
    <p:sldId id="314" r:id="rId25"/>
    <p:sldId id="308" r:id="rId26"/>
    <p:sldId id="311" r:id="rId27"/>
    <p:sldId id="312" r:id="rId28"/>
    <p:sldId id="309" r:id="rId29"/>
    <p:sldId id="31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2" clrIdx="0">
    <p:extLst>
      <p:ext uri="{19B8F6BF-5375-455C-9EA6-DF929625EA0E}">
        <p15:presenceInfo xmlns:p15="http://schemas.microsoft.com/office/powerpoint/2012/main" xmlns=""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110" d="100"/>
          <a:sy n="110" d="100"/>
        </p:scale>
        <p:origin x="-51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17T15:16:19.083" idx="2">
    <p:pos x="10" y="10"/>
    <p:text/>
    <p:extLst>
      <p:ext uri="{C676402C-5697-4E1C-873F-D02D1690AC5C}">
        <p15:threadingInfo xmlns:p15="http://schemas.microsoft.com/office/powerpoint/2012/main" xmlns=""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5445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7985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24487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8005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153568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715056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221831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33797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647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7642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356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377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742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679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49362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9/25/2022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739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D291B17-9318-49DB-B28B-6E5994AE9581}" type="datetime1">
              <a:rPr lang="en-US" smtClean="0"/>
              <a:t>9/25/2022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14693542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1E816-31F5-48BB-BD02-D15F2F18B48A}"/>
              </a:ext>
            </a:extLst>
          </p:cNvPr>
          <p:cNvSpPr>
            <a:spLocks noGrp="1"/>
          </p:cNvSpPr>
          <p:nvPr>
            <p:ph type="ctrTitle"/>
          </p:nvPr>
        </p:nvSpPr>
        <p:spPr>
          <a:xfrm>
            <a:off x="4545368" y="850790"/>
            <a:ext cx="7029372" cy="4354249"/>
          </a:xfrm>
        </p:spPr>
        <p:txBody>
          <a:bodyPr anchor="ctr">
            <a:normAutofit/>
          </a:bodyPr>
          <a:lstStyle/>
          <a:p>
            <a:r>
              <a:rPr lang="en-US" sz="3600" dirty="0">
                <a:solidFill>
                  <a:srgbClr val="FFFFFF"/>
                </a:solidFill>
              </a:rPr>
              <a:t>Tear down the high places; build up your faith</a:t>
            </a:r>
          </a:p>
        </p:txBody>
      </p:sp>
      <p:sp>
        <p:nvSpPr>
          <p:cNvPr id="3" name="Subtitle 2">
            <a:extLst>
              <a:ext uri="{FF2B5EF4-FFF2-40B4-BE49-F238E27FC236}">
                <a16:creationId xmlns:a16="http://schemas.microsoft.com/office/drawing/2014/main" xmlns="" id="{835D6E6B-3353-491C-A3C6-F278D6CED8B3}"/>
              </a:ext>
            </a:extLst>
          </p:cNvPr>
          <p:cNvSpPr>
            <a:spLocks noGrp="1"/>
          </p:cNvSpPr>
          <p:nvPr>
            <p:ph type="subTitle" idx="1"/>
          </p:nvPr>
        </p:nvSpPr>
        <p:spPr>
          <a:xfrm>
            <a:off x="5762625" y="6148834"/>
            <a:ext cx="1895475" cy="45719"/>
          </a:xfrm>
          <a:noFill/>
        </p:spPr>
        <p:txBody>
          <a:bodyPr anchor="ctr">
            <a:normAutofit fontScale="25000" lnSpcReduction="20000"/>
          </a:bodyPr>
          <a:lstStyle/>
          <a:p>
            <a:r>
              <a:rPr lang="en-US" sz="1800" dirty="0">
                <a:solidFill>
                  <a:srgbClr val="FFFFFF">
                    <a:alpha val="75000"/>
                  </a:srgbClr>
                </a:solidFill>
              </a:rPr>
              <a:t>Tear Dow</a:t>
            </a:r>
          </a:p>
        </p:txBody>
      </p:sp>
      <p:pic>
        <p:nvPicPr>
          <p:cNvPr id="9" name="Picture 8">
            <a:extLst>
              <a:ext uri="{FF2B5EF4-FFF2-40B4-BE49-F238E27FC236}">
                <a16:creationId xmlns:a16="http://schemas.microsoft.com/office/drawing/2014/main" xmlns="" id="{A49ACB99-FE9A-C40F-3552-4737855DC7D0}"/>
              </a:ext>
            </a:extLst>
          </p:cNvPr>
          <p:cNvPicPr>
            <a:picLocks noChangeAspect="1"/>
          </p:cNvPicPr>
          <p:nvPr/>
        </p:nvPicPr>
        <p:blipFill>
          <a:blip r:embed="rId2"/>
          <a:stretch>
            <a:fillRect/>
          </a:stretch>
        </p:blipFill>
        <p:spPr>
          <a:xfrm>
            <a:off x="1214631" y="594064"/>
            <a:ext cx="3747986" cy="5596992"/>
          </a:xfrm>
          <a:prstGeom prst="rect">
            <a:avLst/>
          </a:prstGeom>
        </p:spPr>
      </p:pic>
      <p:sp>
        <p:nvSpPr>
          <p:cNvPr id="10" name="TextBox 9">
            <a:extLst>
              <a:ext uri="{FF2B5EF4-FFF2-40B4-BE49-F238E27FC236}">
                <a16:creationId xmlns:a16="http://schemas.microsoft.com/office/drawing/2014/main" xmlns="" id="{53EACA2E-0869-5216-5A88-4E8735148D82}"/>
              </a:ext>
            </a:extLst>
          </p:cNvPr>
          <p:cNvSpPr txBox="1"/>
          <p:nvPr/>
        </p:nvSpPr>
        <p:spPr>
          <a:xfrm>
            <a:off x="5762625" y="1600199"/>
            <a:ext cx="6200775" cy="1138773"/>
          </a:xfrm>
          <a:prstGeom prst="rect">
            <a:avLst/>
          </a:prstGeom>
          <a:noFill/>
        </p:spPr>
        <p:txBody>
          <a:bodyPr wrap="square" rtlCol="0">
            <a:spAutoFit/>
          </a:bodyPr>
          <a:lstStyle/>
          <a:p>
            <a:r>
              <a:rPr lang="en-US" sz="3400" dirty="0"/>
              <a:t>Tear down the high places;</a:t>
            </a:r>
          </a:p>
          <a:p>
            <a:r>
              <a:rPr lang="en-US" sz="3400" dirty="0"/>
              <a:t>				Build up your faith!</a:t>
            </a:r>
          </a:p>
        </p:txBody>
      </p:sp>
    </p:spTree>
    <p:extLst>
      <p:ext uri="{BB962C8B-B14F-4D97-AF65-F5344CB8AC3E}">
        <p14:creationId xmlns:p14="http://schemas.microsoft.com/office/powerpoint/2010/main" val="24240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B912773-2C15-127A-8AA0-B065766AA2F0}"/>
              </a:ext>
            </a:extLst>
          </p:cNvPr>
          <p:cNvSpPr txBox="1"/>
          <p:nvPr/>
        </p:nvSpPr>
        <p:spPr>
          <a:xfrm>
            <a:off x="1400175" y="76200"/>
            <a:ext cx="9906000" cy="3413627"/>
          </a:xfrm>
          <a:prstGeom prst="rect">
            <a:avLst/>
          </a:prstGeom>
          <a:noFill/>
        </p:spPr>
        <p:txBody>
          <a:bodyPr wrap="square">
            <a:spAutoFit/>
          </a:bodyPr>
          <a:lstStyle/>
          <a:p>
            <a:pPr marL="0" marR="0">
              <a:lnSpc>
                <a:spcPct val="107000"/>
              </a:lnSpc>
              <a:spcBef>
                <a:spcPts val="0"/>
              </a:spcBef>
              <a:spcAft>
                <a:spcPts val="0"/>
              </a:spcAft>
            </a:pPr>
            <a:r>
              <a:rPr lang="en-US" sz="3400" i="1" dirty="0">
                <a:effectLst/>
                <a:latin typeface="Times New Roman" panose="02020603050405020304" pitchFamily="18" charset="0"/>
                <a:ea typeface="Calibri" panose="020F0502020204030204" pitchFamily="34" charset="0"/>
                <a:cs typeface="Times New Roman" panose="02020603050405020304" pitchFamily="18" charset="0"/>
              </a:rPr>
              <a:t>Later, </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we see Solomon “ did evil the sight of the Lord; unlike his father David, he did not follow the Lord completely</a:t>
            </a:r>
            <a:r>
              <a:rPr lang="en-US" sz="3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4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At that time on a hill east of Jerusalem, Solomon built a high place for </a:t>
            </a:r>
            <a:r>
              <a:rPr lang="en-US" sz="3400" dirty="0" err="1">
                <a:effectLst/>
                <a:latin typeface="Times New Roman" panose="02020603050405020304" pitchFamily="18" charset="0"/>
                <a:ea typeface="Calibri" panose="020F0502020204030204" pitchFamily="34" charset="0"/>
                <a:cs typeface="Times New Roman" panose="02020603050405020304" pitchFamily="18" charset="0"/>
              </a:rPr>
              <a:t>Chemosh</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the abomination of Moab and for Molech the abomination of the Ammonites.…” (1 Kings 11:6-7).</a:t>
            </a:r>
          </a:p>
        </p:txBody>
      </p:sp>
      <p:pic>
        <p:nvPicPr>
          <p:cNvPr id="5" name="Picture 4">
            <a:extLst>
              <a:ext uri="{FF2B5EF4-FFF2-40B4-BE49-F238E27FC236}">
                <a16:creationId xmlns:a16="http://schemas.microsoft.com/office/drawing/2014/main" xmlns="" id="{88000D57-489F-43D9-499A-9CD901BC4841}"/>
              </a:ext>
            </a:extLst>
          </p:cNvPr>
          <p:cNvPicPr>
            <a:picLocks noChangeAspect="1"/>
          </p:cNvPicPr>
          <p:nvPr/>
        </p:nvPicPr>
        <p:blipFill>
          <a:blip r:embed="rId2"/>
          <a:stretch>
            <a:fillRect/>
          </a:stretch>
        </p:blipFill>
        <p:spPr>
          <a:xfrm>
            <a:off x="5804123" y="3809999"/>
            <a:ext cx="4701952" cy="2821171"/>
          </a:xfrm>
          <a:prstGeom prst="rect">
            <a:avLst/>
          </a:prstGeom>
        </p:spPr>
      </p:pic>
    </p:spTree>
    <p:extLst>
      <p:ext uri="{BB962C8B-B14F-4D97-AF65-F5344CB8AC3E}">
        <p14:creationId xmlns:p14="http://schemas.microsoft.com/office/powerpoint/2010/main" val="1065991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D162D8-F16C-E71A-2143-4E65D33DB8DF}"/>
              </a:ext>
            </a:extLst>
          </p:cNvPr>
          <p:cNvPicPr>
            <a:picLocks noChangeAspect="1"/>
          </p:cNvPicPr>
          <p:nvPr/>
        </p:nvPicPr>
        <p:blipFill>
          <a:blip r:embed="rId2"/>
          <a:stretch>
            <a:fillRect/>
          </a:stretch>
        </p:blipFill>
        <p:spPr>
          <a:xfrm>
            <a:off x="1219200" y="177800"/>
            <a:ext cx="9753600" cy="6502400"/>
          </a:xfrm>
          <a:prstGeom prst="rect">
            <a:avLst/>
          </a:prstGeom>
        </p:spPr>
      </p:pic>
      <p:sp>
        <p:nvSpPr>
          <p:cNvPr id="4" name="TextBox 3">
            <a:extLst>
              <a:ext uri="{FF2B5EF4-FFF2-40B4-BE49-F238E27FC236}">
                <a16:creationId xmlns:a16="http://schemas.microsoft.com/office/drawing/2014/main" xmlns="" id="{B84C0F46-9719-762A-0813-C663B11A2D1D}"/>
              </a:ext>
            </a:extLst>
          </p:cNvPr>
          <p:cNvSpPr txBox="1"/>
          <p:nvPr/>
        </p:nvSpPr>
        <p:spPr>
          <a:xfrm>
            <a:off x="5905501" y="66675"/>
            <a:ext cx="5772150" cy="646331"/>
          </a:xfrm>
          <a:prstGeom prst="rect">
            <a:avLst/>
          </a:prstGeom>
          <a:noFill/>
        </p:spPr>
        <p:txBody>
          <a:bodyPr wrap="square" rtlCol="0">
            <a:spAutoFit/>
          </a:bodyPr>
          <a:lstStyle/>
          <a:p>
            <a:r>
              <a:rPr lang="en-US" dirty="0"/>
              <a:t>Commonwealth Games in Birmingham, England</a:t>
            </a:r>
          </a:p>
          <a:p>
            <a:r>
              <a:rPr lang="en-US" dirty="0"/>
              <a:t>August 2022</a:t>
            </a:r>
          </a:p>
        </p:txBody>
      </p:sp>
    </p:spTree>
    <p:extLst>
      <p:ext uri="{BB962C8B-B14F-4D97-AF65-F5344CB8AC3E}">
        <p14:creationId xmlns:p14="http://schemas.microsoft.com/office/powerpoint/2010/main" val="263174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45933D9-50FA-B8C8-564D-9313527573B5}"/>
              </a:ext>
            </a:extLst>
          </p:cNvPr>
          <p:cNvPicPr>
            <a:picLocks noChangeAspect="1"/>
          </p:cNvPicPr>
          <p:nvPr/>
        </p:nvPicPr>
        <p:blipFill>
          <a:blip r:embed="rId2"/>
          <a:stretch>
            <a:fillRect/>
          </a:stretch>
        </p:blipFill>
        <p:spPr>
          <a:xfrm>
            <a:off x="1374486" y="751914"/>
            <a:ext cx="8407690" cy="6106085"/>
          </a:xfrm>
          <a:prstGeom prst="rect">
            <a:avLst/>
          </a:prstGeom>
        </p:spPr>
      </p:pic>
      <p:sp>
        <p:nvSpPr>
          <p:cNvPr id="4" name="TextBox 3">
            <a:extLst>
              <a:ext uri="{FF2B5EF4-FFF2-40B4-BE49-F238E27FC236}">
                <a16:creationId xmlns:a16="http://schemas.microsoft.com/office/drawing/2014/main" xmlns="" id="{4A139BA1-72DD-243F-DB91-233A16B00EAD}"/>
              </a:ext>
            </a:extLst>
          </p:cNvPr>
          <p:cNvSpPr txBox="1"/>
          <p:nvPr/>
        </p:nvSpPr>
        <p:spPr>
          <a:xfrm>
            <a:off x="9782176" y="1095375"/>
            <a:ext cx="2209799" cy="1477328"/>
          </a:xfrm>
          <a:prstGeom prst="rect">
            <a:avLst/>
          </a:prstGeom>
          <a:noFill/>
        </p:spPr>
        <p:txBody>
          <a:bodyPr wrap="square" rtlCol="0">
            <a:spAutoFit/>
          </a:bodyPr>
          <a:lstStyle/>
          <a:p>
            <a:r>
              <a:rPr lang="en-US" dirty="0"/>
              <a:t>King Asa of Judah Destroying the Idols (François </a:t>
            </a:r>
            <a:r>
              <a:rPr lang="en-US" dirty="0" err="1"/>
              <a:t>Nomé</a:t>
            </a:r>
            <a:r>
              <a:rPr lang="en-US" dirty="0"/>
              <a:t> – Fitzwilliam Museum)</a:t>
            </a:r>
          </a:p>
        </p:txBody>
      </p:sp>
    </p:spTree>
    <p:extLst>
      <p:ext uri="{BB962C8B-B14F-4D97-AF65-F5344CB8AC3E}">
        <p14:creationId xmlns:p14="http://schemas.microsoft.com/office/powerpoint/2010/main" val="3324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2FF19B7-0C49-1B9A-87BA-676F38BB2A22}"/>
              </a:ext>
            </a:extLst>
          </p:cNvPr>
          <p:cNvPicPr>
            <a:picLocks noChangeAspect="1"/>
          </p:cNvPicPr>
          <p:nvPr/>
        </p:nvPicPr>
        <p:blipFill>
          <a:blip r:embed="rId2"/>
          <a:stretch>
            <a:fillRect/>
          </a:stretch>
        </p:blipFill>
        <p:spPr>
          <a:xfrm>
            <a:off x="3276600" y="1314450"/>
            <a:ext cx="5867400" cy="4400550"/>
          </a:xfrm>
          <a:prstGeom prst="rect">
            <a:avLst/>
          </a:prstGeom>
        </p:spPr>
      </p:pic>
      <p:sp>
        <p:nvSpPr>
          <p:cNvPr id="4" name="TextBox 3">
            <a:extLst>
              <a:ext uri="{FF2B5EF4-FFF2-40B4-BE49-F238E27FC236}">
                <a16:creationId xmlns:a16="http://schemas.microsoft.com/office/drawing/2014/main" xmlns="" id="{1F83416C-33C8-1099-AE84-F455601466BC}"/>
              </a:ext>
            </a:extLst>
          </p:cNvPr>
          <p:cNvSpPr txBox="1"/>
          <p:nvPr/>
        </p:nvSpPr>
        <p:spPr>
          <a:xfrm>
            <a:off x="4333875" y="647700"/>
            <a:ext cx="6400800" cy="369332"/>
          </a:xfrm>
          <a:prstGeom prst="rect">
            <a:avLst/>
          </a:prstGeom>
          <a:noFill/>
        </p:spPr>
        <p:txBody>
          <a:bodyPr wrap="square" rtlCol="0">
            <a:spAutoFit/>
          </a:bodyPr>
          <a:lstStyle/>
          <a:p>
            <a:r>
              <a:rPr lang="en-US" dirty="0"/>
              <a:t>King Hezekiah destroying the carved images</a:t>
            </a:r>
          </a:p>
        </p:txBody>
      </p:sp>
    </p:spTree>
    <p:extLst>
      <p:ext uri="{BB962C8B-B14F-4D97-AF65-F5344CB8AC3E}">
        <p14:creationId xmlns:p14="http://schemas.microsoft.com/office/powerpoint/2010/main" val="2738639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1BB13CA-3516-842B-D35B-FF9294908C5D}"/>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951668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B21DB88-DA72-8BF8-FBDE-D335147BF8A0}"/>
              </a:ext>
            </a:extLst>
          </p:cNvPr>
          <p:cNvSpPr>
            <a:spLocks noGrp="1"/>
          </p:cNvSpPr>
          <p:nvPr>
            <p:ph type="title"/>
          </p:nvPr>
        </p:nvSpPr>
        <p:spPr>
          <a:xfrm>
            <a:off x="1538554" y="5020574"/>
            <a:ext cx="8119796" cy="1837425"/>
          </a:xfrm>
        </p:spPr>
        <p:txBody>
          <a:bodyPr>
            <a:normAutofit fontScale="90000"/>
          </a:bodyPr>
          <a:lstStyle/>
          <a:p>
            <a:r>
              <a:rPr lang="en-US" sz="3900" dirty="0"/>
              <a:t/>
            </a:r>
            <a:br>
              <a:rPr lang="en-US" sz="3900" dirty="0"/>
            </a:br>
            <a:r>
              <a:rPr lang="en-US" sz="3900" dirty="0"/>
              <a:t/>
            </a:r>
            <a:br>
              <a:rPr lang="en-US" sz="3900" dirty="0"/>
            </a:br>
            <a:r>
              <a:rPr lang="en-US" sz="3900" dirty="0"/>
              <a:t/>
            </a:r>
            <a:br>
              <a:rPr lang="en-US" sz="3900" dirty="0"/>
            </a:br>
            <a:r>
              <a:rPr lang="en-US" sz="3900" dirty="0"/>
              <a:t/>
            </a:r>
            <a:br>
              <a:rPr lang="en-US" sz="3900" dirty="0"/>
            </a:br>
            <a:r>
              <a:rPr lang="en-US" sz="3900" dirty="0"/>
              <a:t/>
            </a:r>
            <a:br>
              <a:rPr lang="en-US" sz="3900" dirty="0"/>
            </a:br>
            <a:r>
              <a:rPr lang="en-US" sz="3900" dirty="0"/>
              <a:t/>
            </a:r>
            <a:br>
              <a:rPr lang="en-US" sz="3900" dirty="0"/>
            </a:br>
            <a:r>
              <a:rPr lang="en-US" sz="3900" dirty="0"/>
              <a:t/>
            </a:r>
            <a:br>
              <a:rPr lang="en-US" sz="3900" dirty="0"/>
            </a:br>
            <a:r>
              <a:rPr lang="en-US" sz="3900" dirty="0"/>
              <a:t/>
            </a:r>
            <a:br>
              <a:rPr lang="en-US" sz="3900" dirty="0"/>
            </a:br>
            <a:r>
              <a:rPr lang="en-US" sz="4200" dirty="0">
                <a:latin typeface="Times New Roman" panose="02020603050405020304" pitchFamily="18" charset="0"/>
                <a:cs typeface="Times New Roman" panose="02020603050405020304" pitchFamily="18" charset="0"/>
              </a:rPr>
              <a:t>Western Wall </a:t>
            </a:r>
            <a:r>
              <a:rPr lang="en-US" sz="3900" dirty="0"/>
              <a:t/>
            </a:r>
            <a:br>
              <a:rPr lang="en-US" sz="3900" dirty="0"/>
            </a:br>
            <a:r>
              <a:rPr lang="en-US" sz="3900" dirty="0"/>
              <a:t>		</a:t>
            </a:r>
            <a:r>
              <a:rPr lang="en-US" dirty="0"/>
              <a:t>and the </a:t>
            </a:r>
            <a:br>
              <a:rPr lang="en-US" dirty="0"/>
            </a:br>
            <a:r>
              <a:rPr lang="en-US" sz="4400" dirty="0">
                <a:latin typeface="Times New Roman" panose="02020603050405020304" pitchFamily="18" charset="0"/>
                <a:cs typeface="Times New Roman" panose="02020603050405020304" pitchFamily="18" charset="0"/>
              </a:rPr>
              <a:t>Temple Mount</a:t>
            </a:r>
          </a:p>
        </p:txBody>
      </p:sp>
      <p:pic>
        <p:nvPicPr>
          <p:cNvPr id="8" name="Picture Placeholder 7">
            <a:extLst>
              <a:ext uri="{FF2B5EF4-FFF2-40B4-BE49-F238E27FC236}">
                <a16:creationId xmlns:a16="http://schemas.microsoft.com/office/drawing/2014/main" xmlns="" id="{9110436F-A4DB-C267-F60B-DA91B2495051}"/>
              </a:ext>
            </a:extLst>
          </p:cNvPr>
          <p:cNvPicPr>
            <a:picLocks noGrp="1" noChangeAspect="1"/>
          </p:cNvPicPr>
          <p:nvPr>
            <p:ph type="pic" idx="1"/>
          </p:nvPr>
        </p:nvPicPr>
        <p:blipFill>
          <a:blip r:embed="rId2"/>
          <a:srcRect t="11570" b="11570"/>
          <a:stretch>
            <a:fillRect/>
          </a:stretch>
        </p:blipFill>
        <p:spPr/>
      </p:pic>
      <p:sp>
        <p:nvSpPr>
          <p:cNvPr id="4" name="Text Placeholder 3">
            <a:extLst>
              <a:ext uri="{FF2B5EF4-FFF2-40B4-BE49-F238E27FC236}">
                <a16:creationId xmlns:a16="http://schemas.microsoft.com/office/drawing/2014/main" xmlns="" id="{64585DCE-32E8-008B-44CC-63AAA4C82B60}"/>
              </a:ext>
            </a:extLst>
          </p:cNvPr>
          <p:cNvSpPr>
            <a:spLocks noGrp="1"/>
          </p:cNvSpPr>
          <p:nvPr>
            <p:ph type="body" sz="half" idx="2"/>
          </p:nvPr>
        </p:nvSpPr>
        <p:spPr>
          <a:xfrm>
            <a:off x="885443" y="3746377"/>
            <a:ext cx="5776646" cy="1274198"/>
          </a:xfrm>
        </p:spPr>
        <p:txBody>
          <a:bodyPr/>
          <a:lstStyle/>
          <a:p>
            <a:endParaRPr lang="en-US" dirty="0"/>
          </a:p>
        </p:txBody>
      </p:sp>
    </p:spTree>
    <p:extLst>
      <p:ext uri="{BB962C8B-B14F-4D97-AF65-F5344CB8AC3E}">
        <p14:creationId xmlns:p14="http://schemas.microsoft.com/office/powerpoint/2010/main" val="1351407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C95FA45-03CC-5393-DBEF-C94B01594DD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122000"/>
                    </a14:imgEffect>
                    <a14:imgEffect>
                      <a14:brightnessContrast bright="-8000"/>
                    </a14:imgEffect>
                  </a14:imgLayer>
                </a14:imgProps>
              </a:ext>
            </a:extLst>
          </a:blip>
          <a:stretch>
            <a:fillRect/>
          </a:stretch>
        </p:blipFill>
        <p:spPr>
          <a:xfrm>
            <a:off x="1083076" y="87051"/>
            <a:ext cx="7498949" cy="4999299"/>
          </a:xfrm>
          <a:prstGeom prst="rect">
            <a:avLst/>
          </a:prstGeom>
          <a:noFill/>
        </p:spPr>
      </p:pic>
      <p:sp>
        <p:nvSpPr>
          <p:cNvPr id="6" name="TextBox 5">
            <a:extLst>
              <a:ext uri="{FF2B5EF4-FFF2-40B4-BE49-F238E27FC236}">
                <a16:creationId xmlns:a16="http://schemas.microsoft.com/office/drawing/2014/main" xmlns="" id="{34B07E02-8AF1-CE43-1EE5-736C861D94E1}"/>
              </a:ext>
            </a:extLst>
          </p:cNvPr>
          <p:cNvSpPr txBox="1"/>
          <p:nvPr/>
        </p:nvSpPr>
        <p:spPr>
          <a:xfrm>
            <a:off x="3943350" y="5429251"/>
            <a:ext cx="8020050" cy="646331"/>
          </a:xfrm>
          <a:prstGeom prst="rect">
            <a:avLst/>
          </a:prstGeom>
          <a:noFill/>
        </p:spPr>
        <p:txBody>
          <a:bodyPr wrap="square" rtlCol="0">
            <a:spAutoFit/>
          </a:bodyPr>
          <a:lstStyle/>
          <a:p>
            <a:r>
              <a:rPr lang="en-US" dirty="0"/>
              <a:t>High places can signify worship of Jehovah alongside other gods prevalent in the culture</a:t>
            </a:r>
          </a:p>
        </p:txBody>
      </p:sp>
    </p:spTree>
    <p:extLst>
      <p:ext uri="{BB962C8B-B14F-4D97-AF65-F5344CB8AC3E}">
        <p14:creationId xmlns:p14="http://schemas.microsoft.com/office/powerpoint/2010/main" val="183954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1B4697-0CCF-8F71-375B-5A0BF9CA655C}"/>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xmlns="" id="{E5472060-B611-5939-D402-70D74174930D}"/>
              </a:ext>
            </a:extLst>
          </p:cNvPr>
          <p:cNvPicPr>
            <a:picLocks noGrp="1" noChangeAspect="1"/>
          </p:cNvPicPr>
          <p:nvPr>
            <p:ph idx="1"/>
          </p:nvPr>
        </p:nvPicPr>
        <p:blipFill rotWithShape="1">
          <a:blip r:embed="rId2"/>
          <a:srcRect l="4442" t="5882" r="12891" b="18378"/>
          <a:stretch/>
        </p:blipFill>
        <p:spPr>
          <a:xfrm>
            <a:off x="7210424" y="1028701"/>
            <a:ext cx="3848101" cy="5124450"/>
          </a:xfrm>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p:spPr>
      </p:pic>
      <p:sp>
        <p:nvSpPr>
          <p:cNvPr id="4" name="Text Placeholder 3">
            <a:extLst>
              <a:ext uri="{FF2B5EF4-FFF2-40B4-BE49-F238E27FC236}">
                <a16:creationId xmlns:a16="http://schemas.microsoft.com/office/drawing/2014/main" xmlns="" id="{4E1236CC-F967-2FCA-AF49-380D52C312BA}"/>
              </a:ext>
            </a:extLst>
          </p:cNvPr>
          <p:cNvSpPr>
            <a:spLocks noGrp="1"/>
          </p:cNvSpPr>
          <p:nvPr>
            <p:ph type="body" sz="half" idx="2"/>
          </p:nvPr>
        </p:nvSpPr>
        <p:spPr/>
        <p:txBody>
          <a:bodyPr/>
          <a:lstStyle/>
          <a:p>
            <a:r>
              <a:rPr lang="en-US" sz="2600" dirty="0"/>
              <a:t>High places represent any kind of wrong thinking on our part. This can be deception, but also any thing that has a stronghold over the mind, will, and emotion. </a:t>
            </a:r>
            <a:endParaRPr lang="en-US" dirty="0"/>
          </a:p>
        </p:txBody>
      </p:sp>
    </p:spTree>
    <p:extLst>
      <p:ext uri="{BB962C8B-B14F-4D97-AF65-F5344CB8AC3E}">
        <p14:creationId xmlns:p14="http://schemas.microsoft.com/office/powerpoint/2010/main" val="2511197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89F9D0-2295-1BEB-918C-DE58A18F2092}"/>
              </a:ext>
            </a:extLst>
          </p:cNvPr>
          <p:cNvPicPr>
            <a:picLocks noChangeAspect="1"/>
          </p:cNvPicPr>
          <p:nvPr/>
        </p:nvPicPr>
        <p:blipFill>
          <a:blip r:embed="rId2"/>
          <a:stretch>
            <a:fillRect/>
          </a:stretch>
        </p:blipFill>
        <p:spPr>
          <a:xfrm>
            <a:off x="3714750" y="166687"/>
            <a:ext cx="4762500" cy="6524625"/>
          </a:xfrm>
          <a:prstGeom prst="rect">
            <a:avLst/>
          </a:prstGeom>
        </p:spPr>
      </p:pic>
    </p:spTree>
    <p:extLst>
      <p:ext uri="{BB962C8B-B14F-4D97-AF65-F5344CB8AC3E}">
        <p14:creationId xmlns:p14="http://schemas.microsoft.com/office/powerpoint/2010/main" val="53501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ck Forest Guide: Planning Your Trip">
            <a:extLst>
              <a:ext uri="{FF2B5EF4-FFF2-40B4-BE49-F238E27FC236}">
                <a16:creationId xmlns:a16="http://schemas.microsoft.com/office/drawing/2014/main" xmlns="" id="{AE1FB3EF-403B-7FF5-D532-B20786E5C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0"/>
            <a:ext cx="10052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36C7D44F-C518-C432-C193-AE311F646FA1}"/>
              </a:ext>
            </a:extLst>
          </p:cNvPr>
          <p:cNvSpPr txBox="1"/>
          <p:nvPr/>
        </p:nvSpPr>
        <p:spPr>
          <a:xfrm>
            <a:off x="7715250" y="276225"/>
            <a:ext cx="4362450" cy="369332"/>
          </a:xfrm>
          <a:prstGeom prst="rect">
            <a:avLst/>
          </a:prstGeom>
          <a:noFill/>
        </p:spPr>
        <p:txBody>
          <a:bodyPr wrap="square" rtlCol="0">
            <a:spAutoFit/>
          </a:bodyPr>
          <a:lstStyle/>
          <a:p>
            <a:r>
              <a:rPr lang="en-US" dirty="0" err="1"/>
              <a:t>Möttlingen</a:t>
            </a:r>
            <a:r>
              <a:rPr lang="en-US" dirty="0"/>
              <a:t>, Germany </a:t>
            </a:r>
          </a:p>
        </p:txBody>
      </p:sp>
    </p:spTree>
    <p:extLst>
      <p:ext uri="{BB962C8B-B14F-4D97-AF65-F5344CB8AC3E}">
        <p14:creationId xmlns:p14="http://schemas.microsoft.com/office/powerpoint/2010/main" val="3053755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91734B9-FC06-E9B0-6230-305D98AA39C1}"/>
              </a:ext>
            </a:extLst>
          </p:cNvPr>
          <p:cNvSpPr txBox="1"/>
          <p:nvPr/>
        </p:nvSpPr>
        <p:spPr>
          <a:xfrm>
            <a:off x="790575" y="1381124"/>
            <a:ext cx="10401300" cy="156966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Hear, O Israel: The LORD our God, the LORD is One. And you shall love The LORD your God with all your heart and with all your soul and with all your strength.  </a:t>
            </a:r>
          </a:p>
          <a:p>
            <a:pPr algn="r"/>
            <a:r>
              <a:rPr lang="en-US" sz="2400" dirty="0">
                <a:latin typeface="Times New Roman" panose="02020603050405020304" pitchFamily="18" charset="0"/>
                <a:cs typeface="Times New Roman" panose="02020603050405020304" pitchFamily="18" charset="0"/>
              </a:rPr>
              <a:t>										-Deuteronomy 6:4-5</a:t>
            </a:r>
          </a:p>
        </p:txBody>
      </p:sp>
    </p:spTree>
    <p:extLst>
      <p:ext uri="{BB962C8B-B14F-4D97-AF65-F5344CB8AC3E}">
        <p14:creationId xmlns:p14="http://schemas.microsoft.com/office/powerpoint/2010/main" val="2843405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0DF3E2D-8140-F5C8-0128-8DF569FBF0AD}"/>
              </a:ext>
            </a:extLst>
          </p:cNvPr>
          <p:cNvSpPr txBox="1"/>
          <p:nvPr/>
        </p:nvSpPr>
        <p:spPr>
          <a:xfrm>
            <a:off x="1323975" y="285751"/>
            <a:ext cx="10458450" cy="4247317"/>
          </a:xfrm>
          <a:prstGeom prst="rect">
            <a:avLst/>
          </a:prstGeom>
          <a:noFill/>
        </p:spPr>
        <p:txBody>
          <a:bodyPr wrap="square">
            <a:spAutoFit/>
          </a:bodyPr>
          <a:lstStyle/>
          <a:p>
            <a:r>
              <a:rPr lang="en-US" sz="3000" dirty="0">
                <a:effectLst/>
                <a:latin typeface="Times New Roman" panose="02020603050405020304" pitchFamily="18" charset="0"/>
                <a:ea typeface="Times New Roman" panose="02020603050405020304" pitchFamily="18" charset="0"/>
              </a:rPr>
              <a:t>“I was pained that no remedy had been found for the</a:t>
            </a:r>
            <a:br>
              <a:rPr lang="en-US" sz="3000" dirty="0">
                <a:effectLst/>
                <a:latin typeface="Times New Roman" panose="02020603050405020304" pitchFamily="18" charset="0"/>
                <a:ea typeface="Times New Roman" panose="02020603050405020304" pitchFamily="18" charset="0"/>
              </a:rPr>
            </a:br>
            <a:r>
              <a:rPr lang="en-US" sz="3000" dirty="0">
                <a:effectLst/>
                <a:latin typeface="Times New Roman" panose="02020603050405020304" pitchFamily="18" charset="0"/>
                <a:ea typeface="Times New Roman" panose="02020603050405020304" pitchFamily="18" charset="0"/>
              </a:rPr>
              <a:t>horrible affair. As I pondered this, indignation seized me – I</a:t>
            </a:r>
            <a:br>
              <a:rPr lang="en-US" sz="3000" dirty="0">
                <a:effectLst/>
                <a:latin typeface="Times New Roman" panose="02020603050405020304" pitchFamily="18" charset="0"/>
                <a:ea typeface="Times New Roman" panose="02020603050405020304" pitchFamily="18" charset="0"/>
              </a:rPr>
            </a:br>
            <a:r>
              <a:rPr lang="en-US" sz="3000" dirty="0">
                <a:effectLst/>
                <a:latin typeface="Times New Roman" panose="02020603050405020304" pitchFamily="18" charset="0"/>
                <a:ea typeface="Times New Roman" panose="02020603050405020304" pitchFamily="18" charset="0"/>
              </a:rPr>
              <a:t>believe it was an inspiration from above. I walked purpose</a:t>
            </a:r>
            <a:br>
              <a:rPr lang="en-US" sz="3000" dirty="0">
                <a:effectLst/>
                <a:latin typeface="Times New Roman" panose="02020603050405020304" pitchFamily="18" charset="0"/>
                <a:ea typeface="Times New Roman" panose="02020603050405020304" pitchFamily="18" charset="0"/>
              </a:rPr>
            </a:br>
            <a:r>
              <a:rPr lang="en-US" sz="3000" dirty="0">
                <a:effectLst/>
                <a:latin typeface="Times New Roman" panose="02020603050405020304" pitchFamily="18" charset="0"/>
                <a:ea typeface="Times New Roman" panose="02020603050405020304" pitchFamily="18" charset="0"/>
              </a:rPr>
              <a:t>fully over to </a:t>
            </a:r>
            <a:r>
              <a:rPr lang="en-US" sz="3000" dirty="0" err="1">
                <a:effectLst/>
                <a:latin typeface="Times New Roman" panose="02020603050405020304" pitchFamily="18" charset="0"/>
                <a:ea typeface="Times New Roman" panose="02020603050405020304" pitchFamily="18" charset="0"/>
              </a:rPr>
              <a:t>Gottliebin</a:t>
            </a:r>
            <a:r>
              <a:rPr lang="en-US" sz="3000" dirty="0">
                <a:effectLst/>
                <a:latin typeface="Times New Roman" panose="02020603050405020304" pitchFamily="18" charset="0"/>
                <a:ea typeface="Times New Roman" panose="02020603050405020304" pitchFamily="18" charset="0"/>
              </a:rPr>
              <a:t> and grasped her cramped hands.</a:t>
            </a:r>
            <a:br>
              <a:rPr lang="en-US" sz="3000" dirty="0">
                <a:effectLst/>
                <a:latin typeface="Times New Roman" panose="02020603050405020304" pitchFamily="18" charset="0"/>
                <a:ea typeface="Times New Roman" panose="02020603050405020304" pitchFamily="18" charset="0"/>
              </a:rPr>
            </a:br>
            <a:r>
              <a:rPr lang="en-US" sz="3000" dirty="0">
                <a:effectLst/>
                <a:latin typeface="Times New Roman" panose="02020603050405020304" pitchFamily="18" charset="0"/>
                <a:ea typeface="Times New Roman" panose="02020603050405020304" pitchFamily="18" charset="0"/>
              </a:rPr>
              <a:t>Then, trying to hold them together as best as possible (she was</a:t>
            </a:r>
            <a:br>
              <a:rPr lang="en-US" sz="3000" dirty="0">
                <a:effectLst/>
                <a:latin typeface="Times New Roman" panose="02020603050405020304" pitchFamily="18" charset="0"/>
                <a:ea typeface="Times New Roman" panose="02020603050405020304" pitchFamily="18" charset="0"/>
              </a:rPr>
            </a:br>
            <a:r>
              <a:rPr lang="en-US" sz="3000" dirty="0">
                <a:effectLst/>
                <a:latin typeface="Times New Roman" panose="02020603050405020304" pitchFamily="18" charset="0"/>
                <a:ea typeface="Times New Roman" panose="02020603050405020304" pitchFamily="18" charset="0"/>
              </a:rPr>
              <a:t>unconscious), I shouted into her ear, “</a:t>
            </a:r>
            <a:r>
              <a:rPr lang="en-US" sz="3000" dirty="0" err="1">
                <a:effectLst/>
                <a:latin typeface="Times New Roman" panose="02020603050405020304" pitchFamily="18" charset="0"/>
                <a:ea typeface="Times New Roman" panose="02020603050405020304" pitchFamily="18" charset="0"/>
              </a:rPr>
              <a:t>Gottliebin</a:t>
            </a:r>
            <a:r>
              <a:rPr lang="en-US" sz="3000" dirty="0">
                <a:effectLst/>
                <a:latin typeface="Times New Roman" panose="02020603050405020304" pitchFamily="18" charset="0"/>
                <a:ea typeface="Times New Roman" panose="02020603050405020304" pitchFamily="18" charset="0"/>
              </a:rPr>
              <a:t>, put your</a:t>
            </a:r>
            <a:br>
              <a:rPr lang="en-US" sz="3000" dirty="0">
                <a:effectLst/>
                <a:latin typeface="Times New Roman" panose="02020603050405020304" pitchFamily="18" charset="0"/>
                <a:ea typeface="Times New Roman" panose="02020603050405020304" pitchFamily="18" charset="0"/>
              </a:rPr>
            </a:br>
            <a:r>
              <a:rPr lang="en-US" sz="3000" dirty="0">
                <a:effectLst/>
                <a:latin typeface="Times New Roman" panose="02020603050405020304" pitchFamily="18" charset="0"/>
                <a:ea typeface="Times New Roman" panose="02020603050405020304" pitchFamily="18" charset="0"/>
              </a:rPr>
              <a:t>hands together and pray, </a:t>
            </a:r>
            <a:r>
              <a:rPr lang="en-US" sz="3000" b="1" dirty="0">
                <a:effectLst/>
                <a:latin typeface="Times New Roman" panose="02020603050405020304" pitchFamily="18" charset="0"/>
                <a:ea typeface="Times New Roman" panose="02020603050405020304" pitchFamily="18" charset="0"/>
              </a:rPr>
              <a:t>‘Lord Jesus, help me!’ We have seen</a:t>
            </a:r>
            <a:br>
              <a:rPr lang="en-US" sz="3000" b="1" dirty="0">
                <a:effectLst/>
                <a:latin typeface="Times New Roman" panose="02020603050405020304" pitchFamily="18" charset="0"/>
                <a:ea typeface="Times New Roman" panose="02020603050405020304" pitchFamily="18" charset="0"/>
              </a:rPr>
            </a:br>
            <a:r>
              <a:rPr lang="en-US" sz="3000" b="1" dirty="0">
                <a:effectLst/>
                <a:latin typeface="Times New Roman" panose="02020603050405020304" pitchFamily="18" charset="0"/>
                <a:ea typeface="Times New Roman" panose="02020603050405020304" pitchFamily="18" charset="0"/>
              </a:rPr>
              <a:t>enough of what the devil can do; now let us see what the Lord</a:t>
            </a:r>
            <a:br>
              <a:rPr lang="en-US" sz="3000" b="1" dirty="0">
                <a:effectLst/>
                <a:latin typeface="Times New Roman" panose="02020603050405020304" pitchFamily="18" charset="0"/>
                <a:ea typeface="Times New Roman" panose="02020603050405020304" pitchFamily="18" charset="0"/>
              </a:rPr>
            </a:br>
            <a:r>
              <a:rPr lang="en-US" sz="3000" b="1" dirty="0">
                <a:effectLst/>
                <a:latin typeface="Times New Roman" panose="02020603050405020304" pitchFamily="18" charset="0"/>
                <a:ea typeface="Times New Roman" panose="02020603050405020304" pitchFamily="18" charset="0"/>
              </a:rPr>
              <a:t>Jesus can do!” </a:t>
            </a:r>
            <a:endParaRPr lang="en-US" sz="3000" b="1" dirty="0"/>
          </a:p>
        </p:txBody>
      </p:sp>
    </p:spTree>
    <p:extLst>
      <p:ext uri="{BB962C8B-B14F-4D97-AF65-F5344CB8AC3E}">
        <p14:creationId xmlns:p14="http://schemas.microsoft.com/office/powerpoint/2010/main" val="927528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8C2C454-1534-32E2-FD51-89B821F5FA09}"/>
              </a:ext>
            </a:extLst>
          </p:cNvPr>
          <p:cNvPicPr>
            <a:picLocks noChangeAspect="1"/>
          </p:cNvPicPr>
          <p:nvPr/>
        </p:nvPicPr>
        <p:blipFill>
          <a:blip r:embed="rId2"/>
          <a:stretch>
            <a:fillRect/>
          </a:stretch>
        </p:blipFill>
        <p:spPr>
          <a:xfrm>
            <a:off x="2781301" y="810483"/>
            <a:ext cx="5281612" cy="5885592"/>
          </a:xfrm>
          <a:prstGeom prst="rect">
            <a:avLst/>
          </a:prstGeom>
        </p:spPr>
      </p:pic>
    </p:spTree>
    <p:extLst>
      <p:ext uri="{BB962C8B-B14F-4D97-AF65-F5344CB8AC3E}">
        <p14:creationId xmlns:p14="http://schemas.microsoft.com/office/powerpoint/2010/main" val="2804869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36FBC2B-A6F6-7DC2-AAF9-6701CC74DD2D}"/>
              </a:ext>
            </a:extLst>
          </p:cNvPr>
          <p:cNvSpPr txBox="1"/>
          <p:nvPr/>
        </p:nvSpPr>
        <p:spPr>
          <a:xfrm>
            <a:off x="1219200" y="409575"/>
            <a:ext cx="10877550" cy="5103257"/>
          </a:xfrm>
          <a:prstGeom prst="rect">
            <a:avLst/>
          </a:prstGeom>
          <a:noFill/>
        </p:spPr>
        <p:txBody>
          <a:bodyPr wrap="square">
            <a:spAutoFit/>
          </a:bodyPr>
          <a:lstStyle/>
          <a:p>
            <a:pPr marL="0" marR="0">
              <a:lnSpc>
                <a:spcPct val="107000"/>
              </a:lnSpc>
              <a:spcBef>
                <a:spcPts val="0"/>
              </a:spcBef>
              <a:spcAft>
                <a:spcPts val="0"/>
              </a:spcAft>
            </a:pPr>
            <a:r>
              <a:rPr lang="en-US" sz="3400" dirty="0">
                <a:effectLst/>
                <a:latin typeface="Times New Roman" panose="02020603050405020304" pitchFamily="18" charset="0"/>
                <a:ea typeface="Times New Roman" panose="02020603050405020304" pitchFamily="18" charset="0"/>
                <a:cs typeface="Times New Roman" panose="02020603050405020304" pitchFamily="18" charset="0"/>
              </a:rPr>
              <a:t>At that time Jesus stood at the door and knocked, and I</a:t>
            </a:r>
            <a:br>
              <a:rPr lang="en-US" sz="3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400" dirty="0">
                <a:effectLst/>
                <a:latin typeface="Times New Roman" panose="02020603050405020304" pitchFamily="18" charset="0"/>
                <a:ea typeface="Times New Roman" panose="02020603050405020304" pitchFamily="18" charset="0"/>
                <a:cs typeface="Times New Roman" panose="02020603050405020304" pitchFamily="18" charset="0"/>
              </a:rPr>
              <a:t>opened it to him. This is the call of Him who wants to come</a:t>
            </a:r>
            <a:br>
              <a:rPr lang="en-US" sz="3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400" dirty="0">
                <a:effectLst/>
                <a:latin typeface="Times New Roman" panose="02020603050405020304" pitchFamily="18" charset="0"/>
                <a:ea typeface="Times New Roman" panose="02020603050405020304" pitchFamily="18" charset="0"/>
                <a:cs typeface="Times New Roman" panose="02020603050405020304" pitchFamily="18" charset="0"/>
              </a:rPr>
              <a:t>again: “Behold, I stand at the door; I am already waiting there.</a:t>
            </a:r>
            <a:br>
              <a:rPr lang="en-US" sz="3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400" dirty="0">
                <a:effectLst/>
                <a:latin typeface="Times New Roman" panose="02020603050405020304" pitchFamily="18" charset="0"/>
                <a:ea typeface="Times New Roman" panose="02020603050405020304" pitchFamily="18" charset="0"/>
                <a:cs typeface="Times New Roman" panose="02020603050405020304" pitchFamily="18" charset="0"/>
              </a:rPr>
              <a:t>I want to come into your life, want to break into your ‘reality’ with the full power of grace given me by the Father, to prepare for my full return. I am knocking, but you are so engrossed in your possessions, your [petty] quarrels, and theological wrangling, that you do not hear my voice.”</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4212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1A85B4E-5F4B-6364-7958-061F9337E3CE}"/>
              </a:ext>
            </a:extLst>
          </p:cNvPr>
          <p:cNvSpPr txBox="1"/>
          <p:nvPr/>
        </p:nvSpPr>
        <p:spPr>
          <a:xfrm>
            <a:off x="4533900" y="3245873"/>
            <a:ext cx="5705475" cy="615553"/>
          </a:xfrm>
          <a:prstGeom prst="rect">
            <a:avLst/>
          </a:prstGeom>
          <a:noFill/>
        </p:spPr>
        <p:txBody>
          <a:bodyPr wrap="square" rtlCol="0">
            <a:spAutoFit/>
          </a:bodyPr>
          <a:lstStyle/>
          <a:p>
            <a:r>
              <a:rPr lang="en-US" sz="3400" dirty="0">
                <a:latin typeface="Bookman Old Style" panose="02050604050505020204" pitchFamily="18" charset="0"/>
                <a:cs typeface="Times New Roman" panose="02020603050405020304" pitchFamily="18" charset="0"/>
              </a:rPr>
              <a:t>“Christus Victor”</a:t>
            </a:r>
          </a:p>
        </p:txBody>
      </p:sp>
    </p:spTree>
    <p:extLst>
      <p:ext uri="{BB962C8B-B14F-4D97-AF65-F5344CB8AC3E}">
        <p14:creationId xmlns:p14="http://schemas.microsoft.com/office/powerpoint/2010/main" val="645796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F8797BC-CB10-9D18-885D-58610E048022}"/>
              </a:ext>
            </a:extLst>
          </p:cNvPr>
          <p:cNvPicPr>
            <a:picLocks noChangeAspect="1"/>
          </p:cNvPicPr>
          <p:nvPr/>
        </p:nvPicPr>
        <p:blipFill>
          <a:blip r:embed="rId2"/>
          <a:stretch>
            <a:fillRect/>
          </a:stretch>
        </p:blipFill>
        <p:spPr>
          <a:xfrm>
            <a:off x="2461502" y="0"/>
            <a:ext cx="7268996" cy="6858000"/>
          </a:xfrm>
          <a:prstGeom prst="rect">
            <a:avLst/>
          </a:prstGeom>
        </p:spPr>
      </p:pic>
      <p:sp>
        <p:nvSpPr>
          <p:cNvPr id="4" name="TextBox 3">
            <a:extLst>
              <a:ext uri="{FF2B5EF4-FFF2-40B4-BE49-F238E27FC236}">
                <a16:creationId xmlns:a16="http://schemas.microsoft.com/office/drawing/2014/main" xmlns="" id="{2EDA675A-DCFD-9C19-90DF-5172917325B8}"/>
              </a:ext>
            </a:extLst>
          </p:cNvPr>
          <p:cNvSpPr txBox="1"/>
          <p:nvPr/>
        </p:nvSpPr>
        <p:spPr>
          <a:xfrm>
            <a:off x="3724275" y="6448425"/>
            <a:ext cx="4905375" cy="369332"/>
          </a:xfrm>
          <a:prstGeom prst="rect">
            <a:avLst/>
          </a:prstGeom>
          <a:noFill/>
        </p:spPr>
        <p:txBody>
          <a:bodyPr wrap="square" rtlCol="0">
            <a:spAutoFit/>
          </a:bodyPr>
          <a:lstStyle/>
          <a:p>
            <a:r>
              <a:rPr lang="en-US" dirty="0"/>
              <a:t>Friedrich </a:t>
            </a:r>
            <a:r>
              <a:rPr lang="en-US" dirty="0" err="1"/>
              <a:t>Zuendel</a:t>
            </a:r>
            <a:r>
              <a:rPr lang="en-US" dirty="0"/>
              <a:t>	</a:t>
            </a:r>
          </a:p>
        </p:txBody>
      </p:sp>
    </p:spTree>
    <p:extLst>
      <p:ext uri="{BB962C8B-B14F-4D97-AF65-F5344CB8AC3E}">
        <p14:creationId xmlns:p14="http://schemas.microsoft.com/office/powerpoint/2010/main" val="2636941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F9717F8-778A-4952-5411-8EF2EB785067}"/>
              </a:ext>
            </a:extLst>
          </p:cNvPr>
          <p:cNvPicPr>
            <a:picLocks noChangeAspect="1"/>
          </p:cNvPicPr>
          <p:nvPr/>
        </p:nvPicPr>
        <p:blipFill>
          <a:blip r:embed="rId2"/>
          <a:stretch>
            <a:fillRect/>
          </a:stretch>
        </p:blipFill>
        <p:spPr>
          <a:xfrm>
            <a:off x="3047999" y="475224"/>
            <a:ext cx="4086226" cy="6065276"/>
          </a:xfrm>
          <a:prstGeom prst="rect">
            <a:avLst/>
          </a:prstGeom>
        </p:spPr>
      </p:pic>
      <p:sp>
        <p:nvSpPr>
          <p:cNvPr id="5" name="TextBox 4">
            <a:extLst>
              <a:ext uri="{FF2B5EF4-FFF2-40B4-BE49-F238E27FC236}">
                <a16:creationId xmlns:a16="http://schemas.microsoft.com/office/drawing/2014/main" xmlns="" id="{23A0984E-D19F-286D-1815-EF967235B52C}"/>
              </a:ext>
            </a:extLst>
          </p:cNvPr>
          <p:cNvSpPr txBox="1"/>
          <p:nvPr/>
        </p:nvSpPr>
        <p:spPr>
          <a:xfrm>
            <a:off x="7581899" y="3249097"/>
            <a:ext cx="4238625" cy="830997"/>
          </a:xfrm>
          <a:prstGeom prst="rect">
            <a:avLst/>
          </a:prstGeom>
          <a:noFill/>
        </p:spPr>
        <p:txBody>
          <a:bodyPr wrap="square">
            <a:spAutoFit/>
          </a:bodyPr>
          <a:lstStyle/>
          <a:p>
            <a:r>
              <a:rPr lang="en-US" sz="2400" b="1" dirty="0" err="1"/>
              <a:t>Blumhardtkirch</a:t>
            </a:r>
            <a:r>
              <a:rPr lang="en-US" sz="2400" b="1" dirty="0"/>
              <a:t> - </a:t>
            </a:r>
            <a:r>
              <a:rPr lang="en-US" sz="2400" b="1" dirty="0" err="1"/>
              <a:t>Möttlingen</a:t>
            </a:r>
            <a:r>
              <a:rPr lang="en-US" sz="2400" b="1" dirty="0"/>
              <a:t>, Germany</a:t>
            </a:r>
          </a:p>
        </p:txBody>
      </p:sp>
    </p:spTree>
    <p:extLst>
      <p:ext uri="{BB962C8B-B14F-4D97-AF65-F5344CB8AC3E}">
        <p14:creationId xmlns:p14="http://schemas.microsoft.com/office/powerpoint/2010/main" val="176984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BE829C7-19CA-64BE-9554-07C704FF33AE}"/>
              </a:ext>
            </a:extLst>
          </p:cNvPr>
          <p:cNvSpPr txBox="1"/>
          <p:nvPr/>
        </p:nvSpPr>
        <p:spPr>
          <a:xfrm>
            <a:off x="1009649" y="409575"/>
            <a:ext cx="10582275" cy="4484754"/>
          </a:xfrm>
          <a:prstGeom prst="rect">
            <a:avLst/>
          </a:prstGeom>
          <a:noFill/>
        </p:spPr>
        <p:txBody>
          <a:bodyPr wrap="square">
            <a:spAutoFit/>
          </a:bodyPr>
          <a:lstStyle/>
          <a:p>
            <a:pPr marL="0" marR="0" algn="just">
              <a:lnSpc>
                <a:spcPct val="107000"/>
              </a:lnSpc>
              <a:spcBef>
                <a:spcPts val="0"/>
              </a:spcBef>
              <a:spcAft>
                <a:spcPts val="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000" dirty="0">
                <a:latin typeface="Times New Roman" panose="02020603050405020304" pitchFamily="18" charset="0"/>
                <a:ea typeface="Calibri" panose="020F0502020204030204" pitchFamily="34" charset="0"/>
                <a:cs typeface="Times New Roman" panose="02020603050405020304" pitchFamily="18" charset="0"/>
              </a:rPr>
              <a:t>I </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must</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also admit that I felt ashamed to give in to the devil – in my</a:t>
            </a:r>
            <a:br>
              <a:rPr lang="en-US" sz="3000" dirty="0">
                <a:effectLst/>
                <a:latin typeface="Times New Roman" panose="02020603050405020304" pitchFamily="18" charset="0"/>
                <a:ea typeface="Calibri" panose="020F0502020204030204" pitchFamily="34" charset="0"/>
                <a:cs typeface="Times New Roman" panose="02020603050405020304" pitchFamily="18" charset="0"/>
              </a:rPr>
            </a:b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own heart and before my Savior, whose active help I had</a:t>
            </a:r>
            <a:br>
              <a:rPr lang="en-US" sz="3000" dirty="0">
                <a:effectLst/>
                <a:latin typeface="Times New Roman" panose="02020603050405020304" pitchFamily="18" charset="0"/>
                <a:ea typeface="Calibri" panose="020F0502020204030204" pitchFamily="34" charset="0"/>
                <a:cs typeface="Times New Roman" panose="02020603050405020304" pitchFamily="18" charset="0"/>
              </a:rPr>
            </a:b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experienced so many times. I often had to ask myself, “Who is</a:t>
            </a:r>
            <a:br>
              <a:rPr lang="en-US" sz="3000" dirty="0">
                <a:effectLst/>
                <a:latin typeface="Times New Roman" panose="02020603050405020304" pitchFamily="18" charset="0"/>
                <a:ea typeface="Calibri" panose="020F0502020204030204" pitchFamily="34" charset="0"/>
                <a:cs typeface="Times New Roman" panose="02020603050405020304" pitchFamily="18" charset="0"/>
              </a:rPr>
            </a:b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Lord?” And I always heard an inner voice call: “Forward! </a:t>
            </a:r>
          </a:p>
          <a:p>
            <a:pPr marL="0" marR="0" algn="just">
              <a:lnSpc>
                <a:spcPct val="107000"/>
              </a:lnSpc>
              <a:spcBef>
                <a:spcPts val="0"/>
              </a:spcBef>
              <a:spcAft>
                <a:spcPts val="0"/>
              </a:spcAft>
            </a:pP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We</a:t>
            </a:r>
            <a:r>
              <a:rPr lang="en-US" sz="3000" dirty="0">
                <a:latin typeface="Times New Roman" panose="02020603050405020304" pitchFamily="18" charset="0"/>
                <a:ea typeface="Calibri" panose="020F0502020204030204" pitchFamily="34" charset="0"/>
                <a:cs typeface="Times New Roman" panose="02020603050405020304" pitchFamily="18" charset="0"/>
              </a:rPr>
              <a:t> </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may first have to descend into the deepest depths, but it must</a:t>
            </a:r>
            <a:br>
              <a:rPr lang="en-US" sz="3000" dirty="0">
                <a:effectLst/>
                <a:latin typeface="Times New Roman" panose="02020603050405020304" pitchFamily="18" charset="0"/>
                <a:ea typeface="Calibri" panose="020F0502020204030204" pitchFamily="34" charset="0"/>
                <a:cs typeface="Times New Roman" panose="02020603050405020304" pitchFamily="18" charset="0"/>
              </a:rPr>
            </a:b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come to a good end, if it is true that Jesus crushed the</a:t>
            </a:r>
            <a:br>
              <a:rPr lang="en-US" sz="3000" dirty="0">
                <a:effectLst/>
                <a:latin typeface="Times New Roman" panose="02020603050405020304" pitchFamily="18" charset="0"/>
                <a:ea typeface="Calibri" panose="020F0502020204030204" pitchFamily="34" charset="0"/>
                <a:cs typeface="Times New Roman" panose="02020603050405020304" pitchFamily="18" charset="0"/>
              </a:rPr>
            </a:b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Serpent’s head.”</a:t>
            </a:r>
          </a:p>
          <a:p>
            <a:pPr marL="0" marR="0" algn="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 Johann Christoph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Blumhardt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483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AC20CEF-0386-77FB-1F09-533201F18C15}"/>
              </a:ext>
            </a:extLst>
          </p:cNvPr>
          <p:cNvSpPr txBox="1"/>
          <p:nvPr/>
        </p:nvSpPr>
        <p:spPr>
          <a:xfrm>
            <a:off x="742950" y="457201"/>
            <a:ext cx="10706100" cy="5416868"/>
          </a:xfrm>
          <a:prstGeom prst="rect">
            <a:avLst/>
          </a:prstGeom>
          <a:noFill/>
        </p:spPr>
        <p:txBody>
          <a:bodyPr wrap="square">
            <a:spAutoFit/>
          </a:bodyPr>
          <a:lstStyle/>
          <a:p>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These are the statutes and rules that you shall be careful to do in the land that the </a:t>
            </a:r>
            <a:r>
              <a:rPr lang="en-US" sz="34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the God of your fathers, has given you to possess, all the days that you live on the earth. </a:t>
            </a:r>
            <a:r>
              <a:rPr lang="en-US" sz="3400" baseline="300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You shall surely destroy all the places where the nations whom you shall dispossess served their gods, on the high mountains and on the hills and under every green tree. </a:t>
            </a:r>
            <a:r>
              <a:rPr lang="en-US" sz="3400" baseline="300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You shall tear down their altars and dash in pieces their pillars and burn their </a:t>
            </a:r>
            <a:r>
              <a:rPr lang="en-US" sz="3400" dirty="0" err="1">
                <a:effectLst/>
                <a:latin typeface="Times New Roman" panose="02020603050405020304" pitchFamily="18" charset="0"/>
                <a:ea typeface="Calibri" panose="020F0502020204030204" pitchFamily="34" charset="0"/>
                <a:cs typeface="Times New Roman" panose="02020603050405020304" pitchFamily="18" charset="0"/>
              </a:rPr>
              <a:t>Asherim</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with fire. You shall chop down the carved images of their gods and destroy their name out of that place… </a:t>
            </a:r>
            <a:endParaRPr lang="en-US"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9351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59EC36D-1B3D-7AD8-446E-C278774BF821}"/>
              </a:ext>
            </a:extLst>
          </p:cNvPr>
          <p:cNvSpPr txBox="1"/>
          <p:nvPr/>
        </p:nvSpPr>
        <p:spPr>
          <a:xfrm>
            <a:off x="1381125" y="571500"/>
            <a:ext cx="10553700" cy="6212791"/>
          </a:xfrm>
          <a:prstGeom prst="rect">
            <a:avLst/>
          </a:prstGeom>
          <a:noFill/>
        </p:spPr>
        <p:txBody>
          <a:bodyPr wrap="square">
            <a:spAutoFit/>
          </a:bodyPr>
          <a:lstStyle/>
          <a:p>
            <a:pPr marL="0" marR="0">
              <a:lnSpc>
                <a:spcPct val="107000"/>
              </a:lnSpc>
              <a:spcBef>
                <a:spcPts val="0"/>
              </a:spcBef>
              <a:spcAft>
                <a:spcPts val="0"/>
              </a:spcAft>
            </a:pPr>
            <a:r>
              <a:rPr lang="en-US" sz="3400" baseline="30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3400" baseline="30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 shall not worship the </a:t>
            </a:r>
            <a:r>
              <a:rPr lang="en-US" sz="34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Lord</a:t>
            </a:r>
            <a:r>
              <a:rPr lang="en-US" sz="3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your God in that way. </a:t>
            </a:r>
            <a:r>
              <a:rPr lang="en-US" sz="3400" baseline="30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5 </a:t>
            </a:r>
            <a:r>
              <a:rPr lang="en-US" sz="3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But you shall seek the place that the </a:t>
            </a:r>
            <a:r>
              <a:rPr lang="en-US" sz="3400"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Lord</a:t>
            </a:r>
            <a:r>
              <a:rPr lang="en-US" sz="3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your God will choose out of all your tribes to put his name and make his habitation there</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There you shall go, </a:t>
            </a:r>
            <a:r>
              <a:rPr lang="en-US" sz="3400" baseline="30000"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and there you shall bring your burnt offerings and your sacrifices, your tithes and the contribution that you present, your vow offerings, your freewill offerings, and the firstborn of your herd and of your flock. </a:t>
            </a:r>
            <a:r>
              <a:rPr lang="en-US" sz="3400" baseline="30000" dirty="0">
                <a:effectLst/>
                <a:latin typeface="Times New Roman" panose="02020603050405020304" pitchFamily="18" charset="0"/>
                <a:ea typeface="Calibri" panose="020F0502020204030204" pitchFamily="34" charset="0"/>
                <a:cs typeface="Times New Roman" panose="02020603050405020304" pitchFamily="18" charset="0"/>
              </a:rPr>
              <a:t>7 </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And there you shall eat before the </a:t>
            </a:r>
            <a:r>
              <a:rPr lang="en-US" sz="34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your God, and you shall rejoice, you and your households, in all that you undertake, in which the </a:t>
            </a:r>
            <a:r>
              <a:rPr lang="en-US" sz="34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your God has blessed you. 								(Deuteronomy 12:1-7)</a:t>
            </a:r>
          </a:p>
        </p:txBody>
      </p:sp>
    </p:spTree>
    <p:extLst>
      <p:ext uri="{BB962C8B-B14F-4D97-AF65-F5344CB8AC3E}">
        <p14:creationId xmlns:p14="http://schemas.microsoft.com/office/powerpoint/2010/main" val="3199196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F610FA-9524-BF43-59EA-364FFD7590F6}"/>
              </a:ext>
            </a:extLst>
          </p:cNvPr>
          <p:cNvSpPr>
            <a:spLocks noGrp="1"/>
          </p:cNvSpPr>
          <p:nvPr>
            <p:ph type="ctrTitle"/>
          </p:nvPr>
        </p:nvSpPr>
        <p:spPr>
          <a:xfrm>
            <a:off x="400050" y="609601"/>
            <a:ext cx="11791949" cy="1466849"/>
          </a:xfrm>
        </p:spPr>
        <p:txBody>
          <a:bodyPr>
            <a:normAutofit/>
          </a:bodyPr>
          <a:lstStyle/>
          <a:p>
            <a:r>
              <a:rPr lang="en-US" sz="3400" dirty="0"/>
              <a:t>Behind idols, false gods, and false religions are demons. </a:t>
            </a:r>
          </a:p>
        </p:txBody>
      </p:sp>
      <p:sp>
        <p:nvSpPr>
          <p:cNvPr id="3" name="Subtitle 2">
            <a:extLst>
              <a:ext uri="{FF2B5EF4-FFF2-40B4-BE49-F238E27FC236}">
                <a16:creationId xmlns:a16="http://schemas.microsoft.com/office/drawing/2014/main" xmlns="" id="{82E3AE9F-FC9F-9820-AE8C-751C8BA82FD7}"/>
              </a:ext>
            </a:extLst>
          </p:cNvPr>
          <p:cNvSpPr>
            <a:spLocks noGrp="1"/>
          </p:cNvSpPr>
          <p:nvPr>
            <p:ph type="subTitle" idx="1"/>
          </p:nvPr>
        </p:nvSpPr>
        <p:spPr>
          <a:xfrm>
            <a:off x="1771650" y="2200275"/>
            <a:ext cx="8867775" cy="666752"/>
          </a:xfrm>
        </p:spPr>
        <p:txBody>
          <a:bodyPr/>
          <a:lstStyle/>
          <a:p>
            <a:pPr algn="ctr"/>
            <a:r>
              <a:rPr lang="en-US" sz="2200" dirty="0"/>
              <a:t>The worship of such incites human beings to do terrible things</a:t>
            </a:r>
          </a:p>
          <a:p>
            <a:endParaRPr lang="en-US" dirty="0"/>
          </a:p>
        </p:txBody>
      </p:sp>
      <p:pic>
        <p:nvPicPr>
          <p:cNvPr id="5" name="Picture 4">
            <a:extLst>
              <a:ext uri="{FF2B5EF4-FFF2-40B4-BE49-F238E27FC236}">
                <a16:creationId xmlns:a16="http://schemas.microsoft.com/office/drawing/2014/main" xmlns="" id="{794C36F6-9960-BC8A-F7B2-66FB9AC2F595}"/>
              </a:ext>
            </a:extLst>
          </p:cNvPr>
          <p:cNvPicPr>
            <a:picLocks noChangeAspect="1"/>
          </p:cNvPicPr>
          <p:nvPr/>
        </p:nvPicPr>
        <p:blipFill>
          <a:blip r:embed="rId2"/>
          <a:stretch>
            <a:fillRect/>
          </a:stretch>
        </p:blipFill>
        <p:spPr>
          <a:xfrm>
            <a:off x="4193219" y="2867026"/>
            <a:ext cx="5181104" cy="3885828"/>
          </a:xfrm>
          <a:prstGeom prst="rect">
            <a:avLst/>
          </a:prstGeom>
        </p:spPr>
      </p:pic>
    </p:spTree>
    <p:extLst>
      <p:ext uri="{BB962C8B-B14F-4D97-AF65-F5344CB8AC3E}">
        <p14:creationId xmlns:p14="http://schemas.microsoft.com/office/powerpoint/2010/main" val="767997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E35A8C-7FA3-DD47-8654-0DF0ABF3E306}"/>
              </a:ext>
            </a:extLst>
          </p:cNvPr>
          <p:cNvSpPr>
            <a:spLocks noGrp="1"/>
          </p:cNvSpPr>
          <p:nvPr>
            <p:ph type="title"/>
          </p:nvPr>
        </p:nvSpPr>
        <p:spPr>
          <a:xfrm>
            <a:off x="581193" y="2299317"/>
            <a:ext cx="3806418" cy="2507050"/>
          </a:xfrm>
        </p:spPr>
        <p:txBody>
          <a:bodyPr/>
          <a:lstStyle/>
          <a:p>
            <a:endParaRPr lang="en-US" dirty="0"/>
          </a:p>
        </p:txBody>
      </p:sp>
      <p:sp>
        <p:nvSpPr>
          <p:cNvPr id="3" name="Content Placeholder 2">
            <a:extLst>
              <a:ext uri="{FF2B5EF4-FFF2-40B4-BE49-F238E27FC236}">
                <a16:creationId xmlns:a16="http://schemas.microsoft.com/office/drawing/2014/main" xmlns="" id="{CDAC52C1-6168-39C9-CB20-93B26569FF48}"/>
              </a:ext>
            </a:extLst>
          </p:cNvPr>
          <p:cNvSpPr>
            <a:spLocks noGrp="1"/>
          </p:cNvSpPr>
          <p:nvPr>
            <p:ph idx="1"/>
          </p:nvPr>
        </p:nvSpPr>
        <p:spPr>
          <a:xfrm>
            <a:off x="4527612" y="328474"/>
            <a:ext cx="7083196" cy="5646876"/>
          </a:xfrm>
        </p:spPr>
        <p:txBody>
          <a:bodyPr/>
          <a:lstStyle/>
          <a:p>
            <a:pPr marL="0" indent="0">
              <a:buNone/>
            </a:pPr>
            <a:r>
              <a:rPr lang="en-US" dirty="0"/>
              <a:t>. </a:t>
            </a:r>
          </a:p>
          <a:p>
            <a:pPr marL="0" indent="0">
              <a:buNone/>
            </a:pPr>
            <a:endParaRPr lang="en-US" dirty="0"/>
          </a:p>
          <a:p>
            <a:pPr marL="0" indent="0">
              <a:buNone/>
            </a:pPr>
            <a:r>
              <a:rPr lang="en-US" dirty="0"/>
              <a:t>There has always been a draw to the high hills and the mountains as a place of worship.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xmlns="" id="{4C49C16F-4DB2-75EA-94C1-D388D85E79E9}"/>
              </a:ext>
            </a:extLst>
          </p:cNvPr>
          <p:cNvPicPr>
            <a:picLocks noChangeAspect="1"/>
          </p:cNvPicPr>
          <p:nvPr/>
        </p:nvPicPr>
        <p:blipFill>
          <a:blip r:embed="rId2"/>
          <a:stretch>
            <a:fillRect/>
          </a:stretch>
        </p:blipFill>
        <p:spPr>
          <a:xfrm>
            <a:off x="1828800" y="395654"/>
            <a:ext cx="9334500" cy="6462346"/>
          </a:xfrm>
          <a:prstGeom prst="rect">
            <a:avLst/>
          </a:prstGeom>
        </p:spPr>
      </p:pic>
    </p:spTree>
    <p:extLst>
      <p:ext uri="{BB962C8B-B14F-4D97-AF65-F5344CB8AC3E}">
        <p14:creationId xmlns:p14="http://schemas.microsoft.com/office/powerpoint/2010/main" val="16050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49D4F3-B932-ADDF-3DE0-F90CBE4E33AD}"/>
              </a:ext>
            </a:extLst>
          </p:cNvPr>
          <p:cNvSpPr txBox="1"/>
          <p:nvPr/>
        </p:nvSpPr>
        <p:spPr>
          <a:xfrm>
            <a:off x="1219200" y="504825"/>
            <a:ext cx="10477500" cy="3539430"/>
          </a:xfrm>
          <a:prstGeom prst="rect">
            <a:avLst/>
          </a:prstGeom>
          <a:noFill/>
        </p:spPr>
        <p:txBody>
          <a:bodyPr wrap="square">
            <a:spAutoFit/>
          </a:bodyPr>
          <a:lstStyle/>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Now Solomon made a treaty with Pharaoh king of Egypt, and married Pharaoh’s daughter; then he brought her to the City of David until he had finished building his own house, and the house of the </a:t>
            </a:r>
            <a:r>
              <a:rPr lang="en-US" sz="28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wall all around Jerusalem. </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Meanwhile the people sacrificed at the high places, because there was no house built for the name of the </a:t>
            </a:r>
            <a:r>
              <a:rPr lang="en-US" sz="28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until those days. </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And Solomon loved the </a:t>
            </a:r>
            <a:r>
              <a:rPr lang="en-US" sz="28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walking in the statutes of his father David,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except that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he sacrificed and burned incense at the high places.” (1 Kings 3:1-3 NKJV, emphasis added)</a:t>
            </a:r>
            <a:endParaRPr lang="en-US" sz="2800" dirty="0"/>
          </a:p>
        </p:txBody>
      </p:sp>
    </p:spTree>
    <p:extLst>
      <p:ext uri="{BB962C8B-B14F-4D97-AF65-F5344CB8AC3E}">
        <p14:creationId xmlns:p14="http://schemas.microsoft.com/office/powerpoint/2010/main" val="4184967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79D6F25-7338-DBF3-F39B-969988C63821}"/>
              </a:ext>
            </a:extLst>
          </p:cNvPr>
          <p:cNvSpPr txBox="1"/>
          <p:nvPr/>
        </p:nvSpPr>
        <p:spPr>
          <a:xfrm>
            <a:off x="1762125" y="571501"/>
            <a:ext cx="9344025" cy="3749424"/>
          </a:xfrm>
          <a:prstGeom prst="rect">
            <a:avLst/>
          </a:prstGeom>
          <a:noFill/>
        </p:spPr>
        <p:txBody>
          <a:bodyPr wrap="square">
            <a:spAutoFit/>
          </a:bodyPr>
          <a:lstStyle/>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“Then Solomon, and all the assembly with him, went to the high place that was at Gibeon; for the tabernacle of meeting with God was there, which Moses the servant of the </a:t>
            </a:r>
            <a:r>
              <a:rPr lang="en-US" sz="28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had made in the wilderness. </a:t>
            </a:r>
            <a:r>
              <a:rPr lang="en-US" sz="2800" baseline="300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But David had brought up the ark of God from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Kirjath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Jearim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the place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David had prepared for it, for he had pitched a tent for it at Jerusalem.” (2 Chronicles 1:3-4 NKJV)</a:t>
            </a:r>
          </a:p>
        </p:txBody>
      </p:sp>
    </p:spTree>
    <p:extLst>
      <p:ext uri="{BB962C8B-B14F-4D97-AF65-F5344CB8AC3E}">
        <p14:creationId xmlns:p14="http://schemas.microsoft.com/office/powerpoint/2010/main" val="123229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01C45A2-A285-BB4C-B73E-256F29A23E20}"/>
              </a:ext>
            </a:extLst>
          </p:cNvPr>
          <p:cNvSpPr>
            <a:spLocks noGrp="1"/>
          </p:cNvSpPr>
          <p:nvPr>
            <p:ph type="title"/>
          </p:nvPr>
        </p:nvSpPr>
        <p:spPr/>
        <p:txBody>
          <a:bodyPr>
            <a:normAutofit/>
          </a:bodyPr>
          <a:lstStyle/>
          <a:p>
            <a:endParaRPr lang="en-US" dirty="0"/>
          </a:p>
        </p:txBody>
      </p:sp>
      <p:pic>
        <p:nvPicPr>
          <p:cNvPr id="13" name="Picture Placeholder 12">
            <a:extLst>
              <a:ext uri="{FF2B5EF4-FFF2-40B4-BE49-F238E27FC236}">
                <a16:creationId xmlns:a16="http://schemas.microsoft.com/office/drawing/2014/main" xmlns="" id="{41795BCE-70FE-B7A2-051D-7F82C55AE05C}"/>
              </a:ext>
            </a:extLst>
          </p:cNvPr>
          <p:cNvPicPr>
            <a:picLocks noGrp="1" noChangeAspect="1"/>
          </p:cNvPicPr>
          <p:nvPr>
            <p:ph type="pic" idx="1"/>
          </p:nvPr>
        </p:nvPicPr>
        <p:blipFill rotWithShape="1">
          <a:blip r:embed="rId2"/>
          <a:srcRect t="21178" b="21178"/>
          <a:stretch/>
        </p:blipFill>
        <p:spPr/>
      </p:pic>
      <p:sp>
        <p:nvSpPr>
          <p:cNvPr id="4" name="Text Placeholder 3">
            <a:extLst>
              <a:ext uri="{FF2B5EF4-FFF2-40B4-BE49-F238E27FC236}">
                <a16:creationId xmlns:a16="http://schemas.microsoft.com/office/drawing/2014/main" xmlns="" id="{D1A7DE77-95A5-1A97-3340-B19F597DA1BF}"/>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02067258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FBD2D995-20F0-4C14-BF62-1248AB4B484D}">
  <ds:schemaRefs>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elements/1.1/"/>
    <ds:schemaRef ds:uri="http://schemas.microsoft.com/office/infopath/2007/PartnerControls"/>
    <ds:schemaRef ds:uri="16c05727-aa75-4e4a-9b5f-8a80a1165891"/>
    <ds:schemaRef ds:uri="71af3243-3dd4-4a8d-8c0d-dd76da1f02a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Wisp</Template>
  <TotalTime>9304</TotalTime>
  <Words>388</Words>
  <Application>Microsoft Office PowerPoint</Application>
  <PresentationFormat>Custom</PresentationFormat>
  <Paragraphs>37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Wisp</vt:lpstr>
      <vt:lpstr>Tear down the high places; build up your faith</vt:lpstr>
      <vt:lpstr>PowerPoint Presentation</vt:lpstr>
      <vt:lpstr>PowerPoint Presentation</vt:lpstr>
      <vt:lpstr>PowerPoint Presentation</vt:lpstr>
      <vt:lpstr>Behind idols, false gods, and false religions are demons.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Western Wall    and the  Temple Mount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Tear down the high places; build up your faith</dc:title>
  <dc:creator>Owner</dc:creator>
  <cp:lastModifiedBy>LifeGate</cp:lastModifiedBy>
  <cp:revision>7</cp:revision>
  <dcterms:created xsi:type="dcterms:W3CDTF">2022-09-12T01:10:08Z</dcterms:created>
  <dcterms:modified xsi:type="dcterms:W3CDTF">2022-09-25T16:10:06Z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