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2" r:id="rId3"/>
    <p:sldId id="259" r:id="rId4"/>
    <p:sldId id="257" r:id="rId5"/>
    <p:sldId id="260" r:id="rId6"/>
    <p:sldId id="261" r:id="rId7"/>
    <p:sldId id="262" r:id="rId8"/>
    <p:sldId id="263" r:id="rId9"/>
    <p:sldId id="275" r:id="rId10"/>
    <p:sldId id="258" r:id="rId11"/>
    <p:sldId id="276" r:id="rId12"/>
    <p:sldId id="268" r:id="rId13"/>
    <p:sldId id="269" r:id="rId14"/>
    <p:sldId id="283" r:id="rId15"/>
    <p:sldId id="270" r:id="rId16"/>
    <p:sldId id="271" r:id="rId17"/>
    <p:sldId id="272" r:id="rId18"/>
    <p:sldId id="273" r:id="rId19"/>
    <p:sldId id="274" r:id="rId20"/>
    <p:sldId id="279" r:id="rId21"/>
    <p:sldId id="280" r:id="rId22"/>
    <p:sldId id="286" r:id="rId23"/>
    <p:sldId id="281" r:id="rId24"/>
    <p:sldId id="287" r:id="rId25"/>
    <p:sldId id="291" r:id="rId26"/>
    <p:sldId id="305" r:id="rId27"/>
    <p:sldId id="290" r:id="rId28"/>
    <p:sldId id="284" r:id="rId29"/>
    <p:sldId id="285" r:id="rId30"/>
    <p:sldId id="288" r:id="rId31"/>
    <p:sldId id="289" r:id="rId32"/>
    <p:sldId id="297" r:id="rId33"/>
    <p:sldId id="299" r:id="rId34"/>
    <p:sldId id="300" r:id="rId35"/>
    <p:sldId id="301" r:id="rId36"/>
    <p:sldId id="306" r:id="rId37"/>
    <p:sldId id="309" r:id="rId38"/>
    <p:sldId id="292" r:id="rId39"/>
    <p:sldId id="307" r:id="rId40"/>
    <p:sldId id="308" r:id="rId41"/>
    <p:sldId id="278" r:id="rId42"/>
    <p:sldId id="277" r:id="rId43"/>
    <p:sldId id="267" r:id="rId44"/>
    <p:sldId id="265" r:id="rId45"/>
    <p:sldId id="266" r:id="rId46"/>
    <p:sldId id="264" r:id="rId47"/>
    <p:sldId id="294" r:id="rId48"/>
    <p:sldId id="295" r:id="rId49"/>
    <p:sldId id="293" r:id="rId50"/>
    <p:sldId id="302" r:id="rId51"/>
    <p:sldId id="303" r:id="rId52"/>
    <p:sldId id="298" r:id="rId53"/>
    <p:sldId id="304" r:id="rId54"/>
    <p:sldId id="296"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8" d="100"/>
          <a:sy n="78" d="100"/>
        </p:scale>
        <p:origin x="-1746" y="-774"/>
      </p:cViewPr>
      <p:guideLst>
        <p:guide orient="horz" pos="2160"/>
        <p:guide pos="3840"/>
      </p:guideLst>
    </p:cSldViewPr>
  </p:slideViewPr>
  <p:notesTextViewPr>
    <p:cViewPr>
      <p:scale>
        <a:sx n="1" d="1"/>
        <a:sy n="1" d="1"/>
      </p:scale>
      <p:origin x="0" y="0"/>
    </p:cViewPr>
  </p:notesTextViewPr>
  <p:sorterViewPr>
    <p:cViewPr>
      <p:scale>
        <a:sx n="100" d="100"/>
        <a:sy n="100" d="100"/>
      </p:scale>
      <p:origin x="0" y="-130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10/23/2022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500034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10/23/2022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9" r:id="rId3"/>
    <p:sldLayoutId id="2147483651" r:id="rId4"/>
    <p:sldLayoutId id="2147483652" r:id="rId5"/>
    <p:sldLayoutId id="2147483653" r:id="rId6"/>
    <p:sldLayoutId id="2147483654" r:id="rId7"/>
    <p:sldLayoutId id="2147483655" r:id="rId8"/>
    <p:sldLayoutId id="2147483656" r:id="rId9"/>
    <p:sldLayoutId id="2147483660" r:id="rId10"/>
    <p:sldLayoutId id="2147483657" r:id="rId11"/>
    <p:sldLayoutId id="2147483663" r:id="rId12"/>
    <p:sldLayoutId id="2147483664" r:id="rId13"/>
    <p:sldLayoutId id="2147483665" r:id="rId14"/>
    <p:sldLayoutId id="2147483668" r:id="rId15"/>
    <p:sldLayoutId id="2147483667" r:id="rId16"/>
    <p:sldLayoutId id="2147483658" r:id="rId17"/>
    <p:sldLayoutId id="2147483659" r:id="rId18"/>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biblegateway.com/passage/?search=Genesis%201&amp;version=NIV#fen-NIV-26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biblegateway.com/passage/?search=Isaiah+14:12-17&amp;version=NIV#fen-NIV-17942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6483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lstStyle/>
          <a:p>
            <a:pPr marL="0" indent="0">
              <a:buNone/>
            </a:pPr>
            <a:r>
              <a:rPr lang="en-US" sz="5400" b="1" dirty="0"/>
              <a:t>“It is the Glory of God to conceal a matter.  It is the Glory of kings to search out a matter</a:t>
            </a:r>
            <a:r>
              <a:rPr lang="en-US" sz="5400" b="1" dirty="0" smtClean="0"/>
              <a:t>.”</a:t>
            </a:r>
          </a:p>
          <a:p>
            <a:pPr marL="0" indent="0">
              <a:buNone/>
            </a:pPr>
            <a:r>
              <a:rPr lang="en-US" sz="5400" b="1" dirty="0" smtClean="0"/>
              <a:t> </a:t>
            </a:r>
            <a:r>
              <a:rPr lang="en-US" sz="5400" b="1" dirty="0"/>
              <a:t>Proverbs 25:2</a:t>
            </a:r>
            <a:endParaRPr lang="en-US" sz="5400" dirty="0"/>
          </a:p>
          <a:p>
            <a:pPr marL="0" indent="0">
              <a:buNone/>
            </a:pPr>
            <a:endParaRPr lang="en-US" dirty="0"/>
          </a:p>
        </p:txBody>
      </p:sp>
    </p:spTree>
    <p:extLst>
      <p:ext uri="{BB962C8B-B14F-4D97-AF65-F5344CB8AC3E}">
        <p14:creationId xmlns:p14="http://schemas.microsoft.com/office/powerpoint/2010/main" val="2554639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p:txBody>
          <a:bodyPr/>
          <a:lstStyle/>
          <a:p>
            <a:pPr marL="0" indent="0">
              <a:buNone/>
            </a:pPr>
            <a:r>
              <a:rPr lang="en-US" sz="6000" b="1" dirty="0"/>
              <a:t>In God’s economy, he puts it just out of reach so that we have to sacrifice to get it. </a:t>
            </a:r>
          </a:p>
          <a:p>
            <a:pPr marL="0" indent="0">
              <a:buNone/>
            </a:pPr>
            <a:endParaRPr lang="en-US" dirty="0"/>
          </a:p>
        </p:txBody>
      </p:sp>
    </p:spTree>
    <p:extLst>
      <p:ext uri="{BB962C8B-B14F-4D97-AF65-F5344CB8AC3E}">
        <p14:creationId xmlns:p14="http://schemas.microsoft.com/office/powerpoint/2010/main" val="40527409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666207"/>
            <a:ext cx="10600508" cy="5124994"/>
          </a:xfrm>
        </p:spPr>
        <p:txBody>
          <a:bodyPr>
            <a:normAutofit/>
          </a:bodyPr>
          <a:lstStyle/>
          <a:p>
            <a:pPr marL="0" indent="0">
              <a:buNone/>
            </a:pPr>
            <a:r>
              <a:rPr lang="en-US" sz="5400" b="1" dirty="0"/>
              <a:t>It is the father’s good pleasure to give you the mysteries of the kingdom. As He gives us the </a:t>
            </a:r>
            <a:r>
              <a:rPr lang="en-US" sz="5400" b="1" u="sng" dirty="0"/>
              <a:t>legal Keys</a:t>
            </a:r>
            <a:r>
              <a:rPr lang="en-US" sz="5400" b="1" dirty="0"/>
              <a:t> to unlock hidden secrets and mysteries. </a:t>
            </a:r>
          </a:p>
          <a:p>
            <a:pPr marL="0" indent="0">
              <a:buNone/>
            </a:pPr>
            <a:endParaRPr lang="en-US" dirty="0"/>
          </a:p>
        </p:txBody>
      </p:sp>
    </p:spTree>
    <p:extLst>
      <p:ext uri="{BB962C8B-B14F-4D97-AF65-F5344CB8AC3E}">
        <p14:creationId xmlns:p14="http://schemas.microsoft.com/office/powerpoint/2010/main" val="30575142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39337"/>
            <a:ext cx="10131425" cy="1456267"/>
          </a:xfrm>
        </p:spPr>
        <p:txBody>
          <a:bodyPr>
            <a:normAutofit/>
          </a:bodyPr>
          <a:lstStyle/>
          <a:p>
            <a:r>
              <a:rPr lang="en-US" sz="4400" b="1" dirty="0" smtClean="0"/>
              <a:t>Kingdom Authority</a:t>
            </a:r>
            <a:endParaRPr lang="en-US" sz="4400" b="1" dirty="0"/>
          </a:p>
        </p:txBody>
      </p:sp>
      <p:sp>
        <p:nvSpPr>
          <p:cNvPr id="3" name="Content Placeholder 2"/>
          <p:cNvSpPr>
            <a:spLocks noGrp="1"/>
          </p:cNvSpPr>
          <p:nvPr>
            <p:ph idx="1"/>
          </p:nvPr>
        </p:nvSpPr>
        <p:spPr>
          <a:xfrm>
            <a:off x="685801" y="1502229"/>
            <a:ext cx="10665822" cy="4288971"/>
          </a:xfrm>
        </p:spPr>
        <p:txBody>
          <a:bodyPr>
            <a:normAutofit fontScale="92500" lnSpcReduction="20000"/>
          </a:bodyPr>
          <a:lstStyle/>
          <a:p>
            <a:pPr marL="0" indent="0">
              <a:buNone/>
            </a:pPr>
            <a:r>
              <a:rPr lang="en-US" sz="5400" dirty="0" smtClean="0"/>
              <a:t>Luke 10:19</a:t>
            </a:r>
          </a:p>
          <a:p>
            <a:pPr marL="0" indent="0">
              <a:buNone/>
            </a:pPr>
            <a:r>
              <a:rPr lang="en-US" sz="5400" dirty="0"/>
              <a:t>19 </a:t>
            </a:r>
            <a:r>
              <a:rPr lang="en-US" sz="5400" b="1" dirty="0"/>
              <a:t>Behold, I give unto you </a:t>
            </a:r>
            <a:r>
              <a:rPr lang="en-US" sz="5400" b="1" dirty="0" smtClean="0">
                <a:solidFill>
                  <a:srgbClr val="FFFF00"/>
                </a:solidFill>
              </a:rPr>
              <a:t>power</a:t>
            </a:r>
          </a:p>
          <a:p>
            <a:pPr marL="0" indent="0">
              <a:buNone/>
            </a:pPr>
            <a:r>
              <a:rPr lang="en-US" sz="5400" b="1" dirty="0" smtClean="0"/>
              <a:t> to </a:t>
            </a:r>
            <a:r>
              <a:rPr lang="en-US" sz="5400" b="1" dirty="0"/>
              <a:t>tread on serpents and </a:t>
            </a:r>
            <a:r>
              <a:rPr lang="en-US" sz="5400" b="1" dirty="0" smtClean="0"/>
              <a:t>scorpions, </a:t>
            </a:r>
            <a:r>
              <a:rPr lang="en-US" sz="5400" b="1" dirty="0"/>
              <a:t>and over all the </a:t>
            </a:r>
            <a:r>
              <a:rPr lang="en-US" sz="5400" b="1" dirty="0">
                <a:solidFill>
                  <a:srgbClr val="FFFF00"/>
                </a:solidFill>
              </a:rPr>
              <a:t>power</a:t>
            </a:r>
            <a:r>
              <a:rPr lang="en-US" sz="5400" b="1" dirty="0"/>
              <a:t> of the enemy: and nothing shall by any means hurt you</a:t>
            </a:r>
            <a:r>
              <a:rPr lang="en-US" sz="5400" dirty="0"/>
              <a:t>.</a:t>
            </a:r>
          </a:p>
        </p:txBody>
      </p:sp>
    </p:spTree>
    <p:extLst>
      <p:ext uri="{BB962C8B-B14F-4D97-AF65-F5344CB8AC3E}">
        <p14:creationId xmlns:p14="http://schemas.microsoft.com/office/powerpoint/2010/main" val="3416535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3041" y="378823"/>
            <a:ext cx="8377433" cy="6320475"/>
          </a:xfrm>
        </p:spPr>
      </p:pic>
    </p:spTree>
    <p:extLst>
      <p:ext uri="{BB962C8B-B14F-4D97-AF65-F5344CB8AC3E}">
        <p14:creationId xmlns:p14="http://schemas.microsoft.com/office/powerpoint/2010/main" val="4094153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800" b="1" dirty="0" smtClean="0"/>
              <a:t>“Behold I have given you </a:t>
            </a:r>
            <a:r>
              <a:rPr lang="en-US" sz="4800" b="1" dirty="0">
                <a:solidFill>
                  <a:srgbClr val="FFFF00"/>
                </a:solidFill>
              </a:rPr>
              <a:t>p</a:t>
            </a:r>
            <a:r>
              <a:rPr lang="en-US" sz="4800" b="1" dirty="0" smtClean="0">
                <a:solidFill>
                  <a:srgbClr val="FFFF00"/>
                </a:solidFill>
              </a:rPr>
              <a:t>ower</a:t>
            </a:r>
            <a:r>
              <a:rPr lang="en-US" sz="4800" b="1" dirty="0" smtClean="0"/>
              <a:t>- </a:t>
            </a:r>
          </a:p>
          <a:p>
            <a:pPr marL="0" indent="0">
              <a:buNone/>
            </a:pPr>
            <a:r>
              <a:rPr lang="en-US" sz="4800" b="1" dirty="0" smtClean="0"/>
              <a:t> </a:t>
            </a:r>
            <a:r>
              <a:rPr lang="el-GR" sz="4800" b="1" dirty="0" smtClean="0"/>
              <a:t>ἐξουσίαν</a:t>
            </a:r>
            <a:r>
              <a:rPr lang="en-US" sz="4800" b="1" dirty="0" smtClean="0"/>
              <a:t>  </a:t>
            </a:r>
            <a:r>
              <a:rPr lang="el-GR" sz="4800" b="1" dirty="0" smtClean="0"/>
              <a:t>(</a:t>
            </a:r>
            <a:r>
              <a:rPr lang="en-US" sz="4800" b="1" dirty="0" err="1"/>
              <a:t>exousian</a:t>
            </a:r>
            <a:r>
              <a:rPr lang="en-US" sz="4800" b="1" dirty="0" smtClean="0"/>
              <a:t>)-  </a:t>
            </a:r>
            <a:r>
              <a:rPr lang="en-US" sz="4800" b="1" dirty="0"/>
              <a:t>power to act, authority</a:t>
            </a:r>
          </a:p>
        </p:txBody>
      </p:sp>
    </p:spTree>
    <p:extLst>
      <p:ext uri="{BB962C8B-B14F-4D97-AF65-F5344CB8AC3E}">
        <p14:creationId xmlns:p14="http://schemas.microsoft.com/office/powerpoint/2010/main" val="3528375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142067"/>
            <a:ext cx="10639696" cy="3649133"/>
          </a:xfrm>
        </p:spPr>
        <p:txBody>
          <a:bodyPr>
            <a:normAutofit/>
          </a:bodyPr>
          <a:lstStyle/>
          <a:p>
            <a:pPr marL="0" indent="0">
              <a:buNone/>
            </a:pPr>
            <a:r>
              <a:rPr lang="en-US" sz="6000" b="1" dirty="0"/>
              <a:t>over all the </a:t>
            </a:r>
            <a:r>
              <a:rPr lang="en-US" sz="6000" b="1" dirty="0">
                <a:solidFill>
                  <a:srgbClr val="FFFF00"/>
                </a:solidFill>
              </a:rPr>
              <a:t>power</a:t>
            </a:r>
            <a:r>
              <a:rPr lang="en-US" sz="6000" b="1" dirty="0"/>
              <a:t> of the </a:t>
            </a:r>
            <a:r>
              <a:rPr lang="en-US" sz="6000" b="1" dirty="0" smtClean="0"/>
              <a:t>enemy</a:t>
            </a:r>
          </a:p>
          <a:p>
            <a:pPr marL="0" indent="0">
              <a:buNone/>
            </a:pPr>
            <a:r>
              <a:rPr lang="el-GR" sz="4800" dirty="0" smtClean="0"/>
              <a:t>δύναμιν</a:t>
            </a:r>
            <a:r>
              <a:rPr lang="en-US" sz="4800" dirty="0"/>
              <a:t> </a:t>
            </a:r>
            <a:r>
              <a:rPr lang="el-GR" sz="4800" dirty="0" smtClean="0"/>
              <a:t>(</a:t>
            </a:r>
            <a:r>
              <a:rPr lang="en-US" sz="4800" dirty="0" err="1"/>
              <a:t>dunamin</a:t>
            </a:r>
            <a:r>
              <a:rPr lang="en-US" sz="4800" dirty="0" smtClean="0"/>
              <a:t>)- </a:t>
            </a:r>
            <a:r>
              <a:rPr lang="en-US" sz="4800" dirty="0"/>
              <a:t>(miraculous) power, might, strength</a:t>
            </a:r>
          </a:p>
        </p:txBody>
      </p:sp>
    </p:spTree>
    <p:extLst>
      <p:ext uri="{BB962C8B-B14F-4D97-AF65-F5344CB8AC3E}">
        <p14:creationId xmlns:p14="http://schemas.microsoft.com/office/powerpoint/2010/main" val="1998300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6000" dirty="0" smtClean="0"/>
              <a:t>“</a:t>
            </a:r>
            <a:r>
              <a:rPr lang="en-US" sz="6000" dirty="0" smtClean="0">
                <a:solidFill>
                  <a:srgbClr val="FFFF00"/>
                </a:solidFill>
              </a:rPr>
              <a:t>You</a:t>
            </a:r>
            <a:r>
              <a:rPr lang="en-US" sz="6000" dirty="0" smtClean="0"/>
              <a:t> are the </a:t>
            </a:r>
            <a:r>
              <a:rPr lang="en-US" sz="6000" dirty="0" smtClean="0">
                <a:solidFill>
                  <a:srgbClr val="FFFF00"/>
                </a:solidFill>
              </a:rPr>
              <a:t>WHO</a:t>
            </a:r>
            <a:r>
              <a:rPr lang="en-US" sz="6000" dirty="0" smtClean="0"/>
              <a:t> you are waiting for.”   </a:t>
            </a:r>
            <a:r>
              <a:rPr lang="en-US" sz="4400" dirty="0" smtClean="0"/>
              <a:t>Kathy Barnett</a:t>
            </a:r>
            <a:endParaRPr lang="en-US" sz="4400" dirty="0"/>
          </a:p>
        </p:txBody>
      </p:sp>
    </p:spTree>
    <p:extLst>
      <p:ext uri="{BB962C8B-B14F-4D97-AF65-F5344CB8AC3E}">
        <p14:creationId xmlns:p14="http://schemas.microsoft.com/office/powerpoint/2010/main" val="22611579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 y="965384"/>
            <a:ext cx="11443064" cy="5775050"/>
          </a:xfrm>
        </p:spPr>
        <p:txBody>
          <a:bodyPr>
            <a:normAutofit lnSpcReduction="10000"/>
          </a:bodyPr>
          <a:lstStyle/>
          <a:p>
            <a:pPr marL="0" indent="0">
              <a:buNone/>
            </a:pPr>
            <a:r>
              <a:rPr lang="en-US" sz="3200" b="1" baseline="30000" dirty="0"/>
              <a:t>26 </a:t>
            </a:r>
            <a:r>
              <a:rPr lang="en-US" sz="3200" dirty="0"/>
              <a:t>Then God said, “Let us make mankind in our image, in our likeness, so that they may </a:t>
            </a:r>
            <a:r>
              <a:rPr lang="en-US" sz="3200" dirty="0">
                <a:solidFill>
                  <a:srgbClr val="FFFF00"/>
                </a:solidFill>
              </a:rPr>
              <a:t>rule over</a:t>
            </a:r>
            <a:r>
              <a:rPr lang="en-US" sz="3200" dirty="0"/>
              <a:t> the fish in the sea and the birds in the sky, over the livestock and all the wild animals,</a:t>
            </a:r>
            <a:r>
              <a:rPr lang="en-US" sz="3200" baseline="30000" dirty="0"/>
              <a:t>[</a:t>
            </a:r>
            <a:r>
              <a:rPr lang="en-US" sz="3200" baseline="30000" dirty="0">
                <a:hlinkClick r:id="rId2" tooltip="See footnote a"/>
              </a:rPr>
              <a:t>a</a:t>
            </a:r>
            <a:r>
              <a:rPr lang="en-US" sz="3200" baseline="30000" dirty="0"/>
              <a:t>]</a:t>
            </a:r>
            <a:r>
              <a:rPr lang="en-US" sz="3200" dirty="0"/>
              <a:t> and over all the creatures that move along the ground.”</a:t>
            </a:r>
          </a:p>
          <a:p>
            <a:pPr marL="0" indent="0">
              <a:buNone/>
            </a:pPr>
            <a:r>
              <a:rPr lang="en-US" sz="3200" b="1" baseline="30000" dirty="0"/>
              <a:t>27 </a:t>
            </a:r>
            <a:r>
              <a:rPr lang="en-US" sz="3200" dirty="0"/>
              <a:t>So God created mankind in his own image,</a:t>
            </a:r>
            <a:br>
              <a:rPr lang="en-US" sz="3200" dirty="0"/>
            </a:br>
            <a:r>
              <a:rPr lang="en-US" sz="3200" dirty="0"/>
              <a:t>    in the image of God he created them;</a:t>
            </a:r>
            <a:br>
              <a:rPr lang="en-US" sz="3200" dirty="0"/>
            </a:br>
            <a:r>
              <a:rPr lang="en-US" sz="3200" dirty="0"/>
              <a:t>    male and female he created them.</a:t>
            </a:r>
          </a:p>
          <a:p>
            <a:pPr marL="0" indent="0">
              <a:buNone/>
            </a:pPr>
            <a:r>
              <a:rPr lang="en-US" sz="3200" b="1" baseline="30000" dirty="0"/>
              <a:t>28 </a:t>
            </a:r>
            <a:r>
              <a:rPr lang="en-US" sz="3200" dirty="0"/>
              <a:t>God blessed them and said to them, “Be fruitful and increase in number; fill the earth and </a:t>
            </a:r>
            <a:r>
              <a:rPr lang="en-US" sz="3200" dirty="0">
                <a:solidFill>
                  <a:srgbClr val="FFFF00"/>
                </a:solidFill>
              </a:rPr>
              <a:t>subdue it</a:t>
            </a:r>
            <a:r>
              <a:rPr lang="en-US" sz="3200" dirty="0"/>
              <a:t>. Rule over the fish in the sea and the birds in the sky and over every living creature that moves on the ground.”</a:t>
            </a:r>
          </a:p>
          <a:p>
            <a:pPr marL="0" indent="0">
              <a:buNone/>
            </a:pPr>
            <a:endParaRPr lang="en-US" dirty="0"/>
          </a:p>
        </p:txBody>
      </p:sp>
      <p:sp>
        <p:nvSpPr>
          <p:cNvPr id="4" name="TextBox 3"/>
          <p:cNvSpPr txBox="1"/>
          <p:nvPr/>
        </p:nvSpPr>
        <p:spPr>
          <a:xfrm>
            <a:off x="692332" y="0"/>
            <a:ext cx="6714309" cy="769441"/>
          </a:xfrm>
          <a:prstGeom prst="rect">
            <a:avLst/>
          </a:prstGeom>
          <a:noFill/>
        </p:spPr>
        <p:txBody>
          <a:bodyPr wrap="square" rtlCol="0">
            <a:spAutoFit/>
          </a:bodyPr>
          <a:lstStyle/>
          <a:p>
            <a:r>
              <a:rPr lang="en-US" sz="4400" b="1" dirty="0" smtClean="0">
                <a:effectLst>
                  <a:outerShdw blurRad="38100" dist="38100" dir="2700000" algn="tl">
                    <a:srgbClr val="000000">
                      <a:alpha val="43137"/>
                    </a:srgbClr>
                  </a:outerShdw>
                </a:effectLst>
              </a:rPr>
              <a:t>Genesis 1:26-28</a:t>
            </a:r>
            <a:endParaRPr lang="en-US" sz="4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2752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628" y="365761"/>
            <a:ext cx="11861075" cy="6635931"/>
          </a:xfrm>
        </p:spPr>
        <p:txBody>
          <a:bodyPr>
            <a:normAutofit/>
          </a:bodyPr>
          <a:lstStyle/>
          <a:p>
            <a:pPr marL="0" indent="0">
              <a:buNone/>
            </a:pPr>
            <a:r>
              <a:rPr lang="en-US" sz="4000" b="1" baseline="30000" dirty="0" smtClean="0"/>
              <a:t>18</a:t>
            </a:r>
            <a:r>
              <a:rPr lang="en-US" sz="4000" b="1" baseline="30000" dirty="0"/>
              <a:t> </a:t>
            </a:r>
            <a:r>
              <a:rPr lang="en-US" sz="4000" dirty="0"/>
              <a:t>I pray that the eyes of your heart may be enlightened in order that you may know the hope to which he has called you, the riches of his glorious inheritance in his holy people, </a:t>
            </a:r>
            <a:r>
              <a:rPr lang="en-US" sz="4000" b="1" baseline="30000" dirty="0"/>
              <a:t>19 </a:t>
            </a:r>
            <a:r>
              <a:rPr lang="en-US" sz="4000" dirty="0"/>
              <a:t>and his incomparably great </a:t>
            </a:r>
            <a:r>
              <a:rPr lang="en-US" sz="4000" dirty="0">
                <a:solidFill>
                  <a:srgbClr val="FFFF00"/>
                </a:solidFill>
              </a:rPr>
              <a:t>power</a:t>
            </a:r>
            <a:r>
              <a:rPr lang="en-US" sz="4000" dirty="0"/>
              <a:t> </a:t>
            </a:r>
            <a:r>
              <a:rPr lang="en-US" sz="4000" dirty="0" smtClean="0"/>
              <a:t>(</a:t>
            </a:r>
            <a:r>
              <a:rPr lang="en-US" sz="4000" dirty="0" err="1" smtClean="0">
                <a:solidFill>
                  <a:schemeClr val="accent1">
                    <a:lumMod val="40000"/>
                    <a:lumOff val="60000"/>
                  </a:schemeClr>
                </a:solidFill>
              </a:rPr>
              <a:t>dunameōs</a:t>
            </a:r>
            <a:r>
              <a:rPr lang="en-US" sz="4000" dirty="0" smtClean="0"/>
              <a:t>-</a:t>
            </a:r>
            <a:r>
              <a:rPr lang="en-US" dirty="0" smtClean="0"/>
              <a:t> </a:t>
            </a:r>
            <a:r>
              <a:rPr lang="en-US" sz="3200" dirty="0" smtClean="0">
                <a:solidFill>
                  <a:srgbClr val="FFFF00"/>
                </a:solidFill>
              </a:rPr>
              <a:t>miraculous </a:t>
            </a:r>
            <a:r>
              <a:rPr lang="en-US" sz="3200" dirty="0">
                <a:solidFill>
                  <a:srgbClr val="FFFF00"/>
                </a:solidFill>
              </a:rPr>
              <a:t>power, might, strength</a:t>
            </a:r>
            <a:r>
              <a:rPr lang="en-US" sz="4000" dirty="0" smtClean="0"/>
              <a:t>) for </a:t>
            </a:r>
            <a:r>
              <a:rPr lang="en-US" sz="4000" dirty="0"/>
              <a:t>us who believe. That </a:t>
            </a:r>
            <a:r>
              <a:rPr lang="en-US" sz="4000" dirty="0">
                <a:solidFill>
                  <a:srgbClr val="FFFF00"/>
                </a:solidFill>
              </a:rPr>
              <a:t>power</a:t>
            </a:r>
            <a:r>
              <a:rPr lang="en-US" sz="4000" dirty="0"/>
              <a:t> </a:t>
            </a:r>
            <a:r>
              <a:rPr lang="en-US" sz="4000" dirty="0" smtClean="0"/>
              <a:t>(</a:t>
            </a:r>
            <a:r>
              <a:rPr lang="en-US" sz="3200" dirty="0" err="1">
                <a:solidFill>
                  <a:schemeClr val="accent1">
                    <a:lumMod val="40000"/>
                    <a:lumOff val="60000"/>
                  </a:schemeClr>
                </a:solidFill>
              </a:rPr>
              <a:t>energeian</a:t>
            </a:r>
            <a:r>
              <a:rPr lang="en-US" sz="3200" dirty="0">
                <a:solidFill>
                  <a:srgbClr val="FFFF00"/>
                </a:solidFill>
              </a:rPr>
              <a:t> </a:t>
            </a:r>
            <a:r>
              <a:rPr lang="en-US" sz="3200" dirty="0" smtClean="0">
                <a:solidFill>
                  <a:srgbClr val="FFFF00"/>
                </a:solidFill>
              </a:rPr>
              <a:t>-</a:t>
            </a:r>
            <a:r>
              <a:rPr lang="en-US" sz="3200" dirty="0">
                <a:solidFill>
                  <a:srgbClr val="FFFF00"/>
                </a:solidFill>
              </a:rPr>
              <a:t> operative </a:t>
            </a:r>
            <a:r>
              <a:rPr lang="en-US" sz="3200" dirty="0" smtClean="0">
                <a:solidFill>
                  <a:srgbClr val="FFFF00"/>
                </a:solidFill>
              </a:rPr>
              <a:t>power</a:t>
            </a:r>
            <a:r>
              <a:rPr lang="en-US" sz="3200" dirty="0" smtClean="0"/>
              <a:t>) </a:t>
            </a:r>
            <a:r>
              <a:rPr lang="en-US" sz="4000" dirty="0" smtClean="0"/>
              <a:t>is </a:t>
            </a:r>
            <a:r>
              <a:rPr lang="en-US" sz="4000" dirty="0"/>
              <a:t>the same as the </a:t>
            </a:r>
            <a:r>
              <a:rPr lang="en-US" sz="4000" dirty="0" smtClean="0"/>
              <a:t>mighty(</a:t>
            </a:r>
            <a:r>
              <a:rPr lang="en-US" sz="3200" dirty="0" err="1">
                <a:solidFill>
                  <a:schemeClr val="accent1">
                    <a:lumMod val="40000"/>
                    <a:lumOff val="60000"/>
                  </a:schemeClr>
                </a:solidFill>
              </a:rPr>
              <a:t>ischuos</a:t>
            </a:r>
            <a:r>
              <a:rPr lang="en-US" sz="4000" dirty="0" smtClean="0"/>
              <a:t>) strength (</a:t>
            </a:r>
            <a:r>
              <a:rPr lang="en-US" sz="3200" dirty="0" err="1" smtClean="0">
                <a:solidFill>
                  <a:schemeClr val="accent1">
                    <a:lumMod val="40000"/>
                    <a:lumOff val="60000"/>
                  </a:schemeClr>
                </a:solidFill>
              </a:rPr>
              <a:t>kratous</a:t>
            </a:r>
            <a:r>
              <a:rPr lang="en-US" sz="4000" b="1" dirty="0" smtClean="0"/>
              <a:t>)</a:t>
            </a:r>
            <a:r>
              <a:rPr lang="en-US" sz="4000" dirty="0" smtClean="0"/>
              <a:t> </a:t>
            </a:r>
            <a:r>
              <a:rPr lang="en-US" sz="4000" dirty="0"/>
              <a:t> </a:t>
            </a:r>
            <a:r>
              <a:rPr lang="en-US" sz="4000" b="1" baseline="30000" dirty="0"/>
              <a:t>20 </a:t>
            </a:r>
            <a:r>
              <a:rPr lang="en-US" sz="4000" dirty="0"/>
              <a:t>he </a:t>
            </a:r>
            <a:r>
              <a:rPr lang="en-US" sz="4000" dirty="0" smtClean="0"/>
              <a:t>exerted (</a:t>
            </a:r>
            <a:r>
              <a:rPr lang="en-US" sz="3200" dirty="0" err="1" smtClean="0">
                <a:solidFill>
                  <a:schemeClr val="accent1">
                    <a:lumMod val="40000"/>
                    <a:lumOff val="60000"/>
                  </a:schemeClr>
                </a:solidFill>
              </a:rPr>
              <a:t>enērgēken</a:t>
            </a:r>
            <a:r>
              <a:rPr lang="en-US" sz="4000" dirty="0" smtClean="0"/>
              <a:t>)</a:t>
            </a:r>
            <a:r>
              <a:rPr lang="en-US" sz="3200" dirty="0" smtClean="0"/>
              <a:t> </a:t>
            </a:r>
            <a:r>
              <a:rPr lang="en-US" sz="4000" dirty="0"/>
              <a:t>when he raised Christ from the dead and seated him at his right hand in the heavenly realms, </a:t>
            </a:r>
          </a:p>
        </p:txBody>
      </p:sp>
      <p:sp>
        <p:nvSpPr>
          <p:cNvPr id="4" name="TextBox 3"/>
          <p:cNvSpPr txBox="1"/>
          <p:nvPr/>
        </p:nvSpPr>
        <p:spPr>
          <a:xfrm>
            <a:off x="378823" y="-239596"/>
            <a:ext cx="8530045" cy="923330"/>
          </a:xfrm>
          <a:prstGeom prst="rect">
            <a:avLst/>
          </a:prstGeom>
          <a:noFill/>
        </p:spPr>
        <p:txBody>
          <a:bodyPr wrap="square" rtlCol="0">
            <a:spAutoFit/>
          </a:bodyPr>
          <a:lstStyle/>
          <a:p>
            <a:r>
              <a:rPr lang="en-US" sz="5400" dirty="0" smtClean="0"/>
              <a:t>Ephesians 1:18-23</a:t>
            </a:r>
            <a:endParaRPr lang="en-US" sz="5400" dirty="0"/>
          </a:p>
        </p:txBody>
      </p:sp>
    </p:spTree>
    <p:extLst>
      <p:ext uri="{BB962C8B-B14F-4D97-AF65-F5344CB8AC3E}">
        <p14:creationId xmlns:p14="http://schemas.microsoft.com/office/powerpoint/2010/main" val="2663790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104" y="492035"/>
            <a:ext cx="10131425" cy="1456267"/>
          </a:xfrm>
        </p:spPr>
        <p:txBody>
          <a:bodyPr/>
          <a:lstStyle/>
          <a:p>
            <a:endParaRPr lang="en-US"/>
          </a:p>
        </p:txBody>
      </p:sp>
      <p:sp>
        <p:nvSpPr>
          <p:cNvPr id="3" name="Content Placeholder 2"/>
          <p:cNvSpPr>
            <a:spLocks noGrp="1"/>
          </p:cNvSpPr>
          <p:nvPr>
            <p:ph idx="1"/>
          </p:nvPr>
        </p:nvSpPr>
        <p:spPr>
          <a:xfrm>
            <a:off x="529046" y="1220168"/>
            <a:ext cx="10131425" cy="3649133"/>
          </a:xfrm>
        </p:spPr>
        <p:txBody>
          <a:bodyPr>
            <a:normAutofit/>
          </a:bodyPr>
          <a:lstStyle/>
          <a:p>
            <a:pPr marL="0" indent="0">
              <a:buNone/>
            </a:pPr>
            <a:r>
              <a:rPr lang="en-US" sz="4800" u="sng" dirty="0" smtClean="0"/>
              <a:t>Spiritual authority</a:t>
            </a:r>
            <a:r>
              <a:rPr lang="en-US" sz="4800" dirty="0" smtClean="0"/>
              <a:t>- the God-given right to receive and use God’s power that flows from the indwelling Holy Spirit</a:t>
            </a:r>
            <a:endParaRPr lang="en-US" sz="4800" dirty="0"/>
          </a:p>
        </p:txBody>
      </p:sp>
    </p:spTree>
    <p:extLst>
      <p:ext uri="{BB962C8B-B14F-4D97-AF65-F5344CB8AC3E}">
        <p14:creationId xmlns:p14="http://schemas.microsoft.com/office/powerpoint/2010/main" val="28246397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4137" y="1593427"/>
            <a:ext cx="11351623" cy="3649133"/>
          </a:xfrm>
        </p:spPr>
        <p:txBody>
          <a:bodyPr>
            <a:noAutofit/>
          </a:bodyPr>
          <a:lstStyle/>
          <a:p>
            <a:pPr marL="0" indent="0">
              <a:buNone/>
            </a:pPr>
            <a:r>
              <a:rPr lang="en-US" sz="4400" b="1" baseline="30000" dirty="0"/>
              <a:t>21 </a:t>
            </a:r>
            <a:r>
              <a:rPr lang="en-US" sz="4400" dirty="0"/>
              <a:t>far above all rule and </a:t>
            </a:r>
            <a:r>
              <a:rPr lang="en-US" sz="4400" dirty="0" smtClean="0">
                <a:solidFill>
                  <a:srgbClr val="FFFF00"/>
                </a:solidFill>
              </a:rPr>
              <a:t>authority </a:t>
            </a:r>
            <a:r>
              <a:rPr lang="en-US" sz="4400" dirty="0" smtClean="0"/>
              <a:t>(</a:t>
            </a:r>
            <a:r>
              <a:rPr lang="en-US" sz="3200" dirty="0" err="1" smtClean="0">
                <a:solidFill>
                  <a:schemeClr val="accent1">
                    <a:lumMod val="40000"/>
                    <a:lumOff val="60000"/>
                  </a:schemeClr>
                </a:solidFill>
              </a:rPr>
              <a:t>exousias</a:t>
            </a:r>
            <a:r>
              <a:rPr lang="en-US" sz="4400" dirty="0" smtClean="0"/>
              <a:t>), </a:t>
            </a:r>
            <a:r>
              <a:rPr lang="en-US" sz="4400" dirty="0" smtClean="0">
                <a:solidFill>
                  <a:srgbClr val="FFFF00"/>
                </a:solidFill>
              </a:rPr>
              <a:t>power </a:t>
            </a:r>
            <a:r>
              <a:rPr lang="en-US" sz="3200" dirty="0" smtClean="0"/>
              <a:t>(</a:t>
            </a:r>
            <a:r>
              <a:rPr lang="en-US" sz="3200" dirty="0" err="1" smtClean="0">
                <a:solidFill>
                  <a:schemeClr val="accent1">
                    <a:lumMod val="40000"/>
                    <a:lumOff val="60000"/>
                  </a:schemeClr>
                </a:solidFill>
              </a:rPr>
              <a:t>dunameōs</a:t>
            </a:r>
            <a:r>
              <a:rPr lang="en-US" sz="3200" dirty="0" smtClean="0"/>
              <a:t>) </a:t>
            </a:r>
            <a:r>
              <a:rPr lang="en-US" sz="4400" dirty="0"/>
              <a:t>and </a:t>
            </a:r>
            <a:r>
              <a:rPr lang="en-US" sz="4400" dirty="0" smtClean="0">
                <a:solidFill>
                  <a:srgbClr val="FFFF00"/>
                </a:solidFill>
              </a:rPr>
              <a:t>dominion </a:t>
            </a:r>
            <a:r>
              <a:rPr lang="en-US" sz="4000" dirty="0" smtClean="0"/>
              <a:t>(</a:t>
            </a:r>
            <a:r>
              <a:rPr lang="en-US" sz="3200" dirty="0" err="1" smtClean="0">
                <a:solidFill>
                  <a:schemeClr val="accent1">
                    <a:lumMod val="40000"/>
                    <a:lumOff val="60000"/>
                  </a:schemeClr>
                </a:solidFill>
              </a:rPr>
              <a:t>kuriotētos</a:t>
            </a:r>
            <a:r>
              <a:rPr lang="en-US" sz="4000" dirty="0" smtClean="0"/>
              <a:t>)</a:t>
            </a:r>
            <a:r>
              <a:rPr lang="en-US" sz="3200" dirty="0" smtClean="0"/>
              <a:t>,</a:t>
            </a:r>
            <a:r>
              <a:rPr lang="en-US" sz="4400" dirty="0"/>
              <a:t> and every name that is invoked, not only in the present age but also in the one to come. </a:t>
            </a:r>
            <a:r>
              <a:rPr lang="en-US" sz="4400" b="1" baseline="30000" dirty="0"/>
              <a:t>22 </a:t>
            </a:r>
            <a:r>
              <a:rPr lang="en-US" sz="4400" dirty="0"/>
              <a:t>And God placed all things under his feet and appointed him to be head over everything for the church, </a:t>
            </a:r>
            <a:r>
              <a:rPr lang="en-US" sz="4400" b="1" baseline="30000" dirty="0"/>
              <a:t>23 </a:t>
            </a:r>
            <a:r>
              <a:rPr lang="en-US" sz="4400" dirty="0"/>
              <a:t>which is his body, the fullness of him who fills everything in every way.</a:t>
            </a:r>
          </a:p>
        </p:txBody>
      </p:sp>
    </p:spTree>
    <p:extLst>
      <p:ext uri="{BB962C8B-B14F-4D97-AF65-F5344CB8AC3E}">
        <p14:creationId xmlns:p14="http://schemas.microsoft.com/office/powerpoint/2010/main" val="32816319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104" y="492035"/>
            <a:ext cx="10131425" cy="1456267"/>
          </a:xfrm>
        </p:spPr>
        <p:txBody>
          <a:bodyPr/>
          <a:lstStyle/>
          <a:p>
            <a:endParaRPr lang="en-US"/>
          </a:p>
        </p:txBody>
      </p:sp>
      <p:sp>
        <p:nvSpPr>
          <p:cNvPr id="3" name="Content Placeholder 2"/>
          <p:cNvSpPr>
            <a:spLocks noGrp="1"/>
          </p:cNvSpPr>
          <p:nvPr>
            <p:ph idx="1"/>
          </p:nvPr>
        </p:nvSpPr>
        <p:spPr>
          <a:xfrm>
            <a:off x="529046" y="1220168"/>
            <a:ext cx="10131425" cy="3649133"/>
          </a:xfrm>
        </p:spPr>
        <p:txBody>
          <a:bodyPr/>
          <a:lstStyle/>
          <a:p>
            <a:pPr marL="0" indent="0">
              <a:buNone/>
            </a:pPr>
            <a:r>
              <a:rPr lang="en-US" sz="4000" u="sng" dirty="0" smtClean="0"/>
              <a:t>Spiritual authority</a:t>
            </a:r>
            <a:r>
              <a:rPr lang="en-US" sz="4000" dirty="0" smtClean="0"/>
              <a:t>- the God-given right to receive and use God’s power that flows from the indwelling Holy Spirit</a:t>
            </a:r>
            <a:endParaRPr lang="en-US" sz="4000" dirty="0"/>
          </a:p>
        </p:txBody>
      </p:sp>
    </p:spTree>
    <p:extLst>
      <p:ext uri="{BB962C8B-B14F-4D97-AF65-F5344CB8AC3E}">
        <p14:creationId xmlns:p14="http://schemas.microsoft.com/office/powerpoint/2010/main" val="13857780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5794"/>
            <a:ext cx="10131425" cy="1456267"/>
          </a:xfrm>
        </p:spPr>
        <p:txBody>
          <a:bodyPr>
            <a:normAutofit/>
          </a:bodyPr>
          <a:lstStyle/>
          <a:p>
            <a:r>
              <a:rPr lang="en-US" b="1" dirty="0" smtClean="0">
                <a:effectLst>
                  <a:outerShdw blurRad="38100" dist="38100" dir="2700000" algn="tl">
                    <a:srgbClr val="000000">
                      <a:alpha val="43137"/>
                    </a:srgbClr>
                  </a:outerShdw>
                </a:effectLst>
              </a:rPr>
              <a:t>Priestly Breast Plate of Decision (Judgement)</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Exodus 28</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799" y="2063690"/>
            <a:ext cx="11149150" cy="3649133"/>
          </a:xfrm>
        </p:spPr>
        <p:txBody>
          <a:bodyPr>
            <a:noAutofit/>
          </a:bodyPr>
          <a:lstStyle/>
          <a:p>
            <a:pPr marL="0" indent="0">
              <a:buNone/>
            </a:pPr>
            <a:r>
              <a:rPr lang="en-US" sz="4400" b="1" baseline="30000" dirty="0" smtClean="0"/>
              <a:t>15</a:t>
            </a:r>
            <a:r>
              <a:rPr lang="en-US" sz="4400" b="1" dirty="0" smtClean="0"/>
              <a:t> </a:t>
            </a:r>
            <a:r>
              <a:rPr lang="en-US" sz="4400" dirty="0" smtClean="0"/>
              <a:t>Fashion </a:t>
            </a:r>
            <a:r>
              <a:rPr lang="en-US" sz="4400" dirty="0"/>
              <a:t>a </a:t>
            </a:r>
            <a:r>
              <a:rPr lang="en-US" sz="4400" dirty="0" err="1"/>
              <a:t>breastpiece</a:t>
            </a:r>
            <a:r>
              <a:rPr lang="en-US" sz="4400" dirty="0"/>
              <a:t> for making decisions—the work of skilled hands. Make it like the ephod: of gold, and of blue, purple and scarlet yarn, and of finely twisted linen. </a:t>
            </a:r>
            <a:r>
              <a:rPr lang="en-US" sz="4400" b="1" baseline="30000" dirty="0"/>
              <a:t>16 </a:t>
            </a:r>
            <a:r>
              <a:rPr lang="en-US" sz="4400" dirty="0"/>
              <a:t>It is to be square—a </a:t>
            </a:r>
            <a:r>
              <a:rPr lang="en-US" sz="4400" dirty="0" smtClean="0"/>
              <a:t>span</a:t>
            </a:r>
            <a:r>
              <a:rPr lang="en-US" sz="4400" dirty="0"/>
              <a:t> long and a span wide—and folded double. </a:t>
            </a:r>
            <a:r>
              <a:rPr lang="en-US" sz="4400" b="1" baseline="30000" dirty="0"/>
              <a:t>17 </a:t>
            </a:r>
            <a:r>
              <a:rPr lang="en-US" sz="4400" dirty="0"/>
              <a:t>Then mount four rows of precious stones on it. </a:t>
            </a:r>
          </a:p>
        </p:txBody>
      </p:sp>
    </p:spTree>
    <p:extLst>
      <p:ext uri="{BB962C8B-B14F-4D97-AF65-F5344CB8AC3E}">
        <p14:creationId xmlns:p14="http://schemas.microsoft.com/office/powerpoint/2010/main" val="33281062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https://horusbehdet.files.wordpress.com/2019/04/img_5782.jpg?w=62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8012" y="641150"/>
            <a:ext cx="6403382" cy="581230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7589" y="508526"/>
            <a:ext cx="5334000" cy="5499100"/>
          </a:xfrm>
          <a:prstGeom prst="rect">
            <a:avLst/>
          </a:prstGeom>
        </p:spPr>
      </p:pic>
    </p:spTree>
    <p:extLst>
      <p:ext uri="{BB962C8B-B14F-4D97-AF65-F5344CB8AC3E}">
        <p14:creationId xmlns:p14="http://schemas.microsoft.com/office/powerpoint/2010/main" val="3619680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195" y="457201"/>
            <a:ext cx="11612880" cy="6204856"/>
          </a:xfrm>
        </p:spPr>
        <p:txBody>
          <a:bodyPr>
            <a:noAutofit/>
          </a:bodyPr>
          <a:lstStyle/>
          <a:p>
            <a:pPr marL="0" indent="0">
              <a:buNone/>
            </a:pPr>
            <a:r>
              <a:rPr lang="en-US" sz="4000" dirty="0"/>
              <a:t>The first row shall be carnelian, </a:t>
            </a:r>
            <a:r>
              <a:rPr lang="en-US" sz="4000" dirty="0" err="1"/>
              <a:t>chrysolite</a:t>
            </a:r>
            <a:r>
              <a:rPr lang="en-US" sz="4000" dirty="0"/>
              <a:t> and beryl; </a:t>
            </a:r>
            <a:r>
              <a:rPr lang="en-US" sz="4000" b="1" baseline="30000" dirty="0"/>
              <a:t>18 </a:t>
            </a:r>
            <a:r>
              <a:rPr lang="en-US" sz="4000" dirty="0"/>
              <a:t>the second row shall be turquoise, lapis lazuli and emerald; </a:t>
            </a:r>
            <a:r>
              <a:rPr lang="en-US" sz="4000" b="1" baseline="30000" dirty="0"/>
              <a:t>19 </a:t>
            </a:r>
            <a:r>
              <a:rPr lang="en-US" sz="4000" dirty="0"/>
              <a:t>the third row shall be jacinth, agate and amethyst; </a:t>
            </a:r>
            <a:r>
              <a:rPr lang="en-US" sz="4000" b="1" baseline="30000" dirty="0"/>
              <a:t>20 </a:t>
            </a:r>
            <a:r>
              <a:rPr lang="en-US" sz="4000" dirty="0"/>
              <a:t>the fourth row shall be topaz, onyx and jasper</a:t>
            </a:r>
            <a:r>
              <a:rPr lang="en-US" sz="4000" dirty="0" smtClean="0"/>
              <a:t>.</a:t>
            </a:r>
            <a:r>
              <a:rPr lang="en-US" sz="4000" dirty="0"/>
              <a:t> Mount them in gold filigree settings. </a:t>
            </a:r>
          </a:p>
        </p:txBody>
      </p:sp>
    </p:spTree>
    <p:extLst>
      <p:ext uri="{BB962C8B-B14F-4D97-AF65-F5344CB8AC3E}">
        <p14:creationId xmlns:p14="http://schemas.microsoft.com/office/powerpoint/2010/main" val="8310077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4800" dirty="0"/>
              <a:t>1 Peter 2:5</a:t>
            </a:r>
          </a:p>
          <a:p>
            <a:pPr marL="0" indent="0">
              <a:buNone/>
            </a:pPr>
            <a:r>
              <a:rPr lang="en-US" sz="4800" b="1" baseline="30000" dirty="0" smtClean="0"/>
              <a:t>5</a:t>
            </a:r>
            <a:r>
              <a:rPr lang="en-US" sz="4800" b="1" baseline="30000" dirty="0"/>
              <a:t> </a:t>
            </a:r>
            <a:r>
              <a:rPr lang="en-US" sz="4800" dirty="0"/>
              <a:t>you also, like living stones, are being built into a spiritual </a:t>
            </a:r>
            <a:r>
              <a:rPr lang="en-US" sz="4800" dirty="0" smtClean="0"/>
              <a:t>house</a:t>
            </a:r>
            <a:r>
              <a:rPr lang="en-US" sz="4800" baseline="30000" dirty="0"/>
              <a:t> </a:t>
            </a:r>
            <a:r>
              <a:rPr lang="en-US" sz="4800" dirty="0" smtClean="0"/>
              <a:t>to </a:t>
            </a:r>
            <a:r>
              <a:rPr lang="en-US" sz="4800" dirty="0"/>
              <a:t>be a holy priesthood, offering spiritual sacrifices acceptable to God through Jesus Christ</a:t>
            </a:r>
            <a:r>
              <a:rPr lang="en-US" sz="4800" dirty="0" smtClean="0"/>
              <a:t>.  </a:t>
            </a:r>
            <a:endParaRPr lang="en-US" sz="4800" dirty="0"/>
          </a:p>
        </p:txBody>
      </p:sp>
    </p:spTree>
    <p:extLst>
      <p:ext uri="{BB962C8B-B14F-4D97-AF65-F5344CB8AC3E}">
        <p14:creationId xmlns:p14="http://schemas.microsoft.com/office/powerpoint/2010/main" val="1561046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598466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400" dirty="0" smtClean="0"/>
              <a:t>We have something that was lost to Satan, the ability to walk among the fiery stones in the presence of God. </a:t>
            </a:r>
            <a:endParaRPr lang="en-US" sz="4400" dirty="0"/>
          </a:p>
        </p:txBody>
      </p:sp>
    </p:spTree>
    <p:extLst>
      <p:ext uri="{BB962C8B-B14F-4D97-AF65-F5344CB8AC3E}">
        <p14:creationId xmlns:p14="http://schemas.microsoft.com/office/powerpoint/2010/main" val="306550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28: The Fall of Lucifer</a:t>
            </a:r>
            <a:endParaRPr lang="en-US" dirty="0"/>
          </a:p>
        </p:txBody>
      </p:sp>
      <p:sp>
        <p:nvSpPr>
          <p:cNvPr id="3" name="Content Placeholder 2"/>
          <p:cNvSpPr>
            <a:spLocks noGrp="1"/>
          </p:cNvSpPr>
          <p:nvPr>
            <p:ph idx="1"/>
          </p:nvPr>
        </p:nvSpPr>
        <p:spPr/>
        <p:txBody>
          <a:bodyPr>
            <a:noAutofit/>
          </a:bodyPr>
          <a:lstStyle/>
          <a:p>
            <a:pPr marL="0" indent="0">
              <a:buNone/>
            </a:pPr>
            <a:r>
              <a:rPr lang="en-US" sz="3200" dirty="0"/>
              <a:t>“‘You were the seal of perfection,</a:t>
            </a:r>
            <a:br>
              <a:rPr lang="en-US" sz="3200" dirty="0"/>
            </a:br>
            <a:r>
              <a:rPr lang="en-US" sz="3200" dirty="0"/>
              <a:t>    full of wisdom and perfect in beauty.</a:t>
            </a:r>
            <a:br>
              <a:rPr lang="en-US" sz="3200" dirty="0"/>
            </a:br>
            <a:r>
              <a:rPr lang="en-US" sz="3200" b="1" baseline="30000" dirty="0"/>
              <a:t>13 </a:t>
            </a:r>
            <a:r>
              <a:rPr lang="en-US" sz="3200" dirty="0"/>
              <a:t>You were in Eden,</a:t>
            </a:r>
            <a:br>
              <a:rPr lang="en-US" sz="3200" dirty="0"/>
            </a:br>
            <a:r>
              <a:rPr lang="en-US" sz="3200" dirty="0"/>
              <a:t>    the garden of God;</a:t>
            </a:r>
            <a:br>
              <a:rPr lang="en-US" sz="3200" dirty="0"/>
            </a:br>
            <a:r>
              <a:rPr lang="en-US" sz="3200" dirty="0">
                <a:solidFill>
                  <a:srgbClr val="FFFF00"/>
                </a:solidFill>
              </a:rPr>
              <a:t>every precious stone adorned you</a:t>
            </a:r>
            <a:r>
              <a:rPr lang="en-US" sz="3200" dirty="0"/>
              <a:t>:</a:t>
            </a:r>
            <a:br>
              <a:rPr lang="en-US" sz="3200" dirty="0"/>
            </a:br>
            <a:r>
              <a:rPr lang="en-US" sz="3200" dirty="0"/>
              <a:t>    carnelian, </a:t>
            </a:r>
            <a:r>
              <a:rPr lang="en-US" sz="3200" dirty="0" err="1"/>
              <a:t>chrysolite</a:t>
            </a:r>
            <a:r>
              <a:rPr lang="en-US" sz="3200" dirty="0"/>
              <a:t> and emerald,</a:t>
            </a:r>
            <a:br>
              <a:rPr lang="en-US" sz="3200" dirty="0"/>
            </a:br>
            <a:r>
              <a:rPr lang="en-US" sz="3200" dirty="0"/>
              <a:t>    topaz, onyx and jasper</a:t>
            </a:r>
            <a:r>
              <a:rPr lang="en-US" sz="3200" dirty="0" smtClean="0"/>
              <a:t>,</a:t>
            </a:r>
            <a:r>
              <a:rPr lang="en-US" sz="3200" dirty="0"/>
              <a:t> lapis lazuli, </a:t>
            </a:r>
            <a:r>
              <a:rPr lang="en-US" sz="3200" dirty="0" smtClean="0"/>
              <a:t>turquoise</a:t>
            </a:r>
            <a:r>
              <a:rPr lang="en-US" sz="3200" dirty="0"/>
              <a:t> and </a:t>
            </a:r>
            <a:r>
              <a:rPr lang="en-US" sz="3200" dirty="0" smtClean="0"/>
              <a:t>beryl</a:t>
            </a:r>
            <a:r>
              <a:rPr lang="en-US" sz="3200" dirty="0"/>
              <a:t/>
            </a:r>
            <a:br>
              <a:rPr lang="en-US" sz="3200" dirty="0"/>
            </a:br>
            <a:endParaRPr lang="en-US" sz="3200" dirty="0"/>
          </a:p>
        </p:txBody>
      </p:sp>
    </p:spTree>
    <p:extLst>
      <p:ext uri="{BB962C8B-B14F-4D97-AF65-F5344CB8AC3E}">
        <p14:creationId xmlns:p14="http://schemas.microsoft.com/office/powerpoint/2010/main" val="11826719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7241" y="378823"/>
            <a:ext cx="10131425" cy="5843451"/>
          </a:xfrm>
        </p:spPr>
        <p:txBody>
          <a:bodyPr>
            <a:normAutofit lnSpcReduction="10000"/>
          </a:bodyPr>
          <a:lstStyle/>
          <a:p>
            <a:pPr marL="0" indent="0">
              <a:buNone/>
            </a:pPr>
            <a:r>
              <a:rPr lang="en-US" dirty="0"/>
              <a:t>    </a:t>
            </a:r>
            <a:r>
              <a:rPr lang="en-US" dirty="0" smtClean="0"/>
              <a:t> </a:t>
            </a:r>
            <a:r>
              <a:rPr lang="en-US" dirty="0"/>
              <a:t/>
            </a:r>
            <a:br>
              <a:rPr lang="en-US" dirty="0"/>
            </a:br>
            <a:r>
              <a:rPr lang="en-US" sz="3600" dirty="0"/>
              <a:t>Your settings and </a:t>
            </a:r>
            <a:r>
              <a:rPr lang="en-US" sz="3600" dirty="0" smtClean="0"/>
              <a:t>mountings</a:t>
            </a:r>
            <a:r>
              <a:rPr lang="en-US" sz="3600" dirty="0"/>
              <a:t> were made of gold;</a:t>
            </a:r>
            <a:br>
              <a:rPr lang="en-US" sz="3600" dirty="0"/>
            </a:br>
            <a:r>
              <a:rPr lang="en-US" sz="3600" dirty="0"/>
              <a:t>    on the day you were created they were prepared.</a:t>
            </a:r>
            <a:br>
              <a:rPr lang="en-US" sz="3600" dirty="0"/>
            </a:br>
            <a:r>
              <a:rPr lang="en-US" sz="3600" b="1" baseline="30000" dirty="0"/>
              <a:t>14 </a:t>
            </a:r>
            <a:r>
              <a:rPr lang="en-US" sz="3600" dirty="0"/>
              <a:t>You were anointed as a guardian cherub,</a:t>
            </a:r>
            <a:br>
              <a:rPr lang="en-US" sz="3600" dirty="0"/>
            </a:br>
            <a:r>
              <a:rPr lang="en-US" sz="3600" dirty="0"/>
              <a:t>    for so I ordained you.</a:t>
            </a:r>
            <a:br>
              <a:rPr lang="en-US" sz="3600" dirty="0"/>
            </a:br>
            <a:r>
              <a:rPr lang="en-US" sz="3600" dirty="0"/>
              <a:t>You were on the holy mount of God;</a:t>
            </a:r>
            <a:br>
              <a:rPr lang="en-US" sz="3600" dirty="0"/>
            </a:br>
            <a:r>
              <a:rPr lang="en-US" sz="3600" dirty="0"/>
              <a:t>    you walked among the fiery stones.</a:t>
            </a:r>
            <a:br>
              <a:rPr lang="en-US" sz="3600" dirty="0"/>
            </a:br>
            <a:r>
              <a:rPr lang="en-US" sz="3600" b="1" baseline="30000" dirty="0"/>
              <a:t>15 </a:t>
            </a:r>
            <a:r>
              <a:rPr lang="en-US" sz="3600" dirty="0"/>
              <a:t>You were blameless in your ways</a:t>
            </a:r>
            <a:br>
              <a:rPr lang="en-US" sz="3600" dirty="0"/>
            </a:br>
            <a:r>
              <a:rPr lang="en-US" sz="3600" dirty="0"/>
              <a:t>    from the day you were created</a:t>
            </a:r>
            <a:br>
              <a:rPr lang="en-US" sz="3600" dirty="0"/>
            </a:br>
            <a:r>
              <a:rPr lang="en-US" sz="3600" dirty="0"/>
              <a:t>    till wickedness was found in you.</a:t>
            </a:r>
            <a:br>
              <a:rPr lang="en-US" sz="3600" dirty="0"/>
            </a:br>
            <a:endParaRPr lang="en-US" sz="3600" dirty="0"/>
          </a:p>
        </p:txBody>
      </p:sp>
    </p:spTree>
    <p:extLst>
      <p:ext uri="{BB962C8B-B14F-4D97-AF65-F5344CB8AC3E}">
        <p14:creationId xmlns:p14="http://schemas.microsoft.com/office/powerpoint/2010/main" val="1407878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t>Kingdom of priests</a:t>
            </a:r>
          </a:p>
        </p:txBody>
      </p:sp>
      <p:sp>
        <p:nvSpPr>
          <p:cNvPr id="3" name="Content Placeholder 2"/>
          <p:cNvSpPr>
            <a:spLocks noGrp="1"/>
          </p:cNvSpPr>
          <p:nvPr>
            <p:ph idx="1"/>
          </p:nvPr>
        </p:nvSpPr>
        <p:spPr/>
        <p:txBody>
          <a:bodyPr/>
          <a:lstStyle/>
          <a:p>
            <a:pPr marL="0" indent="0">
              <a:buNone/>
            </a:pPr>
            <a:endParaRPr lang="en-US" dirty="0"/>
          </a:p>
        </p:txBody>
      </p:sp>
      <p:sp>
        <p:nvSpPr>
          <p:cNvPr id="4" name="Content Placeholder 2"/>
          <p:cNvSpPr txBox="1">
            <a:spLocks/>
          </p:cNvSpPr>
          <p:nvPr/>
        </p:nvSpPr>
        <p:spPr>
          <a:xfrm>
            <a:off x="838201" y="2294467"/>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a:buFont typeface="Arial"/>
              <a:buNone/>
            </a:pPr>
            <a:r>
              <a:rPr lang="en-US" sz="5400" b="1" smtClean="0"/>
              <a:t>“It is the Glory of God to conceal a matter.  It is the Glory of kings to search out a matter.”</a:t>
            </a:r>
          </a:p>
          <a:p>
            <a:pPr marL="0" indent="0">
              <a:buFont typeface="Arial"/>
              <a:buNone/>
            </a:pPr>
            <a:r>
              <a:rPr lang="en-US" sz="5400" b="1" smtClean="0"/>
              <a:t> Proverbs 25:2</a:t>
            </a:r>
            <a:endParaRPr lang="en-US" sz="5400" smtClean="0"/>
          </a:p>
          <a:p>
            <a:pPr marL="0" indent="0">
              <a:buFont typeface="Arial"/>
              <a:buNone/>
            </a:pPr>
            <a:endParaRPr lang="en-US" dirty="0"/>
          </a:p>
        </p:txBody>
      </p:sp>
    </p:spTree>
    <p:extLst>
      <p:ext uri="{BB962C8B-B14F-4D97-AF65-F5344CB8AC3E}">
        <p14:creationId xmlns:p14="http://schemas.microsoft.com/office/powerpoint/2010/main" val="7555607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600" b="1" baseline="30000" dirty="0"/>
              <a:t>16 </a:t>
            </a:r>
            <a:r>
              <a:rPr lang="en-US" sz="3600" dirty="0"/>
              <a:t>Through your widespread trade</a:t>
            </a:r>
            <a:br>
              <a:rPr lang="en-US" sz="3600" dirty="0"/>
            </a:br>
            <a:r>
              <a:rPr lang="en-US" sz="3600" dirty="0"/>
              <a:t>    you were filled with violence,</a:t>
            </a:r>
            <a:br>
              <a:rPr lang="en-US" sz="3600" dirty="0"/>
            </a:br>
            <a:r>
              <a:rPr lang="en-US" sz="3600" dirty="0"/>
              <a:t>    and you sinned.</a:t>
            </a:r>
            <a:br>
              <a:rPr lang="en-US" sz="3600" dirty="0"/>
            </a:br>
            <a:r>
              <a:rPr lang="en-US" sz="3600" dirty="0"/>
              <a:t>So I drove you in disgrace from the mount of God,</a:t>
            </a:r>
            <a:br>
              <a:rPr lang="en-US" sz="3600" dirty="0"/>
            </a:br>
            <a:r>
              <a:rPr lang="en-US" sz="3600" dirty="0"/>
              <a:t>    and I expelled you, guardian cherub,</a:t>
            </a:r>
            <a:br>
              <a:rPr lang="en-US" sz="3600" dirty="0"/>
            </a:br>
            <a:r>
              <a:rPr lang="en-US" sz="3600" dirty="0"/>
              <a:t>    from among the fiery stones.</a:t>
            </a:r>
            <a:br>
              <a:rPr lang="en-US" sz="3600" dirty="0"/>
            </a:br>
            <a:r>
              <a:rPr lang="en-US" sz="3600" b="1" baseline="30000" dirty="0"/>
              <a:t>17 </a:t>
            </a:r>
            <a:r>
              <a:rPr lang="en-US" sz="3600" dirty="0"/>
              <a:t>Your heart became proud</a:t>
            </a:r>
            <a:br>
              <a:rPr lang="en-US" sz="3600" dirty="0"/>
            </a:br>
            <a:r>
              <a:rPr lang="en-US" sz="3600" dirty="0"/>
              <a:t>    on account of your beauty,</a:t>
            </a:r>
            <a:br>
              <a:rPr lang="en-US" sz="3600" dirty="0"/>
            </a:br>
            <a:r>
              <a:rPr lang="en-US" sz="3600" dirty="0"/>
              <a:t>and you corrupted your wisdom</a:t>
            </a:r>
            <a:br>
              <a:rPr lang="en-US" sz="3600" dirty="0"/>
            </a:br>
            <a:r>
              <a:rPr lang="en-US" sz="3600" dirty="0"/>
              <a:t>    because of your splendor.</a:t>
            </a:r>
            <a:br>
              <a:rPr lang="en-US" sz="3600" dirty="0"/>
            </a:br>
            <a:endParaRPr lang="en-US" sz="3600" dirty="0"/>
          </a:p>
        </p:txBody>
      </p:sp>
    </p:spTree>
    <p:extLst>
      <p:ext uri="{BB962C8B-B14F-4D97-AF65-F5344CB8AC3E}">
        <p14:creationId xmlns:p14="http://schemas.microsoft.com/office/powerpoint/2010/main" val="12907032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97" y="185351"/>
            <a:ext cx="10730729" cy="6561438"/>
          </a:xfrm>
        </p:spPr>
        <p:txBody>
          <a:bodyPr>
            <a:normAutofit fontScale="70000" lnSpcReduction="20000"/>
          </a:bodyPr>
          <a:lstStyle/>
          <a:p>
            <a:pPr marL="0" indent="0">
              <a:buNone/>
            </a:pPr>
            <a:r>
              <a:rPr lang="en-US" sz="5800" dirty="0"/>
              <a:t>So I threw you to the earth;</a:t>
            </a:r>
            <a:br>
              <a:rPr lang="en-US" sz="5800" dirty="0"/>
            </a:br>
            <a:r>
              <a:rPr lang="en-US" sz="5800" dirty="0"/>
              <a:t>    I made a spectacle of you before kings.</a:t>
            </a:r>
            <a:br>
              <a:rPr lang="en-US" sz="5800" dirty="0"/>
            </a:br>
            <a:r>
              <a:rPr lang="en-US" sz="5800" b="1" baseline="30000" dirty="0"/>
              <a:t>18 </a:t>
            </a:r>
            <a:r>
              <a:rPr lang="en-US" sz="5800" dirty="0"/>
              <a:t>By your many sins and dishonest trade</a:t>
            </a:r>
            <a:br>
              <a:rPr lang="en-US" sz="5800" dirty="0"/>
            </a:br>
            <a:r>
              <a:rPr lang="en-US" sz="5800" dirty="0"/>
              <a:t>    you have desecrated your sanctuaries.</a:t>
            </a:r>
            <a:br>
              <a:rPr lang="en-US" sz="5800" dirty="0"/>
            </a:br>
            <a:r>
              <a:rPr lang="en-US" sz="5800" dirty="0"/>
              <a:t>So I made a fire come out from you,</a:t>
            </a:r>
            <a:br>
              <a:rPr lang="en-US" sz="5800" dirty="0"/>
            </a:br>
            <a:r>
              <a:rPr lang="en-US" sz="5800" dirty="0"/>
              <a:t>    and it consumed you,</a:t>
            </a:r>
            <a:br>
              <a:rPr lang="en-US" sz="5800" dirty="0"/>
            </a:br>
            <a:r>
              <a:rPr lang="en-US" sz="5800" dirty="0"/>
              <a:t>and I reduced you to ashes on the ground</a:t>
            </a:r>
            <a:br>
              <a:rPr lang="en-US" sz="5800" dirty="0"/>
            </a:br>
            <a:r>
              <a:rPr lang="en-US" sz="5800" dirty="0"/>
              <a:t>    in the sight of all who were watching.</a:t>
            </a:r>
            <a:br>
              <a:rPr lang="en-US" sz="5800" dirty="0"/>
            </a:br>
            <a:r>
              <a:rPr lang="en-US" sz="5800" b="1" baseline="30000" dirty="0"/>
              <a:t>19 </a:t>
            </a:r>
            <a:r>
              <a:rPr lang="en-US" sz="5800" dirty="0"/>
              <a:t>All the nations who knew you</a:t>
            </a:r>
            <a:br>
              <a:rPr lang="en-US" sz="5800" dirty="0"/>
            </a:br>
            <a:r>
              <a:rPr lang="en-US" sz="5800" dirty="0"/>
              <a:t>    are appalled at you;</a:t>
            </a:r>
            <a:br>
              <a:rPr lang="en-US" sz="5800" dirty="0"/>
            </a:br>
            <a:r>
              <a:rPr lang="en-US" sz="5800" dirty="0">
                <a:solidFill>
                  <a:srgbClr val="FF0000"/>
                </a:solidFill>
              </a:rPr>
              <a:t>you have come to a horrible end</a:t>
            </a:r>
            <a:br>
              <a:rPr lang="en-US" sz="5800" dirty="0">
                <a:solidFill>
                  <a:srgbClr val="FF0000"/>
                </a:solidFill>
              </a:rPr>
            </a:br>
            <a:r>
              <a:rPr lang="en-US" sz="5800" dirty="0">
                <a:solidFill>
                  <a:srgbClr val="FF0000"/>
                </a:solidFill>
              </a:rPr>
              <a:t>    and will be no more.’”</a:t>
            </a:r>
          </a:p>
          <a:p>
            <a:pPr marL="0" indent="0">
              <a:buNone/>
            </a:pPr>
            <a:endParaRPr lang="en-US" dirty="0"/>
          </a:p>
        </p:txBody>
      </p:sp>
    </p:spTree>
    <p:extLst>
      <p:ext uri="{BB962C8B-B14F-4D97-AF65-F5344CB8AC3E}">
        <p14:creationId xmlns:p14="http://schemas.microsoft.com/office/powerpoint/2010/main" val="13253971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14:12-17  The Fall of Lucifer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sz="4400" b="1" baseline="30000" dirty="0"/>
              <a:t>12 </a:t>
            </a:r>
            <a:r>
              <a:rPr lang="en-US" sz="4400" dirty="0"/>
              <a:t>How you have fallen from heaven,</a:t>
            </a:r>
            <a:br>
              <a:rPr lang="en-US" sz="4400" dirty="0"/>
            </a:br>
            <a:r>
              <a:rPr lang="en-US" sz="4400" dirty="0"/>
              <a:t>    morning star, son of the dawn!</a:t>
            </a:r>
            <a:br>
              <a:rPr lang="en-US" sz="4400" dirty="0"/>
            </a:br>
            <a:r>
              <a:rPr lang="en-US" sz="4400" dirty="0"/>
              <a:t>You have been cast down to the earth,</a:t>
            </a:r>
            <a:br>
              <a:rPr lang="en-US" sz="4400" dirty="0"/>
            </a:br>
            <a:r>
              <a:rPr lang="en-US" sz="4400" dirty="0"/>
              <a:t>    you who once laid low the nations!</a:t>
            </a:r>
            <a:br>
              <a:rPr lang="en-US" sz="4400" dirty="0"/>
            </a:br>
            <a:endParaRPr lang="en-US" sz="4400" dirty="0"/>
          </a:p>
        </p:txBody>
      </p:sp>
    </p:spTree>
    <p:extLst>
      <p:ext uri="{BB962C8B-B14F-4D97-AF65-F5344CB8AC3E}">
        <p14:creationId xmlns:p14="http://schemas.microsoft.com/office/powerpoint/2010/main" val="30331571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449" y="0"/>
            <a:ext cx="10131425" cy="1456267"/>
          </a:xfrm>
        </p:spPr>
        <p:txBody>
          <a:bodyPr/>
          <a:lstStyle/>
          <a:p>
            <a:r>
              <a:rPr lang="en-US" dirty="0"/>
              <a:t>Isaiah 14:12-17  The Fall of Lucifer (</a:t>
            </a:r>
            <a:r>
              <a:rPr lang="en-US" dirty="0" err="1"/>
              <a:t>cont</a:t>
            </a:r>
            <a:r>
              <a:rPr lang="en-US" dirty="0"/>
              <a:t>)</a:t>
            </a:r>
          </a:p>
        </p:txBody>
      </p:sp>
      <p:sp>
        <p:nvSpPr>
          <p:cNvPr id="3" name="Content Placeholder 2"/>
          <p:cNvSpPr>
            <a:spLocks noGrp="1"/>
          </p:cNvSpPr>
          <p:nvPr>
            <p:ph idx="1"/>
          </p:nvPr>
        </p:nvSpPr>
        <p:spPr/>
        <p:txBody>
          <a:bodyPr>
            <a:noAutofit/>
          </a:bodyPr>
          <a:lstStyle/>
          <a:p>
            <a:pPr marL="0" indent="0">
              <a:buNone/>
            </a:pPr>
            <a:r>
              <a:rPr lang="en-US" sz="4000" b="1" baseline="30000" dirty="0"/>
              <a:t>13 </a:t>
            </a:r>
            <a:r>
              <a:rPr lang="en-US" sz="4000" dirty="0"/>
              <a:t>You said in your heart,</a:t>
            </a:r>
            <a:br>
              <a:rPr lang="en-US" sz="4000" dirty="0"/>
            </a:br>
            <a:r>
              <a:rPr lang="en-US" sz="4000" dirty="0"/>
              <a:t>    </a:t>
            </a:r>
            <a:r>
              <a:rPr lang="en-US" sz="4000" dirty="0">
                <a:solidFill>
                  <a:srgbClr val="FFFF00"/>
                </a:solidFill>
              </a:rPr>
              <a:t>“I will </a:t>
            </a:r>
            <a:r>
              <a:rPr lang="en-US" sz="4000" dirty="0"/>
              <a:t>ascend to the heavens;</a:t>
            </a:r>
            <a:br>
              <a:rPr lang="en-US" sz="4000" dirty="0"/>
            </a:br>
            <a:r>
              <a:rPr lang="en-US" sz="4000" dirty="0">
                <a:solidFill>
                  <a:srgbClr val="FFFF00"/>
                </a:solidFill>
              </a:rPr>
              <a:t>I will</a:t>
            </a:r>
            <a:r>
              <a:rPr lang="en-US" sz="4000" dirty="0"/>
              <a:t> raise my throne</a:t>
            </a:r>
            <a:br>
              <a:rPr lang="en-US" sz="4000" dirty="0"/>
            </a:br>
            <a:r>
              <a:rPr lang="en-US" sz="4000" dirty="0"/>
              <a:t>    above the stars of God;</a:t>
            </a:r>
            <a:br>
              <a:rPr lang="en-US" sz="4000" dirty="0"/>
            </a:br>
            <a:r>
              <a:rPr lang="en-US" sz="4000" dirty="0">
                <a:solidFill>
                  <a:srgbClr val="FFFF00"/>
                </a:solidFill>
              </a:rPr>
              <a:t>I will </a:t>
            </a:r>
            <a:r>
              <a:rPr lang="en-US" sz="4000" dirty="0"/>
              <a:t>sit enthroned on the mount of assembly,</a:t>
            </a:r>
            <a:br>
              <a:rPr lang="en-US" sz="4000" dirty="0"/>
            </a:br>
            <a:r>
              <a:rPr lang="en-US" sz="4000" dirty="0"/>
              <a:t>    on the utmost heights of Mount </a:t>
            </a:r>
            <a:r>
              <a:rPr lang="en-US" sz="4000" dirty="0" err="1"/>
              <a:t>Zaphon</a:t>
            </a:r>
            <a:r>
              <a:rPr lang="en-US" sz="4000" dirty="0"/>
              <a:t>.</a:t>
            </a:r>
            <a:r>
              <a:rPr lang="en-US" sz="4000" baseline="30000" dirty="0"/>
              <a:t>[</a:t>
            </a:r>
            <a:r>
              <a:rPr lang="en-US" sz="4000" baseline="30000" dirty="0">
                <a:hlinkClick r:id="rId2" tooltip="See footnote a"/>
              </a:rPr>
              <a:t>a</a:t>
            </a:r>
            <a:r>
              <a:rPr lang="en-US" sz="4000" baseline="30000" dirty="0"/>
              <a:t>]</a:t>
            </a:r>
            <a:r>
              <a:rPr lang="en-US" sz="4000" dirty="0"/>
              <a:t/>
            </a:r>
            <a:br>
              <a:rPr lang="en-US" sz="4000" dirty="0"/>
            </a:br>
            <a:r>
              <a:rPr lang="en-US" sz="4000" b="1" baseline="30000" dirty="0"/>
              <a:t>14 </a:t>
            </a:r>
            <a:r>
              <a:rPr lang="en-US" sz="4000" dirty="0">
                <a:solidFill>
                  <a:srgbClr val="FFFF00"/>
                </a:solidFill>
              </a:rPr>
              <a:t>I will </a:t>
            </a:r>
            <a:r>
              <a:rPr lang="en-US" sz="4000" dirty="0"/>
              <a:t>ascend above the tops of the clouds;</a:t>
            </a:r>
            <a:br>
              <a:rPr lang="en-US" sz="4000" dirty="0"/>
            </a:br>
            <a:r>
              <a:rPr lang="en-US" sz="4000" dirty="0"/>
              <a:t>    </a:t>
            </a:r>
            <a:r>
              <a:rPr lang="en-US" sz="4000" dirty="0">
                <a:solidFill>
                  <a:srgbClr val="FFFF00"/>
                </a:solidFill>
              </a:rPr>
              <a:t>I will </a:t>
            </a:r>
            <a:r>
              <a:rPr lang="en-US" sz="4000" dirty="0"/>
              <a:t>make myself like the </a:t>
            </a:r>
            <a:r>
              <a:rPr lang="en-US" sz="4000" u="sng" dirty="0"/>
              <a:t>Most High</a:t>
            </a:r>
            <a:r>
              <a:rPr lang="en-US" sz="4000" dirty="0"/>
              <a:t>.”</a:t>
            </a:r>
            <a:br>
              <a:rPr lang="en-US" sz="4000" dirty="0"/>
            </a:br>
            <a:endParaRPr lang="en-US" sz="4000" dirty="0"/>
          </a:p>
        </p:txBody>
      </p:sp>
    </p:spTree>
    <p:extLst>
      <p:ext uri="{BB962C8B-B14F-4D97-AF65-F5344CB8AC3E}">
        <p14:creationId xmlns:p14="http://schemas.microsoft.com/office/powerpoint/2010/main" val="1828755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953" y="-47597"/>
            <a:ext cx="10131425" cy="1060851"/>
          </a:xfrm>
        </p:spPr>
        <p:txBody>
          <a:bodyPr/>
          <a:lstStyle/>
          <a:p>
            <a:r>
              <a:rPr lang="en-US" dirty="0"/>
              <a:t>Isaiah 14:12-17  The Fall of Lucifer (</a:t>
            </a:r>
            <a:r>
              <a:rPr lang="en-US" dirty="0" err="1"/>
              <a:t>cont</a:t>
            </a:r>
            <a:r>
              <a:rPr lang="en-US" dirty="0"/>
              <a:t>)</a:t>
            </a:r>
          </a:p>
        </p:txBody>
      </p:sp>
      <p:sp>
        <p:nvSpPr>
          <p:cNvPr id="3" name="Content Placeholder 2"/>
          <p:cNvSpPr>
            <a:spLocks noGrp="1"/>
          </p:cNvSpPr>
          <p:nvPr>
            <p:ph idx="1"/>
          </p:nvPr>
        </p:nvSpPr>
        <p:spPr>
          <a:xfrm>
            <a:off x="685801" y="1013254"/>
            <a:ext cx="11769810" cy="5844745"/>
          </a:xfrm>
        </p:spPr>
        <p:txBody>
          <a:bodyPr>
            <a:normAutofit fontScale="77500" lnSpcReduction="20000"/>
          </a:bodyPr>
          <a:lstStyle/>
          <a:p>
            <a:pPr marL="0" indent="0">
              <a:buNone/>
            </a:pPr>
            <a:r>
              <a:rPr lang="en-US" sz="5700" b="1" baseline="30000" dirty="0"/>
              <a:t>15 </a:t>
            </a:r>
            <a:r>
              <a:rPr lang="en-US" sz="5700" dirty="0"/>
              <a:t>But you are brought down to the realm of the dead,</a:t>
            </a:r>
            <a:br>
              <a:rPr lang="en-US" sz="5700" dirty="0"/>
            </a:br>
            <a:r>
              <a:rPr lang="en-US" sz="5700" dirty="0"/>
              <a:t>    to the depths of the pit.</a:t>
            </a:r>
          </a:p>
          <a:p>
            <a:pPr marL="0" indent="0">
              <a:buNone/>
            </a:pPr>
            <a:r>
              <a:rPr lang="en-US" sz="5700" b="1" baseline="30000" dirty="0"/>
              <a:t>16 </a:t>
            </a:r>
            <a:r>
              <a:rPr lang="en-US" sz="5700" dirty="0"/>
              <a:t>Those who see you stare at you,</a:t>
            </a:r>
            <a:br>
              <a:rPr lang="en-US" sz="5700" dirty="0"/>
            </a:br>
            <a:r>
              <a:rPr lang="en-US" sz="5700" dirty="0"/>
              <a:t>    they ponder your fate:</a:t>
            </a:r>
            <a:br>
              <a:rPr lang="en-US" sz="5700" dirty="0"/>
            </a:br>
            <a:r>
              <a:rPr lang="en-US" sz="5700" dirty="0"/>
              <a:t>“Is this the man who shook the earth</a:t>
            </a:r>
            <a:br>
              <a:rPr lang="en-US" sz="5700" dirty="0"/>
            </a:br>
            <a:r>
              <a:rPr lang="en-US" sz="5700" dirty="0"/>
              <a:t>    and made kingdoms tremble,</a:t>
            </a:r>
            <a:br>
              <a:rPr lang="en-US" sz="5700" dirty="0"/>
            </a:br>
            <a:r>
              <a:rPr lang="en-US" sz="5700" b="1" baseline="30000" dirty="0"/>
              <a:t>17 </a:t>
            </a:r>
            <a:r>
              <a:rPr lang="en-US" sz="5700" dirty="0"/>
              <a:t>the man who made the world a wilderness,</a:t>
            </a:r>
            <a:br>
              <a:rPr lang="en-US" sz="5700" dirty="0"/>
            </a:br>
            <a:r>
              <a:rPr lang="en-US" sz="5700" dirty="0"/>
              <a:t>    who overthrew its cities</a:t>
            </a:r>
            <a:br>
              <a:rPr lang="en-US" sz="5700" dirty="0"/>
            </a:br>
            <a:r>
              <a:rPr lang="en-US" sz="5700" dirty="0"/>
              <a:t>    and would not let his captives go home?”</a:t>
            </a:r>
          </a:p>
          <a:p>
            <a:pPr marL="0" indent="0">
              <a:buNone/>
            </a:pPr>
            <a:endParaRPr lang="en-US" dirty="0"/>
          </a:p>
        </p:txBody>
      </p:sp>
    </p:spTree>
    <p:extLst>
      <p:ext uri="{BB962C8B-B14F-4D97-AF65-F5344CB8AC3E}">
        <p14:creationId xmlns:p14="http://schemas.microsoft.com/office/powerpoint/2010/main" val="30005685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5400" dirty="0" smtClean="0"/>
              <a:t>El </a:t>
            </a:r>
            <a:r>
              <a:rPr lang="en-US" sz="5400" dirty="0" err="1" smtClean="0"/>
              <a:t>Elyon</a:t>
            </a:r>
            <a:r>
              <a:rPr lang="en-US" sz="5400" dirty="0" smtClean="0"/>
              <a:t>- The Most High- “The Strongest strong ONE”</a:t>
            </a:r>
          </a:p>
          <a:p>
            <a:pPr marL="0" indent="0">
              <a:buNone/>
            </a:pPr>
            <a:endParaRPr lang="en-US" sz="5400" dirty="0"/>
          </a:p>
          <a:p>
            <a:pPr marL="0" indent="0">
              <a:buNone/>
            </a:pPr>
            <a:r>
              <a:rPr lang="en-US" sz="5400" dirty="0" smtClean="0"/>
              <a:t>Satan coveted God’s strength, but was not interested in any of his other attributes</a:t>
            </a:r>
            <a:endParaRPr lang="en-US" sz="5400" dirty="0"/>
          </a:p>
        </p:txBody>
      </p:sp>
    </p:spTree>
    <p:extLst>
      <p:ext uri="{BB962C8B-B14F-4D97-AF65-F5344CB8AC3E}">
        <p14:creationId xmlns:p14="http://schemas.microsoft.com/office/powerpoint/2010/main" val="31002670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345989"/>
            <a:ext cx="10131425" cy="6227806"/>
          </a:xfrm>
        </p:spPr>
        <p:txBody>
          <a:bodyPr>
            <a:normAutofit fontScale="92500"/>
          </a:bodyPr>
          <a:lstStyle/>
          <a:p>
            <a:pPr marL="0" indent="0">
              <a:buNone/>
            </a:pPr>
            <a:r>
              <a:rPr lang="en-US" sz="4000" dirty="0" smtClean="0"/>
              <a:t>In the days ahead, the world and its system will try to demoralize you, take your income, your peace, your possessions, your economy, your life.  He will try to discourage, discredit, bring disillusionment, disagreement disunity.  </a:t>
            </a:r>
            <a:r>
              <a:rPr lang="en-US" sz="4000" dirty="0" smtClean="0">
                <a:solidFill>
                  <a:srgbClr val="FFFF00"/>
                </a:solidFill>
              </a:rPr>
              <a:t>You as a priest must be listening to God, not the voice of the enemy.  You as  a priest must walk humbly before your God and represent him to the people.  You must stay vigilant.  Sober, in prayer, in His word, with his people, praying in the spirit. </a:t>
            </a:r>
          </a:p>
          <a:p>
            <a:pPr marL="0" indent="0">
              <a:buNone/>
            </a:pPr>
            <a:endParaRPr lang="en-US" dirty="0"/>
          </a:p>
        </p:txBody>
      </p:sp>
    </p:spTree>
    <p:extLst>
      <p:ext uri="{BB962C8B-B14F-4D97-AF65-F5344CB8AC3E}">
        <p14:creationId xmlns:p14="http://schemas.microsoft.com/office/powerpoint/2010/main" val="3477017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72804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8982" y="728644"/>
            <a:ext cx="11009871" cy="4770537"/>
          </a:xfrm>
          <a:prstGeom prst="rect">
            <a:avLst/>
          </a:prstGeom>
        </p:spPr>
        <p:txBody>
          <a:bodyPr wrap="square">
            <a:spAutoFit/>
          </a:bodyPr>
          <a:lstStyle/>
          <a:p>
            <a:r>
              <a:rPr lang="en-US" sz="4800" b="1" dirty="0"/>
              <a:t>Luke 8:</a:t>
            </a:r>
            <a:endParaRPr lang="en-US" sz="4800" dirty="0"/>
          </a:p>
          <a:p>
            <a:r>
              <a:rPr lang="en-US" sz="4800" b="1" dirty="0"/>
              <a:t> </a:t>
            </a:r>
            <a:r>
              <a:rPr lang="en-US" sz="4800" b="1" baseline="30000" dirty="0"/>
              <a:t>17 For there is nothing hidden that will not be disclosed, and nothing concealed that will not be known or brought out into the open. </a:t>
            </a:r>
          </a:p>
          <a:p>
            <a:endParaRPr lang="en-US" sz="4800" b="1" baseline="30000" dirty="0"/>
          </a:p>
          <a:p>
            <a:r>
              <a:rPr lang="en-US" sz="4800" b="1" baseline="30000" dirty="0"/>
              <a:t>18 Therefore consider carefully </a:t>
            </a:r>
            <a:r>
              <a:rPr lang="en-US" sz="4800" b="1" u="sng" baseline="30000" dirty="0">
                <a:solidFill>
                  <a:srgbClr val="FFFF00"/>
                </a:solidFill>
              </a:rPr>
              <a:t>how you listen. </a:t>
            </a:r>
            <a:r>
              <a:rPr lang="en-US" sz="4800" b="1" baseline="30000" dirty="0"/>
              <a:t>Whoever has will be given more; whoever does not have, even what they think they have will be taken from them.” </a:t>
            </a:r>
            <a:endParaRPr lang="en-US" sz="4800" dirty="0"/>
          </a:p>
        </p:txBody>
      </p:sp>
    </p:spTree>
    <p:extLst>
      <p:ext uri="{BB962C8B-B14F-4D97-AF65-F5344CB8AC3E}">
        <p14:creationId xmlns:p14="http://schemas.microsoft.com/office/powerpoint/2010/main" val="32205290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168" y="210065"/>
            <a:ext cx="10131425" cy="681910"/>
          </a:xfrm>
        </p:spPr>
        <p:txBody>
          <a:bodyPr>
            <a:normAutofit fontScale="90000"/>
          </a:bodyPr>
          <a:lstStyle/>
          <a:p>
            <a:r>
              <a:rPr lang="en-US" dirty="0" smtClean="0"/>
              <a:t>1 Thessalonians 5:4-11</a:t>
            </a:r>
            <a:br>
              <a:rPr lang="en-US" dirty="0" smtClean="0"/>
            </a:br>
            <a:endParaRPr lang="en-US" dirty="0"/>
          </a:p>
        </p:txBody>
      </p:sp>
      <p:sp>
        <p:nvSpPr>
          <p:cNvPr id="3" name="Content Placeholder 2"/>
          <p:cNvSpPr>
            <a:spLocks noGrp="1"/>
          </p:cNvSpPr>
          <p:nvPr>
            <p:ph idx="1"/>
          </p:nvPr>
        </p:nvSpPr>
        <p:spPr>
          <a:xfrm>
            <a:off x="228600" y="1833148"/>
            <a:ext cx="10131425" cy="3649133"/>
          </a:xfrm>
        </p:spPr>
        <p:txBody>
          <a:bodyPr>
            <a:noAutofit/>
          </a:bodyPr>
          <a:lstStyle/>
          <a:p>
            <a:pPr marL="0" indent="0">
              <a:buNone/>
            </a:pPr>
            <a:endParaRPr lang="en-US" sz="2800" b="1" baseline="30000" dirty="0"/>
          </a:p>
          <a:p>
            <a:pPr marL="0" indent="0">
              <a:buNone/>
            </a:pPr>
            <a:r>
              <a:rPr lang="en-US" sz="3200" b="1" baseline="30000" dirty="0" smtClean="0"/>
              <a:t>4</a:t>
            </a:r>
            <a:r>
              <a:rPr lang="en-US" sz="3200" b="1" baseline="30000" dirty="0"/>
              <a:t> </a:t>
            </a:r>
            <a:r>
              <a:rPr lang="en-US" sz="3200" dirty="0"/>
              <a:t>But you, brothers and sisters, are not in darkness so that this day should surprise you like a thief. </a:t>
            </a:r>
            <a:r>
              <a:rPr lang="en-US" sz="3200" b="1" baseline="30000" dirty="0"/>
              <a:t>5 </a:t>
            </a:r>
            <a:r>
              <a:rPr lang="en-US" sz="3200" dirty="0"/>
              <a:t>You are all children of the light and children of the day. We do not belong to the night or to the darkness. </a:t>
            </a:r>
            <a:r>
              <a:rPr lang="en-US" sz="3200" b="1" baseline="30000" dirty="0"/>
              <a:t>6 </a:t>
            </a:r>
            <a:r>
              <a:rPr lang="en-US" sz="3200" dirty="0"/>
              <a:t>So then, let us not be like others, who are asleep, but let us be awake and sober. </a:t>
            </a:r>
            <a:r>
              <a:rPr lang="en-US" sz="3200" b="1" baseline="30000" dirty="0"/>
              <a:t>7 </a:t>
            </a:r>
            <a:r>
              <a:rPr lang="en-US" sz="3200" dirty="0"/>
              <a:t>For those who sleep, sleep at night, and those who get drunk, get drunk at night. </a:t>
            </a:r>
            <a:r>
              <a:rPr lang="en-US" sz="3200" b="1" baseline="30000" dirty="0"/>
              <a:t>8 </a:t>
            </a:r>
            <a:r>
              <a:rPr lang="en-US" sz="3200" dirty="0"/>
              <a:t>But since we belong to the day, let us be sober, putting on </a:t>
            </a:r>
            <a:r>
              <a:rPr lang="en-US" sz="3200" dirty="0">
                <a:solidFill>
                  <a:srgbClr val="FFFF00"/>
                </a:solidFill>
              </a:rPr>
              <a:t>faith and love as a breastplate</a:t>
            </a:r>
            <a:r>
              <a:rPr lang="en-US" sz="3200" dirty="0"/>
              <a:t>, and the hope of salvation as a helmet. </a:t>
            </a:r>
            <a:r>
              <a:rPr lang="en-US" sz="3200" b="1" baseline="30000" dirty="0"/>
              <a:t>9 </a:t>
            </a:r>
            <a:r>
              <a:rPr lang="en-US" sz="3200" dirty="0"/>
              <a:t>For God did not appoint us to suffer wrath but to receive salvation through our Lord Jesus Christ. </a:t>
            </a:r>
            <a:r>
              <a:rPr lang="en-US" sz="3200" b="1" baseline="30000" dirty="0"/>
              <a:t>10 </a:t>
            </a:r>
            <a:r>
              <a:rPr lang="en-US" sz="3200" dirty="0"/>
              <a:t>He died for us so that, whether we are awake or asleep, we may live together with him. </a:t>
            </a:r>
            <a:r>
              <a:rPr lang="en-US" sz="3200" b="1" baseline="30000" dirty="0"/>
              <a:t>11 </a:t>
            </a:r>
            <a:r>
              <a:rPr lang="en-US" sz="3200" dirty="0"/>
              <a:t>Therefore encourage one another and build each other up, just as in fact you are doing.</a:t>
            </a:r>
          </a:p>
        </p:txBody>
      </p:sp>
    </p:spTree>
    <p:extLst>
      <p:ext uri="{BB962C8B-B14F-4D97-AF65-F5344CB8AC3E}">
        <p14:creationId xmlns:p14="http://schemas.microsoft.com/office/powerpoint/2010/main" val="2944141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85800" y="143691"/>
            <a:ext cx="11083833" cy="6439989"/>
          </a:xfrm>
        </p:spPr>
        <p:txBody>
          <a:bodyPr>
            <a:normAutofit fontScale="85000" lnSpcReduction="20000"/>
          </a:bodyPr>
          <a:lstStyle/>
          <a:p>
            <a:pPr marL="0" indent="0">
              <a:buNone/>
            </a:pPr>
            <a:r>
              <a:rPr lang="en-US" sz="7700" b="1" dirty="0"/>
              <a:t>“Your royalty never shines brighter than when you live with the consciousness that you have a legal right to the mysteries of God and you’re going to look!”</a:t>
            </a:r>
            <a:r>
              <a:rPr lang="en-US" sz="7700" dirty="0"/>
              <a:t>  </a:t>
            </a:r>
            <a:endParaRPr lang="en-US" sz="7700" dirty="0" smtClean="0"/>
          </a:p>
          <a:p>
            <a:pPr marL="0" indent="0">
              <a:buNone/>
            </a:pPr>
            <a:r>
              <a:rPr lang="en-US" sz="7700" dirty="0" smtClean="0"/>
              <a:t>Bill </a:t>
            </a:r>
            <a:r>
              <a:rPr lang="en-US" sz="7700" dirty="0"/>
              <a:t>Johnson</a:t>
            </a:r>
          </a:p>
          <a:p>
            <a:pPr marL="0" indent="0">
              <a:buNone/>
            </a:pPr>
            <a:endParaRPr lang="en-US" dirty="0"/>
          </a:p>
        </p:txBody>
      </p:sp>
    </p:spTree>
    <p:extLst>
      <p:ext uri="{BB962C8B-B14F-4D97-AF65-F5344CB8AC3E}">
        <p14:creationId xmlns:p14="http://schemas.microsoft.com/office/powerpoint/2010/main" val="32409459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025663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Worry Passage Luke 12:22-34</a:t>
            </a:r>
          </a:p>
        </p:txBody>
      </p:sp>
      <p:sp>
        <p:nvSpPr>
          <p:cNvPr id="3" name="Content Placeholder 2"/>
          <p:cNvSpPr>
            <a:spLocks noGrp="1"/>
          </p:cNvSpPr>
          <p:nvPr>
            <p:ph idx="1"/>
          </p:nvPr>
        </p:nvSpPr>
        <p:spPr>
          <a:xfrm>
            <a:off x="685801" y="1789611"/>
            <a:ext cx="11096896" cy="4001589"/>
          </a:xfrm>
        </p:spPr>
        <p:txBody>
          <a:bodyPr>
            <a:normAutofit fontScale="92500" lnSpcReduction="10000"/>
          </a:bodyPr>
          <a:lstStyle/>
          <a:p>
            <a:pPr marL="0" indent="0">
              <a:buNone/>
            </a:pPr>
            <a:r>
              <a:rPr lang="en-US" sz="4800" b="1" baseline="30000" dirty="0"/>
              <a:t>22 </a:t>
            </a:r>
            <a:r>
              <a:rPr lang="en-US" sz="4800" b="1" dirty="0"/>
              <a:t>Then Jesus said to </a:t>
            </a:r>
            <a:r>
              <a:rPr lang="en-US" sz="4800" b="1" dirty="0" smtClean="0"/>
              <a:t>his disciples</a:t>
            </a:r>
            <a:r>
              <a:rPr lang="en-US" sz="4800" b="1" dirty="0"/>
              <a:t>: “Therefore I tell you, do not worry about your life, what you will eat; or about your body, what you will wear. </a:t>
            </a:r>
            <a:endParaRPr lang="en-US" sz="4800" b="1" dirty="0" smtClean="0"/>
          </a:p>
          <a:p>
            <a:pPr marL="0" indent="0">
              <a:buNone/>
            </a:pPr>
            <a:r>
              <a:rPr lang="en-US" sz="4800" b="1" baseline="30000" dirty="0" smtClean="0"/>
              <a:t>23</a:t>
            </a:r>
            <a:r>
              <a:rPr lang="en-US" sz="4800" b="1" baseline="30000" dirty="0"/>
              <a:t> </a:t>
            </a:r>
            <a:r>
              <a:rPr lang="en-US" sz="4800" b="1" dirty="0"/>
              <a:t>For life is more than food, and the body more than clothes. </a:t>
            </a:r>
          </a:p>
          <a:p>
            <a:pPr marL="0" indent="0">
              <a:buNone/>
            </a:pPr>
            <a:endParaRPr lang="en-US" dirty="0"/>
          </a:p>
        </p:txBody>
      </p:sp>
    </p:spTree>
    <p:extLst>
      <p:ext uri="{BB962C8B-B14F-4D97-AF65-F5344CB8AC3E}">
        <p14:creationId xmlns:p14="http://schemas.microsoft.com/office/powerpoint/2010/main" val="23078922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5801" y="1763244"/>
            <a:ext cx="11031582" cy="4715933"/>
          </a:xfrm>
        </p:spPr>
        <p:txBody>
          <a:bodyPr>
            <a:normAutofit fontScale="92500" lnSpcReduction="10000"/>
          </a:bodyPr>
          <a:lstStyle/>
          <a:p>
            <a:pPr marL="0" indent="0">
              <a:buNone/>
            </a:pPr>
            <a:r>
              <a:rPr lang="en-US" sz="4400" b="1" baseline="30000" dirty="0">
                <a:effectLst>
                  <a:outerShdw blurRad="38100" dist="38100" dir="2700000" algn="tl">
                    <a:srgbClr val="000000">
                      <a:alpha val="43137"/>
                    </a:srgbClr>
                  </a:outerShdw>
                </a:effectLst>
              </a:rPr>
              <a:t>24 </a:t>
            </a:r>
            <a:r>
              <a:rPr lang="en-US" sz="4400" b="1" dirty="0">
                <a:effectLst>
                  <a:outerShdw blurRad="38100" dist="38100" dir="2700000" algn="tl">
                    <a:srgbClr val="000000">
                      <a:alpha val="43137"/>
                    </a:srgbClr>
                  </a:outerShdw>
                </a:effectLst>
              </a:rPr>
              <a:t>Consider the ravens: They do not sow or reap, they have no storeroom or barn; yet God feeds them. And how much more valuable you are than birds! </a:t>
            </a:r>
          </a:p>
          <a:p>
            <a:pPr marL="0" indent="0">
              <a:buNone/>
            </a:pPr>
            <a:r>
              <a:rPr lang="en-US" sz="4400" b="1" baseline="30000" dirty="0">
                <a:effectLst>
                  <a:outerShdw blurRad="38100" dist="38100" dir="2700000" algn="tl">
                    <a:srgbClr val="000000">
                      <a:alpha val="43137"/>
                    </a:srgbClr>
                  </a:outerShdw>
                </a:effectLst>
              </a:rPr>
              <a:t>25 </a:t>
            </a:r>
            <a:r>
              <a:rPr lang="en-US" sz="4400" b="1" dirty="0">
                <a:effectLst>
                  <a:outerShdw blurRad="38100" dist="38100" dir="2700000" algn="tl">
                    <a:srgbClr val="000000">
                      <a:alpha val="43137"/>
                    </a:srgbClr>
                  </a:outerShdw>
                </a:effectLst>
              </a:rPr>
              <a:t>Who of you by worrying can add a single hour to your life? </a:t>
            </a:r>
            <a:r>
              <a:rPr lang="en-US" sz="4400" b="1" baseline="30000" dirty="0">
                <a:effectLst>
                  <a:outerShdw blurRad="38100" dist="38100" dir="2700000" algn="tl">
                    <a:srgbClr val="000000">
                      <a:alpha val="43137"/>
                    </a:srgbClr>
                  </a:outerShdw>
                </a:effectLst>
              </a:rPr>
              <a:t>26 </a:t>
            </a:r>
            <a:r>
              <a:rPr lang="en-US" sz="4400" b="1" dirty="0">
                <a:effectLst>
                  <a:outerShdw blurRad="38100" dist="38100" dir="2700000" algn="tl">
                    <a:srgbClr val="000000">
                      <a:alpha val="43137"/>
                    </a:srgbClr>
                  </a:outerShdw>
                </a:effectLst>
              </a:rPr>
              <a:t>Since you cannot do this very little thing, why do you worry about the rest?</a:t>
            </a:r>
          </a:p>
          <a:p>
            <a:pPr marL="0" indent="0">
              <a:buNone/>
            </a:pPr>
            <a:endParaRPr lang="en-US" dirty="0"/>
          </a:p>
        </p:txBody>
      </p:sp>
    </p:spTree>
    <p:extLst>
      <p:ext uri="{BB962C8B-B14F-4D97-AF65-F5344CB8AC3E}">
        <p14:creationId xmlns:p14="http://schemas.microsoft.com/office/powerpoint/2010/main" val="18725213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1004" y="1566772"/>
            <a:ext cx="10821429" cy="5072545"/>
          </a:xfrm>
        </p:spPr>
      </p:pic>
    </p:spTree>
    <p:extLst>
      <p:ext uri="{BB962C8B-B14F-4D97-AF65-F5344CB8AC3E}">
        <p14:creationId xmlns:p14="http://schemas.microsoft.com/office/powerpoint/2010/main" val="28395521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5801" y="2142067"/>
            <a:ext cx="11070770" cy="3649133"/>
          </a:xfrm>
        </p:spPr>
        <p:txBody>
          <a:bodyPr>
            <a:noAutofit/>
          </a:bodyPr>
          <a:lstStyle/>
          <a:p>
            <a:pPr marL="0" indent="0">
              <a:buNone/>
            </a:pPr>
            <a:r>
              <a:rPr lang="en-US" sz="4400" b="1" baseline="30000" dirty="0">
                <a:effectLst>
                  <a:outerShdw blurRad="38100" dist="38100" dir="2700000" algn="tl">
                    <a:srgbClr val="000000">
                      <a:alpha val="43137"/>
                    </a:srgbClr>
                  </a:outerShdw>
                </a:effectLst>
              </a:rPr>
              <a:t>27 </a:t>
            </a:r>
            <a:r>
              <a:rPr lang="en-US" sz="4400" b="1" dirty="0">
                <a:effectLst>
                  <a:outerShdw blurRad="38100" dist="38100" dir="2700000" algn="tl">
                    <a:srgbClr val="000000">
                      <a:alpha val="43137"/>
                    </a:srgbClr>
                  </a:outerShdw>
                </a:effectLst>
              </a:rPr>
              <a:t>“Consider how the wild flowers grow. They do not labor or spin. Yet I tell you, not even Solomon in all his splendor was dressed like one of these. </a:t>
            </a:r>
            <a:r>
              <a:rPr lang="en-US" sz="4400" b="1" baseline="30000" dirty="0">
                <a:effectLst>
                  <a:outerShdw blurRad="38100" dist="38100" dir="2700000" algn="tl">
                    <a:srgbClr val="000000">
                      <a:alpha val="43137"/>
                    </a:srgbClr>
                  </a:outerShdw>
                </a:effectLst>
              </a:rPr>
              <a:t>28 </a:t>
            </a:r>
            <a:r>
              <a:rPr lang="en-US" sz="4400" b="1" dirty="0">
                <a:effectLst>
                  <a:outerShdw blurRad="38100" dist="38100" dir="2700000" algn="tl">
                    <a:srgbClr val="000000">
                      <a:alpha val="43137"/>
                    </a:srgbClr>
                  </a:outerShdw>
                </a:effectLst>
              </a:rPr>
              <a:t>If that is how God clothes the grass of the field, which is here today, and tomorrow is thrown into the fire, how much more will he clothe you—you of little faith! </a:t>
            </a:r>
            <a:r>
              <a:rPr lang="en-US" sz="4400" b="1" baseline="30000" dirty="0">
                <a:effectLst>
                  <a:outerShdw blurRad="38100" dist="38100" dir="2700000" algn="tl">
                    <a:srgbClr val="000000">
                      <a:alpha val="43137"/>
                    </a:srgbClr>
                  </a:outerShdw>
                </a:effectLst>
              </a:rPr>
              <a:t>29 </a:t>
            </a:r>
            <a:r>
              <a:rPr lang="en-US" sz="4400" b="1" dirty="0">
                <a:effectLst>
                  <a:outerShdw blurRad="38100" dist="38100" dir="2700000" algn="tl">
                    <a:srgbClr val="000000">
                      <a:alpha val="43137"/>
                    </a:srgbClr>
                  </a:outerShdw>
                </a:effectLst>
              </a:rPr>
              <a:t>And do not set your heart on what you will eat or drink; do not worry about it. </a:t>
            </a:r>
          </a:p>
          <a:p>
            <a:pPr marL="0" indent="0">
              <a:buNone/>
            </a:pPr>
            <a:endParaRPr lang="en-US" sz="4400" dirty="0"/>
          </a:p>
        </p:txBody>
      </p:sp>
    </p:spTree>
    <p:extLst>
      <p:ext uri="{BB962C8B-B14F-4D97-AF65-F5344CB8AC3E}">
        <p14:creationId xmlns:p14="http://schemas.microsoft.com/office/powerpoint/2010/main" val="29393916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52697"/>
            <a:ext cx="10900953" cy="6074229"/>
          </a:xfrm>
        </p:spPr>
        <p:txBody>
          <a:bodyPr>
            <a:normAutofit lnSpcReduction="10000"/>
          </a:bodyPr>
          <a:lstStyle/>
          <a:p>
            <a:pPr marL="0" indent="0">
              <a:buNone/>
            </a:pPr>
            <a:r>
              <a:rPr lang="en-US" sz="4800" b="1" baseline="30000" dirty="0"/>
              <a:t>30 </a:t>
            </a:r>
            <a:r>
              <a:rPr lang="en-US" sz="4800" dirty="0"/>
              <a:t>For the pagan world runs after all such things, and your </a:t>
            </a:r>
            <a:r>
              <a:rPr lang="en-US" sz="4800" b="1" dirty="0"/>
              <a:t>Father knows that you need them. </a:t>
            </a:r>
            <a:r>
              <a:rPr lang="en-US" sz="4800" b="1" baseline="30000" dirty="0"/>
              <a:t>31 </a:t>
            </a:r>
            <a:r>
              <a:rPr lang="en-US" sz="4800" b="1" dirty="0"/>
              <a:t>But seek his kingdom, and these things will be given to you as well.</a:t>
            </a:r>
          </a:p>
          <a:p>
            <a:pPr marL="0" indent="0">
              <a:buNone/>
            </a:pPr>
            <a:endParaRPr lang="en-US" sz="4800" dirty="0"/>
          </a:p>
          <a:p>
            <a:pPr marL="0" indent="0">
              <a:buNone/>
            </a:pPr>
            <a:r>
              <a:rPr lang="en-US" sz="4800" b="1" baseline="30000" dirty="0"/>
              <a:t>32 </a:t>
            </a:r>
            <a:r>
              <a:rPr lang="en-US" sz="4800" b="1" dirty="0"/>
              <a:t>“Do not be afraid, little flock, for your Father has been pleased to give you the kingdom</a:t>
            </a:r>
            <a:r>
              <a:rPr lang="en-US" sz="4800" dirty="0"/>
              <a:t>. </a:t>
            </a:r>
          </a:p>
          <a:p>
            <a:pPr marL="0" indent="0">
              <a:buNone/>
            </a:pPr>
            <a:endParaRPr lang="en-US" dirty="0"/>
          </a:p>
        </p:txBody>
      </p:sp>
    </p:spTree>
    <p:extLst>
      <p:ext uri="{BB962C8B-B14F-4D97-AF65-F5344CB8AC3E}">
        <p14:creationId xmlns:p14="http://schemas.microsoft.com/office/powerpoint/2010/main" val="35580568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Content Placeholder 2"/>
          <p:cNvSpPr txBox="1">
            <a:spLocks/>
          </p:cNvSpPr>
          <p:nvPr/>
        </p:nvSpPr>
        <p:spPr>
          <a:xfrm>
            <a:off x="799012" y="1680513"/>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a:buFont typeface="Arial"/>
              <a:buNone/>
            </a:pPr>
            <a:r>
              <a:rPr lang="en-US" sz="4400" b="1" dirty="0" smtClean="0">
                <a:effectLst>
                  <a:outerShdw blurRad="38100" dist="38100" dir="2700000" algn="tl">
                    <a:srgbClr val="000000">
                      <a:alpha val="43137"/>
                    </a:srgbClr>
                  </a:outerShdw>
                </a:effectLst>
              </a:rPr>
              <a:t>Luke 12:32 “</a:t>
            </a:r>
            <a:r>
              <a:rPr lang="en-US" sz="4400" b="1" dirty="0" smtClean="0">
                <a:solidFill>
                  <a:srgbClr val="FF0000"/>
                </a:solidFill>
                <a:effectLst>
                  <a:outerShdw blurRad="38100" dist="38100" dir="2700000" algn="tl">
                    <a:srgbClr val="000000">
                      <a:alpha val="43137"/>
                    </a:srgbClr>
                  </a:outerShdw>
                </a:effectLst>
              </a:rPr>
              <a:t>Do not be afraid</a:t>
            </a:r>
            <a:r>
              <a:rPr lang="en-US" sz="4400" b="1" dirty="0" smtClean="0">
                <a:effectLst>
                  <a:outerShdw blurRad="38100" dist="38100" dir="2700000" algn="tl">
                    <a:srgbClr val="000000">
                      <a:alpha val="43137"/>
                    </a:srgbClr>
                  </a:outerShdw>
                </a:effectLst>
              </a:rPr>
              <a:t>, little flock, for </a:t>
            </a:r>
            <a:r>
              <a:rPr lang="en-US" sz="4400" b="1" dirty="0" smtClean="0">
                <a:solidFill>
                  <a:srgbClr val="FFFF00"/>
                </a:solidFill>
                <a:effectLst>
                  <a:outerShdw blurRad="38100" dist="38100" dir="2700000" algn="tl">
                    <a:srgbClr val="000000">
                      <a:alpha val="43137"/>
                    </a:srgbClr>
                  </a:outerShdw>
                </a:effectLst>
              </a:rPr>
              <a:t>your Father has been </a:t>
            </a:r>
            <a:r>
              <a:rPr lang="en-US" sz="4400" b="1" u="sng" dirty="0" smtClean="0">
                <a:solidFill>
                  <a:srgbClr val="FFFF00"/>
                </a:solidFill>
                <a:effectLst>
                  <a:outerShdw blurRad="38100" dist="38100" dir="2700000" algn="tl">
                    <a:srgbClr val="000000">
                      <a:alpha val="43137"/>
                    </a:srgbClr>
                  </a:outerShdw>
                </a:effectLst>
              </a:rPr>
              <a:t>pleased</a:t>
            </a:r>
            <a:r>
              <a:rPr lang="en-US" sz="4400" b="1" dirty="0" smtClean="0">
                <a:solidFill>
                  <a:srgbClr val="FFFF00"/>
                </a:solidFill>
                <a:effectLst>
                  <a:outerShdw blurRad="38100" dist="38100" dir="2700000" algn="tl">
                    <a:srgbClr val="000000">
                      <a:alpha val="43137"/>
                    </a:srgbClr>
                  </a:outerShdw>
                </a:effectLst>
              </a:rPr>
              <a:t> to give </a:t>
            </a:r>
            <a:r>
              <a:rPr lang="en-US" sz="4400" b="1" u="sng" dirty="0" smtClean="0">
                <a:solidFill>
                  <a:srgbClr val="FFFF00"/>
                </a:solidFill>
                <a:effectLst>
                  <a:outerShdw blurRad="38100" dist="38100" dir="2700000" algn="tl">
                    <a:srgbClr val="000000">
                      <a:alpha val="43137"/>
                    </a:srgbClr>
                  </a:outerShdw>
                </a:effectLst>
              </a:rPr>
              <a:t>you the kingdom</a:t>
            </a:r>
            <a:r>
              <a:rPr lang="en-US" sz="4400" dirty="0" smtClean="0">
                <a:effectLst>
                  <a:outerShdw blurRad="38100" dist="38100" dir="2700000" algn="tl">
                    <a:srgbClr val="000000">
                      <a:alpha val="43137"/>
                    </a:srgbClr>
                  </a:outerShdw>
                </a:effectLst>
              </a:rPr>
              <a:t>.”</a:t>
            </a:r>
            <a:r>
              <a:rPr lang="en-US" dirty="0" smtClean="0"/>
              <a:t> </a:t>
            </a:r>
            <a:endParaRPr lang="en-US" dirty="0"/>
          </a:p>
        </p:txBody>
      </p:sp>
    </p:spTree>
    <p:extLst>
      <p:ext uri="{BB962C8B-B14F-4D97-AF65-F5344CB8AC3E}">
        <p14:creationId xmlns:p14="http://schemas.microsoft.com/office/powerpoint/2010/main" val="11817088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970136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889038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0065" y="222423"/>
            <a:ext cx="11454713" cy="6001643"/>
          </a:xfrm>
          <a:prstGeom prst="rect">
            <a:avLst/>
          </a:prstGeom>
        </p:spPr>
        <p:txBody>
          <a:bodyPr wrap="square">
            <a:spAutoFit/>
          </a:bodyPr>
          <a:lstStyle/>
          <a:p>
            <a:r>
              <a:rPr lang="en-US" sz="3200" dirty="0"/>
              <a:t>Trashing of the Constitution, Mail in Ballots, Dominion Machines, Election Day lasting longer than a week, Stolen elections, An illegitimate Administration in the WH., Green New Deal, The Great Reset, inflation, Cancelling of Fossil fuels and Energy independence, open borders, illegal immigration, Human-Trafficking, </a:t>
            </a:r>
            <a:r>
              <a:rPr lang="en-US" sz="3200" dirty="0" err="1"/>
              <a:t>Fentynol</a:t>
            </a:r>
            <a:r>
              <a:rPr lang="en-US" sz="3200" dirty="0"/>
              <a:t> flooding our country, </a:t>
            </a:r>
            <a:r>
              <a:rPr lang="en-US" sz="3200" dirty="0" err="1"/>
              <a:t>opiod</a:t>
            </a:r>
            <a:r>
              <a:rPr lang="en-US" sz="3200" dirty="0"/>
              <a:t> addiction rampant, sexual immorality being the standard, Greed, Satanic Worship, Idolatry of Man, Disdain for human life, the unborn being a commodity, glorifying of violence, innocent being killed, Doctrines of demons, Critical Race Theory in our schools, Porn in our libraries, Boys competing in girl’s sports, pronoun protocols, Liberal media lies and cancelling the conservative voices, censure and gas-lighting, </a:t>
            </a:r>
          </a:p>
        </p:txBody>
      </p:sp>
    </p:spTree>
    <p:extLst>
      <p:ext uri="{BB962C8B-B14F-4D97-AF65-F5344CB8AC3E}">
        <p14:creationId xmlns:p14="http://schemas.microsoft.com/office/powerpoint/2010/main" val="718816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2109" y="378944"/>
            <a:ext cx="9816737" cy="705273"/>
          </a:xfrm>
        </p:spPr>
        <p:txBody>
          <a:bodyPr>
            <a:normAutofit fontScale="90000"/>
          </a:bodyPr>
          <a:lstStyle/>
          <a:p>
            <a:r>
              <a:rPr lang="en-US" sz="5400" b="1" dirty="0"/>
              <a:t>Kingdom of priests</a:t>
            </a:r>
            <a:endParaRPr lang="en-US" sz="5400" dirty="0"/>
          </a:p>
        </p:txBody>
      </p:sp>
      <p:sp>
        <p:nvSpPr>
          <p:cNvPr id="8" name="Content Placeholder 2"/>
          <p:cNvSpPr txBox="1">
            <a:spLocks/>
          </p:cNvSpPr>
          <p:nvPr/>
        </p:nvSpPr>
        <p:spPr>
          <a:xfrm>
            <a:off x="378824" y="1384663"/>
            <a:ext cx="11534502" cy="5617030"/>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a:buFont typeface="Arial"/>
              <a:buNone/>
            </a:pPr>
            <a:r>
              <a:rPr lang="en-US" sz="5400" b="1" dirty="0" smtClean="0"/>
              <a:t>Exodus 19:15–16</a:t>
            </a:r>
            <a:r>
              <a:rPr lang="en-US" sz="5400" dirty="0" smtClean="0"/>
              <a:t>: “Now then, if you will obey Me faithfully and keep My covenant, you shall be My treasured possession among all the peoples. Indeed, all the earth is Mine, but you shall be to Me a Kingdom of Priests and a holy nation.”</a:t>
            </a:r>
          </a:p>
          <a:p>
            <a:pPr marL="0" indent="0">
              <a:buFont typeface="Arial"/>
              <a:buNone/>
            </a:pPr>
            <a:endParaRPr lang="en-US" dirty="0"/>
          </a:p>
        </p:txBody>
      </p:sp>
    </p:spTree>
    <p:extLst>
      <p:ext uri="{BB962C8B-B14F-4D97-AF65-F5344CB8AC3E}">
        <p14:creationId xmlns:p14="http://schemas.microsoft.com/office/powerpoint/2010/main" val="21176753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633" y="1371359"/>
            <a:ext cx="10666474" cy="3649133"/>
          </a:xfrm>
        </p:spPr>
        <p:txBody>
          <a:bodyPr>
            <a:noAutofit/>
          </a:bodyPr>
          <a:lstStyle/>
          <a:p>
            <a:pPr marL="0" indent="0">
              <a:buNone/>
            </a:pPr>
            <a:r>
              <a:rPr lang="en-US" sz="4000" dirty="0" smtClean="0"/>
              <a:t>Big Tech Facebook</a:t>
            </a:r>
            <a:r>
              <a:rPr lang="en-US" sz="4000" dirty="0"/>
              <a:t>, Twitter, Google</a:t>
            </a:r>
            <a:r>
              <a:rPr lang="en-US" sz="4000" dirty="0" smtClean="0"/>
              <a:t>, </a:t>
            </a:r>
            <a:r>
              <a:rPr lang="en-US" sz="4000" dirty="0" err="1" smtClean="0"/>
              <a:t>paypal</a:t>
            </a:r>
            <a:r>
              <a:rPr lang="en-US" sz="4000" dirty="0" smtClean="0"/>
              <a:t> </a:t>
            </a:r>
            <a:r>
              <a:rPr lang="en-US" sz="4000" dirty="0" err="1" smtClean="0"/>
              <a:t>Youtube</a:t>
            </a:r>
            <a:r>
              <a:rPr lang="en-US" sz="4000" dirty="0" smtClean="0"/>
              <a:t>: Collaborating with Deep State to surveil and cancel voices, </a:t>
            </a:r>
            <a:r>
              <a:rPr lang="en-US" sz="4000" dirty="0" err="1"/>
              <a:t>Tiktok</a:t>
            </a:r>
            <a:r>
              <a:rPr lang="en-US" sz="4000" dirty="0"/>
              <a:t>, China stealing our data and information, Colleges and universities cancelling conservative thought, cancelling healthy debate and re-writing history, Corruption in the Whitehouse, Law-fare against people who love their country, </a:t>
            </a:r>
            <a:r>
              <a:rPr lang="en-US" sz="4000" dirty="0" smtClean="0"/>
              <a:t>Corruption</a:t>
            </a:r>
            <a:r>
              <a:rPr lang="en-US" sz="4000" dirty="0"/>
              <a:t> in the statehouses, </a:t>
            </a:r>
            <a:r>
              <a:rPr lang="en-US" sz="4000" dirty="0" err="1"/>
              <a:t>Weaponizing</a:t>
            </a:r>
            <a:r>
              <a:rPr lang="en-US" sz="4000" dirty="0"/>
              <a:t> The DOJ, the FBI, DHS, CIA, NSA, FISA Courts, Supreme Court, IRS. </a:t>
            </a:r>
          </a:p>
        </p:txBody>
      </p:sp>
    </p:spTree>
    <p:extLst>
      <p:ext uri="{BB962C8B-B14F-4D97-AF65-F5344CB8AC3E}">
        <p14:creationId xmlns:p14="http://schemas.microsoft.com/office/powerpoint/2010/main" val="16555678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32486" y="407774"/>
            <a:ext cx="11024821" cy="5527118"/>
          </a:xfrm>
        </p:spPr>
        <p:txBody>
          <a:bodyPr>
            <a:noAutofit/>
          </a:bodyPr>
          <a:lstStyle/>
          <a:p>
            <a:pPr marL="0" indent="0">
              <a:buNone/>
            </a:pPr>
            <a:r>
              <a:rPr lang="en-US" sz="3200" dirty="0"/>
              <a:t>Medical Tyranny, Mask mandates, Vaccination Mandates, </a:t>
            </a:r>
            <a:r>
              <a:rPr lang="en-US" sz="3200" dirty="0" err="1"/>
              <a:t>Covid</a:t>
            </a:r>
            <a:r>
              <a:rPr lang="en-US" sz="3200" dirty="0"/>
              <a:t> Testing, CDC, NIH, WHO</a:t>
            </a:r>
            <a:r>
              <a:rPr lang="en-US" sz="3200" dirty="0" smtClean="0"/>
              <a:t>, WEF </a:t>
            </a:r>
            <a:r>
              <a:rPr lang="en-US" sz="3200" dirty="0"/>
              <a:t>the whole lies surrounding </a:t>
            </a:r>
            <a:r>
              <a:rPr lang="en-US" sz="3200" dirty="0" err="1"/>
              <a:t>Covid</a:t>
            </a:r>
            <a:r>
              <a:rPr lang="en-US" sz="3200" dirty="0"/>
              <a:t> 19, shutdowns, lost businesses, lost wages, lost retirements, lost loved ones, scared loved ones, lawlessness in the streets</a:t>
            </a:r>
            <a:r>
              <a:rPr lang="en-US" sz="3200" dirty="0" smtClean="0"/>
              <a:t>, Clause Schwab, George Soros, </a:t>
            </a:r>
            <a:r>
              <a:rPr lang="en-US" sz="3200" dirty="0" err="1"/>
              <a:t>Fauci</a:t>
            </a:r>
            <a:r>
              <a:rPr lang="en-US" sz="3200" dirty="0"/>
              <a:t>, Bill Gates, Hunter Biden, Nancy Pelosi, Chuck </a:t>
            </a:r>
            <a:r>
              <a:rPr lang="en-US" sz="3200" dirty="0" err="1"/>
              <a:t>Shumer</a:t>
            </a:r>
            <a:r>
              <a:rPr lang="en-US" sz="3200" dirty="0"/>
              <a:t>, Tom Wolf, Richard Levine, Gerry Nadler, the Jan 6 Committee, Liz Cheney, The rest of the swamp in Both Parties and Both Houses of Congress and the Senate</a:t>
            </a:r>
            <a:r>
              <a:rPr lang="en-US" sz="3200" dirty="0" smtClean="0"/>
              <a:t>, Putin, Chairman XI, Drums of War, The Deep State, the Private/West and Central Banks, Stock Market Crash, </a:t>
            </a:r>
            <a:endParaRPr lang="en-US" dirty="0"/>
          </a:p>
        </p:txBody>
      </p:sp>
    </p:spTree>
    <p:extLst>
      <p:ext uri="{BB962C8B-B14F-4D97-AF65-F5344CB8AC3E}">
        <p14:creationId xmlns:p14="http://schemas.microsoft.com/office/powerpoint/2010/main" val="277994098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7773" y="321277"/>
            <a:ext cx="11578281" cy="4832092"/>
          </a:xfrm>
          <a:prstGeom prst="rect">
            <a:avLst/>
          </a:prstGeom>
        </p:spPr>
        <p:txBody>
          <a:bodyPr wrap="square">
            <a:spAutoFit/>
          </a:bodyPr>
          <a:lstStyle/>
          <a:p>
            <a:r>
              <a:rPr lang="en-US" sz="4400" dirty="0"/>
              <a:t>The Elite getting richer, middle-class getting poorer, Poor getting forgotten and exploited, Fake News, Insurrection, loss of freedoms, loss of righteousness, government interference and Atheism, Doomsday forecasts, Supply Chain, </a:t>
            </a:r>
            <a:r>
              <a:rPr lang="en-US" sz="4400" dirty="0" smtClean="0"/>
              <a:t>Down Power-grid</a:t>
            </a:r>
            <a:r>
              <a:rPr lang="en-US" sz="4400" dirty="0"/>
              <a:t>, New </a:t>
            </a:r>
            <a:r>
              <a:rPr lang="en-US" sz="4400" dirty="0" smtClean="0"/>
              <a:t>“Strain”, Russia/Ukraine,</a:t>
            </a:r>
          </a:p>
          <a:p>
            <a:endParaRPr lang="en-US" sz="4400" dirty="0"/>
          </a:p>
        </p:txBody>
      </p:sp>
    </p:spTree>
    <p:extLst>
      <p:ext uri="{BB962C8B-B14F-4D97-AF65-F5344CB8AC3E}">
        <p14:creationId xmlns:p14="http://schemas.microsoft.com/office/powerpoint/2010/main" val="26120242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59493"/>
            <a:ext cx="10131425" cy="6326658"/>
          </a:xfrm>
        </p:spPr>
        <p:txBody>
          <a:bodyPr>
            <a:normAutofit fontScale="92500" lnSpcReduction="10000"/>
          </a:bodyPr>
          <a:lstStyle/>
          <a:p>
            <a:pPr marL="0" indent="0">
              <a:buNone/>
            </a:pPr>
            <a:r>
              <a:rPr lang="en-US" sz="4000" dirty="0" smtClean="0"/>
              <a:t>The Church, The Bride is more concerned about what the woke </a:t>
            </a:r>
            <a:r>
              <a:rPr lang="en-US" sz="4000" dirty="0" err="1" smtClean="0"/>
              <a:t>worldy</a:t>
            </a:r>
            <a:r>
              <a:rPr lang="en-US" sz="4000" dirty="0" smtClean="0"/>
              <a:t> people who aren’t at the wedding think about how she looks more than what the Groom thinks about her.</a:t>
            </a:r>
          </a:p>
          <a:p>
            <a:pPr marL="0" indent="0">
              <a:buNone/>
            </a:pPr>
            <a:r>
              <a:rPr lang="en-US" sz="4000" dirty="0" smtClean="0"/>
              <a:t>Powerlessness to heal, save and deliver others from bondage. </a:t>
            </a:r>
          </a:p>
          <a:p>
            <a:pPr marL="0" indent="0">
              <a:buNone/>
            </a:pPr>
            <a:r>
              <a:rPr lang="en-US" sz="4000" dirty="0" smtClean="0"/>
              <a:t>Disdain for God’s word and obsessed with overcoming boredom. Preoccupied with retirement, and getting along to get along. More screen time than Knee time (prayerlessness).  Asleep in the light, laziness, lack of passion for the lost. </a:t>
            </a:r>
          </a:p>
          <a:p>
            <a:pPr marL="0" indent="0">
              <a:buNone/>
            </a:pPr>
            <a:endParaRPr lang="en-US" dirty="0"/>
          </a:p>
        </p:txBody>
      </p:sp>
    </p:spTree>
    <p:extLst>
      <p:ext uri="{BB962C8B-B14F-4D97-AF65-F5344CB8AC3E}">
        <p14:creationId xmlns:p14="http://schemas.microsoft.com/office/powerpoint/2010/main" val="32118143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9922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606" y="3161211"/>
            <a:ext cx="11475720" cy="2159725"/>
          </a:xfrm>
        </p:spPr>
        <p:txBody>
          <a:bodyPr>
            <a:noAutofit/>
          </a:bodyPr>
          <a:lstStyle/>
          <a:p>
            <a:pPr marL="0" indent="0">
              <a:buNone/>
            </a:pPr>
            <a:r>
              <a:rPr lang="en-US" sz="5400" b="1" dirty="0"/>
              <a:t>Isaiah 61:6</a:t>
            </a:r>
            <a:r>
              <a:rPr lang="en-US" sz="5400" dirty="0"/>
              <a:t>  </a:t>
            </a:r>
          </a:p>
          <a:p>
            <a:pPr marL="0" indent="0">
              <a:buNone/>
            </a:pPr>
            <a:r>
              <a:rPr lang="en-US" sz="5400" b="1" dirty="0"/>
              <a:t>“And you will be called priests of the </a:t>
            </a:r>
            <a:r>
              <a:rPr lang="en-US" sz="5400" b="1" cap="small" dirty="0"/>
              <a:t>Lord</a:t>
            </a:r>
            <a:r>
              <a:rPr lang="en-US" sz="5400" b="1" dirty="0"/>
              <a:t>,</a:t>
            </a:r>
            <a:br>
              <a:rPr lang="en-US" sz="5400" b="1" dirty="0"/>
            </a:br>
            <a:r>
              <a:rPr lang="en-US" sz="5400" b="1" dirty="0"/>
              <a:t>    you will be named ministers of our God.</a:t>
            </a:r>
            <a:br>
              <a:rPr lang="en-US" sz="5400" b="1" dirty="0"/>
            </a:br>
            <a:r>
              <a:rPr lang="en-US" sz="5400" b="1" u="sng" dirty="0"/>
              <a:t>You will feed on the wealth of nations,</a:t>
            </a:r>
            <a:br>
              <a:rPr lang="en-US" sz="5400" b="1" u="sng" dirty="0"/>
            </a:br>
            <a:r>
              <a:rPr lang="en-US" sz="5400" b="1" u="sng" dirty="0"/>
              <a:t>and in their riches you will boast.” </a:t>
            </a:r>
            <a:endParaRPr lang="en-US" sz="5400" b="1" dirty="0"/>
          </a:p>
          <a:p>
            <a:pPr marL="0" indent="0">
              <a:buNone/>
            </a:pPr>
            <a:endParaRPr lang="en-US" sz="5400" dirty="0"/>
          </a:p>
        </p:txBody>
      </p:sp>
      <p:sp>
        <p:nvSpPr>
          <p:cNvPr id="6" name="Title 5"/>
          <p:cNvSpPr>
            <a:spLocks noGrp="1"/>
          </p:cNvSpPr>
          <p:nvPr>
            <p:ph type="title"/>
          </p:nvPr>
        </p:nvSpPr>
        <p:spPr>
          <a:xfrm>
            <a:off x="973183" y="0"/>
            <a:ext cx="10131425" cy="905691"/>
          </a:xfrm>
        </p:spPr>
        <p:txBody>
          <a:bodyPr>
            <a:normAutofit fontScale="90000"/>
          </a:bodyPr>
          <a:lstStyle/>
          <a:p>
            <a:r>
              <a:rPr lang="en-US" sz="5400" b="1" dirty="0"/>
              <a:t>Kingdom of priests</a:t>
            </a:r>
            <a:endParaRPr lang="en-US" sz="5400" dirty="0"/>
          </a:p>
        </p:txBody>
      </p:sp>
    </p:spTree>
    <p:extLst>
      <p:ext uri="{BB962C8B-B14F-4D97-AF65-F5344CB8AC3E}">
        <p14:creationId xmlns:p14="http://schemas.microsoft.com/office/powerpoint/2010/main" val="29115918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2065867"/>
            <a:ext cx="10131425" cy="3649133"/>
          </a:xfrm>
        </p:spPr>
        <p:txBody>
          <a:bodyPr>
            <a:noAutofit/>
          </a:bodyPr>
          <a:lstStyle/>
          <a:p>
            <a:pPr marL="0" indent="0">
              <a:buNone/>
            </a:pPr>
            <a:r>
              <a:rPr lang="en-US" sz="5400" b="1" dirty="0"/>
              <a:t>1 Peter 2:9</a:t>
            </a:r>
            <a:endParaRPr lang="en-US" sz="5400" dirty="0"/>
          </a:p>
          <a:p>
            <a:pPr marL="0" indent="0">
              <a:buNone/>
            </a:pPr>
            <a:r>
              <a:rPr lang="en-US" sz="5400" b="1" baseline="30000" dirty="0"/>
              <a:t>9 </a:t>
            </a:r>
            <a:r>
              <a:rPr lang="en-US" sz="5400" b="1" dirty="0"/>
              <a:t>“But you are a chosen people, a </a:t>
            </a:r>
            <a:r>
              <a:rPr lang="en-US" sz="5400" b="1" dirty="0">
                <a:solidFill>
                  <a:srgbClr val="FFFF00"/>
                </a:solidFill>
              </a:rPr>
              <a:t>royal priesthood</a:t>
            </a:r>
            <a:r>
              <a:rPr lang="en-US" sz="5400" b="1" dirty="0"/>
              <a:t>, a holy nation, God’s special possession, that you may declare the praises of him who called you out of darkness into his wonderful light.”</a:t>
            </a:r>
          </a:p>
          <a:p>
            <a:pPr marL="0" indent="0">
              <a:buNone/>
            </a:pPr>
            <a:endParaRPr lang="en-US" sz="5400" dirty="0"/>
          </a:p>
        </p:txBody>
      </p:sp>
    </p:spTree>
    <p:extLst>
      <p:ext uri="{BB962C8B-B14F-4D97-AF65-F5344CB8AC3E}">
        <p14:creationId xmlns:p14="http://schemas.microsoft.com/office/powerpoint/2010/main" val="2080190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391886"/>
            <a:ext cx="10705010" cy="6283233"/>
          </a:xfrm>
        </p:spPr>
        <p:txBody>
          <a:bodyPr>
            <a:normAutofit/>
          </a:bodyPr>
          <a:lstStyle/>
          <a:p>
            <a:pPr marL="0" indent="0">
              <a:buNone/>
            </a:pPr>
            <a:r>
              <a:rPr lang="en-US" sz="6000" b="1" dirty="0"/>
              <a:t>Revelation 1:6 “and has made us to be a kingdom and priests to serve his God and Father—to him be glory and power for ever and ever! Amen.”</a:t>
            </a:r>
          </a:p>
          <a:p>
            <a:pPr marL="0" indent="0">
              <a:buNone/>
            </a:pPr>
            <a:endParaRPr lang="en-US" dirty="0"/>
          </a:p>
        </p:txBody>
      </p:sp>
    </p:spTree>
    <p:extLst>
      <p:ext uri="{BB962C8B-B14F-4D97-AF65-F5344CB8AC3E}">
        <p14:creationId xmlns:p14="http://schemas.microsoft.com/office/powerpoint/2010/main" val="2636485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Content Placeholder 2"/>
          <p:cNvSpPr txBox="1">
            <a:spLocks/>
          </p:cNvSpPr>
          <p:nvPr/>
        </p:nvSpPr>
        <p:spPr>
          <a:xfrm>
            <a:off x="313509" y="378823"/>
            <a:ext cx="11534502" cy="6387737"/>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a:buFont typeface="Arial"/>
              <a:buNone/>
            </a:pPr>
            <a:r>
              <a:rPr lang="en-US" sz="4800" b="1" smtClean="0"/>
              <a:t>There’s something about becoming Kings and Queens, Princes, and princesses in the Kingdom.  </a:t>
            </a:r>
            <a:r>
              <a:rPr lang="en-US" sz="4800" b="1" u="sng" smtClean="0"/>
              <a:t>The something about rising to our call and our destiny in the moment of searching.   </a:t>
            </a:r>
            <a:endParaRPr lang="en-US" sz="4800" b="1" smtClean="0"/>
          </a:p>
          <a:p>
            <a:pPr marL="0" indent="0">
              <a:buFont typeface="Arial"/>
              <a:buNone/>
            </a:pPr>
            <a:r>
              <a:rPr lang="en-US" sz="4800" smtClean="0"/>
              <a:t>“It’s the father’s good pleasure to give you the mysteries of the Kingdom.”</a:t>
            </a:r>
          </a:p>
          <a:p>
            <a:pPr marL="0" indent="0">
              <a:buFont typeface="Arial"/>
              <a:buNone/>
            </a:pPr>
            <a:endParaRPr lang="en-US" dirty="0"/>
          </a:p>
        </p:txBody>
      </p:sp>
    </p:spTree>
    <p:extLst>
      <p:ext uri="{BB962C8B-B14F-4D97-AF65-F5344CB8AC3E}">
        <p14:creationId xmlns:p14="http://schemas.microsoft.com/office/powerpoint/2010/main" val="11709384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334</TotalTime>
  <Words>1103</Words>
  <Application>Microsoft Office PowerPoint</Application>
  <PresentationFormat>Custom</PresentationFormat>
  <Paragraphs>83</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Celestial</vt:lpstr>
      <vt:lpstr>PowerPoint Presentation</vt:lpstr>
      <vt:lpstr>PowerPoint Presentation</vt:lpstr>
      <vt:lpstr>Kingdom of priests</vt:lpstr>
      <vt:lpstr>PowerPoint Presentation</vt:lpstr>
      <vt:lpstr>Kingdom of priests</vt:lpstr>
      <vt:lpstr>Kingdom of priests</vt:lpstr>
      <vt:lpstr>PowerPoint Presentation</vt:lpstr>
      <vt:lpstr>PowerPoint Presentation</vt:lpstr>
      <vt:lpstr>PowerPoint Presentation</vt:lpstr>
      <vt:lpstr>PowerPoint Presentation</vt:lpstr>
      <vt:lpstr>PowerPoint Presentation</vt:lpstr>
      <vt:lpstr>PowerPoint Presentation</vt:lpstr>
      <vt:lpstr>Kingdom Authority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Priestly Breast Plate of Decision (Judgement) Exodus 28</vt:lpstr>
      <vt:lpstr>PowerPoint Presentation</vt:lpstr>
      <vt:lpstr>PowerPoint Presentation</vt:lpstr>
      <vt:lpstr>PowerPoint Presentation</vt:lpstr>
      <vt:lpstr>PowerPoint Presentation</vt:lpstr>
      <vt:lpstr>PowerPoint Presentation</vt:lpstr>
      <vt:lpstr>Ezekiel 28: The Fall of Lucifer</vt:lpstr>
      <vt:lpstr>PowerPoint Presentation</vt:lpstr>
      <vt:lpstr>PowerPoint Presentation</vt:lpstr>
      <vt:lpstr>PowerPoint Presentation</vt:lpstr>
      <vt:lpstr>Isaiah 14:12-17  The Fall of Lucifer (cont)</vt:lpstr>
      <vt:lpstr>Isaiah 14:12-17  The Fall of Lucifer (cont)</vt:lpstr>
      <vt:lpstr>Isaiah 14:12-17  The Fall of Lucifer (cont)</vt:lpstr>
      <vt:lpstr>PowerPoint Presentation</vt:lpstr>
      <vt:lpstr>PowerPoint Presentation</vt:lpstr>
      <vt:lpstr>PowerPoint Presentation</vt:lpstr>
      <vt:lpstr>PowerPoint Presentation</vt:lpstr>
      <vt:lpstr>1 Thessalonians 5:4-11 </vt:lpstr>
      <vt:lpstr>PowerPoint Presentation</vt:lpstr>
      <vt:lpstr>The Worry Passage Luke 12:22-34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Ogilvie</dc:creator>
  <cp:lastModifiedBy>LifeGate</cp:lastModifiedBy>
  <cp:revision>28</cp:revision>
  <dcterms:created xsi:type="dcterms:W3CDTF">2022-10-22T23:25:02Z</dcterms:created>
  <dcterms:modified xsi:type="dcterms:W3CDTF">2022-10-23T15:56:03Z</dcterms:modified>
</cp:coreProperties>
</file>