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70" r:id="rId14"/>
    <p:sldId id="267" r:id="rId15"/>
    <p:sldId id="26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CF64E-10B1-FC5F-34E3-EE32CBFE6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A6E36B-4112-F4DE-2DDC-61E825AB2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C0DB053-330D-A3C4-412C-A217D59819C5}"/>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5" name="Footer Placeholder 4">
            <a:extLst>
              <a:ext uri="{FF2B5EF4-FFF2-40B4-BE49-F238E27FC236}">
                <a16:creationId xmlns:a16="http://schemas.microsoft.com/office/drawing/2014/main" xmlns="" id="{52373439-DF08-F088-6212-05F76313E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D7E2830-5CB2-8DCB-0E59-DF268F5ACA07}"/>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201069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C857E-4856-3C10-A4A3-EEE0DDE87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A169BB-B8AD-8945-A61A-A0C097CC4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90F259-8138-A4D3-1019-63C17E75BE41}"/>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5" name="Footer Placeholder 4">
            <a:extLst>
              <a:ext uri="{FF2B5EF4-FFF2-40B4-BE49-F238E27FC236}">
                <a16:creationId xmlns:a16="http://schemas.microsoft.com/office/drawing/2014/main" xmlns="" id="{194813FB-BD1B-222A-76A7-7490D77181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76F358F-F76D-3AF4-067B-9B6332B6AF39}"/>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334682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583F2A6-DBE2-C2CF-E7B4-A4B4BF293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CCD2109-198C-D456-260C-08F7342976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1423D3-F5A2-83FC-467E-EBFC991BF7CC}"/>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5" name="Footer Placeholder 4">
            <a:extLst>
              <a:ext uri="{FF2B5EF4-FFF2-40B4-BE49-F238E27FC236}">
                <a16:creationId xmlns:a16="http://schemas.microsoft.com/office/drawing/2014/main" xmlns="" id="{CAF08B53-3B42-AF62-2A4A-C5EE92EE91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8212AA0-1428-3DCF-729C-01D8A9E665E4}"/>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365065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3236C-AD54-7F02-3D12-C752827335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E2A9F4-B289-4C64-EB09-9B698BED2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8E46B0-6EA2-146B-6740-AD14EE12C894}"/>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5" name="Footer Placeholder 4">
            <a:extLst>
              <a:ext uri="{FF2B5EF4-FFF2-40B4-BE49-F238E27FC236}">
                <a16:creationId xmlns:a16="http://schemas.microsoft.com/office/drawing/2014/main" xmlns="" id="{CEC7D0B3-1CD6-C7DC-28AA-851A44D97F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2F67324-9740-D23E-1A2E-9A10477B55F0}"/>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304625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DC081-DA6D-450A-70DD-442DB77BC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BD2C082-026F-ADA8-DC7C-0C96FC4B9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A9BCA47-28FA-DA33-5BE0-F5778390C090}"/>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5" name="Footer Placeholder 4">
            <a:extLst>
              <a:ext uri="{FF2B5EF4-FFF2-40B4-BE49-F238E27FC236}">
                <a16:creationId xmlns:a16="http://schemas.microsoft.com/office/drawing/2014/main" xmlns="" id="{7C1AA455-1573-572A-F9E4-91E9EDEC7E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93E3231-B904-B428-57A9-82B34744ADD5}"/>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410558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0D5C5-F526-F7B8-5E24-F7BC17A85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F0A95A-EAFF-7608-8D4A-74131790D0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3CA911-C758-C3B9-4447-05847B600F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2D9BF5E-2E8A-4D62-CE7B-31F22E80DF10}"/>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6" name="Footer Placeholder 5">
            <a:extLst>
              <a:ext uri="{FF2B5EF4-FFF2-40B4-BE49-F238E27FC236}">
                <a16:creationId xmlns:a16="http://schemas.microsoft.com/office/drawing/2014/main" xmlns="" id="{260458C7-12AB-EA5E-55BA-0CE04B0203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2FFF99D-ADC9-4596-45C2-A444E3FCE61E}"/>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368052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6380F-1694-D7E7-767A-571836A1E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C89C283-FA50-3CB0-1670-66F5F05CA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EBF0207-28D2-653E-D74A-824F041C98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878ED54-267B-BFC5-55C9-26304D484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B93F157-D8A7-8C3B-3037-929A1B145F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53389A-8020-9398-9A4B-1CD69589CEEF}"/>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8" name="Footer Placeholder 7">
            <a:extLst>
              <a:ext uri="{FF2B5EF4-FFF2-40B4-BE49-F238E27FC236}">
                <a16:creationId xmlns:a16="http://schemas.microsoft.com/office/drawing/2014/main" xmlns="" id="{7383B452-1479-FBF8-6159-6313CE598A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DCDC635-AFD7-3A57-22FC-CA8F9449E85C}"/>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319455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DBA71-1E1F-9B2A-1FE1-64077685B0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787C1F9-C3F4-AE79-4108-8D67DA1C10B2}"/>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4" name="Footer Placeholder 3">
            <a:extLst>
              <a:ext uri="{FF2B5EF4-FFF2-40B4-BE49-F238E27FC236}">
                <a16:creationId xmlns:a16="http://schemas.microsoft.com/office/drawing/2014/main" xmlns="" id="{91E04EF2-5769-6062-82A7-1D297A4FE9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D2C5D1D-434E-2D26-28C6-79CF6A57EB8D}"/>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265213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85D8FC-6ECD-527E-1F38-4E8B58195FC0}"/>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3" name="Footer Placeholder 2">
            <a:extLst>
              <a:ext uri="{FF2B5EF4-FFF2-40B4-BE49-F238E27FC236}">
                <a16:creationId xmlns:a16="http://schemas.microsoft.com/office/drawing/2014/main" xmlns="" id="{0F840D15-7C2C-E9A4-B8BE-0781D15693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4591EFE-5573-D31D-A958-5D3CD85B362F}"/>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218771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44F87-364D-3F43-94AC-DFF5497EF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BE55FE7-35F3-75F9-8052-E23ACA8BA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FDD0C66-E22F-6B64-4334-88793BC68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C27CD1-C007-F9C4-FA29-BD23C8EF9EE9}"/>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6" name="Footer Placeholder 5">
            <a:extLst>
              <a:ext uri="{FF2B5EF4-FFF2-40B4-BE49-F238E27FC236}">
                <a16:creationId xmlns:a16="http://schemas.microsoft.com/office/drawing/2014/main" xmlns="" id="{42D55432-5FB2-4FEE-F086-4DDA24D061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E614269-3866-C9C6-97D2-B18AEDCC10F7}"/>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218051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F099F-66F3-CC18-EE58-10EA341F7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FA374C5-03DB-7BCE-55BF-96B8735C6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B153388-A8B0-1B43-F31F-0F6431ED3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CEC565-EFBE-AF6B-96C7-E9DCB7EB3CED}"/>
              </a:ext>
            </a:extLst>
          </p:cNvPr>
          <p:cNvSpPr>
            <a:spLocks noGrp="1"/>
          </p:cNvSpPr>
          <p:nvPr>
            <p:ph type="dt" sz="half" idx="10"/>
          </p:nvPr>
        </p:nvSpPr>
        <p:spPr/>
        <p:txBody>
          <a:bodyPr/>
          <a:lstStyle/>
          <a:p>
            <a:fld id="{9757A907-B702-40CA-B671-6F6310EC04AD}" type="datetimeFigureOut">
              <a:rPr lang="en-US" smtClean="0"/>
              <a:t>10/9/2022</a:t>
            </a:fld>
            <a:endParaRPr lang="en-US" dirty="0"/>
          </a:p>
        </p:txBody>
      </p:sp>
      <p:sp>
        <p:nvSpPr>
          <p:cNvPr id="6" name="Footer Placeholder 5">
            <a:extLst>
              <a:ext uri="{FF2B5EF4-FFF2-40B4-BE49-F238E27FC236}">
                <a16:creationId xmlns:a16="http://schemas.microsoft.com/office/drawing/2014/main" xmlns="" id="{11870745-3439-C2BA-31D2-8AA75ACC0E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8EEAF6B-512C-280A-9EFF-354D0C5069D9}"/>
              </a:ext>
            </a:extLst>
          </p:cNvPr>
          <p:cNvSpPr>
            <a:spLocks noGrp="1"/>
          </p:cNvSpPr>
          <p:nvPr>
            <p:ph type="sldNum" sz="quarter" idx="12"/>
          </p:nvPr>
        </p:nvSpPr>
        <p:spPr/>
        <p:txBody>
          <a:bodyPr/>
          <a:lstStyle/>
          <a:p>
            <a:fld id="{50A0346A-1427-46F6-8D63-685D069A6D34}" type="slidenum">
              <a:rPr lang="en-US" smtClean="0"/>
              <a:t>‹#›</a:t>
            </a:fld>
            <a:endParaRPr lang="en-US" dirty="0"/>
          </a:p>
        </p:txBody>
      </p:sp>
    </p:spTree>
    <p:extLst>
      <p:ext uri="{BB962C8B-B14F-4D97-AF65-F5344CB8AC3E}">
        <p14:creationId xmlns:p14="http://schemas.microsoft.com/office/powerpoint/2010/main" val="411471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243769-FD8C-6A25-5DB5-817474434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26AB682-0494-730E-1C2D-51F80228B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2BCCAA-C574-DB1B-2DBE-EAA038389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7A907-B702-40CA-B671-6F6310EC04AD}" type="datetimeFigureOut">
              <a:rPr lang="en-US" smtClean="0"/>
              <a:t>10/9/2022</a:t>
            </a:fld>
            <a:endParaRPr lang="en-US" dirty="0"/>
          </a:p>
        </p:txBody>
      </p:sp>
      <p:sp>
        <p:nvSpPr>
          <p:cNvPr id="5" name="Footer Placeholder 4">
            <a:extLst>
              <a:ext uri="{FF2B5EF4-FFF2-40B4-BE49-F238E27FC236}">
                <a16:creationId xmlns:a16="http://schemas.microsoft.com/office/drawing/2014/main" xmlns="" id="{7940D35E-FFAE-BDFB-23C3-A6CBF18FE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FC75ECD5-D632-43CD-F7DB-751D0248E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0346A-1427-46F6-8D63-685D069A6D34}" type="slidenum">
              <a:rPr lang="en-US" smtClean="0"/>
              <a:t>‹#›</a:t>
            </a:fld>
            <a:endParaRPr lang="en-US" dirty="0"/>
          </a:p>
        </p:txBody>
      </p:sp>
    </p:spTree>
    <p:extLst>
      <p:ext uri="{BB962C8B-B14F-4D97-AF65-F5344CB8AC3E}">
        <p14:creationId xmlns:p14="http://schemas.microsoft.com/office/powerpoint/2010/main" val="349674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C5FB4-84A3-14E1-5A98-ADCCC7B07F0E}"/>
              </a:ext>
            </a:extLst>
          </p:cNvPr>
          <p:cNvSpPr>
            <a:spLocks noGrp="1"/>
          </p:cNvSpPr>
          <p:nvPr>
            <p:ph type="ctrTitle"/>
          </p:nvPr>
        </p:nvSpPr>
        <p:spPr>
          <a:xfrm>
            <a:off x="3516406" y="413055"/>
            <a:ext cx="5251076" cy="658905"/>
          </a:xfrm>
        </p:spPr>
        <p:txBody>
          <a:bodyPr>
            <a:noAutofit/>
          </a:bodyPr>
          <a:lstStyle/>
          <a:p>
            <a:r>
              <a:rPr lang="en-US" sz="4400" b="1" dirty="0"/>
              <a:t>Wheat &amp; Weeds</a:t>
            </a:r>
          </a:p>
        </p:txBody>
      </p:sp>
      <p:sp>
        <p:nvSpPr>
          <p:cNvPr id="3" name="Subtitle 2">
            <a:extLst>
              <a:ext uri="{FF2B5EF4-FFF2-40B4-BE49-F238E27FC236}">
                <a16:creationId xmlns:a16="http://schemas.microsoft.com/office/drawing/2014/main" xmlns="" id="{7C3B2129-D499-9C96-6841-BB174F3E1F19}"/>
              </a:ext>
            </a:extLst>
          </p:cNvPr>
          <p:cNvSpPr>
            <a:spLocks noGrp="1"/>
          </p:cNvSpPr>
          <p:nvPr>
            <p:ph type="subTitle" idx="1"/>
          </p:nvPr>
        </p:nvSpPr>
        <p:spPr>
          <a:xfrm>
            <a:off x="1524000" y="1192984"/>
            <a:ext cx="9144000" cy="5217457"/>
          </a:xfrm>
        </p:spPr>
        <p:txBody>
          <a:bodyPr>
            <a:normAutofit fontScale="92500"/>
          </a:bodyPr>
          <a:lstStyle/>
          <a:p>
            <a:pPr algn="l"/>
            <a:r>
              <a:rPr lang="en-US" b="1" i="0" baseline="30000" dirty="0">
                <a:solidFill>
                  <a:srgbClr val="000000"/>
                </a:solidFill>
                <a:effectLst/>
                <a:latin typeface="system-ui"/>
              </a:rPr>
              <a:t>24 </a:t>
            </a:r>
            <a:r>
              <a:rPr lang="en-US" b="0" i="0" dirty="0">
                <a:solidFill>
                  <a:srgbClr val="000000"/>
                </a:solidFill>
                <a:effectLst/>
                <a:latin typeface="system-ui"/>
              </a:rPr>
              <a:t>Jesus told them another parable: “The kingdom of heaven is like a man who sowed good seed in his field. </a:t>
            </a:r>
            <a:r>
              <a:rPr lang="en-US" b="1" i="0" baseline="30000" dirty="0">
                <a:solidFill>
                  <a:srgbClr val="000000"/>
                </a:solidFill>
                <a:effectLst/>
                <a:latin typeface="system-ui"/>
              </a:rPr>
              <a:t>25 </a:t>
            </a:r>
            <a:r>
              <a:rPr lang="en-US" b="0" i="0" dirty="0">
                <a:solidFill>
                  <a:srgbClr val="000000"/>
                </a:solidFill>
                <a:effectLst/>
                <a:latin typeface="system-ui"/>
              </a:rPr>
              <a:t>But while everyone was sleeping, his enemy came and sowed weeds among the wheat, and went away. </a:t>
            </a:r>
            <a:r>
              <a:rPr lang="en-US" b="1" i="0" baseline="30000" dirty="0">
                <a:solidFill>
                  <a:srgbClr val="000000"/>
                </a:solidFill>
                <a:effectLst/>
                <a:latin typeface="system-ui"/>
              </a:rPr>
              <a:t>26 </a:t>
            </a:r>
            <a:r>
              <a:rPr lang="en-US" b="0" i="0" dirty="0">
                <a:solidFill>
                  <a:srgbClr val="000000"/>
                </a:solidFill>
                <a:effectLst/>
                <a:latin typeface="system-ui"/>
              </a:rPr>
              <a:t>When the wheat sprouted and formed heads, then the weeds also appeared.</a:t>
            </a:r>
          </a:p>
          <a:p>
            <a:pPr algn="l"/>
            <a:r>
              <a:rPr lang="en-US" b="1" i="0" baseline="30000" dirty="0">
                <a:solidFill>
                  <a:srgbClr val="000000"/>
                </a:solidFill>
                <a:effectLst/>
                <a:latin typeface="system-ui"/>
              </a:rPr>
              <a:t>27 </a:t>
            </a:r>
            <a:r>
              <a:rPr lang="en-US" b="0" i="0" dirty="0">
                <a:solidFill>
                  <a:srgbClr val="000000"/>
                </a:solidFill>
                <a:effectLst/>
                <a:latin typeface="system-ui"/>
              </a:rPr>
              <a:t>“The owner’s servants came to him and said, ‘Sir, didn’t you sow good seed in your field? Where then did the weeds come from?’</a:t>
            </a:r>
          </a:p>
          <a:p>
            <a:pPr algn="l"/>
            <a:r>
              <a:rPr lang="en-US" b="1" i="0" baseline="30000" dirty="0">
                <a:solidFill>
                  <a:srgbClr val="000000"/>
                </a:solidFill>
                <a:effectLst/>
                <a:latin typeface="system-ui"/>
              </a:rPr>
              <a:t>28 </a:t>
            </a:r>
            <a:r>
              <a:rPr lang="en-US" b="0" i="0" dirty="0">
                <a:solidFill>
                  <a:srgbClr val="000000"/>
                </a:solidFill>
                <a:effectLst/>
                <a:latin typeface="system-ui"/>
              </a:rPr>
              <a:t>“‘An enemy did this,’ he replied.</a:t>
            </a:r>
          </a:p>
          <a:p>
            <a:pPr algn="l"/>
            <a:r>
              <a:rPr lang="en-US" b="0" i="0" dirty="0">
                <a:solidFill>
                  <a:srgbClr val="000000"/>
                </a:solidFill>
                <a:effectLst/>
                <a:latin typeface="system-ui"/>
              </a:rPr>
              <a:t>“The servants asked him, ‘Do you want us to go and pull them up?’</a:t>
            </a:r>
          </a:p>
          <a:p>
            <a:pPr algn="l"/>
            <a:r>
              <a:rPr lang="en-US" b="1" i="0" baseline="30000" dirty="0">
                <a:solidFill>
                  <a:srgbClr val="000000"/>
                </a:solidFill>
                <a:effectLst/>
                <a:latin typeface="system-ui"/>
              </a:rPr>
              <a:t>29 </a:t>
            </a:r>
            <a:r>
              <a:rPr lang="en-US" b="0" i="0" dirty="0">
                <a:solidFill>
                  <a:srgbClr val="000000"/>
                </a:solidFill>
                <a:effectLst/>
                <a:latin typeface="system-ui"/>
              </a:rPr>
              <a:t>“‘No,’ he answered, ‘because while you are pulling the weeds, you may uproot the wheat with them. </a:t>
            </a:r>
            <a:r>
              <a:rPr lang="en-US" b="1" i="0" baseline="30000" dirty="0">
                <a:solidFill>
                  <a:srgbClr val="000000"/>
                </a:solidFill>
                <a:effectLst/>
                <a:latin typeface="system-ui"/>
              </a:rPr>
              <a:t>30 </a:t>
            </a:r>
            <a:r>
              <a:rPr lang="en-US" b="0" i="0" dirty="0">
                <a:solidFill>
                  <a:srgbClr val="000000"/>
                </a:solidFill>
                <a:effectLst/>
                <a:latin typeface="system-ui"/>
              </a:rPr>
              <a:t>Let both grow together until the harvest. At that time I will tell the harvesters: First collect the weeds and tie them in bundles to be burned; then gather the wheat and bring it into my barn.’”</a:t>
            </a:r>
          </a:p>
          <a:p>
            <a:endParaRPr lang="en-US" dirty="0"/>
          </a:p>
        </p:txBody>
      </p:sp>
    </p:spTree>
    <p:extLst>
      <p:ext uri="{BB962C8B-B14F-4D97-AF65-F5344CB8AC3E}">
        <p14:creationId xmlns:p14="http://schemas.microsoft.com/office/powerpoint/2010/main" val="2930394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A11B9-A596-38DF-810A-E0FCC9BB756F}"/>
              </a:ext>
            </a:extLst>
          </p:cNvPr>
          <p:cNvSpPr>
            <a:spLocks noGrp="1"/>
          </p:cNvSpPr>
          <p:nvPr>
            <p:ph type="title"/>
          </p:nvPr>
        </p:nvSpPr>
        <p:spPr>
          <a:xfrm>
            <a:off x="2642347" y="392020"/>
            <a:ext cx="6907306" cy="885451"/>
          </a:xfrm>
        </p:spPr>
        <p:txBody>
          <a:bodyPr>
            <a:normAutofit/>
          </a:bodyPr>
          <a:lstStyle/>
          <a:p>
            <a:r>
              <a:rPr lang="en-US" sz="4000" dirty="0"/>
              <a:t>Remember TEST TIME in school?</a:t>
            </a:r>
          </a:p>
        </p:txBody>
      </p:sp>
      <p:pic>
        <p:nvPicPr>
          <p:cNvPr id="2050" name="Picture 2" descr="True and false symbols accept rejected for evaluation. Vector Simple and  modern style. 600598 Vector Art at Vecteezy">
            <a:extLst>
              <a:ext uri="{FF2B5EF4-FFF2-40B4-BE49-F238E27FC236}">
                <a16:creationId xmlns:a16="http://schemas.microsoft.com/office/drawing/2014/main" xmlns="" id="{CDE7F0E5-9BD7-3BFE-A133-8D45BBBC30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6247" y="3429000"/>
            <a:ext cx="4789304" cy="3250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zzerBlog on Twitter: &quot;Hypothetical! You're on Who Wants to be a  Millionaire (US) and you get to choose any 3 Lifelines from the show's  history for your game. What 3 do you">
            <a:extLst>
              <a:ext uri="{FF2B5EF4-FFF2-40B4-BE49-F238E27FC236}">
                <a16:creationId xmlns:a16="http://schemas.microsoft.com/office/drawing/2014/main" xmlns="" id="{CD70A308-7B90-71A4-2A26-861346356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22" y="1505591"/>
            <a:ext cx="5405552" cy="1439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E861B993-5A6A-8684-3922-0A2D02403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90165"/>
            <a:ext cx="5902138" cy="400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text that says 'Modern Jesus Preaches only on love Biblical Jesus Preaches God's righteousness Gives you health &amp; wealth Gives salvation, hope, peace&amp; joy Never says anything negative Warns of sin, judgement &amp; hell Loved &amp; accepted by the world Hated &amp; despised by the world @getdatfaith Serves your will, not God's will Exalts God the Father' will Hates to offend you or others Offends the world with the truth'">
            <a:extLst>
              <a:ext uri="{FF2B5EF4-FFF2-40B4-BE49-F238E27FC236}">
                <a16:creationId xmlns:a16="http://schemas.microsoft.com/office/drawing/2014/main" xmlns="" id="{1E056700-929A-E05B-F1DE-60B78A1639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6372" y="228600"/>
            <a:ext cx="6368652" cy="647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4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8E6487-477A-CF9A-38A7-BABC8D6EEECA}"/>
              </a:ext>
            </a:extLst>
          </p:cNvPr>
          <p:cNvSpPr>
            <a:spLocks noGrp="1"/>
          </p:cNvSpPr>
          <p:nvPr>
            <p:ph idx="1"/>
          </p:nvPr>
        </p:nvSpPr>
        <p:spPr>
          <a:xfrm>
            <a:off x="726141" y="457200"/>
            <a:ext cx="10591747" cy="6172200"/>
          </a:xfrm>
        </p:spPr>
        <p:txBody>
          <a:bodyPr>
            <a:normAutofit/>
          </a:bodyPr>
          <a:lstStyle/>
          <a:p>
            <a:r>
              <a:rPr lang="en-US" sz="3200" b="1" i="0" baseline="30000" dirty="0">
                <a:solidFill>
                  <a:srgbClr val="000000"/>
                </a:solidFill>
                <a:effectLst/>
                <a:latin typeface="system-ui"/>
              </a:rPr>
              <a:t>54 </a:t>
            </a:r>
            <a:r>
              <a:rPr lang="en-US" sz="3200" b="0" i="0" dirty="0">
                <a:solidFill>
                  <a:srgbClr val="000000"/>
                </a:solidFill>
                <a:effectLst/>
                <a:latin typeface="system-ui"/>
              </a:rPr>
              <a:t>He said to the crowd: “When you see a cloud rising in the west, immediately you say, ‘It’s going to rain,’ and it does. </a:t>
            </a:r>
            <a:r>
              <a:rPr lang="en-US" sz="3200" b="1" i="0" baseline="30000" dirty="0">
                <a:solidFill>
                  <a:srgbClr val="000000"/>
                </a:solidFill>
                <a:effectLst/>
                <a:latin typeface="system-ui"/>
              </a:rPr>
              <a:t>55 </a:t>
            </a:r>
            <a:r>
              <a:rPr lang="en-US" sz="3200" b="0" i="0" dirty="0">
                <a:solidFill>
                  <a:srgbClr val="000000"/>
                </a:solidFill>
                <a:effectLst/>
                <a:latin typeface="system-ui"/>
              </a:rPr>
              <a:t>And when the south wind blows, you say, ‘It’s going to be hot,’ and it is. </a:t>
            </a:r>
            <a:r>
              <a:rPr lang="en-US" sz="3200" b="1" i="0" baseline="30000" dirty="0">
                <a:solidFill>
                  <a:srgbClr val="000000"/>
                </a:solidFill>
                <a:effectLst/>
                <a:latin typeface="system-ui"/>
              </a:rPr>
              <a:t>56 </a:t>
            </a:r>
            <a:r>
              <a:rPr lang="en-US" sz="3200" b="0" i="0" dirty="0">
                <a:solidFill>
                  <a:srgbClr val="000000"/>
                </a:solidFill>
                <a:effectLst/>
                <a:latin typeface="system-ui"/>
              </a:rPr>
              <a:t>Hypocrites! You know how to interpret the appearance of the earth and the sky. </a:t>
            </a:r>
            <a:r>
              <a:rPr lang="en-US" sz="3200" b="0" i="0" dirty="0">
                <a:solidFill>
                  <a:srgbClr val="000000"/>
                </a:solidFill>
                <a:effectLst/>
                <a:highlight>
                  <a:srgbClr val="FFFF00"/>
                </a:highlight>
                <a:latin typeface="system-ui"/>
              </a:rPr>
              <a:t>How is it that you don’t know how to interpret this present time?  </a:t>
            </a:r>
            <a:r>
              <a:rPr lang="en-US" sz="3200" b="0" i="0" dirty="0">
                <a:solidFill>
                  <a:srgbClr val="000000"/>
                </a:solidFill>
                <a:effectLst/>
                <a:latin typeface="system-ui"/>
              </a:rPr>
              <a:t>(Luke 12)  </a:t>
            </a:r>
          </a:p>
        </p:txBody>
      </p:sp>
      <p:pic>
        <p:nvPicPr>
          <p:cNvPr id="1026" name="Picture 2">
            <a:extLst>
              <a:ext uri="{FF2B5EF4-FFF2-40B4-BE49-F238E27FC236}">
                <a16:creationId xmlns:a16="http://schemas.microsoft.com/office/drawing/2014/main" xmlns="" id="{B0367A69-51A8-9EF0-F0D8-87FAAE98B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929" y="3435723"/>
            <a:ext cx="4701935" cy="2768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E957288E-0706-F3D8-0C40-7446872E2C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112" y="3501951"/>
            <a:ext cx="4804782" cy="270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64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8141CE-DAC4-BCD1-A0FA-CC4CE59077BA}"/>
              </a:ext>
            </a:extLst>
          </p:cNvPr>
          <p:cNvSpPr>
            <a:spLocks noGrp="1"/>
          </p:cNvSpPr>
          <p:nvPr>
            <p:ph idx="1"/>
          </p:nvPr>
        </p:nvSpPr>
        <p:spPr>
          <a:xfrm>
            <a:off x="730624" y="430305"/>
            <a:ext cx="10515600" cy="6185647"/>
          </a:xfrm>
        </p:spPr>
        <p:txBody>
          <a:bodyPr>
            <a:normAutofit lnSpcReduction="10000"/>
          </a:bodyPr>
          <a:lstStyle/>
          <a:p>
            <a:pPr algn="l"/>
            <a:r>
              <a:rPr lang="en-US" b="1" i="0" dirty="0">
                <a:solidFill>
                  <a:srgbClr val="000000"/>
                </a:solidFill>
                <a:effectLst/>
                <a:latin typeface="system-ui"/>
              </a:rPr>
              <a:t>20 </a:t>
            </a:r>
            <a:r>
              <a:rPr lang="en-US" b="0" i="0" dirty="0">
                <a:solidFill>
                  <a:srgbClr val="000000"/>
                </a:solidFill>
                <a:effectLst/>
                <a:latin typeface="system-ui"/>
              </a:rPr>
              <a:t>In those days Hezekiah became ill and was at the point of death. The prophet Isaiah son of Amoz went to him and said, “This is what the </a:t>
            </a:r>
            <a:r>
              <a:rPr lang="en-US" b="0" i="0" cap="small" dirty="0">
                <a:solidFill>
                  <a:srgbClr val="000000"/>
                </a:solidFill>
                <a:effectLst/>
                <a:latin typeface="system-ui"/>
              </a:rPr>
              <a:t>Lord</a:t>
            </a:r>
            <a:r>
              <a:rPr lang="en-US" b="0" i="0" dirty="0">
                <a:solidFill>
                  <a:srgbClr val="000000"/>
                </a:solidFill>
                <a:effectLst/>
                <a:latin typeface="system-ui"/>
              </a:rPr>
              <a:t> says: </a:t>
            </a:r>
            <a:r>
              <a:rPr lang="en-US" b="0" i="0" dirty="0">
                <a:solidFill>
                  <a:srgbClr val="000000"/>
                </a:solidFill>
                <a:effectLst/>
                <a:highlight>
                  <a:srgbClr val="FFFF00"/>
                </a:highlight>
                <a:latin typeface="system-ui"/>
              </a:rPr>
              <a:t>Put your house in order, because you are going to die; you will not recover.”</a:t>
            </a:r>
          </a:p>
          <a:p>
            <a:pPr algn="l"/>
            <a:r>
              <a:rPr lang="en-US" b="1" i="0" baseline="30000" dirty="0">
                <a:solidFill>
                  <a:srgbClr val="000000"/>
                </a:solidFill>
                <a:effectLst/>
                <a:latin typeface="system-ui"/>
              </a:rPr>
              <a:t>2 </a:t>
            </a:r>
            <a:r>
              <a:rPr lang="en-US" b="0" i="0" dirty="0">
                <a:solidFill>
                  <a:srgbClr val="000000"/>
                </a:solidFill>
                <a:effectLst/>
                <a:latin typeface="system-ui"/>
              </a:rPr>
              <a:t>Hezekiah turned his face to the wall and prayed to the </a:t>
            </a:r>
            <a:r>
              <a:rPr lang="en-US" b="0" i="0" cap="small" dirty="0">
                <a:solidFill>
                  <a:srgbClr val="000000"/>
                </a:solidFill>
                <a:effectLst/>
                <a:latin typeface="system-ui"/>
              </a:rPr>
              <a:t>Lord</a:t>
            </a:r>
            <a:r>
              <a:rPr lang="en-US" b="0" i="0" dirty="0">
                <a:solidFill>
                  <a:srgbClr val="000000"/>
                </a:solidFill>
                <a:effectLst/>
                <a:latin typeface="system-ui"/>
              </a:rPr>
              <a:t>, </a:t>
            </a:r>
            <a:r>
              <a:rPr lang="en-US" b="1" i="0" baseline="30000" dirty="0">
                <a:solidFill>
                  <a:srgbClr val="000000"/>
                </a:solidFill>
                <a:effectLst/>
                <a:latin typeface="system-ui"/>
              </a:rPr>
              <a:t>3 </a:t>
            </a:r>
            <a:r>
              <a:rPr lang="en-US" b="0" i="0" dirty="0">
                <a:solidFill>
                  <a:srgbClr val="000000"/>
                </a:solidFill>
                <a:effectLst/>
                <a:latin typeface="system-ui"/>
              </a:rPr>
              <a:t>“Remember, </a:t>
            </a:r>
            <a:r>
              <a:rPr lang="en-US" b="0" i="0" cap="small" dirty="0">
                <a:solidFill>
                  <a:srgbClr val="000000"/>
                </a:solidFill>
                <a:effectLst/>
                <a:latin typeface="system-ui"/>
              </a:rPr>
              <a:t>Lord</a:t>
            </a:r>
            <a:r>
              <a:rPr lang="en-US" b="0" i="0" dirty="0">
                <a:solidFill>
                  <a:srgbClr val="000000"/>
                </a:solidFill>
                <a:effectLst/>
                <a:latin typeface="system-ui"/>
              </a:rPr>
              <a:t>, how I have walked before you faithfully and with wholehearted devotion and have done what is good in your eyes.” And Hezekiah wept bitterly.</a:t>
            </a:r>
          </a:p>
          <a:p>
            <a:pPr algn="l"/>
            <a:r>
              <a:rPr lang="en-US" b="1" i="0" baseline="30000" dirty="0">
                <a:solidFill>
                  <a:srgbClr val="000000"/>
                </a:solidFill>
                <a:effectLst/>
                <a:latin typeface="system-ui"/>
              </a:rPr>
              <a:t>4 </a:t>
            </a:r>
            <a:r>
              <a:rPr lang="en-US" b="0" i="0" dirty="0">
                <a:solidFill>
                  <a:srgbClr val="FF0000"/>
                </a:solidFill>
                <a:effectLst/>
                <a:latin typeface="system-ui"/>
              </a:rPr>
              <a:t>Before Isaiah had left the middle court</a:t>
            </a:r>
            <a:r>
              <a:rPr lang="en-US" b="0" i="0" dirty="0">
                <a:solidFill>
                  <a:srgbClr val="000000"/>
                </a:solidFill>
                <a:effectLst/>
                <a:latin typeface="system-ui"/>
              </a:rPr>
              <a:t>, the word of the </a:t>
            </a:r>
            <a:r>
              <a:rPr lang="en-US" b="0" i="0" cap="small" dirty="0">
                <a:solidFill>
                  <a:srgbClr val="000000"/>
                </a:solidFill>
                <a:effectLst/>
                <a:latin typeface="system-ui"/>
              </a:rPr>
              <a:t>Lord</a:t>
            </a:r>
            <a:r>
              <a:rPr lang="en-US" b="0" i="0" dirty="0">
                <a:solidFill>
                  <a:srgbClr val="000000"/>
                </a:solidFill>
                <a:effectLst/>
                <a:latin typeface="system-ui"/>
              </a:rPr>
              <a:t> came to him: </a:t>
            </a:r>
            <a:r>
              <a:rPr lang="en-US" b="1" i="0" baseline="30000" dirty="0">
                <a:solidFill>
                  <a:srgbClr val="000000"/>
                </a:solidFill>
                <a:effectLst/>
                <a:latin typeface="system-ui"/>
              </a:rPr>
              <a:t>5 </a:t>
            </a:r>
            <a:r>
              <a:rPr lang="en-US" b="0" i="0" dirty="0">
                <a:solidFill>
                  <a:srgbClr val="000000"/>
                </a:solidFill>
                <a:effectLst/>
                <a:latin typeface="system-ui"/>
              </a:rPr>
              <a:t>“Go back and tell Hezekiah, the ruler of my people, ‘This is what the </a:t>
            </a:r>
            <a:r>
              <a:rPr lang="en-US" b="0" i="0" cap="small" dirty="0">
                <a:solidFill>
                  <a:srgbClr val="000000"/>
                </a:solidFill>
                <a:effectLst/>
                <a:latin typeface="system-ui"/>
              </a:rPr>
              <a:t>Lord</a:t>
            </a:r>
            <a:r>
              <a:rPr lang="en-US" b="0" i="0" dirty="0">
                <a:solidFill>
                  <a:srgbClr val="000000"/>
                </a:solidFill>
                <a:effectLst/>
                <a:latin typeface="system-ui"/>
              </a:rPr>
              <a:t>, the God of your father David, says: </a:t>
            </a:r>
            <a:r>
              <a:rPr lang="en-US" b="0" i="0" dirty="0">
                <a:solidFill>
                  <a:srgbClr val="FF0000"/>
                </a:solidFill>
                <a:effectLst/>
                <a:latin typeface="system-ui"/>
              </a:rPr>
              <a:t>I have heard your prayer and seen your tears; I will heal you.</a:t>
            </a:r>
            <a:r>
              <a:rPr lang="en-US" b="0" i="0" dirty="0">
                <a:solidFill>
                  <a:srgbClr val="000000"/>
                </a:solidFill>
                <a:effectLst/>
                <a:latin typeface="system-ui"/>
              </a:rPr>
              <a:t> On the third day from now you will go up to the temple of the </a:t>
            </a:r>
            <a:r>
              <a:rPr lang="en-US" b="0" i="0" cap="small" dirty="0">
                <a:solidFill>
                  <a:srgbClr val="000000"/>
                </a:solidFill>
                <a:effectLst/>
                <a:latin typeface="system-ui"/>
              </a:rPr>
              <a:t>Lord</a:t>
            </a:r>
            <a:r>
              <a:rPr lang="en-US" b="0" i="0" dirty="0">
                <a:solidFill>
                  <a:srgbClr val="000000"/>
                </a:solidFill>
                <a:effectLst/>
                <a:latin typeface="system-ui"/>
              </a:rPr>
              <a:t>. </a:t>
            </a:r>
            <a:r>
              <a:rPr lang="en-US" b="1" i="0" baseline="30000" dirty="0">
                <a:solidFill>
                  <a:srgbClr val="000000"/>
                </a:solidFill>
                <a:effectLst/>
                <a:latin typeface="system-ui"/>
              </a:rPr>
              <a:t>6</a:t>
            </a:r>
            <a:r>
              <a:rPr lang="en-US" b="1" i="0" baseline="30000" dirty="0">
                <a:solidFill>
                  <a:srgbClr val="000000"/>
                </a:solidFill>
                <a:effectLst/>
                <a:highlight>
                  <a:srgbClr val="FFFF00"/>
                </a:highlight>
                <a:latin typeface="system-ui"/>
              </a:rPr>
              <a:t> </a:t>
            </a:r>
            <a:r>
              <a:rPr lang="en-US" b="0" i="0" dirty="0">
                <a:solidFill>
                  <a:srgbClr val="000000"/>
                </a:solidFill>
                <a:effectLst/>
                <a:highlight>
                  <a:srgbClr val="FFFF00"/>
                </a:highlight>
                <a:latin typeface="system-ui"/>
              </a:rPr>
              <a:t>I will add fifteen years to your life.</a:t>
            </a:r>
            <a:r>
              <a:rPr lang="en-US" b="0" i="0" dirty="0">
                <a:solidFill>
                  <a:srgbClr val="000000"/>
                </a:solidFill>
                <a:effectLst/>
                <a:latin typeface="system-ui"/>
              </a:rPr>
              <a:t> And I will deliver you and this city from the hand of the king of Assyria. I will defend this city </a:t>
            </a:r>
            <a:r>
              <a:rPr lang="en-US" b="0" i="0" dirty="0">
                <a:solidFill>
                  <a:srgbClr val="FF0000"/>
                </a:solidFill>
                <a:effectLst/>
                <a:latin typeface="system-ui"/>
              </a:rPr>
              <a:t>for my sake </a:t>
            </a:r>
            <a:r>
              <a:rPr lang="en-US" b="0" i="0" dirty="0">
                <a:solidFill>
                  <a:srgbClr val="000000"/>
                </a:solidFill>
                <a:effectLst/>
                <a:latin typeface="system-ui"/>
              </a:rPr>
              <a:t>and for </a:t>
            </a:r>
            <a:r>
              <a:rPr lang="en-US" b="0" i="0" dirty="0">
                <a:solidFill>
                  <a:srgbClr val="FF0000"/>
                </a:solidFill>
                <a:effectLst/>
                <a:latin typeface="system-ui"/>
              </a:rPr>
              <a:t>the sake of my servant David</a:t>
            </a:r>
            <a:r>
              <a:rPr lang="en-US" b="0" i="0" dirty="0">
                <a:solidFill>
                  <a:srgbClr val="000000"/>
                </a:solidFill>
                <a:effectLst/>
                <a:latin typeface="system-ui"/>
              </a:rPr>
              <a:t>.’”  </a:t>
            </a:r>
            <a:r>
              <a:rPr lang="en-US" sz="2400" b="0" i="0" dirty="0">
                <a:solidFill>
                  <a:srgbClr val="000000"/>
                </a:solidFill>
                <a:effectLst/>
                <a:latin typeface="system-ui"/>
              </a:rPr>
              <a:t>(2 Kings 20)</a:t>
            </a:r>
          </a:p>
          <a:p>
            <a:endParaRPr lang="en-US" dirty="0"/>
          </a:p>
        </p:txBody>
      </p:sp>
    </p:spTree>
    <p:extLst>
      <p:ext uri="{BB962C8B-B14F-4D97-AF65-F5344CB8AC3E}">
        <p14:creationId xmlns:p14="http://schemas.microsoft.com/office/powerpoint/2010/main" val="368555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Prayer for Boldness to Share the Gospel - Your Daily Prayer - May 13 -  Devotional">
            <a:extLst>
              <a:ext uri="{FF2B5EF4-FFF2-40B4-BE49-F238E27FC236}">
                <a16:creationId xmlns:a16="http://schemas.microsoft.com/office/drawing/2014/main" xmlns="" id="{6856236F-83E9-272F-EBF3-007BF5BCD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27" y="368522"/>
            <a:ext cx="11714746" cy="612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14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ti-Christian religious persecution on the rise | The Japan Times">
            <a:extLst>
              <a:ext uri="{FF2B5EF4-FFF2-40B4-BE49-F238E27FC236}">
                <a16:creationId xmlns:a16="http://schemas.microsoft.com/office/drawing/2014/main" xmlns="" id="{235CCD62-D79C-F79A-3D7E-6172EF5B744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28589" y="414130"/>
            <a:ext cx="5588959" cy="3861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easing The Fear Of Rejection - The Positive Psychology People">
            <a:extLst>
              <a:ext uri="{FF2B5EF4-FFF2-40B4-BE49-F238E27FC236}">
                <a16:creationId xmlns:a16="http://schemas.microsoft.com/office/drawing/2014/main" xmlns="" id="{D7B2D610-1879-2B9F-0E84-8F11A658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65" y="365171"/>
            <a:ext cx="5101948" cy="3395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59CDE76-A88A-800D-F423-F5C7245A4163}"/>
              </a:ext>
            </a:extLst>
          </p:cNvPr>
          <p:cNvSpPr txBox="1"/>
          <p:nvPr/>
        </p:nvSpPr>
        <p:spPr>
          <a:xfrm>
            <a:off x="1436594" y="4923169"/>
            <a:ext cx="9318812" cy="1569660"/>
          </a:xfrm>
          <a:prstGeom prst="rect">
            <a:avLst/>
          </a:prstGeom>
          <a:noFill/>
        </p:spPr>
        <p:txBody>
          <a:bodyPr wrap="square" rtlCol="0">
            <a:spAutoFit/>
          </a:bodyPr>
          <a:lstStyle/>
          <a:p>
            <a:r>
              <a:rPr lang="en-US" sz="3200" b="1" i="0" baseline="30000" dirty="0">
                <a:solidFill>
                  <a:srgbClr val="000000"/>
                </a:solidFill>
                <a:effectLst/>
                <a:latin typeface="system-ui"/>
              </a:rPr>
              <a:t>15 </a:t>
            </a:r>
            <a:r>
              <a:rPr lang="en-US" sz="3200" b="0" i="0" dirty="0">
                <a:solidFill>
                  <a:srgbClr val="000000"/>
                </a:solidFill>
                <a:effectLst/>
                <a:latin typeface="system-ui"/>
              </a:rPr>
              <a:t>Instead, </a:t>
            </a:r>
            <a:r>
              <a:rPr lang="en-US" sz="3200" b="0" i="0" dirty="0">
                <a:solidFill>
                  <a:srgbClr val="000000"/>
                </a:solidFill>
                <a:effectLst/>
                <a:highlight>
                  <a:srgbClr val="FFFF00"/>
                </a:highlight>
                <a:latin typeface="system-ui"/>
              </a:rPr>
              <a:t>speaking the truth in love</a:t>
            </a:r>
            <a:r>
              <a:rPr lang="en-US" sz="3200" b="0" i="0" dirty="0">
                <a:solidFill>
                  <a:srgbClr val="000000"/>
                </a:solidFill>
                <a:effectLst/>
                <a:latin typeface="system-ui"/>
              </a:rPr>
              <a:t>, we will grow to become in every respect the mature body of him who is the head, that is, Christ.  (Ephesians 4:15)</a:t>
            </a:r>
            <a:endParaRPr lang="en-US" sz="3200" dirty="0"/>
          </a:p>
        </p:txBody>
      </p:sp>
    </p:spTree>
    <p:extLst>
      <p:ext uri="{BB962C8B-B14F-4D97-AF65-F5344CB8AC3E}">
        <p14:creationId xmlns:p14="http://schemas.microsoft.com/office/powerpoint/2010/main" val="3250125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5648C-96B5-88D2-5A6A-24C9B32D4657}"/>
              </a:ext>
            </a:extLst>
          </p:cNvPr>
          <p:cNvSpPr>
            <a:spLocks noGrp="1"/>
          </p:cNvSpPr>
          <p:nvPr>
            <p:ph type="title"/>
          </p:nvPr>
        </p:nvSpPr>
        <p:spPr>
          <a:xfrm>
            <a:off x="2030506" y="499597"/>
            <a:ext cx="8130988" cy="872004"/>
          </a:xfrm>
        </p:spPr>
        <p:txBody>
          <a:bodyPr/>
          <a:lstStyle/>
          <a:p>
            <a:r>
              <a:rPr lang="en-US" dirty="0"/>
              <a:t>What have you done with Jesus?</a:t>
            </a:r>
          </a:p>
        </p:txBody>
      </p:sp>
      <p:sp>
        <p:nvSpPr>
          <p:cNvPr id="3" name="Content Placeholder 2">
            <a:extLst>
              <a:ext uri="{FF2B5EF4-FFF2-40B4-BE49-F238E27FC236}">
                <a16:creationId xmlns:a16="http://schemas.microsoft.com/office/drawing/2014/main" xmlns="" id="{32AA4DB1-064B-B9FD-84AB-0A92C96DC47C}"/>
              </a:ext>
            </a:extLst>
          </p:cNvPr>
          <p:cNvSpPr>
            <a:spLocks noGrp="1"/>
          </p:cNvSpPr>
          <p:nvPr>
            <p:ph idx="1"/>
          </p:nvPr>
        </p:nvSpPr>
        <p:spPr/>
        <p:txBody>
          <a:bodyPr/>
          <a:lstStyle/>
          <a:p>
            <a:r>
              <a:rPr lang="en-US" sz="3600" dirty="0"/>
              <a:t>Accepted  /  Rejected  /  Tabled It</a:t>
            </a:r>
          </a:p>
          <a:p>
            <a:endParaRPr lang="en-US" dirty="0"/>
          </a:p>
          <a:p>
            <a:pPr marL="0" indent="0">
              <a:buNone/>
            </a:pPr>
            <a:endParaRPr lang="en-US" dirty="0"/>
          </a:p>
        </p:txBody>
      </p:sp>
      <p:pic>
        <p:nvPicPr>
          <p:cNvPr id="7" name="Picture 6">
            <a:extLst>
              <a:ext uri="{FF2B5EF4-FFF2-40B4-BE49-F238E27FC236}">
                <a16:creationId xmlns:a16="http://schemas.microsoft.com/office/drawing/2014/main" xmlns="" id="{A924F8B2-CFEA-6197-BA21-2423451DDBDB}"/>
              </a:ext>
            </a:extLst>
          </p:cNvPr>
          <p:cNvPicPr>
            <a:picLocks noChangeAspect="1"/>
          </p:cNvPicPr>
          <p:nvPr/>
        </p:nvPicPr>
        <p:blipFill>
          <a:blip r:embed="rId2"/>
          <a:stretch>
            <a:fillRect/>
          </a:stretch>
        </p:blipFill>
        <p:spPr>
          <a:xfrm>
            <a:off x="6096000" y="4471506"/>
            <a:ext cx="5596416" cy="2034176"/>
          </a:xfrm>
          <a:prstGeom prst="rect">
            <a:avLst/>
          </a:prstGeom>
        </p:spPr>
      </p:pic>
      <p:pic>
        <p:nvPicPr>
          <p:cNvPr id="8" name="Picture 7">
            <a:extLst>
              <a:ext uri="{FF2B5EF4-FFF2-40B4-BE49-F238E27FC236}">
                <a16:creationId xmlns:a16="http://schemas.microsoft.com/office/drawing/2014/main" xmlns="" id="{58057978-3FD8-2FF6-C097-378E8AC4F318}"/>
              </a:ext>
            </a:extLst>
          </p:cNvPr>
          <p:cNvPicPr>
            <a:picLocks noChangeAspect="1"/>
          </p:cNvPicPr>
          <p:nvPr/>
        </p:nvPicPr>
        <p:blipFill>
          <a:blip r:embed="rId3"/>
          <a:stretch>
            <a:fillRect/>
          </a:stretch>
        </p:blipFill>
        <p:spPr>
          <a:xfrm>
            <a:off x="838200" y="2895575"/>
            <a:ext cx="4615072" cy="3462828"/>
          </a:xfrm>
          <a:prstGeom prst="rect">
            <a:avLst/>
          </a:prstGeom>
        </p:spPr>
      </p:pic>
      <p:pic>
        <p:nvPicPr>
          <p:cNvPr id="9" name="Picture 8">
            <a:extLst>
              <a:ext uri="{FF2B5EF4-FFF2-40B4-BE49-F238E27FC236}">
                <a16:creationId xmlns:a16="http://schemas.microsoft.com/office/drawing/2014/main" xmlns="" id="{0FD71641-D32C-2283-F3BB-888EB56039AA}"/>
              </a:ext>
            </a:extLst>
          </p:cNvPr>
          <p:cNvPicPr>
            <a:picLocks noChangeAspect="1"/>
          </p:cNvPicPr>
          <p:nvPr/>
        </p:nvPicPr>
        <p:blipFill>
          <a:blip r:embed="rId4"/>
          <a:stretch>
            <a:fillRect/>
          </a:stretch>
        </p:blipFill>
        <p:spPr>
          <a:xfrm>
            <a:off x="7499042" y="2106059"/>
            <a:ext cx="4176122" cy="2085013"/>
          </a:xfrm>
          <a:prstGeom prst="rect">
            <a:avLst/>
          </a:prstGeom>
        </p:spPr>
      </p:pic>
    </p:spTree>
    <p:extLst>
      <p:ext uri="{BB962C8B-B14F-4D97-AF65-F5344CB8AC3E}">
        <p14:creationId xmlns:p14="http://schemas.microsoft.com/office/powerpoint/2010/main" val="178424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B8492-842A-090C-6E4D-43FC33DADEFE}"/>
              </a:ext>
            </a:extLst>
          </p:cNvPr>
          <p:cNvSpPr>
            <a:spLocks noGrp="1"/>
          </p:cNvSpPr>
          <p:nvPr>
            <p:ph type="title"/>
          </p:nvPr>
        </p:nvSpPr>
        <p:spPr/>
        <p:txBody>
          <a:bodyPr>
            <a:normAutofit/>
          </a:bodyPr>
          <a:lstStyle/>
          <a:p>
            <a:r>
              <a:rPr lang="en-US" sz="4000" dirty="0"/>
              <a:t>The Devil is responsible for </a:t>
            </a:r>
            <a:r>
              <a:rPr lang="en-US" sz="4000" u="sng" dirty="0"/>
              <a:t>spiritual</a:t>
            </a:r>
            <a:r>
              <a:rPr lang="en-US" sz="4000" dirty="0"/>
              <a:t> vandalism!</a:t>
            </a:r>
          </a:p>
        </p:txBody>
      </p:sp>
      <p:pic>
        <p:nvPicPr>
          <p:cNvPr id="1026" name="Picture 2" descr="Scribbles, Vandalism, Street Art” – Interview with Sanki King by Saima  Jawed, pt. 2 – Media Studies Asia">
            <a:extLst>
              <a:ext uri="{FF2B5EF4-FFF2-40B4-BE49-F238E27FC236}">
                <a16:creationId xmlns:a16="http://schemas.microsoft.com/office/drawing/2014/main" xmlns="" id="{4F0B763B-7A67-0DCD-CFEB-15BF1BE957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96863"/>
            <a:ext cx="4352365" cy="3264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protect your car from Halloween mischief | Fox News">
            <a:extLst>
              <a:ext uri="{FF2B5EF4-FFF2-40B4-BE49-F238E27FC236}">
                <a16:creationId xmlns:a16="http://schemas.microsoft.com/office/drawing/2014/main" xmlns="" id="{61923839-9399-3F32-86FA-7FD1CA2E5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290" y="3429000"/>
            <a:ext cx="5490464"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1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AC0CC-0166-41F1-B34E-7AC39779A124}"/>
              </a:ext>
            </a:extLst>
          </p:cNvPr>
          <p:cNvSpPr>
            <a:spLocks noGrp="1"/>
          </p:cNvSpPr>
          <p:nvPr>
            <p:ph type="title"/>
          </p:nvPr>
        </p:nvSpPr>
        <p:spPr/>
        <p:txBody>
          <a:bodyPr>
            <a:normAutofit/>
          </a:bodyPr>
          <a:lstStyle/>
          <a:p>
            <a:pPr algn="ctr"/>
            <a:r>
              <a:rPr lang="en-US" sz="4000" dirty="0"/>
              <a:t>The Bearded Darnel</a:t>
            </a:r>
          </a:p>
        </p:txBody>
      </p:sp>
      <p:pic>
        <p:nvPicPr>
          <p:cNvPr id="2050" name="Picture 2" descr="Parable of wheat &amp; weeds &amp; how to take care of either. &gt; St. Mark Lutheran  Church">
            <a:extLst>
              <a:ext uri="{FF2B5EF4-FFF2-40B4-BE49-F238E27FC236}">
                <a16:creationId xmlns:a16="http://schemas.microsoft.com/office/drawing/2014/main" xmlns="" id="{28A2F7B4-7616-5B3F-C75B-E0AD11B6A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819" y="1492624"/>
            <a:ext cx="7578507" cy="500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5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F35AA1-C69A-3436-7C49-3E9612E6DE45}"/>
              </a:ext>
            </a:extLst>
          </p:cNvPr>
          <p:cNvSpPr>
            <a:spLocks noGrp="1"/>
          </p:cNvSpPr>
          <p:nvPr>
            <p:ph idx="1"/>
          </p:nvPr>
        </p:nvSpPr>
        <p:spPr>
          <a:xfrm>
            <a:off x="838200" y="467471"/>
            <a:ext cx="10515600" cy="6121587"/>
          </a:xfrm>
        </p:spPr>
        <p:txBody>
          <a:bodyPr/>
          <a:lstStyle/>
          <a:p>
            <a:pPr algn="l"/>
            <a:r>
              <a:rPr lang="en-US" b="1" i="0" dirty="0">
                <a:solidFill>
                  <a:srgbClr val="000000"/>
                </a:solidFill>
                <a:effectLst/>
                <a:latin typeface="system-ui"/>
              </a:rPr>
              <a:t>The Parable of the Pharisee and the Tax Collector</a:t>
            </a:r>
          </a:p>
          <a:p>
            <a:pPr algn="l"/>
            <a:r>
              <a:rPr lang="en-US" b="1" i="0" baseline="30000" dirty="0">
                <a:solidFill>
                  <a:srgbClr val="000000"/>
                </a:solidFill>
                <a:effectLst/>
                <a:latin typeface="system-ui"/>
              </a:rPr>
              <a:t>9 </a:t>
            </a:r>
            <a:r>
              <a:rPr lang="en-US" b="0" i="0" dirty="0">
                <a:solidFill>
                  <a:srgbClr val="000000"/>
                </a:solidFill>
                <a:effectLst/>
                <a:latin typeface="system-ui"/>
              </a:rPr>
              <a:t>To some who were confident of their own righteousness and looked down on everyone else, Jesus told this parable: </a:t>
            </a:r>
            <a:r>
              <a:rPr lang="en-US" b="1" i="0" baseline="30000" dirty="0">
                <a:solidFill>
                  <a:srgbClr val="000000"/>
                </a:solidFill>
                <a:effectLst/>
                <a:latin typeface="system-ui"/>
              </a:rPr>
              <a:t>10 </a:t>
            </a:r>
            <a:r>
              <a:rPr lang="en-US" b="0" i="0" dirty="0">
                <a:solidFill>
                  <a:srgbClr val="000000"/>
                </a:solidFill>
                <a:effectLst/>
                <a:latin typeface="system-ui"/>
              </a:rPr>
              <a:t>“Two men went up to the temple to pray, one a Pharisee and the other a tax collector. </a:t>
            </a:r>
            <a:r>
              <a:rPr lang="en-US" b="1" i="0" baseline="30000" dirty="0">
                <a:solidFill>
                  <a:srgbClr val="000000"/>
                </a:solidFill>
                <a:effectLst/>
                <a:latin typeface="system-ui"/>
              </a:rPr>
              <a:t>11 </a:t>
            </a:r>
            <a:r>
              <a:rPr lang="en-US" b="1" i="0" dirty="0">
                <a:solidFill>
                  <a:srgbClr val="000000"/>
                </a:solidFill>
                <a:effectLst/>
                <a:latin typeface="system-ui"/>
              </a:rPr>
              <a:t>The Pharisee </a:t>
            </a:r>
            <a:r>
              <a:rPr lang="en-US" b="0" i="0" dirty="0">
                <a:solidFill>
                  <a:srgbClr val="000000"/>
                </a:solidFill>
                <a:effectLst/>
                <a:latin typeface="system-ui"/>
              </a:rPr>
              <a:t>stood by himself and prayed: </a:t>
            </a:r>
            <a:r>
              <a:rPr lang="en-US" b="0" i="0" dirty="0">
                <a:solidFill>
                  <a:srgbClr val="000000"/>
                </a:solidFill>
                <a:effectLst/>
                <a:highlight>
                  <a:srgbClr val="FFFF00"/>
                </a:highlight>
                <a:latin typeface="system-ui"/>
              </a:rPr>
              <a:t>‘God, I thank you that I am not like other people—robbers, evildoers, adulterers—or even like this tax collector. </a:t>
            </a:r>
            <a:r>
              <a:rPr lang="en-US" b="1" i="0" baseline="30000" dirty="0">
                <a:solidFill>
                  <a:srgbClr val="000000"/>
                </a:solidFill>
                <a:effectLst/>
                <a:highlight>
                  <a:srgbClr val="FFFF00"/>
                </a:highlight>
                <a:latin typeface="system-ui"/>
              </a:rPr>
              <a:t>12 </a:t>
            </a:r>
            <a:r>
              <a:rPr lang="en-US" b="0" i="0" dirty="0">
                <a:solidFill>
                  <a:srgbClr val="000000"/>
                </a:solidFill>
                <a:effectLst/>
                <a:highlight>
                  <a:srgbClr val="FFFF00"/>
                </a:highlight>
                <a:latin typeface="system-ui"/>
              </a:rPr>
              <a:t>I fast twice a week and give a tenth of all I get.’</a:t>
            </a:r>
          </a:p>
          <a:p>
            <a:pPr algn="l"/>
            <a:r>
              <a:rPr lang="en-US" b="1" i="0" baseline="30000" dirty="0">
                <a:solidFill>
                  <a:srgbClr val="000000"/>
                </a:solidFill>
                <a:effectLst/>
                <a:latin typeface="system-ui"/>
              </a:rPr>
              <a:t>13 </a:t>
            </a:r>
            <a:r>
              <a:rPr lang="en-US" b="0" i="0" dirty="0">
                <a:solidFill>
                  <a:srgbClr val="000000"/>
                </a:solidFill>
                <a:effectLst/>
                <a:latin typeface="system-ui"/>
              </a:rPr>
              <a:t>“But </a:t>
            </a:r>
            <a:r>
              <a:rPr lang="en-US" b="1" i="0" dirty="0">
                <a:solidFill>
                  <a:srgbClr val="000000"/>
                </a:solidFill>
                <a:effectLst/>
                <a:latin typeface="system-ui"/>
              </a:rPr>
              <a:t>the tax collector </a:t>
            </a:r>
            <a:r>
              <a:rPr lang="en-US" b="0" i="0" dirty="0">
                <a:solidFill>
                  <a:srgbClr val="000000"/>
                </a:solidFill>
                <a:effectLst/>
                <a:latin typeface="system-ui"/>
              </a:rPr>
              <a:t>stood at a distance. He would not even look up to heaven, but beat his breast and said, </a:t>
            </a:r>
            <a:r>
              <a:rPr lang="en-US" b="0" i="0" dirty="0">
                <a:solidFill>
                  <a:srgbClr val="000000"/>
                </a:solidFill>
                <a:effectLst/>
                <a:highlight>
                  <a:srgbClr val="FFFF00"/>
                </a:highlight>
                <a:latin typeface="system-ui"/>
              </a:rPr>
              <a:t>‘God, have mercy on me, a sinner.’</a:t>
            </a:r>
          </a:p>
          <a:p>
            <a:pPr algn="l"/>
            <a:r>
              <a:rPr lang="en-US" b="1" i="0" baseline="30000" dirty="0">
                <a:solidFill>
                  <a:srgbClr val="000000"/>
                </a:solidFill>
                <a:effectLst/>
                <a:latin typeface="system-ui"/>
              </a:rPr>
              <a:t>14 </a:t>
            </a:r>
            <a:r>
              <a:rPr lang="en-US" b="0" i="0" dirty="0">
                <a:solidFill>
                  <a:srgbClr val="000000"/>
                </a:solidFill>
                <a:effectLst/>
                <a:latin typeface="system-ui"/>
              </a:rPr>
              <a:t>“I tell you that this man, rather than the other, went home justified before God. For all those who exalt themselves will be humbled, and those who humble themselves will be exalted.”</a:t>
            </a:r>
          </a:p>
          <a:p>
            <a:endParaRPr lang="en-US" dirty="0"/>
          </a:p>
        </p:txBody>
      </p:sp>
    </p:spTree>
    <p:extLst>
      <p:ext uri="{BB962C8B-B14F-4D97-AF65-F5344CB8AC3E}">
        <p14:creationId xmlns:p14="http://schemas.microsoft.com/office/powerpoint/2010/main" val="374271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C24E2-A9C3-D069-BCFE-E6CDBCEB601D}"/>
              </a:ext>
            </a:extLst>
          </p:cNvPr>
          <p:cNvSpPr>
            <a:spLocks noGrp="1"/>
          </p:cNvSpPr>
          <p:nvPr>
            <p:ph type="title"/>
          </p:nvPr>
        </p:nvSpPr>
        <p:spPr>
          <a:xfrm>
            <a:off x="1492623" y="332440"/>
            <a:ext cx="9206753" cy="697193"/>
          </a:xfrm>
        </p:spPr>
        <p:txBody>
          <a:bodyPr>
            <a:normAutofit/>
          </a:bodyPr>
          <a:lstStyle/>
          <a:p>
            <a:pPr algn="ctr"/>
            <a:r>
              <a:rPr lang="en-US" sz="4000" dirty="0"/>
              <a:t>Modern-day Imitations</a:t>
            </a:r>
          </a:p>
        </p:txBody>
      </p:sp>
      <p:pic>
        <p:nvPicPr>
          <p:cNvPr id="3074" name="Picture 2" descr="Cubic Zirconia vs Diamond: How to Tell the Difference">
            <a:extLst>
              <a:ext uri="{FF2B5EF4-FFF2-40B4-BE49-F238E27FC236}">
                <a16:creationId xmlns:a16="http://schemas.microsoft.com/office/drawing/2014/main" xmlns="" id="{AA8727C2-F69F-BD1A-84BD-87F7ACFED74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3123" y="1689515"/>
            <a:ext cx="7007476" cy="25465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w To Tell If A Rolex Is Real Or Fake? | Samuelson's Diamonds">
            <a:extLst>
              <a:ext uri="{FF2B5EF4-FFF2-40B4-BE49-F238E27FC236}">
                <a16:creationId xmlns:a16="http://schemas.microsoft.com/office/drawing/2014/main" xmlns="" id="{4F86A34E-5959-16A8-BE63-24DE19D3AE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060" y="2871697"/>
            <a:ext cx="4871817" cy="365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4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01CDCA-8CE3-0E9F-3A9C-0F0436D64321}"/>
              </a:ext>
            </a:extLst>
          </p:cNvPr>
          <p:cNvSpPr>
            <a:spLocks noGrp="1"/>
          </p:cNvSpPr>
          <p:nvPr>
            <p:ph idx="1"/>
          </p:nvPr>
        </p:nvSpPr>
        <p:spPr>
          <a:xfrm>
            <a:off x="932330" y="408548"/>
            <a:ext cx="10515600" cy="6040904"/>
          </a:xfrm>
        </p:spPr>
        <p:txBody>
          <a:bodyPr>
            <a:normAutofit fontScale="92500" lnSpcReduction="10000"/>
          </a:bodyPr>
          <a:lstStyle/>
          <a:p>
            <a:r>
              <a:rPr lang="en-US" b="1" i="0" baseline="30000" dirty="0">
                <a:solidFill>
                  <a:srgbClr val="000000"/>
                </a:solidFill>
                <a:effectLst/>
                <a:latin typeface="system-ui"/>
              </a:rPr>
              <a:t>14 </a:t>
            </a:r>
            <a:r>
              <a:rPr lang="en-US" b="0" i="0" dirty="0">
                <a:solidFill>
                  <a:srgbClr val="000000"/>
                </a:solidFill>
                <a:effectLst/>
                <a:latin typeface="system-ui"/>
              </a:rPr>
              <a:t>I looked, and there before me was a white cloud, and seated on the cloud was one like a son of man</a:t>
            </a:r>
            <a:r>
              <a:rPr lang="en-US" baseline="30000" dirty="0">
                <a:solidFill>
                  <a:srgbClr val="000000"/>
                </a:solidFill>
                <a:latin typeface="system-ui"/>
              </a:rPr>
              <a:t> </a:t>
            </a:r>
            <a:r>
              <a:rPr lang="en-US" b="0" i="0" dirty="0">
                <a:solidFill>
                  <a:srgbClr val="000000"/>
                </a:solidFill>
                <a:effectLst/>
                <a:latin typeface="system-ui"/>
              </a:rPr>
              <a:t>with a crown of gold on his head and a sharp sickle in his hand. </a:t>
            </a:r>
            <a:r>
              <a:rPr lang="en-US" b="1" i="0" baseline="30000" dirty="0">
                <a:solidFill>
                  <a:srgbClr val="000000"/>
                </a:solidFill>
                <a:effectLst/>
                <a:latin typeface="system-ui"/>
              </a:rPr>
              <a:t>15 </a:t>
            </a:r>
            <a:r>
              <a:rPr lang="en-US" b="0" i="0" dirty="0">
                <a:solidFill>
                  <a:srgbClr val="000000"/>
                </a:solidFill>
                <a:effectLst/>
                <a:latin typeface="system-ui"/>
              </a:rPr>
              <a:t>Then another angel came out of the temple and called in a loud voice to him who was sitting on the cloud, </a:t>
            </a:r>
            <a:r>
              <a:rPr lang="en-US" b="0" i="0" dirty="0">
                <a:solidFill>
                  <a:srgbClr val="000000"/>
                </a:solidFill>
                <a:effectLst/>
                <a:highlight>
                  <a:srgbClr val="FFFF00"/>
                </a:highlight>
                <a:latin typeface="system-ui"/>
              </a:rPr>
              <a:t>“Take your sickle and reap, because the time to reap has come, for the harvest of the earth is ripe.” </a:t>
            </a:r>
            <a:r>
              <a:rPr lang="en-US" b="1" i="0" baseline="30000" dirty="0">
                <a:solidFill>
                  <a:srgbClr val="000000"/>
                </a:solidFill>
                <a:effectLst/>
                <a:latin typeface="system-ui"/>
              </a:rPr>
              <a:t>16 </a:t>
            </a:r>
            <a:r>
              <a:rPr lang="en-US" b="0" i="0" dirty="0">
                <a:solidFill>
                  <a:srgbClr val="000000"/>
                </a:solidFill>
                <a:effectLst/>
                <a:latin typeface="system-ui"/>
              </a:rPr>
              <a:t>So he who was seated on the cloud swung his sickle over the earth, and the earth was harvested.  </a:t>
            </a:r>
            <a:r>
              <a:rPr lang="en-US" sz="2400" b="0" i="0" dirty="0">
                <a:solidFill>
                  <a:srgbClr val="000000"/>
                </a:solidFill>
                <a:effectLst/>
                <a:latin typeface="system-ui"/>
              </a:rPr>
              <a:t>(Rev. 14)</a:t>
            </a:r>
          </a:p>
          <a:p>
            <a:endParaRPr lang="en-US" b="1" i="0" baseline="30000" dirty="0">
              <a:solidFill>
                <a:srgbClr val="000000"/>
              </a:solidFill>
              <a:effectLst/>
              <a:latin typeface="system-ui"/>
            </a:endParaRPr>
          </a:p>
          <a:p>
            <a:r>
              <a:rPr lang="en-US" b="1" i="0" baseline="30000" dirty="0">
                <a:solidFill>
                  <a:srgbClr val="000000"/>
                </a:solidFill>
                <a:effectLst/>
                <a:latin typeface="system-ui"/>
              </a:rPr>
              <a:t>13 </a:t>
            </a:r>
            <a:r>
              <a:rPr lang="en-US" b="0" i="0" dirty="0">
                <a:solidFill>
                  <a:srgbClr val="000000"/>
                </a:solidFill>
                <a:effectLst/>
                <a:latin typeface="system-ui"/>
              </a:rPr>
              <a:t>Nothing in all creation is hidden from God’s sight. Everything is uncovered and laid bare before the eyes of him to whom we must give account.  </a:t>
            </a:r>
            <a:r>
              <a:rPr lang="en-US" sz="2000" b="0" i="0" dirty="0">
                <a:solidFill>
                  <a:srgbClr val="000000"/>
                </a:solidFill>
                <a:effectLst/>
                <a:latin typeface="system-ui"/>
              </a:rPr>
              <a:t>(Heb. 4:13)</a:t>
            </a:r>
          </a:p>
          <a:p>
            <a:endParaRPr lang="en-US" sz="2000" b="0" i="0" dirty="0">
              <a:solidFill>
                <a:srgbClr val="000000"/>
              </a:solidFill>
              <a:effectLst/>
              <a:latin typeface="system-ui"/>
            </a:endParaRPr>
          </a:p>
          <a:p>
            <a:r>
              <a:rPr lang="en-US" b="1" i="0" baseline="30000" dirty="0">
                <a:solidFill>
                  <a:srgbClr val="000000"/>
                </a:solidFill>
                <a:effectLst/>
                <a:latin typeface="system-ui"/>
              </a:rPr>
              <a:t>28 </a:t>
            </a:r>
            <a:r>
              <a:rPr lang="en-US" b="0" i="0" dirty="0">
                <a:solidFill>
                  <a:srgbClr val="000000"/>
                </a:solidFill>
                <a:effectLst/>
                <a:highlight>
                  <a:srgbClr val="FFFF00"/>
                </a:highlight>
                <a:latin typeface="system-ui"/>
              </a:rPr>
              <a:t>A person is not a Jew who is one only outwardly, </a:t>
            </a:r>
            <a:r>
              <a:rPr lang="en-US" b="0" i="0" dirty="0">
                <a:solidFill>
                  <a:srgbClr val="000000"/>
                </a:solidFill>
                <a:effectLst/>
                <a:latin typeface="system-ui"/>
              </a:rPr>
              <a:t>nor is circumcision merely outward and physical. </a:t>
            </a:r>
            <a:r>
              <a:rPr lang="en-US" b="1" i="0" baseline="30000" dirty="0">
                <a:solidFill>
                  <a:srgbClr val="000000"/>
                </a:solidFill>
                <a:effectLst/>
                <a:latin typeface="system-ui"/>
              </a:rPr>
              <a:t>29 </a:t>
            </a:r>
            <a:r>
              <a:rPr lang="en-US" b="0" i="0" dirty="0">
                <a:solidFill>
                  <a:srgbClr val="000000"/>
                </a:solidFill>
                <a:effectLst/>
                <a:highlight>
                  <a:srgbClr val="FFFF00"/>
                </a:highlight>
                <a:latin typeface="system-ui"/>
              </a:rPr>
              <a:t>No, a person is a Jew who is one inwardly</a:t>
            </a:r>
            <a:r>
              <a:rPr lang="en-US" b="0" i="0" dirty="0">
                <a:solidFill>
                  <a:srgbClr val="000000"/>
                </a:solidFill>
                <a:effectLst/>
                <a:latin typeface="system-ui"/>
              </a:rPr>
              <a:t>; and circumcision is circumcision of the heart, by the Spirit, not by the written code.  </a:t>
            </a:r>
            <a:r>
              <a:rPr lang="en-US" sz="2400" b="0" i="0" dirty="0">
                <a:solidFill>
                  <a:srgbClr val="000000"/>
                </a:solidFill>
                <a:effectLst/>
                <a:latin typeface="system-ui"/>
              </a:rPr>
              <a:t>(Romans 2)</a:t>
            </a:r>
            <a:endParaRPr lang="en-US" sz="2400" dirty="0"/>
          </a:p>
        </p:txBody>
      </p:sp>
    </p:spTree>
    <p:extLst>
      <p:ext uri="{BB962C8B-B14F-4D97-AF65-F5344CB8AC3E}">
        <p14:creationId xmlns:p14="http://schemas.microsoft.com/office/powerpoint/2010/main" val="4147173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A4B6B-9687-BE5D-618E-6D81046FBB7F}"/>
              </a:ext>
            </a:extLst>
          </p:cNvPr>
          <p:cNvSpPr>
            <a:spLocks noGrp="1"/>
          </p:cNvSpPr>
          <p:nvPr>
            <p:ph type="title"/>
          </p:nvPr>
        </p:nvSpPr>
        <p:spPr>
          <a:xfrm>
            <a:off x="1512794" y="459255"/>
            <a:ext cx="8975912" cy="589616"/>
          </a:xfrm>
        </p:spPr>
        <p:txBody>
          <a:bodyPr>
            <a:noAutofit/>
          </a:bodyPr>
          <a:lstStyle/>
          <a:p>
            <a:pPr algn="ctr"/>
            <a:r>
              <a:rPr lang="en-US" sz="4000" dirty="0"/>
              <a:t>Pulling the weeds can destroy the wheat!</a:t>
            </a:r>
          </a:p>
        </p:txBody>
      </p:sp>
      <p:sp>
        <p:nvSpPr>
          <p:cNvPr id="3" name="Content Placeholder 2">
            <a:extLst>
              <a:ext uri="{FF2B5EF4-FFF2-40B4-BE49-F238E27FC236}">
                <a16:creationId xmlns:a16="http://schemas.microsoft.com/office/drawing/2014/main" xmlns="" id="{810690F9-77AB-301B-E323-43803BA05076}"/>
              </a:ext>
            </a:extLst>
          </p:cNvPr>
          <p:cNvSpPr>
            <a:spLocks noGrp="1"/>
          </p:cNvSpPr>
          <p:nvPr>
            <p:ph idx="1"/>
          </p:nvPr>
        </p:nvSpPr>
        <p:spPr>
          <a:xfrm>
            <a:off x="838200" y="1264024"/>
            <a:ext cx="10515600" cy="5325035"/>
          </a:xfrm>
        </p:spPr>
        <p:txBody>
          <a:bodyPr>
            <a:normAutofit lnSpcReduction="10000"/>
          </a:bodyPr>
          <a:lstStyle/>
          <a:p>
            <a:pPr algn="l"/>
            <a:endParaRPr lang="en-US" b="1" i="0" baseline="30000" dirty="0">
              <a:solidFill>
                <a:srgbClr val="000000"/>
              </a:solidFill>
              <a:effectLst/>
              <a:latin typeface="system-ui"/>
            </a:endParaRPr>
          </a:p>
          <a:p>
            <a:pPr algn="l"/>
            <a:r>
              <a:rPr lang="en-US" b="1" i="0" baseline="30000" dirty="0">
                <a:solidFill>
                  <a:srgbClr val="000000"/>
                </a:solidFill>
                <a:effectLst/>
                <a:latin typeface="system-ui"/>
              </a:rPr>
              <a:t>9 </a:t>
            </a:r>
            <a:r>
              <a:rPr lang="en-US" b="0" i="0" dirty="0">
                <a:solidFill>
                  <a:srgbClr val="000000"/>
                </a:solidFill>
                <a:effectLst/>
                <a:latin typeface="system-ui"/>
              </a:rPr>
              <a:t>I wrote to you in my letter not to associate with sexually immoral people— </a:t>
            </a:r>
            <a:r>
              <a:rPr lang="en-US" b="1" i="0" baseline="30000" dirty="0">
                <a:solidFill>
                  <a:srgbClr val="000000"/>
                </a:solidFill>
                <a:effectLst/>
                <a:latin typeface="system-ui"/>
              </a:rPr>
              <a:t>10 </a:t>
            </a:r>
            <a:r>
              <a:rPr lang="en-US" b="0" i="0" dirty="0">
                <a:solidFill>
                  <a:srgbClr val="000000"/>
                </a:solidFill>
                <a:effectLst/>
                <a:latin typeface="system-ui"/>
              </a:rPr>
              <a:t>not at all meaning the people of this world who are immoral, or the greedy and swindlers, or idolaters. In that case you would have to leave this world. </a:t>
            </a:r>
            <a:r>
              <a:rPr lang="en-US" b="1" i="0" baseline="30000" dirty="0">
                <a:solidFill>
                  <a:srgbClr val="000000"/>
                </a:solidFill>
                <a:effectLst/>
                <a:latin typeface="system-ui"/>
              </a:rPr>
              <a:t>11 </a:t>
            </a:r>
            <a:r>
              <a:rPr lang="en-US" b="0" i="0" dirty="0">
                <a:solidFill>
                  <a:srgbClr val="000000"/>
                </a:solidFill>
                <a:effectLst/>
                <a:latin typeface="system-ui"/>
              </a:rPr>
              <a:t>But now I am writing to you that you must not associate with anyone who claims to be a brother or sister</a:t>
            </a:r>
            <a:r>
              <a:rPr lang="en-US" baseline="30000" dirty="0">
                <a:solidFill>
                  <a:srgbClr val="000000"/>
                </a:solidFill>
                <a:latin typeface="system-ui"/>
              </a:rPr>
              <a:t> </a:t>
            </a:r>
            <a:r>
              <a:rPr lang="en-US" b="0" i="0" dirty="0">
                <a:solidFill>
                  <a:srgbClr val="000000"/>
                </a:solidFill>
                <a:effectLst/>
                <a:latin typeface="system-ui"/>
              </a:rPr>
              <a:t>but is sexually immoral or greedy, an idolater or slanderer, a drunkard or swindler. Do not even eat with such people.</a:t>
            </a:r>
          </a:p>
          <a:p>
            <a:pPr algn="l"/>
            <a:r>
              <a:rPr lang="en-US" b="1" i="0" baseline="30000" dirty="0">
                <a:solidFill>
                  <a:srgbClr val="000000"/>
                </a:solidFill>
                <a:effectLst/>
                <a:latin typeface="system-ui"/>
              </a:rPr>
              <a:t>12 </a:t>
            </a:r>
            <a:r>
              <a:rPr lang="en-US" b="0" i="0" dirty="0">
                <a:solidFill>
                  <a:srgbClr val="000000"/>
                </a:solidFill>
                <a:effectLst/>
                <a:latin typeface="system-ui"/>
              </a:rPr>
              <a:t>What business is it of mine to judge those outside the church? Are you not to judge those inside? </a:t>
            </a:r>
            <a:r>
              <a:rPr lang="en-US" b="1" i="0" baseline="30000" dirty="0">
                <a:solidFill>
                  <a:srgbClr val="000000"/>
                </a:solidFill>
                <a:effectLst/>
                <a:latin typeface="system-ui"/>
              </a:rPr>
              <a:t>13 </a:t>
            </a:r>
            <a:r>
              <a:rPr lang="en-US" b="0" i="0" dirty="0">
                <a:solidFill>
                  <a:srgbClr val="000000"/>
                </a:solidFill>
                <a:effectLst/>
                <a:latin typeface="system-ui"/>
              </a:rPr>
              <a:t>God will judge those outside.     “Expel the wicked person from among you.” (1 Cor. 5)</a:t>
            </a:r>
          </a:p>
          <a:p>
            <a:pPr algn="l"/>
            <a:r>
              <a:rPr lang="en-US" b="1" dirty="0">
                <a:solidFill>
                  <a:srgbClr val="000000"/>
                </a:solidFill>
                <a:latin typeface="system-ui"/>
              </a:rPr>
              <a:t>However</a:t>
            </a:r>
            <a:r>
              <a:rPr lang="en-US" b="1" i="0" dirty="0">
                <a:solidFill>
                  <a:srgbClr val="000000"/>
                </a:solidFill>
                <a:effectLst/>
                <a:latin typeface="system-ui"/>
              </a:rPr>
              <a:t>, we do need Church Discipline!</a:t>
            </a:r>
          </a:p>
          <a:p>
            <a:endParaRPr lang="en-US" dirty="0"/>
          </a:p>
        </p:txBody>
      </p:sp>
    </p:spTree>
    <p:extLst>
      <p:ext uri="{BB962C8B-B14F-4D97-AF65-F5344CB8AC3E}">
        <p14:creationId xmlns:p14="http://schemas.microsoft.com/office/powerpoint/2010/main" val="3608111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C3E1B-9104-2B97-5804-3998659A0302}"/>
              </a:ext>
            </a:extLst>
          </p:cNvPr>
          <p:cNvSpPr>
            <a:spLocks noGrp="1"/>
          </p:cNvSpPr>
          <p:nvPr>
            <p:ph type="title"/>
          </p:nvPr>
        </p:nvSpPr>
        <p:spPr>
          <a:xfrm>
            <a:off x="3917577" y="298823"/>
            <a:ext cx="5118847" cy="764428"/>
          </a:xfrm>
        </p:spPr>
        <p:txBody>
          <a:bodyPr>
            <a:normAutofit/>
          </a:bodyPr>
          <a:lstStyle/>
          <a:p>
            <a:r>
              <a:rPr lang="en-US" sz="3600" dirty="0"/>
              <a:t>But, Scripture does say…</a:t>
            </a:r>
          </a:p>
        </p:txBody>
      </p:sp>
      <p:sp>
        <p:nvSpPr>
          <p:cNvPr id="3" name="Content Placeholder 2">
            <a:extLst>
              <a:ext uri="{FF2B5EF4-FFF2-40B4-BE49-F238E27FC236}">
                <a16:creationId xmlns:a16="http://schemas.microsoft.com/office/drawing/2014/main" xmlns="" id="{97D43759-AD31-5AE2-FCC4-C4E8FD769D99}"/>
              </a:ext>
            </a:extLst>
          </p:cNvPr>
          <p:cNvSpPr>
            <a:spLocks noGrp="1"/>
          </p:cNvSpPr>
          <p:nvPr>
            <p:ph idx="1"/>
          </p:nvPr>
        </p:nvSpPr>
        <p:spPr>
          <a:xfrm>
            <a:off x="838200" y="1253330"/>
            <a:ext cx="10515600" cy="5201257"/>
          </a:xfrm>
        </p:spPr>
        <p:txBody>
          <a:bodyPr/>
          <a:lstStyle/>
          <a:p>
            <a:pPr algn="l"/>
            <a:r>
              <a:rPr lang="en-US" b="1" i="0" dirty="0">
                <a:solidFill>
                  <a:srgbClr val="000000"/>
                </a:solidFill>
                <a:effectLst/>
                <a:latin typeface="system-ui"/>
              </a:rPr>
              <a:t>True and False Prophets</a:t>
            </a:r>
          </a:p>
          <a:p>
            <a:pPr algn="l"/>
            <a:r>
              <a:rPr lang="en-US" b="1" i="0" baseline="30000" dirty="0">
                <a:solidFill>
                  <a:srgbClr val="000000"/>
                </a:solidFill>
                <a:effectLst/>
                <a:latin typeface="system-ui"/>
              </a:rPr>
              <a:t>15 </a:t>
            </a:r>
            <a:r>
              <a:rPr lang="en-US" b="0" i="0" dirty="0">
                <a:solidFill>
                  <a:srgbClr val="000000"/>
                </a:solidFill>
                <a:effectLst/>
                <a:latin typeface="system-ui"/>
              </a:rPr>
              <a:t>“Watch out for false prophets. They come to you in sheep’s clothing, but inwardly they are ferocious wolves. </a:t>
            </a:r>
            <a:r>
              <a:rPr lang="en-US" b="1" i="0" baseline="30000" dirty="0">
                <a:solidFill>
                  <a:srgbClr val="000000"/>
                </a:solidFill>
                <a:effectLst/>
                <a:latin typeface="system-ui"/>
              </a:rPr>
              <a:t>16</a:t>
            </a:r>
            <a:r>
              <a:rPr lang="en-US" b="1" i="0" baseline="30000" dirty="0">
                <a:solidFill>
                  <a:srgbClr val="000000"/>
                </a:solidFill>
                <a:effectLst/>
                <a:highlight>
                  <a:srgbClr val="FFFF00"/>
                </a:highlight>
                <a:latin typeface="system-ui"/>
              </a:rPr>
              <a:t> </a:t>
            </a:r>
            <a:r>
              <a:rPr lang="en-US" b="0" i="0" dirty="0">
                <a:solidFill>
                  <a:srgbClr val="000000"/>
                </a:solidFill>
                <a:effectLst/>
                <a:highlight>
                  <a:srgbClr val="FFFF00"/>
                </a:highlight>
                <a:latin typeface="system-ui"/>
              </a:rPr>
              <a:t>By their fruit you will recognize them.</a:t>
            </a:r>
            <a:r>
              <a:rPr lang="en-US" b="0" i="0" dirty="0">
                <a:solidFill>
                  <a:srgbClr val="000000"/>
                </a:solidFill>
                <a:effectLst/>
                <a:latin typeface="system-ui"/>
              </a:rPr>
              <a:t> Do people pick grapes from thornbushes, or figs from thistles? </a:t>
            </a:r>
            <a:r>
              <a:rPr lang="en-US" b="1" i="0" baseline="30000" dirty="0">
                <a:solidFill>
                  <a:srgbClr val="000000"/>
                </a:solidFill>
                <a:effectLst/>
                <a:latin typeface="system-ui"/>
              </a:rPr>
              <a:t>17 </a:t>
            </a:r>
            <a:r>
              <a:rPr lang="en-US" b="0" i="0" dirty="0">
                <a:solidFill>
                  <a:srgbClr val="000000"/>
                </a:solidFill>
                <a:effectLst/>
                <a:latin typeface="system-ui"/>
              </a:rPr>
              <a:t>Likewise, every good tree bears good fruit, but a bad tree bears bad fruit. </a:t>
            </a:r>
            <a:r>
              <a:rPr lang="en-US" b="1" i="0" baseline="30000" dirty="0">
                <a:solidFill>
                  <a:srgbClr val="000000"/>
                </a:solidFill>
                <a:effectLst/>
                <a:latin typeface="system-ui"/>
              </a:rPr>
              <a:t>18 </a:t>
            </a:r>
            <a:r>
              <a:rPr lang="en-US" b="0" i="0" dirty="0">
                <a:solidFill>
                  <a:srgbClr val="000000"/>
                </a:solidFill>
                <a:effectLst/>
                <a:latin typeface="system-ui"/>
              </a:rPr>
              <a:t>A good tree cannot bear bad fruit, and a bad tree cannot bear good fruit. </a:t>
            </a:r>
            <a:r>
              <a:rPr lang="en-US" b="1" i="0" baseline="30000" dirty="0">
                <a:solidFill>
                  <a:srgbClr val="000000"/>
                </a:solidFill>
                <a:effectLst/>
                <a:latin typeface="system-ui"/>
              </a:rPr>
              <a:t>19 </a:t>
            </a:r>
            <a:r>
              <a:rPr lang="en-US" b="0" i="0" dirty="0">
                <a:solidFill>
                  <a:srgbClr val="000000"/>
                </a:solidFill>
                <a:effectLst/>
                <a:latin typeface="system-ui"/>
              </a:rPr>
              <a:t>Every tree that does not bear good fruit is cut down and thrown into the fire. </a:t>
            </a:r>
            <a:r>
              <a:rPr lang="en-US" b="1" i="0" baseline="30000" dirty="0">
                <a:solidFill>
                  <a:srgbClr val="000000"/>
                </a:solidFill>
                <a:effectLst/>
                <a:latin typeface="system-ui"/>
              </a:rPr>
              <a:t>20 </a:t>
            </a:r>
            <a:r>
              <a:rPr lang="en-US" b="0" i="0" dirty="0">
                <a:solidFill>
                  <a:srgbClr val="000000"/>
                </a:solidFill>
                <a:effectLst/>
                <a:latin typeface="system-ui"/>
              </a:rPr>
              <a:t>Thus, by their fruit you will recognize them.  </a:t>
            </a:r>
            <a:r>
              <a:rPr lang="en-US" sz="2400" b="0" i="0" dirty="0">
                <a:solidFill>
                  <a:srgbClr val="000000"/>
                </a:solidFill>
                <a:effectLst/>
                <a:latin typeface="system-ui"/>
              </a:rPr>
              <a:t>(Matthew 7)</a:t>
            </a:r>
          </a:p>
          <a:p>
            <a:pPr algn="l"/>
            <a:endParaRPr lang="en-US" sz="2400" b="0" i="0" dirty="0">
              <a:solidFill>
                <a:srgbClr val="000000"/>
              </a:solidFill>
              <a:effectLst/>
              <a:latin typeface="system-ui"/>
            </a:endParaRPr>
          </a:p>
          <a:p>
            <a:pPr algn="l"/>
            <a:r>
              <a:rPr lang="en-US" b="1" i="0" baseline="30000" dirty="0">
                <a:solidFill>
                  <a:srgbClr val="000000"/>
                </a:solidFill>
                <a:effectLst/>
                <a:latin typeface="system-ui"/>
              </a:rPr>
              <a:t>40 </a:t>
            </a:r>
            <a:r>
              <a:rPr lang="en-US" b="1" i="0" baseline="30000" dirty="0">
                <a:solidFill>
                  <a:srgbClr val="000000"/>
                </a:solidFill>
                <a:effectLst/>
                <a:highlight>
                  <a:srgbClr val="FFFF00"/>
                </a:highlight>
                <a:latin typeface="system-ui"/>
              </a:rPr>
              <a:t>”</a:t>
            </a:r>
            <a:r>
              <a:rPr lang="en-US" b="0" i="0" dirty="0">
                <a:solidFill>
                  <a:srgbClr val="000000"/>
                </a:solidFill>
                <a:effectLst/>
                <a:highlight>
                  <a:srgbClr val="FFFF00"/>
                </a:highlight>
                <a:latin typeface="system-ui"/>
              </a:rPr>
              <a:t>for whoever is not against us is for us.”</a:t>
            </a:r>
            <a:r>
              <a:rPr lang="en-US" b="0" i="0" dirty="0">
                <a:solidFill>
                  <a:srgbClr val="000000"/>
                </a:solidFill>
                <a:effectLst/>
                <a:latin typeface="system-ui"/>
              </a:rPr>
              <a:t> (Mark 9)</a:t>
            </a:r>
          </a:p>
          <a:p>
            <a:pPr algn="l"/>
            <a:endParaRPr lang="en-US" dirty="0">
              <a:solidFill>
                <a:srgbClr val="000000"/>
              </a:solidFill>
              <a:latin typeface="system-ui"/>
            </a:endParaRPr>
          </a:p>
        </p:txBody>
      </p:sp>
    </p:spTree>
    <p:extLst>
      <p:ext uri="{BB962C8B-B14F-4D97-AF65-F5344CB8AC3E}">
        <p14:creationId xmlns:p14="http://schemas.microsoft.com/office/powerpoint/2010/main" val="1749283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EECB9-5503-B5A2-578F-3FE90CE87294}"/>
              </a:ext>
            </a:extLst>
          </p:cNvPr>
          <p:cNvSpPr>
            <a:spLocks noGrp="1"/>
          </p:cNvSpPr>
          <p:nvPr>
            <p:ph type="title"/>
          </p:nvPr>
        </p:nvSpPr>
        <p:spPr>
          <a:xfrm>
            <a:off x="2158253" y="224690"/>
            <a:ext cx="7875494" cy="898899"/>
          </a:xfrm>
        </p:spPr>
        <p:txBody>
          <a:bodyPr>
            <a:normAutofit/>
          </a:bodyPr>
          <a:lstStyle/>
          <a:p>
            <a:r>
              <a:rPr lang="en-US" sz="4000" dirty="0"/>
              <a:t>We make decisions in every day life:</a:t>
            </a:r>
          </a:p>
        </p:txBody>
      </p:sp>
      <p:pic>
        <p:nvPicPr>
          <p:cNvPr id="1026" name="Picture 2" descr="Real Flavor Difference between Coke &amp; Pepsi - Piranha Vending">
            <a:extLst>
              <a:ext uri="{FF2B5EF4-FFF2-40B4-BE49-F238E27FC236}">
                <a16:creationId xmlns:a16="http://schemas.microsoft.com/office/drawing/2014/main" xmlns="" id="{93E94FCF-01E0-01C3-9C39-3DBD6C5831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165" y="1040834"/>
            <a:ext cx="4369582" cy="4369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the Difference Between Chevy Trucks and Ford Trucks? – Dallas Lease  Returns">
            <a:extLst>
              <a:ext uri="{FF2B5EF4-FFF2-40B4-BE49-F238E27FC236}">
                <a16:creationId xmlns:a16="http://schemas.microsoft.com/office/drawing/2014/main" xmlns="" id="{36D0A5D1-6E5D-74B8-22DA-EE97B629A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219" y="3170494"/>
            <a:ext cx="4617087" cy="3462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colate is better than Vanilla – The Greyhound">
            <a:extLst>
              <a:ext uri="{FF2B5EF4-FFF2-40B4-BE49-F238E27FC236}">
                <a16:creationId xmlns:a16="http://schemas.microsoft.com/office/drawing/2014/main" xmlns="" id="{F4E75200-3E30-EBD0-B9B8-43988B1B2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237" y="1236124"/>
            <a:ext cx="4170598" cy="208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4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78</Words>
  <Application>Microsoft Office PowerPoint</Application>
  <PresentationFormat>Custom</PresentationFormat>
  <Paragraphs>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Wheat &amp; Weeds</vt:lpstr>
      <vt:lpstr>The Devil is responsible for spiritual vandalism!</vt:lpstr>
      <vt:lpstr>The Bearded Darnel</vt:lpstr>
      <vt:lpstr>PowerPoint Presentation</vt:lpstr>
      <vt:lpstr>Modern-day Imitations</vt:lpstr>
      <vt:lpstr>PowerPoint Presentation</vt:lpstr>
      <vt:lpstr>Pulling the weeds can destroy the wheat!</vt:lpstr>
      <vt:lpstr>But, Scripture does say…</vt:lpstr>
      <vt:lpstr>We make decisions in every day life:</vt:lpstr>
      <vt:lpstr>Remember TEST TIME in school?</vt:lpstr>
      <vt:lpstr>PowerPoint Presentation</vt:lpstr>
      <vt:lpstr>PowerPoint Presentation</vt:lpstr>
      <vt:lpstr>PowerPoint Presentation</vt:lpstr>
      <vt:lpstr>PowerPoint Presentation</vt:lpstr>
      <vt:lpstr>PowerPoint Presentation</vt:lpstr>
      <vt:lpstr>What have you done with Jesus?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Wheat &amp; Weeds</dc:title>
  <dc:creator>Stephen Lindemuth</dc:creator>
  <cp:lastModifiedBy>LifeGate</cp:lastModifiedBy>
  <cp:revision>4</cp:revision>
  <dcterms:created xsi:type="dcterms:W3CDTF">2022-10-05T20:29:48Z</dcterms:created>
  <dcterms:modified xsi:type="dcterms:W3CDTF">2022-10-09T16:15:12Z</dcterms:modified>
</cp:coreProperties>
</file>