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89" r:id="rId4"/>
  </p:sldMasterIdLst>
  <p:notesMasterIdLst>
    <p:notesMasterId r:id="rId27"/>
  </p:notesMasterIdLst>
  <p:sldIdLst>
    <p:sldId id="1151" r:id="rId5"/>
    <p:sldId id="1154" r:id="rId6"/>
    <p:sldId id="1166" r:id="rId7"/>
    <p:sldId id="1170" r:id="rId8"/>
    <p:sldId id="1171" r:id="rId9"/>
    <p:sldId id="1168" r:id="rId10"/>
    <p:sldId id="1167" r:id="rId11"/>
    <p:sldId id="1169" r:id="rId12"/>
    <p:sldId id="1155" r:id="rId13"/>
    <p:sldId id="1157" r:id="rId14"/>
    <p:sldId id="1150" r:id="rId15"/>
    <p:sldId id="1162" r:id="rId16"/>
    <p:sldId id="1163" r:id="rId17"/>
    <p:sldId id="1159" r:id="rId18"/>
    <p:sldId id="1146" r:id="rId19"/>
    <p:sldId id="1161" r:id="rId20"/>
    <p:sldId id="1138" r:id="rId21"/>
    <p:sldId id="1140" r:id="rId22"/>
    <p:sldId id="1147" r:id="rId23"/>
    <p:sldId id="1165" r:id="rId24"/>
    <p:sldId id="1069" r:id="rId25"/>
    <p:sldId id="1172"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0" d="100"/>
          <a:sy n="70" d="100"/>
        </p:scale>
        <p:origin x="-2730"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6C4C2796-38F0-4163-B63C-6A929A5D6120}" type="datetimeFigureOut">
              <a:rPr lang="en-US" smtClean="0"/>
              <a:t>11/13/2022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288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37D3102-AD23-4BFF-87AE-61567A0BE8E3}" type="datetime1">
              <a:rPr lang="en-US" smtClean="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55F5725-E820-4B2A-A81C-15E6A453397F}" type="datetime1">
              <a:rPr lang="en-US" smtClean="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DB90A-5AB2-4BF4-8147-F4CADCC03FE3}" type="datetime1">
              <a:rPr lang="en-US" smtClean="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C7ECF7D-CB0D-4FDB-902B-9E5CD56B2F3F}" type="datetime1">
              <a:rPr lang="en-US" smtClean="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155614-9033-4786-9235-17DD4EEE6651}" type="datetime1">
              <a:rPr lang="en-US" smtClean="0"/>
              <a:t>11/13/2022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FD299-E27D-455F-9667-E019E6CEA2DD}" type="datetime1">
              <a:rPr lang="en-US" smtClean="0"/>
              <a:t>11/13/2022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AA9CB-1752-48C5-8105-E376DCE212C0}" type="datetime1">
              <a:rPr lang="en-US" smtClean="0"/>
              <a:t>11/13/2022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F1C62-8F5A-4581-84EA-8C88B3391AE6}" type="datetime1">
              <a:rPr lang="en-US" smtClean="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ABC42-E576-4B96-A2BC-C9DCC9DAE463}" type="datetime1">
              <a:rPr lang="en-US" smtClean="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B64A-A574-4632-8FB6-30501D3E1ACB}" type="datetime1">
              <a:rPr lang="en-US" smtClean="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11/13/2022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950" y="5906869"/>
            <a:ext cx="8305800" cy="646331"/>
          </a:xfrm>
          <a:prstGeom prst="rect">
            <a:avLst/>
          </a:prstGeom>
          <a:noFill/>
        </p:spPr>
        <p:txBody>
          <a:bodyPr wrap="square" rtlCol="0">
            <a:spAutoFit/>
          </a:bodyPr>
          <a:lstStyle/>
          <a:p>
            <a:pPr algn="ctr"/>
            <a:r>
              <a:rPr lang="en-US" sz="3600" b="1" dirty="0" smtClean="0"/>
              <a:t>Sunday, November 13, 2022</a:t>
            </a:r>
          </a:p>
        </p:txBody>
      </p:sp>
      <p:sp>
        <p:nvSpPr>
          <p:cNvPr id="6" name="TextBox 5"/>
          <p:cNvSpPr txBox="1"/>
          <p:nvPr/>
        </p:nvSpPr>
        <p:spPr>
          <a:xfrm>
            <a:off x="914400" y="5358825"/>
            <a:ext cx="7239000" cy="584775"/>
          </a:xfrm>
          <a:prstGeom prst="rect">
            <a:avLst/>
          </a:prstGeom>
          <a:noFill/>
        </p:spPr>
        <p:txBody>
          <a:bodyPr wrap="square" rtlCol="0">
            <a:spAutoFit/>
          </a:bodyPr>
          <a:lstStyle/>
          <a:p>
            <a:pPr algn="ctr"/>
            <a:r>
              <a:rPr lang="en-US" sz="3200" b="1" dirty="0" smtClean="0">
                <a:solidFill>
                  <a:srgbClr val="FFFF00"/>
                </a:solidFill>
              </a:rPr>
              <a:t>A SERMON TO LIFEGATE</a:t>
            </a:r>
            <a:endParaRPr lang="en-US" sz="3200" b="1" dirty="0">
              <a:solidFill>
                <a:srgbClr val="FFFF00"/>
              </a:solidFill>
            </a:endParaRPr>
          </a:p>
        </p:txBody>
      </p:sp>
      <p:pic>
        <p:nvPicPr>
          <p:cNvPr id="1028" name="Picture 4" descr="Christ in us - Daniel Thomas - Springs Of Life Christian Fellow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457200"/>
            <a:ext cx="8096250" cy="3810000"/>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90800" y="3635514"/>
            <a:ext cx="3733800" cy="707886"/>
          </a:xfrm>
          <a:prstGeom prst="rect">
            <a:avLst/>
          </a:prstGeom>
          <a:noFill/>
        </p:spPr>
        <p:txBody>
          <a:bodyPr wrap="square" rtlCol="0">
            <a:spAutoFit/>
          </a:bodyPr>
          <a:lstStyle/>
          <a:p>
            <a:pPr algn="ctr"/>
            <a:r>
              <a:rPr lang="en-US" sz="4000" dirty="0" smtClean="0"/>
              <a:t>To Win This </a:t>
            </a:r>
            <a:endParaRPr lang="en-US" sz="4000" dirty="0"/>
          </a:p>
        </p:txBody>
      </p:sp>
      <p:sp>
        <p:nvSpPr>
          <p:cNvPr id="9" name="Rectangle 8"/>
          <p:cNvSpPr/>
          <p:nvPr/>
        </p:nvSpPr>
        <p:spPr>
          <a:xfrm>
            <a:off x="4114800" y="3343126"/>
            <a:ext cx="304800" cy="2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3149025"/>
            <a:ext cx="533400" cy="584775"/>
          </a:xfrm>
          <a:prstGeom prst="rect">
            <a:avLst/>
          </a:prstGeom>
          <a:noFill/>
        </p:spPr>
        <p:txBody>
          <a:bodyPr wrap="square" rtlCol="0">
            <a:spAutoFit/>
          </a:bodyPr>
          <a:lstStyle/>
          <a:p>
            <a:pPr>
              <a:lnSpc>
                <a:spcPts val="3840"/>
              </a:lnSpc>
            </a:pPr>
            <a:r>
              <a:rPr lang="en-US" sz="3600" b="1" dirty="0" smtClean="0">
                <a:solidFill>
                  <a:srgbClr val="FFFF00"/>
                </a:solidFill>
                <a:latin typeface="AR CENA" panose="02000000000000000000" pitchFamily="2" charset="0"/>
              </a:rPr>
              <a:t>Is</a:t>
            </a:r>
            <a:endParaRPr lang="en-US" sz="3600" b="1" dirty="0">
              <a:solidFill>
                <a:srgbClr val="FFFF00"/>
              </a:solidFill>
              <a:latin typeface="AR CENA" panose="02000000000000000000" pitchFamily="2" charset="0"/>
            </a:endParaRPr>
          </a:p>
        </p:txBody>
      </p:sp>
      <p:pic>
        <p:nvPicPr>
          <p:cNvPr id="1029" name="Picture 5" descr="C:\Users\donne\AppData\Local\Microsoft\Windows\INetCache\IE\PGDCG283\the-cross-1408530114lwY[1].jpg"/>
          <p:cNvPicPr>
            <a:picLocks noChangeAspect="1" noChangeArrowheads="1"/>
          </p:cNvPicPr>
          <p:nvPr/>
        </p:nvPicPr>
        <p:blipFill>
          <a:blip r:embed="rId3" cstate="print">
            <a:clrChange>
              <a:clrFrom>
                <a:srgbClr val="170302"/>
              </a:clrFrom>
              <a:clrTo>
                <a:srgbClr val="170302">
                  <a:alpha val="0"/>
                </a:srgbClr>
              </a:clrTo>
            </a:clrChange>
            <a:extLst>
              <a:ext uri="{28A0092B-C50C-407E-A947-70E740481C1C}">
                <a14:useLocalDpi xmlns:a14="http://schemas.microsoft.com/office/drawing/2010/main" val="0"/>
              </a:ext>
            </a:extLst>
          </a:blip>
          <a:srcRect/>
          <a:stretch>
            <a:fillRect/>
          </a:stretch>
        </p:blipFill>
        <p:spPr bwMode="auto">
          <a:xfrm flipH="1">
            <a:off x="6159788" y="1968788"/>
            <a:ext cx="1993612" cy="199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400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811953"/>
            <a:ext cx="8610600" cy="4893647"/>
          </a:xfrm>
          <a:prstGeom prst="rect">
            <a:avLst/>
          </a:prstGeom>
        </p:spPr>
        <p:txBody>
          <a:bodyPr wrap="square">
            <a:spAutoFit/>
          </a:bodyPr>
          <a:lstStyle/>
          <a:p>
            <a:r>
              <a:rPr lang="en-US" sz="2400" dirty="0" smtClean="0"/>
              <a:t> </a:t>
            </a:r>
            <a:r>
              <a:rPr lang="en-US" sz="2400" dirty="0"/>
              <a:t>On the third day, they threw the ship's tackle overboard with their own hands. 20  When neither sun nor stars appeared for many days and the storm continued raging, </a:t>
            </a:r>
            <a:r>
              <a:rPr lang="en-US" sz="2400" b="1" dirty="0">
                <a:solidFill>
                  <a:srgbClr val="FFFF00"/>
                </a:solidFill>
              </a:rPr>
              <a:t>we finally gave up all hope of being saved</a:t>
            </a:r>
            <a:r>
              <a:rPr lang="en-US" sz="2400" dirty="0"/>
              <a:t>. 21  After the men had gone a long time without food, Paul stood up before them and said: "Men, you should have taken my advice not to sail from Crete; then you would have spared yourselves this damage and loss. 22  But now I urge you to keep up your courage, because not one of you will be lost; only the ship will be destroyed. 23  </a:t>
            </a:r>
            <a:r>
              <a:rPr lang="en-US" sz="2400" b="1" dirty="0">
                <a:solidFill>
                  <a:srgbClr val="FFFF00"/>
                </a:solidFill>
              </a:rPr>
              <a:t>Last night an angel of the God whose I am and whom I serve stood beside me 24  and said, 'Do not be afraid, Paul. You must stand trial before Caesar; and God has graciously given you the lives of all who sail with you.</a:t>
            </a:r>
            <a:r>
              <a:rPr lang="en-US" sz="2400" dirty="0"/>
              <a:t>' 25  So keep up your courage, men, for I have faith in God that it will happen just as he told me. 26  </a:t>
            </a:r>
            <a:r>
              <a:rPr lang="en-US" sz="2400" b="1" dirty="0">
                <a:solidFill>
                  <a:srgbClr val="FFFF00"/>
                </a:solidFill>
              </a:rPr>
              <a:t>Nevertheless, we must run aground on some island</a:t>
            </a:r>
            <a:r>
              <a:rPr lang="en-US" sz="2400" dirty="0"/>
              <a:t>." Acts 27:19-26 </a:t>
            </a:r>
          </a:p>
        </p:txBody>
      </p:sp>
      <p:pic>
        <p:nvPicPr>
          <p:cNvPr id="3074" name="Picture 2" descr="Matthew read from the words of Mark chapter 6, where the Lord Jesus  appeared… | Sea storm, Miguel angel, Water pictu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859" b="25518"/>
          <a:stretch/>
        </p:blipFill>
        <p:spPr bwMode="auto">
          <a:xfrm>
            <a:off x="4574658" y="304800"/>
            <a:ext cx="3962400" cy="1409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0600" y="228600"/>
            <a:ext cx="8458200" cy="1569660"/>
          </a:xfrm>
          <a:prstGeom prst="rect">
            <a:avLst/>
          </a:prstGeom>
        </p:spPr>
        <p:txBody>
          <a:bodyPr wrap="square">
            <a:spAutoFit/>
          </a:bodyPr>
          <a:lstStyle/>
          <a:p>
            <a:r>
              <a:rPr lang="en-US" sz="3200" b="1" dirty="0" smtClean="0">
                <a:solidFill>
                  <a:srgbClr val="FFFF00"/>
                </a:solidFill>
              </a:rPr>
              <a:t>Paul and Luke In The </a:t>
            </a:r>
          </a:p>
          <a:p>
            <a:r>
              <a:rPr lang="en-US" sz="3200" b="1" dirty="0" smtClean="0">
                <a:solidFill>
                  <a:srgbClr val="FFFF00"/>
                </a:solidFill>
              </a:rPr>
              <a:t>Storm – Apply to</a:t>
            </a:r>
          </a:p>
          <a:p>
            <a:r>
              <a:rPr lang="en-US" sz="3200" b="1" dirty="0" smtClean="0">
                <a:solidFill>
                  <a:srgbClr val="FFFF00"/>
                </a:solidFill>
              </a:rPr>
              <a:t>Our Situation </a:t>
            </a:r>
            <a:endParaRPr lang="en-US" sz="3200" dirty="0">
              <a:solidFill>
                <a:srgbClr val="FFFF00"/>
              </a:solidFill>
            </a:endParaRPr>
          </a:p>
        </p:txBody>
      </p:sp>
      <p:sp>
        <p:nvSpPr>
          <p:cNvPr id="7" name="Rectangle 6"/>
          <p:cNvSpPr/>
          <p:nvPr/>
        </p:nvSpPr>
        <p:spPr>
          <a:xfrm>
            <a:off x="207028" y="352961"/>
            <a:ext cx="652744" cy="1323439"/>
          </a:xfrm>
          <a:prstGeom prst="rect">
            <a:avLst/>
          </a:prstGeom>
          <a:noFill/>
        </p:spPr>
        <p:txBody>
          <a:bodyPr wrap="none" lIns="91440" tIns="45720" rIns="91440" bIns="45720">
            <a:spAutoFit/>
          </a:bodyPr>
          <a:lstStyle/>
          <a:p>
            <a:pPr algn="ctr"/>
            <a:r>
              <a:rPr lang="en-US" sz="80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1</a:t>
            </a:r>
            <a:endParaRPr lang="en-US" sz="80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2476869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887682"/>
            <a:ext cx="8382000" cy="3970318"/>
          </a:xfrm>
          <a:prstGeom prst="rect">
            <a:avLst/>
          </a:prstGeom>
        </p:spPr>
        <p:txBody>
          <a:bodyPr wrap="square">
            <a:spAutoFit/>
          </a:bodyPr>
          <a:lstStyle/>
          <a:p>
            <a:r>
              <a:rPr lang="en-US" sz="2800" dirty="0"/>
              <a:t> When the servant of the man of God got up and went out early the next morning, an army with horses and chariots had surrounded the city. "</a:t>
            </a:r>
            <a:r>
              <a:rPr lang="en-US" sz="2800" dirty="0">
                <a:solidFill>
                  <a:srgbClr val="FFFF00"/>
                </a:solidFill>
              </a:rPr>
              <a:t>Oh, my lord, what shall we do?" </a:t>
            </a:r>
            <a:r>
              <a:rPr lang="en-US" sz="2800" dirty="0"/>
              <a:t>the servant asked. </a:t>
            </a:r>
            <a:r>
              <a:rPr lang="en-US" sz="2800" baseline="30000" dirty="0"/>
              <a:t>16 </a:t>
            </a:r>
            <a:r>
              <a:rPr lang="en-US" sz="2800" dirty="0"/>
              <a:t> "Don't be afraid," the prophet answered. "Those who are with us are more than those who are with them." </a:t>
            </a:r>
            <a:r>
              <a:rPr lang="en-US" sz="2800" baseline="30000" dirty="0"/>
              <a:t>17 </a:t>
            </a:r>
            <a:r>
              <a:rPr lang="en-US" sz="2800" dirty="0"/>
              <a:t> And Elisha prayed, "O </a:t>
            </a:r>
            <a:r>
              <a:rPr lang="en-US" sz="2800" cap="small" dirty="0"/>
              <a:t>LORD</a:t>
            </a:r>
            <a:r>
              <a:rPr lang="en-US" sz="2800" dirty="0"/>
              <a:t>, open his eyes so he may see." Then the </a:t>
            </a:r>
            <a:r>
              <a:rPr lang="en-US" sz="2800" cap="small" dirty="0"/>
              <a:t>LORD</a:t>
            </a:r>
            <a:r>
              <a:rPr lang="en-US" sz="2800" dirty="0"/>
              <a:t> opened the servant's eyes, and he looked and saw the hills full of horses and chariots of fire all around Elisha. </a:t>
            </a:r>
            <a:r>
              <a:rPr lang="en-US" sz="2800" b="1" dirty="0"/>
              <a:t>2 Kings 6:15-17 (NIV) </a:t>
            </a:r>
            <a:endParaRPr lang="en-US" sz="2800" dirty="0"/>
          </a:p>
        </p:txBody>
      </p:sp>
      <p:sp>
        <p:nvSpPr>
          <p:cNvPr id="5" name="Rectangle 4"/>
          <p:cNvSpPr/>
          <p:nvPr/>
        </p:nvSpPr>
        <p:spPr>
          <a:xfrm>
            <a:off x="533400" y="228600"/>
            <a:ext cx="8153400" cy="707886"/>
          </a:xfrm>
          <a:prstGeom prst="rect">
            <a:avLst/>
          </a:prstGeom>
        </p:spPr>
        <p:txBody>
          <a:bodyPr wrap="square">
            <a:spAutoFit/>
          </a:bodyPr>
          <a:lstStyle/>
          <a:p>
            <a:pPr algn="ctr"/>
            <a:r>
              <a:rPr lang="en-US" sz="4000" b="1" dirty="0" smtClean="0">
                <a:solidFill>
                  <a:srgbClr val="FFFF00"/>
                </a:solidFill>
              </a:rPr>
              <a:t>Oh My What Are We Going To Do?</a:t>
            </a:r>
            <a:endParaRPr lang="en-US" sz="4000" dirty="0">
              <a:solidFill>
                <a:srgbClr val="FFFF00"/>
              </a:solidFill>
            </a:endParaRPr>
          </a:p>
        </p:txBody>
      </p:sp>
      <p:pic>
        <p:nvPicPr>
          <p:cNvPr id="2050" name="Picture 2" descr="FEAR AND COVID-19 - Covenant Messenger Ministries"/>
          <p:cNvPicPr>
            <a:picLocks noChangeAspect="1" noChangeArrowheads="1"/>
          </p:cNvPicPr>
          <p:nvPr/>
        </p:nvPicPr>
        <p:blipFill rotWithShape="1">
          <a:blip r:embed="rId2">
            <a:extLst>
              <a:ext uri="{28A0092B-C50C-407E-A947-70E740481C1C}">
                <a14:useLocalDpi xmlns:a14="http://schemas.microsoft.com/office/drawing/2010/main" val="0"/>
              </a:ext>
            </a:extLst>
          </a:blip>
          <a:srcRect t="10349" b="21853"/>
          <a:stretch/>
        </p:blipFill>
        <p:spPr bwMode="auto">
          <a:xfrm>
            <a:off x="2743200" y="1066800"/>
            <a:ext cx="3352800" cy="17368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583" y="1273494"/>
            <a:ext cx="652744" cy="1323439"/>
          </a:xfrm>
          <a:prstGeom prst="rect">
            <a:avLst/>
          </a:prstGeom>
          <a:noFill/>
        </p:spPr>
        <p:txBody>
          <a:bodyPr wrap="none" lIns="91440" tIns="45720" rIns="91440" bIns="45720">
            <a:spAutoFit/>
          </a:bodyPr>
          <a:lstStyle/>
          <a:p>
            <a:pPr algn="ctr"/>
            <a:r>
              <a:rPr lang="en-US" sz="80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2</a:t>
            </a:r>
            <a:endParaRPr lang="en-US" sz="80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323792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153400" cy="646331"/>
          </a:xfrm>
          <a:prstGeom prst="rect">
            <a:avLst/>
          </a:prstGeom>
        </p:spPr>
        <p:txBody>
          <a:bodyPr wrap="square">
            <a:spAutoFit/>
          </a:bodyPr>
          <a:lstStyle/>
          <a:p>
            <a:pPr algn="r"/>
            <a:r>
              <a:rPr lang="en-US" sz="3600" b="1" dirty="0" smtClean="0">
                <a:solidFill>
                  <a:srgbClr val="FFFF00"/>
                </a:solidFill>
              </a:rPr>
              <a:t>The Wrong Vision In A Time of Opportunity</a:t>
            </a:r>
            <a:endParaRPr lang="en-US" sz="3600" dirty="0">
              <a:solidFill>
                <a:srgbClr val="FFFF00"/>
              </a:solidFill>
            </a:endParaRPr>
          </a:p>
        </p:txBody>
      </p:sp>
      <p:sp>
        <p:nvSpPr>
          <p:cNvPr id="5" name="Rectangle 4"/>
          <p:cNvSpPr/>
          <p:nvPr/>
        </p:nvSpPr>
        <p:spPr>
          <a:xfrm>
            <a:off x="228600" y="1097340"/>
            <a:ext cx="8610600" cy="1569660"/>
          </a:xfrm>
          <a:prstGeom prst="rect">
            <a:avLst/>
          </a:prstGeom>
        </p:spPr>
        <p:txBody>
          <a:bodyPr wrap="square">
            <a:spAutoFit/>
          </a:bodyPr>
          <a:lstStyle/>
          <a:p>
            <a:r>
              <a:rPr lang="en-US" sz="2400" dirty="0"/>
              <a:t>They gave Moses this account: "We went into the land to which you sent us, and it does flow with milk and honey! Here is its fruit. 28  </a:t>
            </a:r>
            <a:r>
              <a:rPr lang="en-US" sz="2400" b="1" dirty="0">
                <a:solidFill>
                  <a:srgbClr val="FFFF00"/>
                </a:solidFill>
              </a:rPr>
              <a:t>But the people who live there are powerful, and the cities are fortified and very large. We even saw descendants of </a:t>
            </a:r>
            <a:r>
              <a:rPr lang="en-US" sz="2400" b="1" dirty="0" err="1">
                <a:solidFill>
                  <a:srgbClr val="FFFF00"/>
                </a:solidFill>
              </a:rPr>
              <a:t>Anak</a:t>
            </a:r>
            <a:r>
              <a:rPr lang="en-US" sz="2400" b="1" dirty="0">
                <a:solidFill>
                  <a:srgbClr val="FFFF00"/>
                </a:solidFill>
              </a:rPr>
              <a:t> there</a:t>
            </a:r>
            <a:r>
              <a:rPr lang="en-US" sz="2400" dirty="0">
                <a:solidFill>
                  <a:srgbClr val="FFFF00"/>
                </a:solidFill>
              </a:rPr>
              <a:t>. </a:t>
            </a:r>
          </a:p>
        </p:txBody>
      </p:sp>
      <p:sp>
        <p:nvSpPr>
          <p:cNvPr id="6" name="Rectangle 5"/>
          <p:cNvSpPr/>
          <p:nvPr/>
        </p:nvSpPr>
        <p:spPr>
          <a:xfrm>
            <a:off x="228600" y="2826603"/>
            <a:ext cx="8382000" cy="830997"/>
          </a:xfrm>
          <a:prstGeom prst="rect">
            <a:avLst/>
          </a:prstGeom>
        </p:spPr>
        <p:txBody>
          <a:bodyPr wrap="square">
            <a:spAutoFit/>
          </a:bodyPr>
          <a:lstStyle/>
          <a:p>
            <a:r>
              <a:rPr lang="en-US" sz="2400" dirty="0" smtClean="0"/>
              <a:t> </a:t>
            </a:r>
            <a:r>
              <a:rPr lang="en-US" sz="2400" dirty="0"/>
              <a:t>Then Caleb silenced the people before Moses and said, "</a:t>
            </a:r>
            <a:r>
              <a:rPr lang="en-US" sz="2400" b="1" dirty="0">
                <a:solidFill>
                  <a:srgbClr val="FFFF00"/>
                </a:solidFill>
              </a:rPr>
              <a:t>We should go up and take possession of the land, for we can certainly do it."</a:t>
            </a:r>
          </a:p>
        </p:txBody>
      </p:sp>
      <p:sp>
        <p:nvSpPr>
          <p:cNvPr id="7" name="Rectangle 6"/>
          <p:cNvSpPr/>
          <p:nvPr/>
        </p:nvSpPr>
        <p:spPr>
          <a:xfrm>
            <a:off x="304800" y="3840540"/>
            <a:ext cx="8534400" cy="1569660"/>
          </a:xfrm>
          <a:prstGeom prst="rect">
            <a:avLst/>
          </a:prstGeom>
        </p:spPr>
        <p:txBody>
          <a:bodyPr wrap="square">
            <a:spAutoFit/>
          </a:bodyPr>
          <a:lstStyle/>
          <a:p>
            <a:r>
              <a:rPr lang="en-US" sz="2400" b="1" dirty="0"/>
              <a:t>We can't attack those people; they are stronger than we are."</a:t>
            </a:r>
            <a:r>
              <a:rPr lang="en-US" sz="2400" dirty="0"/>
              <a:t> 32  </a:t>
            </a:r>
            <a:r>
              <a:rPr lang="en-US" sz="2400" b="1" dirty="0"/>
              <a:t>And they spread among the Israelites a bad report about the land they had explored. They said, "The land we explored devours those living in it. All the people we saw there are of great size</a:t>
            </a:r>
            <a:r>
              <a:rPr lang="en-US" sz="2400" dirty="0"/>
              <a:t>. </a:t>
            </a:r>
            <a:r>
              <a:rPr lang="en-US" sz="2400" dirty="0" smtClean="0"/>
              <a:t> Numbers 13:27-32</a:t>
            </a:r>
            <a:endParaRPr lang="en-US" sz="2400" dirty="0"/>
          </a:p>
        </p:txBody>
      </p:sp>
      <p:sp>
        <p:nvSpPr>
          <p:cNvPr id="8" name="Rectangle 7"/>
          <p:cNvSpPr/>
          <p:nvPr/>
        </p:nvSpPr>
        <p:spPr>
          <a:xfrm>
            <a:off x="381000" y="5505271"/>
            <a:ext cx="8458200" cy="1200329"/>
          </a:xfrm>
          <a:prstGeom prst="rect">
            <a:avLst/>
          </a:prstGeom>
        </p:spPr>
        <p:txBody>
          <a:bodyPr wrap="square">
            <a:spAutoFit/>
          </a:bodyPr>
          <a:lstStyle/>
          <a:p>
            <a:r>
              <a:rPr lang="en-US" sz="2400" dirty="0" smtClean="0"/>
              <a:t>Only </a:t>
            </a:r>
            <a:r>
              <a:rPr lang="en-US" sz="2400" dirty="0"/>
              <a:t>do not rebel against the LORD. And do not be afraid of the people of the land, </a:t>
            </a:r>
            <a:r>
              <a:rPr lang="en-US" sz="2400" b="1" dirty="0">
                <a:solidFill>
                  <a:srgbClr val="FFFF00"/>
                </a:solidFill>
              </a:rPr>
              <a:t>because we will swallow them up. Their protection is gone,</a:t>
            </a:r>
            <a:r>
              <a:rPr lang="en-US" sz="2400" dirty="0"/>
              <a:t> but the LORD is with us. Do not be afraid of them." Numbers 14:6-9 </a:t>
            </a:r>
          </a:p>
        </p:txBody>
      </p:sp>
      <p:sp>
        <p:nvSpPr>
          <p:cNvPr id="9" name="Rectangle 8"/>
          <p:cNvSpPr/>
          <p:nvPr/>
        </p:nvSpPr>
        <p:spPr>
          <a:xfrm>
            <a:off x="207028" y="0"/>
            <a:ext cx="652744" cy="1323439"/>
          </a:xfrm>
          <a:prstGeom prst="rect">
            <a:avLst/>
          </a:prstGeom>
          <a:noFill/>
        </p:spPr>
        <p:txBody>
          <a:bodyPr wrap="none" lIns="91440" tIns="45720" rIns="91440" bIns="45720">
            <a:spAutoFit/>
          </a:bodyPr>
          <a:lstStyle/>
          <a:p>
            <a:pPr algn="ctr"/>
            <a:r>
              <a:rPr lang="en-US" sz="80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3</a:t>
            </a:r>
            <a:endParaRPr lang="en-US" sz="80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71951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312" y="791825"/>
            <a:ext cx="8922488" cy="6370975"/>
          </a:xfrm>
          <a:prstGeom prst="rect">
            <a:avLst/>
          </a:prstGeom>
        </p:spPr>
        <p:txBody>
          <a:bodyPr wrap="square">
            <a:spAutoFit/>
          </a:bodyPr>
          <a:lstStyle/>
          <a:p>
            <a:r>
              <a:rPr lang="en-US" sz="2400" dirty="0"/>
              <a:t>ALL </a:t>
            </a:r>
            <a:r>
              <a:rPr lang="en-US" sz="2400" dirty="0" smtClean="0"/>
              <a:t>OF THOSE </a:t>
            </a:r>
            <a:r>
              <a:rPr lang="en-US" sz="2400" dirty="0"/>
              <a:t>WHO STOOD FOR A </a:t>
            </a:r>
            <a:r>
              <a:rPr lang="en-US" sz="2400" dirty="0" smtClean="0"/>
              <a:t>PRACTICAL “LINE </a:t>
            </a:r>
            <a:r>
              <a:rPr lang="en-US" sz="2400" dirty="0"/>
              <a:t>IN THE </a:t>
            </a:r>
            <a:r>
              <a:rPr lang="en-US" sz="2400" dirty="0" smtClean="0"/>
              <a:t>STAND” CONCERNING UNHOLY </a:t>
            </a:r>
            <a:r>
              <a:rPr lang="en-US" sz="2400" dirty="0"/>
              <a:t>BOOKS IN A PUBLIC </a:t>
            </a:r>
            <a:r>
              <a:rPr lang="en-US" sz="2400" dirty="0" smtClean="0"/>
              <a:t>SCHOOL LIBRARY  TO BE DISTRIBUTED WITH WISDOM AND RIGHTEOUS BOUNDARIES – </a:t>
            </a:r>
            <a:r>
              <a:rPr lang="en-US" sz="2400" dirty="0"/>
              <a:t>AND THE CULTURE LAUGHED AT YOU AND VOTED AGAINST YOU – </a:t>
            </a:r>
            <a:r>
              <a:rPr lang="en-US" sz="2400" b="1" dirty="0">
                <a:solidFill>
                  <a:srgbClr val="FFFF00"/>
                </a:solidFill>
              </a:rPr>
              <a:t>YOU GAVE A GOOD REPORT</a:t>
            </a:r>
            <a:endParaRPr lang="en-US" sz="2400" dirty="0">
              <a:solidFill>
                <a:srgbClr val="FFFF00"/>
              </a:solidFill>
            </a:endParaRPr>
          </a:p>
          <a:p>
            <a:r>
              <a:rPr lang="en-US" sz="2400" dirty="0"/>
              <a:t> </a:t>
            </a:r>
          </a:p>
          <a:p>
            <a:r>
              <a:rPr lang="en-US" sz="2400" dirty="0"/>
              <a:t>ALL </a:t>
            </a:r>
            <a:r>
              <a:rPr lang="en-US" sz="2400" dirty="0" smtClean="0"/>
              <a:t>OF YOU </a:t>
            </a:r>
            <a:r>
              <a:rPr lang="en-US" sz="2400" dirty="0"/>
              <a:t>WHO LABORED FOR GOOD </a:t>
            </a:r>
            <a:r>
              <a:rPr lang="en-US" sz="2400" dirty="0" smtClean="0"/>
              <a:t>GOVERNMENTAL CANDIDATES </a:t>
            </a:r>
            <a:r>
              <a:rPr lang="en-US" sz="2400" dirty="0"/>
              <a:t>TO RULE IN PENNSYLVANIA </a:t>
            </a:r>
            <a:r>
              <a:rPr lang="en-US" sz="2400" dirty="0" smtClean="0"/>
              <a:t> AND WASHINGTON D.C. </a:t>
            </a:r>
            <a:r>
              <a:rPr lang="en-US" sz="2400" dirty="0"/>
              <a:t>DOOR KNOCKING – WORKING THE POLLS – ENCOURAGING YOUR NEIGHBORS TO VOTE - AND YOUR EFFORTS LOOK LIKE THEY FAILED </a:t>
            </a:r>
            <a:r>
              <a:rPr lang="en-US" sz="2400" dirty="0" smtClean="0"/>
              <a:t>– THE MAFIA MACHINERY STOLE YOUR FRUIT -  </a:t>
            </a:r>
            <a:r>
              <a:rPr lang="en-US" sz="2400" b="1" dirty="0">
                <a:solidFill>
                  <a:srgbClr val="FFFF00"/>
                </a:solidFill>
              </a:rPr>
              <a:t>YOU GAVE A GOOD REPORT </a:t>
            </a:r>
            <a:endParaRPr lang="en-US" sz="2400" dirty="0">
              <a:solidFill>
                <a:srgbClr val="FFFF00"/>
              </a:solidFill>
            </a:endParaRPr>
          </a:p>
          <a:p>
            <a:r>
              <a:rPr lang="en-US" sz="2400" dirty="0"/>
              <a:t> </a:t>
            </a:r>
          </a:p>
          <a:p>
            <a:r>
              <a:rPr lang="en-US" sz="2400" dirty="0"/>
              <a:t>ALL WHO PRAYED AND FASTED FOR </a:t>
            </a:r>
            <a:r>
              <a:rPr lang="en-US" sz="2400" dirty="0" smtClean="0"/>
              <a:t>THE EXPOSING AND BREAKING OF THE DEEP STATE MACHINERY IN OUR NATION – AND AN OUTPOURING OF THE HOLY SPIRIT FOR REVIVAL – </a:t>
            </a:r>
            <a:r>
              <a:rPr lang="en-US" sz="2400" dirty="0"/>
              <a:t>AND THE ANSWER WAS DEFERRED – </a:t>
            </a:r>
            <a:r>
              <a:rPr lang="en-US" sz="2400" b="1" dirty="0">
                <a:solidFill>
                  <a:srgbClr val="FFFF00"/>
                </a:solidFill>
              </a:rPr>
              <a:t>YOU GAVE A GOOD REPORT</a:t>
            </a:r>
            <a:r>
              <a:rPr lang="en-US" sz="2400" dirty="0">
                <a:solidFill>
                  <a:srgbClr val="FFFF00"/>
                </a:solidFill>
              </a:rPr>
              <a:t> </a:t>
            </a:r>
          </a:p>
          <a:p>
            <a:r>
              <a:rPr lang="en-US" sz="2400" dirty="0">
                <a:solidFill>
                  <a:srgbClr val="FFFF00"/>
                </a:solidFill>
              </a:rPr>
              <a:t> </a:t>
            </a:r>
          </a:p>
        </p:txBody>
      </p:sp>
      <p:sp>
        <p:nvSpPr>
          <p:cNvPr id="5" name="Rectangle 4"/>
          <p:cNvSpPr/>
          <p:nvPr/>
        </p:nvSpPr>
        <p:spPr>
          <a:xfrm>
            <a:off x="152400" y="101025"/>
            <a:ext cx="8839200" cy="584775"/>
          </a:xfrm>
          <a:prstGeom prst="rect">
            <a:avLst/>
          </a:prstGeom>
        </p:spPr>
        <p:txBody>
          <a:bodyPr wrap="square">
            <a:spAutoFit/>
          </a:bodyPr>
          <a:lstStyle/>
          <a:p>
            <a:pPr algn="ctr"/>
            <a:r>
              <a:rPr lang="en-US" sz="3200" b="1" dirty="0" smtClean="0">
                <a:solidFill>
                  <a:srgbClr val="FFFF00"/>
                </a:solidFill>
              </a:rPr>
              <a:t>Giving A Good Report  </a:t>
            </a:r>
            <a:endParaRPr lang="en-US" sz="3200" dirty="0">
              <a:solidFill>
                <a:srgbClr val="FFFF00"/>
              </a:solidFill>
            </a:endParaRPr>
          </a:p>
        </p:txBody>
      </p:sp>
    </p:spTree>
    <p:extLst>
      <p:ext uri="{BB962C8B-B14F-4D97-AF65-F5344CB8AC3E}">
        <p14:creationId xmlns:p14="http://schemas.microsoft.com/office/powerpoint/2010/main" val="3544611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1077218"/>
          </a:xfrm>
          <a:prstGeom prst="rect">
            <a:avLst/>
          </a:prstGeom>
        </p:spPr>
        <p:txBody>
          <a:bodyPr wrap="square">
            <a:spAutoFit/>
          </a:bodyPr>
          <a:lstStyle/>
          <a:p>
            <a:pPr algn="ctr"/>
            <a:r>
              <a:rPr lang="en-US" sz="3200" b="1" dirty="0" smtClean="0">
                <a:solidFill>
                  <a:srgbClr val="FFFF00"/>
                </a:solidFill>
              </a:rPr>
              <a:t>God’s Providentially Allowed Setbacks</a:t>
            </a:r>
          </a:p>
          <a:p>
            <a:pPr algn="ctr"/>
            <a:r>
              <a:rPr lang="en-US" sz="3200" b="1" dirty="0" smtClean="0">
                <a:solidFill>
                  <a:srgbClr val="FFFF00"/>
                </a:solidFill>
              </a:rPr>
              <a:t>Are Not Meant to Paralyze Us but Provoke Faith </a:t>
            </a:r>
            <a:endParaRPr lang="en-US" sz="3200" dirty="0">
              <a:solidFill>
                <a:srgbClr val="FFFF00"/>
              </a:solidFill>
            </a:endParaRPr>
          </a:p>
        </p:txBody>
      </p:sp>
      <p:sp>
        <p:nvSpPr>
          <p:cNvPr id="5" name="Rectangle 4"/>
          <p:cNvSpPr/>
          <p:nvPr/>
        </p:nvSpPr>
        <p:spPr>
          <a:xfrm>
            <a:off x="304800" y="5181600"/>
            <a:ext cx="8534400" cy="1200329"/>
          </a:xfrm>
          <a:prstGeom prst="rect">
            <a:avLst/>
          </a:prstGeom>
        </p:spPr>
        <p:txBody>
          <a:bodyPr wrap="square">
            <a:spAutoFit/>
          </a:bodyPr>
          <a:lstStyle/>
          <a:p>
            <a:r>
              <a:rPr lang="en-US" sz="2400" dirty="0" smtClean="0"/>
              <a:t>They </a:t>
            </a:r>
            <a:r>
              <a:rPr lang="en-US" sz="2400" dirty="0"/>
              <a:t>will make war against the Lamb, but the Lamb will overcome them because </a:t>
            </a:r>
            <a:r>
              <a:rPr lang="en-US" sz="2400" dirty="0" smtClean="0"/>
              <a:t>He </a:t>
            </a:r>
            <a:r>
              <a:rPr lang="en-US" sz="2400" dirty="0"/>
              <a:t>is Lord of lords and King of kings--</a:t>
            </a:r>
            <a:r>
              <a:rPr lang="en-US" sz="2400" b="1" dirty="0">
                <a:solidFill>
                  <a:srgbClr val="FFFF00"/>
                </a:solidFill>
              </a:rPr>
              <a:t>and with </a:t>
            </a:r>
            <a:r>
              <a:rPr lang="en-US" sz="2400" b="1" dirty="0" smtClean="0">
                <a:solidFill>
                  <a:srgbClr val="FFFF00"/>
                </a:solidFill>
              </a:rPr>
              <a:t>Him </a:t>
            </a:r>
            <a:r>
              <a:rPr lang="en-US" sz="2400" b="1" dirty="0">
                <a:solidFill>
                  <a:srgbClr val="FFFF00"/>
                </a:solidFill>
              </a:rPr>
              <a:t>will be </a:t>
            </a:r>
            <a:r>
              <a:rPr lang="en-US" sz="2400" b="1" dirty="0" smtClean="0">
                <a:solidFill>
                  <a:srgbClr val="FFFF00"/>
                </a:solidFill>
              </a:rPr>
              <a:t>His </a:t>
            </a:r>
            <a:r>
              <a:rPr lang="en-US" sz="2400" b="1" dirty="0">
                <a:solidFill>
                  <a:srgbClr val="FFFF00"/>
                </a:solidFill>
              </a:rPr>
              <a:t>called, </a:t>
            </a:r>
            <a:r>
              <a:rPr lang="en-US" sz="2400" b="1" dirty="0" smtClean="0">
                <a:solidFill>
                  <a:srgbClr val="FFFF00"/>
                </a:solidFill>
              </a:rPr>
              <a:t>chosen, </a:t>
            </a:r>
            <a:r>
              <a:rPr lang="en-US" sz="2400" b="1" dirty="0">
                <a:solidFill>
                  <a:srgbClr val="FFFF00"/>
                </a:solidFill>
              </a:rPr>
              <a:t>and faithful followers." </a:t>
            </a:r>
            <a:r>
              <a:rPr lang="en-US" sz="2400" b="1" dirty="0"/>
              <a:t>Revelation 17:14 (NIV</a:t>
            </a:r>
            <a:r>
              <a:rPr lang="en-US" sz="2400" b="1" dirty="0" smtClean="0"/>
              <a:t>)</a:t>
            </a:r>
            <a:endParaRPr lang="en-US" sz="2400" dirty="0"/>
          </a:p>
        </p:txBody>
      </p:sp>
      <p:sp>
        <p:nvSpPr>
          <p:cNvPr id="6" name="Rectangle 5"/>
          <p:cNvSpPr/>
          <p:nvPr/>
        </p:nvSpPr>
        <p:spPr>
          <a:xfrm>
            <a:off x="333153" y="1295400"/>
            <a:ext cx="8610600" cy="3816429"/>
          </a:xfrm>
          <a:prstGeom prst="rect">
            <a:avLst/>
          </a:prstGeom>
        </p:spPr>
        <p:txBody>
          <a:bodyPr wrap="square">
            <a:spAutoFit/>
          </a:bodyPr>
          <a:lstStyle/>
          <a:p>
            <a:r>
              <a:rPr lang="en-US" sz="2200" dirty="0"/>
              <a:t> When David and his men came to Ziklag, they found it destroyed by fire and their wives and sons and daughters taken captive. </a:t>
            </a:r>
            <a:r>
              <a:rPr lang="en-US" sz="2200" baseline="30000" dirty="0"/>
              <a:t>4 </a:t>
            </a:r>
            <a:r>
              <a:rPr lang="en-US" sz="2200" dirty="0"/>
              <a:t> So David and his men wept aloud until they had no strength left to weep. </a:t>
            </a:r>
            <a:r>
              <a:rPr lang="en-US" sz="2200" baseline="30000" dirty="0"/>
              <a:t>5 </a:t>
            </a:r>
            <a:r>
              <a:rPr lang="en-US" sz="2200" dirty="0"/>
              <a:t> David's two wives had been captured--</a:t>
            </a:r>
            <a:r>
              <a:rPr lang="en-US" sz="2200" dirty="0" err="1"/>
              <a:t>Ahinoam</a:t>
            </a:r>
            <a:r>
              <a:rPr lang="en-US" sz="2200" dirty="0"/>
              <a:t> of </a:t>
            </a:r>
            <a:r>
              <a:rPr lang="en-US" sz="2200" dirty="0" err="1"/>
              <a:t>Jezreel</a:t>
            </a:r>
            <a:r>
              <a:rPr lang="en-US" sz="2200" dirty="0"/>
              <a:t> and Abigail, the widow of </a:t>
            </a:r>
            <a:r>
              <a:rPr lang="en-US" sz="2200" dirty="0" err="1"/>
              <a:t>Nabal</a:t>
            </a:r>
            <a:r>
              <a:rPr lang="en-US" sz="2200" dirty="0"/>
              <a:t> of Carmel. </a:t>
            </a:r>
            <a:r>
              <a:rPr lang="en-US" sz="2200" baseline="30000" dirty="0"/>
              <a:t>6 </a:t>
            </a:r>
            <a:r>
              <a:rPr lang="en-US" sz="2200" dirty="0"/>
              <a:t> </a:t>
            </a:r>
            <a:r>
              <a:rPr lang="en-US" sz="2200" b="1" dirty="0">
                <a:solidFill>
                  <a:srgbClr val="FFFF00"/>
                </a:solidFill>
              </a:rPr>
              <a:t>David was greatly distressed because the men were talking of stoning him; each one was bitter in spirit because of his sons and daughters. But David found strength in the </a:t>
            </a:r>
            <a:r>
              <a:rPr lang="en-US" sz="2200" b="1" cap="small" dirty="0">
                <a:solidFill>
                  <a:srgbClr val="FFFF00"/>
                </a:solidFill>
              </a:rPr>
              <a:t>LORD</a:t>
            </a:r>
            <a:r>
              <a:rPr lang="en-US" sz="2200" b="1" dirty="0">
                <a:solidFill>
                  <a:srgbClr val="FFFF00"/>
                </a:solidFill>
              </a:rPr>
              <a:t> his God</a:t>
            </a:r>
            <a:r>
              <a:rPr lang="en-US" sz="2200" dirty="0"/>
              <a:t>. </a:t>
            </a:r>
            <a:r>
              <a:rPr lang="en-US" sz="2200" baseline="30000" dirty="0"/>
              <a:t>7 </a:t>
            </a:r>
            <a:r>
              <a:rPr lang="en-US" sz="2200" dirty="0"/>
              <a:t> Then David said to Abiathar the priest, the son of Ahimelech, "Bring me the ephod." Abiathar brought it to him, </a:t>
            </a:r>
            <a:r>
              <a:rPr lang="en-US" sz="2200" baseline="30000" dirty="0"/>
              <a:t>8 </a:t>
            </a:r>
            <a:r>
              <a:rPr lang="en-US" sz="2200" dirty="0"/>
              <a:t> and David inquired of the </a:t>
            </a:r>
            <a:r>
              <a:rPr lang="en-US" sz="2200" cap="small" dirty="0"/>
              <a:t>LORD</a:t>
            </a:r>
            <a:r>
              <a:rPr lang="en-US" sz="2200" dirty="0"/>
              <a:t>, "Shall I pursue this raiding party? Will I overtake them?" "Pursue them," he answered. "You will certainly overtake them and succeed in the rescue." </a:t>
            </a:r>
            <a:r>
              <a:rPr lang="en-US" sz="2200" b="1" dirty="0"/>
              <a:t>1 Samuel 30:3-8 (NIV) </a:t>
            </a:r>
            <a:endParaRPr lang="en-US" sz="2200" dirty="0"/>
          </a:p>
        </p:txBody>
      </p:sp>
      <p:sp>
        <p:nvSpPr>
          <p:cNvPr id="7" name="Rectangle 6"/>
          <p:cNvSpPr/>
          <p:nvPr/>
        </p:nvSpPr>
        <p:spPr>
          <a:xfrm>
            <a:off x="152400" y="0"/>
            <a:ext cx="652744" cy="1323439"/>
          </a:xfrm>
          <a:prstGeom prst="rect">
            <a:avLst/>
          </a:prstGeom>
          <a:noFill/>
        </p:spPr>
        <p:txBody>
          <a:bodyPr wrap="none" lIns="91440" tIns="45720" rIns="91440" bIns="45720">
            <a:spAutoFit/>
          </a:bodyPr>
          <a:lstStyle/>
          <a:p>
            <a:pPr algn="ctr"/>
            <a:r>
              <a:rPr lang="en-US" sz="80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4</a:t>
            </a:r>
            <a:endParaRPr lang="en-US" sz="80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00573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345" y="1524000"/>
            <a:ext cx="8458200" cy="4893647"/>
          </a:xfrm>
          <a:prstGeom prst="rect">
            <a:avLst/>
          </a:prstGeom>
        </p:spPr>
        <p:txBody>
          <a:bodyPr wrap="square">
            <a:spAutoFit/>
          </a:bodyPr>
          <a:lstStyle/>
          <a:p>
            <a:r>
              <a:rPr lang="en-US" sz="2400" b="1" dirty="0">
                <a:solidFill>
                  <a:srgbClr val="FFFF00"/>
                </a:solidFill>
              </a:rPr>
              <a:t>I believe that God is still putting before us a huge opportunity to CRY OUT FOR </a:t>
            </a:r>
            <a:r>
              <a:rPr lang="en-US" sz="2400" b="1" dirty="0" smtClean="0">
                <a:solidFill>
                  <a:srgbClr val="FFFF00"/>
                </a:solidFill>
              </a:rPr>
              <a:t>AND RECEIVE  LOCAL AND </a:t>
            </a:r>
            <a:r>
              <a:rPr lang="en-US" sz="2400" b="1" dirty="0">
                <a:solidFill>
                  <a:srgbClr val="FFFF00"/>
                </a:solidFill>
              </a:rPr>
              <a:t>NATIONAL </a:t>
            </a:r>
            <a:r>
              <a:rPr lang="en-US" sz="2400" b="1" dirty="0" smtClean="0">
                <a:solidFill>
                  <a:srgbClr val="FFFF00"/>
                </a:solidFill>
              </a:rPr>
              <a:t>MIRACLES </a:t>
            </a:r>
            <a:r>
              <a:rPr lang="en-US" sz="2400" b="1" dirty="0"/>
              <a:t>– and we can’t let go of that – yes it will be in the trenches getting people to get involved – </a:t>
            </a:r>
            <a:r>
              <a:rPr lang="en-US" sz="2400" b="1" dirty="0" smtClean="0"/>
              <a:t> </a:t>
            </a:r>
            <a:r>
              <a:rPr lang="en-US" sz="2400" b="1" dirty="0"/>
              <a:t>dynamic discipleship – and high level intercession and warfare </a:t>
            </a:r>
            <a:r>
              <a:rPr lang="en-US" sz="2400" b="1" dirty="0" smtClean="0"/>
              <a:t>and worship - </a:t>
            </a:r>
            <a:r>
              <a:rPr lang="en-US" sz="2400" b="1" dirty="0">
                <a:solidFill>
                  <a:srgbClr val="FFFF00"/>
                </a:solidFill>
              </a:rPr>
              <a:t>but there is this SUPERNATURAL</a:t>
            </a:r>
            <a:r>
              <a:rPr lang="en-US" sz="2400" dirty="0">
                <a:solidFill>
                  <a:srgbClr val="FFFF00"/>
                </a:solidFill>
              </a:rPr>
              <a:t> </a:t>
            </a:r>
            <a:r>
              <a:rPr lang="en-US" sz="2400" b="1" dirty="0">
                <a:solidFill>
                  <a:srgbClr val="FFFF00"/>
                </a:solidFill>
              </a:rPr>
              <a:t>aspect of it that the INTERCESSORY PROPHETS lift the Church up to believe for</a:t>
            </a:r>
            <a:r>
              <a:rPr lang="en-US" sz="2400" dirty="0"/>
              <a:t>. </a:t>
            </a:r>
            <a:r>
              <a:rPr lang="en-US" sz="2400" b="1" dirty="0"/>
              <a:t>And without that we really don’t expect anything.</a:t>
            </a:r>
          </a:p>
          <a:p>
            <a:r>
              <a:rPr lang="en-US" sz="2400" dirty="0"/>
              <a:t> </a:t>
            </a:r>
          </a:p>
          <a:p>
            <a:r>
              <a:rPr lang="en-US" sz="2400" b="1" dirty="0">
                <a:solidFill>
                  <a:srgbClr val="FFFF00"/>
                </a:solidFill>
              </a:rPr>
              <a:t>Finally we have to have a profound crescendo of intensified faith to get over this mountain of familiar organized religion and generational unbelief that still STALKS us. </a:t>
            </a:r>
            <a:r>
              <a:rPr lang="en-US" sz="2400" b="1" dirty="0"/>
              <a:t>Prevailing intensified prayer is </a:t>
            </a:r>
            <a:r>
              <a:rPr lang="en-US" sz="2400" b="1" dirty="0" smtClean="0"/>
              <a:t>growing in </a:t>
            </a:r>
            <a:r>
              <a:rPr lang="en-US" sz="2400" b="1" dirty="0"/>
              <a:t>our midst and God is going to kindle His Glory among us. </a:t>
            </a:r>
            <a:endParaRPr lang="en-US" sz="2400" b="1" dirty="0" smtClean="0"/>
          </a:p>
          <a:p>
            <a:r>
              <a:rPr lang="en-US" sz="2400" b="1" dirty="0" smtClean="0"/>
              <a:t>Don Lamb December </a:t>
            </a:r>
            <a:r>
              <a:rPr lang="en-US" sz="2400" b="1" dirty="0"/>
              <a:t>2020.</a:t>
            </a:r>
            <a:endParaRPr lang="en-US" sz="2400" dirty="0"/>
          </a:p>
        </p:txBody>
      </p:sp>
      <p:sp>
        <p:nvSpPr>
          <p:cNvPr id="5" name="Rectangle 4"/>
          <p:cNvSpPr/>
          <p:nvPr/>
        </p:nvSpPr>
        <p:spPr>
          <a:xfrm>
            <a:off x="152400" y="228600"/>
            <a:ext cx="8763000" cy="646331"/>
          </a:xfrm>
          <a:prstGeom prst="rect">
            <a:avLst/>
          </a:prstGeom>
        </p:spPr>
        <p:txBody>
          <a:bodyPr wrap="square">
            <a:spAutoFit/>
          </a:bodyPr>
          <a:lstStyle/>
          <a:p>
            <a:pPr algn="ctr"/>
            <a:r>
              <a:rPr lang="en-US" sz="3600" b="1" dirty="0" smtClean="0">
                <a:solidFill>
                  <a:srgbClr val="FFFF00"/>
                </a:solidFill>
              </a:rPr>
              <a:t>Ultimately A “Now” Faith Must Be Stirred Up</a:t>
            </a:r>
            <a:endParaRPr lang="en-US" sz="3600" dirty="0">
              <a:solidFill>
                <a:srgbClr val="FFFF00"/>
              </a:solidFill>
            </a:endParaRPr>
          </a:p>
        </p:txBody>
      </p:sp>
    </p:spTree>
    <p:extLst>
      <p:ext uri="{BB962C8B-B14F-4D97-AF65-F5344CB8AC3E}">
        <p14:creationId xmlns:p14="http://schemas.microsoft.com/office/powerpoint/2010/main" val="4089513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819400"/>
            <a:ext cx="8382000" cy="3970318"/>
          </a:xfrm>
          <a:prstGeom prst="rect">
            <a:avLst/>
          </a:prstGeom>
        </p:spPr>
        <p:txBody>
          <a:bodyPr wrap="square">
            <a:spAutoFit/>
          </a:bodyPr>
          <a:lstStyle/>
          <a:p>
            <a:r>
              <a:rPr lang="en-US" sz="2800" dirty="0" smtClean="0"/>
              <a:t>There</a:t>
            </a:r>
            <a:r>
              <a:rPr lang="en-US" sz="2800" dirty="0"/>
              <a:t>, by the </a:t>
            </a:r>
            <a:r>
              <a:rPr lang="en-US" sz="2800" dirty="0" err="1"/>
              <a:t>Ahava</a:t>
            </a:r>
            <a:r>
              <a:rPr lang="en-US" sz="2800" dirty="0"/>
              <a:t> Canal, I proclaimed a fast, so that we might humble ourselves before our God and ask him for a safe journey for us and our children, with all our possessions. </a:t>
            </a:r>
            <a:r>
              <a:rPr lang="en-US" sz="2800" baseline="30000" dirty="0"/>
              <a:t>22 </a:t>
            </a:r>
            <a:r>
              <a:rPr lang="en-US" sz="2800" dirty="0"/>
              <a:t> </a:t>
            </a:r>
            <a:r>
              <a:rPr lang="en-US" sz="2800" b="1" dirty="0">
                <a:solidFill>
                  <a:srgbClr val="FFFF00"/>
                </a:solidFill>
              </a:rPr>
              <a:t>I was ashamed to ask the king for soldiers and horsemen to protect us from enemies on the road, because we had told the king, "The gracious hand of our God is on everyone who looks to </a:t>
            </a:r>
            <a:r>
              <a:rPr lang="en-US" sz="2800" b="1" dirty="0" smtClean="0">
                <a:solidFill>
                  <a:srgbClr val="FFFF00"/>
                </a:solidFill>
              </a:rPr>
              <a:t>Him</a:t>
            </a:r>
            <a:r>
              <a:rPr lang="en-US" sz="2800" b="1" dirty="0">
                <a:solidFill>
                  <a:srgbClr val="FFFF00"/>
                </a:solidFill>
              </a:rPr>
              <a:t>,</a:t>
            </a:r>
            <a:r>
              <a:rPr lang="en-US" sz="2800" dirty="0"/>
              <a:t> but </a:t>
            </a:r>
            <a:r>
              <a:rPr lang="en-US" sz="2800" dirty="0" smtClean="0"/>
              <a:t>His </a:t>
            </a:r>
            <a:r>
              <a:rPr lang="en-US" sz="2800" dirty="0"/>
              <a:t>great anger is against all who forsake </a:t>
            </a:r>
            <a:r>
              <a:rPr lang="en-US" sz="2800" dirty="0" smtClean="0"/>
              <a:t>Him</a:t>
            </a:r>
            <a:r>
              <a:rPr lang="en-US" sz="2800" dirty="0"/>
              <a:t>." </a:t>
            </a:r>
            <a:r>
              <a:rPr lang="en-US" sz="2800" baseline="30000" dirty="0"/>
              <a:t>23 </a:t>
            </a:r>
            <a:r>
              <a:rPr lang="en-US" sz="2800" dirty="0"/>
              <a:t> So we fasted and petitioned our God about this, and </a:t>
            </a:r>
            <a:r>
              <a:rPr lang="en-US" sz="2800" dirty="0" smtClean="0"/>
              <a:t>He </a:t>
            </a:r>
            <a:r>
              <a:rPr lang="en-US" sz="2800" dirty="0"/>
              <a:t>answered our prayer. </a:t>
            </a:r>
            <a:r>
              <a:rPr lang="en-US" sz="2800" b="1" dirty="0"/>
              <a:t>Ezra 8:21-23 (NIV) </a:t>
            </a:r>
            <a:endParaRPr lang="en-US" sz="2800" dirty="0"/>
          </a:p>
        </p:txBody>
      </p:sp>
      <p:sp>
        <p:nvSpPr>
          <p:cNvPr id="5" name="Rectangle 4"/>
          <p:cNvSpPr/>
          <p:nvPr/>
        </p:nvSpPr>
        <p:spPr>
          <a:xfrm>
            <a:off x="533400" y="76200"/>
            <a:ext cx="8153400" cy="1077218"/>
          </a:xfrm>
          <a:prstGeom prst="rect">
            <a:avLst/>
          </a:prstGeom>
        </p:spPr>
        <p:txBody>
          <a:bodyPr wrap="square">
            <a:spAutoFit/>
          </a:bodyPr>
          <a:lstStyle/>
          <a:p>
            <a:pPr algn="ctr"/>
            <a:r>
              <a:rPr lang="en-US" sz="3200" b="1" dirty="0" smtClean="0">
                <a:solidFill>
                  <a:srgbClr val="FFFF00"/>
                </a:solidFill>
              </a:rPr>
              <a:t>Just Because You Are On God’s Mission</a:t>
            </a:r>
          </a:p>
          <a:p>
            <a:pPr algn="ctr"/>
            <a:r>
              <a:rPr lang="en-US" sz="3200" b="1" dirty="0" smtClean="0">
                <a:solidFill>
                  <a:srgbClr val="FFFF00"/>
                </a:solidFill>
              </a:rPr>
              <a:t>Doesn’t Mean You Won’t Face Opposition</a:t>
            </a:r>
            <a:endParaRPr lang="en-US" sz="3200" dirty="0">
              <a:solidFill>
                <a:srgbClr val="FFFF00"/>
              </a:solidFill>
            </a:endParaRPr>
          </a:p>
        </p:txBody>
      </p:sp>
      <p:sp>
        <p:nvSpPr>
          <p:cNvPr id="6" name="Rectangle 5"/>
          <p:cNvSpPr/>
          <p:nvPr/>
        </p:nvSpPr>
        <p:spPr>
          <a:xfrm>
            <a:off x="76200" y="276761"/>
            <a:ext cx="652744" cy="1323439"/>
          </a:xfrm>
          <a:prstGeom prst="rect">
            <a:avLst/>
          </a:prstGeom>
          <a:noFill/>
        </p:spPr>
        <p:txBody>
          <a:bodyPr wrap="none" lIns="91440" tIns="45720" rIns="91440" bIns="45720">
            <a:spAutoFit/>
          </a:bodyPr>
          <a:lstStyle/>
          <a:p>
            <a:pPr algn="ctr"/>
            <a:r>
              <a:rPr lang="en-US" sz="80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5</a:t>
            </a:r>
            <a:endParaRPr lang="en-US" sz="80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pic>
        <p:nvPicPr>
          <p:cNvPr id="7170" name="Picture 2" descr="22 EZRA ideas | bible, ezra, worship the 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98051"/>
            <a:ext cx="1368425" cy="164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462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28600"/>
            <a:ext cx="8153400" cy="707886"/>
          </a:xfrm>
          <a:prstGeom prst="rect">
            <a:avLst/>
          </a:prstGeom>
        </p:spPr>
        <p:txBody>
          <a:bodyPr wrap="square">
            <a:spAutoFit/>
          </a:bodyPr>
          <a:lstStyle/>
          <a:p>
            <a:pPr algn="ctr"/>
            <a:r>
              <a:rPr lang="en-US" sz="4000" b="1" dirty="0" smtClean="0">
                <a:solidFill>
                  <a:srgbClr val="FFFF00"/>
                </a:solidFill>
              </a:rPr>
              <a:t>The Upside Down Kingdom </a:t>
            </a:r>
            <a:endParaRPr lang="en-US" sz="4000" dirty="0">
              <a:solidFill>
                <a:srgbClr val="FFFF00"/>
              </a:solidFill>
            </a:endParaRPr>
          </a:p>
        </p:txBody>
      </p:sp>
      <p:sp>
        <p:nvSpPr>
          <p:cNvPr id="2" name="Rectangle 1"/>
          <p:cNvSpPr/>
          <p:nvPr/>
        </p:nvSpPr>
        <p:spPr>
          <a:xfrm>
            <a:off x="457200" y="1447800"/>
            <a:ext cx="8229600" cy="4524315"/>
          </a:xfrm>
          <a:prstGeom prst="rect">
            <a:avLst/>
          </a:prstGeom>
        </p:spPr>
        <p:txBody>
          <a:bodyPr wrap="square">
            <a:spAutoFit/>
          </a:bodyPr>
          <a:lstStyle/>
          <a:p>
            <a:r>
              <a:rPr lang="en-US" sz="3200" dirty="0" smtClean="0"/>
              <a:t>Three </a:t>
            </a:r>
            <a:r>
              <a:rPr lang="en-US" sz="3200" dirty="0"/>
              <a:t>times I pleaded with the Lord to take it </a:t>
            </a:r>
            <a:r>
              <a:rPr lang="en-US" sz="3200" dirty="0" smtClean="0"/>
              <a:t> (Thorn in the flesh) away </a:t>
            </a:r>
            <a:r>
              <a:rPr lang="en-US" sz="3200" dirty="0"/>
              <a:t>from me. </a:t>
            </a:r>
            <a:r>
              <a:rPr lang="en-US" sz="3200" baseline="30000" dirty="0"/>
              <a:t>9 </a:t>
            </a:r>
            <a:r>
              <a:rPr lang="en-US" sz="3200" dirty="0"/>
              <a:t> But he said to me, "My grace is sufficient for you, for my power is made perfect in weakness." Therefore I will boast all the more gladly about my weaknesses, so that Christ's power may rest on me. </a:t>
            </a:r>
            <a:r>
              <a:rPr lang="en-US" sz="3200" baseline="30000" dirty="0"/>
              <a:t>10 </a:t>
            </a:r>
            <a:r>
              <a:rPr lang="en-US" sz="3200" dirty="0"/>
              <a:t> That is why, for Christ's sake, I delight in weaknesses, in insults, in hardships, in persecutions, in difficulties. For when I am weak, then I am strong. </a:t>
            </a:r>
            <a:r>
              <a:rPr lang="en-US" sz="3200" b="1" dirty="0"/>
              <a:t>2 Corinthians 12:8-10 (NIV) </a:t>
            </a:r>
            <a:endParaRPr lang="en-US" sz="3200" dirty="0"/>
          </a:p>
        </p:txBody>
      </p:sp>
    </p:spTree>
    <p:extLst>
      <p:ext uri="{BB962C8B-B14F-4D97-AF65-F5344CB8AC3E}">
        <p14:creationId xmlns:p14="http://schemas.microsoft.com/office/powerpoint/2010/main" val="140306944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153400" cy="1323439"/>
          </a:xfrm>
          <a:prstGeom prst="rect">
            <a:avLst/>
          </a:prstGeom>
        </p:spPr>
        <p:txBody>
          <a:bodyPr wrap="square">
            <a:spAutoFit/>
          </a:bodyPr>
          <a:lstStyle/>
          <a:p>
            <a:pPr algn="ctr"/>
            <a:r>
              <a:rPr lang="en-US" sz="4000" b="1" dirty="0" smtClean="0">
                <a:solidFill>
                  <a:srgbClr val="FFFF00"/>
                </a:solidFill>
              </a:rPr>
              <a:t>Why Does The Church Not </a:t>
            </a:r>
          </a:p>
          <a:p>
            <a:pPr algn="ctr"/>
            <a:r>
              <a:rPr lang="en-US" sz="4000" b="1" dirty="0" smtClean="0">
                <a:solidFill>
                  <a:srgbClr val="FFFF00"/>
                </a:solidFill>
              </a:rPr>
              <a:t>Leverage Her Kingdom Privileges?</a:t>
            </a:r>
            <a:endParaRPr lang="en-US" sz="4000" dirty="0">
              <a:solidFill>
                <a:srgbClr val="FFFF00"/>
              </a:solidFill>
            </a:endParaRPr>
          </a:p>
        </p:txBody>
      </p:sp>
      <p:sp>
        <p:nvSpPr>
          <p:cNvPr id="5" name="Rectangle 4"/>
          <p:cNvSpPr/>
          <p:nvPr/>
        </p:nvSpPr>
        <p:spPr>
          <a:xfrm>
            <a:off x="381000" y="1752600"/>
            <a:ext cx="8476307" cy="1815882"/>
          </a:xfrm>
          <a:prstGeom prst="rect">
            <a:avLst/>
          </a:prstGeom>
        </p:spPr>
        <p:txBody>
          <a:bodyPr wrap="square">
            <a:spAutoFit/>
          </a:bodyPr>
          <a:lstStyle/>
          <a:p>
            <a:r>
              <a:rPr lang="en-US" sz="2800" dirty="0" smtClean="0"/>
              <a:t>"O </a:t>
            </a:r>
            <a:r>
              <a:rPr lang="en-US" sz="2800" dirty="0"/>
              <a:t>Jerusalem, Jerusalem, you who kill the prophets and stone those sent to you, how often I have longed to gather your children together, as a hen gathers her chicks under her wings, </a:t>
            </a:r>
            <a:r>
              <a:rPr lang="en-US" sz="2800" b="1" dirty="0">
                <a:solidFill>
                  <a:srgbClr val="FFFF00"/>
                </a:solidFill>
              </a:rPr>
              <a:t>but you were not willing! </a:t>
            </a:r>
            <a:r>
              <a:rPr lang="en-US" sz="2800" b="1" dirty="0"/>
              <a:t>Luke 13:34 (NIV) </a:t>
            </a:r>
            <a:endParaRPr lang="en-US" sz="2800" dirty="0"/>
          </a:p>
        </p:txBody>
      </p:sp>
      <p:sp>
        <p:nvSpPr>
          <p:cNvPr id="6" name="Rectangle 5"/>
          <p:cNvSpPr/>
          <p:nvPr/>
        </p:nvSpPr>
        <p:spPr>
          <a:xfrm>
            <a:off x="381000" y="3657600"/>
            <a:ext cx="8421232" cy="3046988"/>
          </a:xfrm>
          <a:prstGeom prst="rect">
            <a:avLst/>
          </a:prstGeom>
        </p:spPr>
        <p:txBody>
          <a:bodyPr wrap="square">
            <a:spAutoFit/>
          </a:bodyPr>
          <a:lstStyle/>
          <a:p>
            <a:r>
              <a:rPr lang="en-US" sz="2400" dirty="0" smtClean="0"/>
              <a:t>As </a:t>
            </a:r>
            <a:r>
              <a:rPr lang="en-US" sz="2400" dirty="0"/>
              <a:t>he approached Jerusalem and saw the city, he wept over it </a:t>
            </a:r>
            <a:r>
              <a:rPr lang="en-US" sz="2400" baseline="30000" dirty="0"/>
              <a:t>42 </a:t>
            </a:r>
            <a:r>
              <a:rPr lang="en-US" sz="2400" dirty="0"/>
              <a:t> and said, "If you, even you, had only known on this day what would bring you peace--but now it is hidden from your eyes. </a:t>
            </a:r>
            <a:r>
              <a:rPr lang="en-US" sz="2400" baseline="30000" dirty="0"/>
              <a:t>43 </a:t>
            </a:r>
            <a:r>
              <a:rPr lang="en-US" sz="2400" dirty="0"/>
              <a:t> The days will come upon you when your enemies will build an embankment against you and encircle you and hem you in on every side. </a:t>
            </a:r>
            <a:r>
              <a:rPr lang="en-US" sz="2400" baseline="30000" dirty="0"/>
              <a:t>44 </a:t>
            </a:r>
            <a:r>
              <a:rPr lang="en-US" sz="2400" dirty="0"/>
              <a:t> They will dash you to the ground, you and the children within your walls. They will not leave one stone on another</a:t>
            </a:r>
            <a:r>
              <a:rPr lang="en-US" sz="2400" b="1" dirty="0">
                <a:solidFill>
                  <a:srgbClr val="FFFF00"/>
                </a:solidFill>
              </a:rPr>
              <a:t>, because you did not recognize the time of God's coming to you</a:t>
            </a:r>
            <a:r>
              <a:rPr lang="en-US" sz="2400" b="1" dirty="0" smtClean="0">
                <a:solidFill>
                  <a:srgbClr val="FFFF00"/>
                </a:solidFill>
              </a:rPr>
              <a:t>. (Time of visitation (inspection).</a:t>
            </a:r>
            <a:r>
              <a:rPr lang="en-US" sz="2400" dirty="0" smtClean="0"/>
              <a:t>" </a:t>
            </a:r>
            <a:r>
              <a:rPr lang="en-US" sz="2400" b="1" dirty="0"/>
              <a:t>Luke 19:41-44 (NIV) </a:t>
            </a:r>
            <a:endParaRPr lang="en-US" sz="2400" dirty="0"/>
          </a:p>
        </p:txBody>
      </p:sp>
    </p:spTree>
    <p:extLst>
      <p:ext uri="{BB962C8B-B14F-4D97-AF65-F5344CB8AC3E}">
        <p14:creationId xmlns:p14="http://schemas.microsoft.com/office/powerpoint/2010/main" val="2607059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95071"/>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dirty="0">
                <a:solidFill>
                  <a:srgbClr val="FFFF00"/>
                </a:solidFill>
              </a:rPr>
              <a:t>For God's gifts and His call are irrevocable. </a:t>
            </a:r>
            <a:r>
              <a:rPr lang="en-US" altLang="en-US" sz="3600" b="1" dirty="0">
                <a:solidFill>
                  <a:srgbClr val="FFFF00"/>
                </a:solidFill>
              </a:rPr>
              <a:t>Romans 11:29 (NIV</a:t>
            </a:r>
            <a:r>
              <a:rPr lang="en-US" altLang="en-US" sz="3600" b="1" dirty="0" smtClean="0">
                <a:solidFill>
                  <a:srgbClr val="FFFF00"/>
                </a:solidFill>
              </a:rPr>
              <a:t>)</a:t>
            </a:r>
            <a:endParaRPr lang="en-US" altLang="en-US" sz="3600" dirty="0">
              <a:solidFill>
                <a:srgbClr val="FFFF00"/>
              </a:solidFill>
            </a:endParaRPr>
          </a:p>
        </p:txBody>
      </p:sp>
      <p:pic>
        <p:nvPicPr>
          <p:cNvPr id="5" name="Picture 2" descr="Conceptual diagram illustrating life history trajectories and their...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r="17839"/>
          <a:stretch>
            <a:fillRect/>
          </a:stretch>
        </p:blipFill>
        <p:spPr bwMode="auto">
          <a:xfrm>
            <a:off x="1600200" y="2057400"/>
            <a:ext cx="51181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1600200" y="3276600"/>
            <a:ext cx="17526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rgbClr val="16E247"/>
                </a:solidFill>
              </a:rPr>
              <a:t>Green </a:t>
            </a:r>
            <a:r>
              <a:rPr lang="en-US" altLang="en-US" sz="2400" dirty="0" smtClean="0">
                <a:solidFill>
                  <a:srgbClr val="16E247"/>
                </a:solidFill>
              </a:rPr>
              <a:t>dotted Line </a:t>
            </a:r>
            <a:r>
              <a:rPr lang="en-US" altLang="en-US" sz="2400" dirty="0">
                <a:solidFill>
                  <a:srgbClr val="16E247"/>
                </a:solidFill>
              </a:rPr>
              <a:t>is God’s </a:t>
            </a:r>
            <a:r>
              <a:rPr lang="en-US" altLang="en-US" sz="2400" dirty="0" smtClean="0">
                <a:solidFill>
                  <a:srgbClr val="16E247"/>
                </a:solidFill>
              </a:rPr>
              <a:t>Best</a:t>
            </a:r>
            <a:endParaRPr lang="en-US" altLang="en-US" sz="2400" dirty="0"/>
          </a:p>
        </p:txBody>
      </p:sp>
      <p:sp>
        <p:nvSpPr>
          <p:cNvPr id="7" name="Rectangle 3"/>
          <p:cNvSpPr>
            <a:spLocks noChangeArrowheads="1"/>
          </p:cNvSpPr>
          <p:nvPr/>
        </p:nvSpPr>
        <p:spPr bwMode="auto">
          <a:xfrm>
            <a:off x="2133600" y="2057400"/>
            <a:ext cx="3124200" cy="1143000"/>
          </a:xfrm>
          <a:prstGeom prst="rect">
            <a:avLst/>
          </a:prstGeom>
          <a:gradFill flip="none" rotWithShape="1">
            <a:gsLst>
              <a:gs pos="0">
                <a:srgbClr val="000000"/>
              </a:gs>
              <a:gs pos="39999">
                <a:srgbClr val="0A128C"/>
              </a:gs>
              <a:gs pos="70000">
                <a:srgbClr val="181CC7"/>
              </a:gs>
              <a:gs pos="88000">
                <a:srgbClr val="7005D4"/>
              </a:gs>
              <a:gs pos="100000">
                <a:srgbClr val="8C3D91"/>
              </a:gs>
            </a:gsLst>
            <a:lin ang="10800000" scaled="1"/>
            <a:tileRect/>
          </a:gradFill>
          <a:ln w="25400" algn="ctr">
            <a:solidFill>
              <a:schemeClr val="tx1"/>
            </a:solidFill>
            <a:round/>
            <a:headEnd type="none" w="sm" len="sm"/>
            <a:tailEnd type="none" w="sm" len="sm"/>
          </a:ln>
          <a:effec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8" name="TextBox 4"/>
          <p:cNvSpPr txBox="1">
            <a:spLocks noChangeArrowheads="1"/>
          </p:cNvSpPr>
          <p:nvPr/>
        </p:nvSpPr>
        <p:spPr bwMode="auto">
          <a:xfrm>
            <a:off x="2514600" y="22098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Life Growth </a:t>
            </a:r>
          </a:p>
        </p:txBody>
      </p:sp>
      <p:sp>
        <p:nvSpPr>
          <p:cNvPr id="9" name="TextBox 8"/>
          <p:cNvSpPr txBox="1"/>
          <p:nvPr/>
        </p:nvSpPr>
        <p:spPr>
          <a:xfrm>
            <a:off x="4419600" y="4986338"/>
            <a:ext cx="2298700" cy="1200329"/>
          </a:xfrm>
          <a:prstGeom prst="rect">
            <a:avLst/>
          </a:prstGeom>
          <a:solidFill>
            <a:schemeClr val="bg1"/>
          </a:solidFill>
        </p:spPr>
        <p:txBody>
          <a:bodyPr>
            <a:spAutoFit/>
          </a:bodyPr>
          <a:lstStyle/>
          <a:p>
            <a:pPr>
              <a:defRPr/>
            </a:pPr>
            <a:r>
              <a:rPr lang="en-US" dirty="0">
                <a:solidFill>
                  <a:srgbClr val="00B0F0"/>
                </a:solidFill>
              </a:rPr>
              <a:t>Blue Line Is The Enemy’s </a:t>
            </a:r>
            <a:r>
              <a:rPr lang="en-US" dirty="0" smtClean="0">
                <a:solidFill>
                  <a:srgbClr val="00B0F0"/>
                </a:solidFill>
              </a:rPr>
              <a:t>corrupted </a:t>
            </a:r>
            <a:r>
              <a:rPr lang="en-US" dirty="0">
                <a:solidFill>
                  <a:srgbClr val="00B0F0"/>
                </a:solidFill>
              </a:rPr>
              <a:t>plan for your life </a:t>
            </a:r>
          </a:p>
          <a:p>
            <a:pPr>
              <a:defRPr/>
            </a:pPr>
            <a:endParaRPr lang="en-US" dirty="0"/>
          </a:p>
        </p:txBody>
      </p:sp>
      <p:sp>
        <p:nvSpPr>
          <p:cNvPr id="10" name="TextBox 7"/>
          <p:cNvSpPr txBox="1">
            <a:spLocks noChangeArrowheads="1"/>
          </p:cNvSpPr>
          <p:nvPr/>
        </p:nvSpPr>
        <p:spPr bwMode="auto">
          <a:xfrm>
            <a:off x="6172200" y="3752850"/>
            <a:ext cx="22987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rgbClr val="FF0000"/>
                </a:solidFill>
              </a:rPr>
              <a:t>Red Dotted Line is you going back and forth</a:t>
            </a:r>
          </a:p>
        </p:txBody>
      </p:sp>
      <p:sp>
        <p:nvSpPr>
          <p:cNvPr id="2" name="Rectangle 1"/>
          <p:cNvSpPr/>
          <p:nvPr/>
        </p:nvSpPr>
        <p:spPr>
          <a:xfrm>
            <a:off x="76200" y="2209800"/>
            <a:ext cx="1409700" cy="2831544"/>
          </a:xfrm>
          <a:prstGeom prst="rect">
            <a:avLst/>
          </a:prstGeom>
        </p:spPr>
        <p:txBody>
          <a:bodyPr wrap="square">
            <a:spAutoFit/>
          </a:bodyPr>
          <a:lstStyle/>
          <a:p>
            <a:r>
              <a:rPr lang="en-US" sz="2000" dirty="0" smtClean="0"/>
              <a:t>All </a:t>
            </a:r>
            <a:r>
              <a:rPr lang="en-US" sz="2000" dirty="0"/>
              <a:t>the days ordained for me were written in your book before one of them came to be. </a:t>
            </a:r>
            <a:endParaRPr lang="en-US" sz="2000" dirty="0" smtClean="0"/>
          </a:p>
          <a:p>
            <a:r>
              <a:rPr lang="en-US" b="1" dirty="0" smtClean="0"/>
              <a:t>Psalm </a:t>
            </a:r>
            <a:r>
              <a:rPr lang="en-US" b="1" dirty="0"/>
              <a:t>139:16 </a:t>
            </a:r>
            <a:endParaRPr lang="en-US" dirty="0"/>
          </a:p>
        </p:txBody>
      </p:sp>
      <p:sp>
        <p:nvSpPr>
          <p:cNvPr id="11" name="Rectangle 10"/>
          <p:cNvSpPr/>
          <p:nvPr/>
        </p:nvSpPr>
        <p:spPr>
          <a:xfrm>
            <a:off x="6858000" y="1009471"/>
            <a:ext cx="2057400" cy="2862322"/>
          </a:xfrm>
          <a:prstGeom prst="rect">
            <a:avLst/>
          </a:prstGeom>
        </p:spPr>
        <p:txBody>
          <a:bodyPr wrap="square">
            <a:spAutoFit/>
          </a:bodyPr>
          <a:lstStyle/>
          <a:p>
            <a:r>
              <a:rPr lang="en-US" sz="2000" dirty="0" smtClean="0"/>
              <a:t>For </a:t>
            </a:r>
            <a:r>
              <a:rPr lang="en-US" sz="2000" dirty="0"/>
              <a:t>we are God's workmanship, created in Christ Jesus to do good works, which God prepared in advance for us to do. </a:t>
            </a:r>
            <a:r>
              <a:rPr lang="en-US" sz="2000" b="1" dirty="0"/>
              <a:t>Ephesians </a:t>
            </a:r>
            <a:r>
              <a:rPr lang="en-US" sz="2000" b="1" dirty="0" smtClean="0"/>
              <a:t>2:10</a:t>
            </a:r>
            <a:r>
              <a:rPr lang="en-US" sz="2000" dirty="0"/>
              <a:t/>
            </a:r>
            <a:br>
              <a:rPr lang="en-US" sz="2000" dirty="0"/>
            </a:br>
            <a:endParaRPr lang="en-US" sz="2000" dirty="0"/>
          </a:p>
        </p:txBody>
      </p:sp>
      <p:sp>
        <p:nvSpPr>
          <p:cNvPr id="3" name="TextBox 2"/>
          <p:cNvSpPr txBox="1"/>
          <p:nvPr/>
        </p:nvSpPr>
        <p:spPr>
          <a:xfrm>
            <a:off x="1600200" y="1371600"/>
            <a:ext cx="4419600" cy="461665"/>
          </a:xfrm>
          <a:prstGeom prst="rect">
            <a:avLst/>
          </a:prstGeom>
          <a:noFill/>
        </p:spPr>
        <p:txBody>
          <a:bodyPr wrap="square" rtlCol="0">
            <a:spAutoFit/>
          </a:bodyPr>
          <a:lstStyle/>
          <a:p>
            <a:r>
              <a:rPr lang="en-US" sz="2400" dirty="0" smtClean="0"/>
              <a:t>Providentially manipulated details</a:t>
            </a:r>
            <a:endParaRPr lang="en-US" sz="2400" dirty="0"/>
          </a:p>
        </p:txBody>
      </p:sp>
    </p:spTree>
    <p:extLst>
      <p:ext uri="{BB962C8B-B14F-4D97-AF65-F5344CB8AC3E}">
        <p14:creationId xmlns:p14="http://schemas.microsoft.com/office/powerpoint/2010/main" val="11423402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5105400"/>
            <a:ext cx="7873603" cy="1569660"/>
          </a:xfrm>
          <a:prstGeom prst="rect">
            <a:avLst/>
          </a:prstGeom>
          <a:noFill/>
        </p:spPr>
        <p:txBody>
          <a:bodyPr wrap="square" rtlCol="0">
            <a:spAutoFit/>
          </a:bodyPr>
          <a:lstStyle/>
          <a:p>
            <a:pPr algn="ctr"/>
            <a:r>
              <a:rPr lang="en-US" sz="3200" b="1" dirty="0" smtClean="0">
                <a:solidFill>
                  <a:srgbClr val="FFFF00"/>
                </a:solidFill>
              </a:rPr>
              <a:t>Final Sermon in Series</a:t>
            </a:r>
          </a:p>
          <a:p>
            <a:pPr algn="ctr"/>
            <a:r>
              <a:rPr lang="en-US" sz="3200" b="1" dirty="0" smtClean="0">
                <a:solidFill>
                  <a:srgbClr val="00B0F0"/>
                </a:solidFill>
              </a:rPr>
              <a:t>THE HARVEST IS HERE</a:t>
            </a:r>
          </a:p>
          <a:p>
            <a:pPr algn="ctr"/>
            <a:r>
              <a:rPr lang="en-US" sz="3200" b="1" dirty="0" smtClean="0">
                <a:solidFill>
                  <a:srgbClr val="00B0F0"/>
                </a:solidFill>
              </a:rPr>
              <a:t>ALTHOUGH IT IS BEING FIERCELY RESISTED</a:t>
            </a:r>
            <a:endParaRPr lang="en-US" sz="3200" b="1" dirty="0">
              <a:solidFill>
                <a:srgbClr val="00B0F0"/>
              </a:solidFill>
            </a:endParaRPr>
          </a:p>
        </p:txBody>
      </p:sp>
      <p:sp>
        <p:nvSpPr>
          <p:cNvPr id="6" name="AutoShape 2" descr="The Marketing Vulcano erupts. Move, move move ! | Ger van den Buij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572000" y="4338935"/>
            <a:ext cx="1981200" cy="461665"/>
          </a:xfrm>
          <a:prstGeom prst="rect">
            <a:avLst/>
          </a:prstGeom>
          <a:noFill/>
        </p:spPr>
        <p:txBody>
          <a:bodyPr wrap="square" rtlCol="0">
            <a:spAutoFit/>
          </a:bodyPr>
          <a:lstStyle/>
          <a:p>
            <a:r>
              <a:rPr lang="en-US" sz="2400" b="1" dirty="0" smtClean="0">
                <a:solidFill>
                  <a:schemeClr val="bg1"/>
                </a:solidFill>
              </a:rPr>
              <a:t>Philippians 2:5</a:t>
            </a:r>
            <a:endParaRPr lang="en-US" sz="24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97" y="457200"/>
            <a:ext cx="782240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68790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19200"/>
            <a:ext cx="8153400" cy="4401205"/>
          </a:xfrm>
          <a:prstGeom prst="rect">
            <a:avLst/>
          </a:prstGeom>
        </p:spPr>
        <p:txBody>
          <a:bodyPr wrap="square">
            <a:spAutoFit/>
          </a:bodyPr>
          <a:lstStyle/>
          <a:p>
            <a:r>
              <a:rPr lang="en-US" sz="2800" b="1" dirty="0">
                <a:solidFill>
                  <a:srgbClr val="FFFF00"/>
                </a:solidFill>
              </a:rPr>
              <a:t>Let us draw near to God</a:t>
            </a:r>
            <a:r>
              <a:rPr lang="en-US" sz="2800" dirty="0">
                <a:solidFill>
                  <a:srgbClr val="FFFF00"/>
                </a:solidFill>
              </a:rPr>
              <a:t> </a:t>
            </a:r>
            <a:r>
              <a:rPr lang="en-US" sz="2800" dirty="0"/>
              <a:t>with a sincere heart in full assurance of faith, having our hearts sprinkled to cleanse us from a guilty conscience and having our bodies washed with pure water. 23  </a:t>
            </a:r>
            <a:r>
              <a:rPr lang="en-US" sz="2800" b="1" dirty="0">
                <a:solidFill>
                  <a:srgbClr val="FFFF00"/>
                </a:solidFill>
              </a:rPr>
              <a:t>Let us hold unswervingly to the hope </a:t>
            </a:r>
            <a:r>
              <a:rPr lang="en-US" sz="2800" b="1" dirty="0"/>
              <a:t>we profess</a:t>
            </a:r>
            <a:r>
              <a:rPr lang="en-US" sz="2800" dirty="0"/>
              <a:t>, for he who promised is faithful. 24  And </a:t>
            </a:r>
            <a:r>
              <a:rPr lang="en-US" sz="2800" b="1" dirty="0">
                <a:solidFill>
                  <a:srgbClr val="FFFF00"/>
                </a:solidFill>
              </a:rPr>
              <a:t>let us consider how we may spur one another</a:t>
            </a:r>
            <a:r>
              <a:rPr lang="en-US" sz="2800" dirty="0">
                <a:solidFill>
                  <a:srgbClr val="FFFF00"/>
                </a:solidFill>
              </a:rPr>
              <a:t> </a:t>
            </a:r>
            <a:r>
              <a:rPr lang="en-US" sz="2800" b="1" dirty="0">
                <a:solidFill>
                  <a:srgbClr val="FFFF00"/>
                </a:solidFill>
              </a:rPr>
              <a:t>on</a:t>
            </a:r>
            <a:r>
              <a:rPr lang="en-US" sz="2800" dirty="0"/>
              <a:t> toward love and good deeds. 25  </a:t>
            </a:r>
            <a:r>
              <a:rPr lang="en-US" sz="2800" b="1" dirty="0">
                <a:solidFill>
                  <a:srgbClr val="FFFF00"/>
                </a:solidFill>
              </a:rPr>
              <a:t>Let us not give up meeting together</a:t>
            </a:r>
            <a:r>
              <a:rPr lang="en-US" sz="2800" b="1" dirty="0"/>
              <a:t>,</a:t>
            </a:r>
            <a:r>
              <a:rPr lang="en-US" sz="2800" dirty="0"/>
              <a:t> as some are in the habit of doing, but let us encourage one another--and all the more as you see the Day approaching. Hebrews 10:22-25 (NIV)</a:t>
            </a:r>
          </a:p>
        </p:txBody>
      </p:sp>
      <p:sp>
        <p:nvSpPr>
          <p:cNvPr id="5" name="Rectangle 4"/>
          <p:cNvSpPr/>
          <p:nvPr/>
        </p:nvSpPr>
        <p:spPr>
          <a:xfrm>
            <a:off x="533400" y="228600"/>
            <a:ext cx="8153400" cy="646331"/>
          </a:xfrm>
          <a:prstGeom prst="rect">
            <a:avLst/>
          </a:prstGeom>
        </p:spPr>
        <p:txBody>
          <a:bodyPr wrap="square">
            <a:spAutoFit/>
          </a:bodyPr>
          <a:lstStyle/>
          <a:p>
            <a:pPr algn="ctr"/>
            <a:r>
              <a:rPr lang="en-US" sz="3600" b="1" dirty="0" smtClean="0">
                <a:solidFill>
                  <a:srgbClr val="FFFF00"/>
                </a:solidFill>
              </a:rPr>
              <a:t>Application </a:t>
            </a:r>
            <a:endParaRPr lang="en-US" sz="3600" dirty="0">
              <a:solidFill>
                <a:srgbClr val="FFFF00"/>
              </a:solidFill>
            </a:endParaRPr>
          </a:p>
        </p:txBody>
      </p:sp>
    </p:spTree>
    <p:extLst>
      <p:ext uri="{BB962C8B-B14F-4D97-AF65-F5344CB8AC3E}">
        <p14:creationId xmlns:p14="http://schemas.microsoft.com/office/powerpoint/2010/main" val="126981021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382000" cy="584775"/>
          </a:xfrm>
          <a:prstGeom prst="rect">
            <a:avLst/>
          </a:prstGeom>
        </p:spPr>
        <p:txBody>
          <a:bodyPr wrap="square">
            <a:spAutoFit/>
          </a:bodyPr>
          <a:lstStyle/>
          <a:p>
            <a:pPr algn="ctr"/>
            <a:r>
              <a:rPr lang="en-US" sz="3200" b="1" dirty="0" smtClean="0">
                <a:solidFill>
                  <a:srgbClr val="FFFF00"/>
                </a:solidFill>
              </a:rPr>
              <a:t>Spiritual Faith Declaration</a:t>
            </a:r>
            <a:endParaRPr lang="en-US" sz="3200" dirty="0">
              <a:solidFill>
                <a:srgbClr val="FFFF00"/>
              </a:solidFill>
            </a:endParaRPr>
          </a:p>
        </p:txBody>
      </p:sp>
      <p:sp>
        <p:nvSpPr>
          <p:cNvPr id="2" name="Rectangle 1"/>
          <p:cNvSpPr/>
          <p:nvPr/>
        </p:nvSpPr>
        <p:spPr>
          <a:xfrm>
            <a:off x="228600" y="762000"/>
            <a:ext cx="8763000" cy="6370975"/>
          </a:xfrm>
          <a:prstGeom prst="rect">
            <a:avLst/>
          </a:prstGeom>
        </p:spPr>
        <p:txBody>
          <a:bodyPr wrap="square">
            <a:spAutoFit/>
          </a:bodyPr>
          <a:lstStyle/>
          <a:p>
            <a:r>
              <a:rPr lang="en-US" sz="2400" dirty="0"/>
              <a:t>“Heavenly Father,</a:t>
            </a:r>
          </a:p>
          <a:p>
            <a:r>
              <a:rPr lang="en-US" sz="2400" dirty="0"/>
              <a:t>I declare that I have </a:t>
            </a:r>
            <a:r>
              <a:rPr lang="en-US" sz="2400" dirty="0" smtClean="0"/>
              <a:t>repented of my sins and received true pardon from the grace lavished on me at the Cross of Your Son Jesus Christ. In His finished work, I have Your </a:t>
            </a:r>
            <a:r>
              <a:rPr lang="en-US" sz="2400" dirty="0"/>
              <a:t>favor today because of </a:t>
            </a:r>
            <a:r>
              <a:rPr lang="en-US" sz="2400" dirty="0" smtClean="0"/>
              <a:t>Your perfect work.  </a:t>
            </a:r>
            <a:r>
              <a:rPr lang="en-US" sz="2400" dirty="0"/>
              <a:t>I declare that I </a:t>
            </a:r>
            <a:r>
              <a:rPr lang="en-US" sz="2400" dirty="0" smtClean="0"/>
              <a:t>am, by Your Holy Spirit </a:t>
            </a:r>
            <a:r>
              <a:rPr lang="en-US" sz="2400" dirty="0"/>
              <a:t>strong and well able to fulfill my God-given calling through </a:t>
            </a:r>
            <a:r>
              <a:rPr lang="en-US" sz="2400" dirty="0" smtClean="0"/>
              <a:t>grace.  </a:t>
            </a:r>
            <a:r>
              <a:rPr lang="en-US" sz="2400" dirty="0"/>
              <a:t>I know You are fighting my battles </a:t>
            </a:r>
            <a:r>
              <a:rPr lang="en-US" sz="2400" dirty="0" smtClean="0"/>
              <a:t>as I stand in faith.”</a:t>
            </a:r>
          </a:p>
          <a:p>
            <a:endParaRPr lang="en-US" sz="2400" dirty="0"/>
          </a:p>
          <a:p>
            <a:r>
              <a:rPr lang="en-US" sz="2400" dirty="0" smtClean="0"/>
              <a:t>“I declare that all my days were ordained for me before I was born. That my mission is to do the works you have prepared for me to accomplish. Your success is upon my labors and I expect to succeed in my mission and not fail.” </a:t>
            </a:r>
            <a:endParaRPr lang="en-US" sz="2400" dirty="0"/>
          </a:p>
          <a:p>
            <a:r>
              <a:rPr lang="en-US" sz="2400" dirty="0"/>
              <a:t> </a:t>
            </a:r>
          </a:p>
          <a:p>
            <a:r>
              <a:rPr lang="en-US" sz="2400" dirty="0" smtClean="0"/>
              <a:t>“Father</a:t>
            </a:r>
            <a:r>
              <a:rPr lang="en-US" sz="2400" dirty="0"/>
              <a:t>, I thank You for causing me to make good decisions with a clear mind. I declare that You are </a:t>
            </a:r>
            <a:r>
              <a:rPr lang="en-US" sz="2400" dirty="0" smtClean="0"/>
              <a:t>the greatest Leader of the universe and that You </a:t>
            </a:r>
            <a:r>
              <a:rPr lang="en-US" sz="2400" dirty="0"/>
              <a:t>work in me what is well pleasing in Your sight so that I can do all things through Christ who strengthens </a:t>
            </a:r>
            <a:r>
              <a:rPr lang="en-US" sz="2400" dirty="0" smtClean="0"/>
              <a:t>me and you set me up for victory.”</a:t>
            </a:r>
            <a:endParaRPr lang="en-US" sz="2400" dirty="0"/>
          </a:p>
          <a:p>
            <a:r>
              <a:rPr lang="en-US" sz="2400" dirty="0"/>
              <a:t> </a:t>
            </a:r>
          </a:p>
        </p:txBody>
      </p:sp>
    </p:spTree>
    <p:extLst>
      <p:ext uri="{BB962C8B-B14F-4D97-AF65-F5344CB8AC3E}">
        <p14:creationId xmlns:p14="http://schemas.microsoft.com/office/powerpoint/2010/main" val="23428786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137821"/>
            <a:ext cx="8153400" cy="5262979"/>
          </a:xfrm>
          <a:prstGeom prst="rect">
            <a:avLst/>
          </a:prstGeom>
        </p:spPr>
        <p:txBody>
          <a:bodyPr wrap="square">
            <a:spAutoFit/>
          </a:bodyPr>
          <a:lstStyle/>
          <a:p>
            <a:r>
              <a:rPr lang="en-US" sz="2400" dirty="0"/>
              <a:t>“Forgive me, when I become obsessed with my needs and problems and those problems in my nation and I stop seeking FIRST Your Kingdom and righteousness by </a:t>
            </a:r>
            <a:r>
              <a:rPr lang="en-US" sz="2400" dirty="0" smtClean="0"/>
              <a:t> prayer and by sharing </a:t>
            </a:r>
            <a:r>
              <a:rPr lang="en-US" sz="2400" dirty="0"/>
              <a:t>the spiritual wealth you gave me.”</a:t>
            </a:r>
          </a:p>
          <a:p>
            <a:r>
              <a:rPr lang="en-US" sz="2400" dirty="0"/>
              <a:t> </a:t>
            </a:r>
          </a:p>
          <a:p>
            <a:r>
              <a:rPr lang="en-US" sz="2400" dirty="0"/>
              <a:t>“I thank You for Your favor today not JUST because of who I am, but because of </a:t>
            </a:r>
            <a:r>
              <a:rPr lang="en-US" sz="2400" b="1" dirty="0">
                <a:solidFill>
                  <a:srgbClr val="FFFF00"/>
                </a:solidFill>
              </a:rPr>
              <a:t>Whose I am</a:t>
            </a:r>
            <a:r>
              <a:rPr lang="en-US" sz="2400" dirty="0"/>
              <a:t>. I am a child of the Most High God, the Creator of the whole universe. I commit this day to You. I have been saved, adopted, transformed, </a:t>
            </a:r>
            <a:r>
              <a:rPr lang="en-US" sz="2400" dirty="0" smtClean="0"/>
              <a:t>filled, and </a:t>
            </a:r>
            <a:r>
              <a:rPr lang="en-US" sz="2400" dirty="0"/>
              <a:t>given the opportunity to shine Your love and truth into the world.” </a:t>
            </a:r>
          </a:p>
          <a:p>
            <a:r>
              <a:rPr lang="en-US" sz="2400" dirty="0"/>
              <a:t> </a:t>
            </a:r>
          </a:p>
          <a:p>
            <a:r>
              <a:rPr lang="en-US" sz="2400" dirty="0"/>
              <a:t>“</a:t>
            </a:r>
            <a:r>
              <a:rPr lang="en-US" sz="2400" b="1" dirty="0">
                <a:solidFill>
                  <a:srgbClr val="FFFF00"/>
                </a:solidFill>
              </a:rPr>
              <a:t>Lord do all Your will in me</a:t>
            </a:r>
            <a:r>
              <a:rPr lang="en-US" sz="2400" dirty="0"/>
              <a:t>; </a:t>
            </a:r>
            <a:r>
              <a:rPr lang="en-US" sz="2400" dirty="0" smtClean="0"/>
              <a:t>and put </a:t>
            </a:r>
            <a:r>
              <a:rPr lang="en-US" sz="2400" dirty="0"/>
              <a:t>me in any position which will most fully illustrate and extol Your grace, no matter what it is, only let it greatly glorify Your name. Amen!”</a:t>
            </a:r>
          </a:p>
        </p:txBody>
      </p:sp>
    </p:spTree>
    <p:extLst>
      <p:ext uri="{BB962C8B-B14F-4D97-AF65-F5344CB8AC3E}">
        <p14:creationId xmlns:p14="http://schemas.microsoft.com/office/powerpoint/2010/main" val="26742646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743200"/>
            <a:ext cx="8229600" cy="1200329"/>
          </a:xfrm>
          <a:prstGeom prst="rect">
            <a:avLst/>
          </a:prstGeom>
        </p:spPr>
        <p:txBody>
          <a:bodyPr wrap="square">
            <a:spAutoFit/>
          </a:bodyPr>
          <a:lstStyle/>
          <a:p>
            <a:r>
              <a:rPr lang="en-US" sz="2400" baseline="30000" dirty="0"/>
              <a:t>37 </a:t>
            </a:r>
            <a:r>
              <a:rPr lang="en-US" sz="2400" dirty="0"/>
              <a:t> "This is what the Sovereign </a:t>
            </a:r>
            <a:r>
              <a:rPr lang="en-US" sz="2400" cap="small" dirty="0"/>
              <a:t>LORD</a:t>
            </a:r>
            <a:r>
              <a:rPr lang="en-US" sz="2400" dirty="0"/>
              <a:t> says: </a:t>
            </a:r>
            <a:r>
              <a:rPr lang="en-US" sz="2400" b="1" dirty="0">
                <a:solidFill>
                  <a:srgbClr val="FFFF00"/>
                </a:solidFill>
              </a:rPr>
              <a:t>Once again I will yield to the plea of the house of Israel and do this for them:</a:t>
            </a:r>
            <a:r>
              <a:rPr lang="en-US" sz="2400" dirty="0"/>
              <a:t> I will make their people as numerous as sheep, </a:t>
            </a:r>
            <a:r>
              <a:rPr lang="en-US" sz="2400" b="1" dirty="0"/>
              <a:t>Ezekiel 36:37 (NIV) </a:t>
            </a:r>
            <a:endParaRPr lang="en-US" sz="2400" dirty="0"/>
          </a:p>
        </p:txBody>
      </p:sp>
      <p:sp>
        <p:nvSpPr>
          <p:cNvPr id="5" name="Rectangle 4"/>
          <p:cNvSpPr/>
          <p:nvPr/>
        </p:nvSpPr>
        <p:spPr>
          <a:xfrm>
            <a:off x="533400" y="228600"/>
            <a:ext cx="8153400" cy="1323439"/>
          </a:xfrm>
          <a:prstGeom prst="rect">
            <a:avLst/>
          </a:prstGeom>
        </p:spPr>
        <p:txBody>
          <a:bodyPr wrap="square">
            <a:spAutoFit/>
          </a:bodyPr>
          <a:lstStyle/>
          <a:p>
            <a:pPr algn="ctr"/>
            <a:r>
              <a:rPr lang="en-US" sz="4000" b="1" dirty="0" smtClean="0">
                <a:solidFill>
                  <a:srgbClr val="FFFF00"/>
                </a:solidFill>
              </a:rPr>
              <a:t>God Invites Us Into The Radical Vertical </a:t>
            </a:r>
          </a:p>
          <a:p>
            <a:pPr algn="ctr"/>
            <a:r>
              <a:rPr lang="en-US" sz="4000" b="1" dirty="0" smtClean="0">
                <a:solidFill>
                  <a:srgbClr val="FFFF00"/>
                </a:solidFill>
              </a:rPr>
              <a:t>And Radical Horizontal </a:t>
            </a:r>
            <a:endParaRPr lang="en-US" sz="4000" dirty="0">
              <a:solidFill>
                <a:srgbClr val="FFFF00"/>
              </a:solidFill>
            </a:endParaRPr>
          </a:p>
        </p:txBody>
      </p:sp>
      <p:sp>
        <p:nvSpPr>
          <p:cNvPr id="6" name="Rectangle 5"/>
          <p:cNvSpPr/>
          <p:nvPr/>
        </p:nvSpPr>
        <p:spPr>
          <a:xfrm>
            <a:off x="457199" y="1560493"/>
            <a:ext cx="8217529" cy="954107"/>
          </a:xfrm>
          <a:prstGeom prst="rect">
            <a:avLst/>
          </a:prstGeom>
        </p:spPr>
        <p:txBody>
          <a:bodyPr wrap="square">
            <a:spAutoFit/>
          </a:bodyPr>
          <a:lstStyle/>
          <a:p>
            <a:r>
              <a:rPr lang="en-US" sz="2800" dirty="0" smtClean="0"/>
              <a:t>'Call </a:t>
            </a:r>
            <a:r>
              <a:rPr lang="en-US" sz="2800" dirty="0"/>
              <a:t>to me and I will answer you and tell you great and unsearchable things you do not know.' </a:t>
            </a:r>
            <a:r>
              <a:rPr lang="en-US" sz="2800" b="1" dirty="0"/>
              <a:t>Jeremiah 33:3 (NIV</a:t>
            </a:r>
            <a:r>
              <a:rPr lang="en-US" sz="2800" b="1" dirty="0" smtClean="0"/>
              <a:t>)</a:t>
            </a:r>
            <a:endParaRPr lang="en-US" sz="2800" dirty="0"/>
          </a:p>
        </p:txBody>
      </p:sp>
      <p:sp>
        <p:nvSpPr>
          <p:cNvPr id="2" name="Rectangle 1"/>
          <p:cNvSpPr/>
          <p:nvPr/>
        </p:nvSpPr>
        <p:spPr>
          <a:xfrm>
            <a:off x="228600" y="4180344"/>
            <a:ext cx="8686800" cy="2677656"/>
          </a:xfrm>
          <a:prstGeom prst="rect">
            <a:avLst/>
          </a:prstGeom>
        </p:spPr>
        <p:txBody>
          <a:bodyPr wrap="square">
            <a:spAutoFit/>
          </a:bodyPr>
          <a:lstStyle/>
          <a:p>
            <a:r>
              <a:rPr lang="en-US" sz="2800" baseline="30000" dirty="0"/>
              <a:t>19 </a:t>
            </a:r>
            <a:r>
              <a:rPr lang="en-US" sz="2800" dirty="0"/>
              <a:t> This is what the </a:t>
            </a:r>
            <a:r>
              <a:rPr lang="en-US" sz="2800" cap="small" dirty="0"/>
              <a:t>LORD</a:t>
            </a:r>
            <a:r>
              <a:rPr lang="en-US" sz="2800" dirty="0"/>
              <a:t> said to me: "</a:t>
            </a:r>
            <a:r>
              <a:rPr lang="en-US" sz="2800" b="1" dirty="0">
                <a:solidFill>
                  <a:srgbClr val="FFFF00"/>
                </a:solidFill>
              </a:rPr>
              <a:t>Go and stand at the gate of the people, through which the kings of Judah go in and out; stand also at all the other gates of Jerusalem</a:t>
            </a:r>
            <a:r>
              <a:rPr lang="en-US" sz="2800" dirty="0"/>
              <a:t>. </a:t>
            </a:r>
            <a:r>
              <a:rPr lang="en-US" sz="2800" baseline="30000" dirty="0"/>
              <a:t>20 </a:t>
            </a:r>
            <a:r>
              <a:rPr lang="en-US" sz="2800" dirty="0"/>
              <a:t> Say to them, </a:t>
            </a:r>
            <a:r>
              <a:rPr lang="en-US" sz="2800" b="1" dirty="0">
                <a:solidFill>
                  <a:srgbClr val="FFFF00"/>
                </a:solidFill>
              </a:rPr>
              <a:t>'Hear the word of the </a:t>
            </a:r>
            <a:r>
              <a:rPr lang="en-US" sz="2800" b="1" cap="small" dirty="0">
                <a:solidFill>
                  <a:srgbClr val="FFFF00"/>
                </a:solidFill>
              </a:rPr>
              <a:t>LORD</a:t>
            </a:r>
            <a:r>
              <a:rPr lang="en-US" sz="2800" dirty="0"/>
              <a:t>, O kings of Judah and all people of Judah and everyone living in Jerusalem who come through these gates. </a:t>
            </a:r>
            <a:r>
              <a:rPr lang="en-US" sz="2800" b="1" dirty="0"/>
              <a:t>Jeremiah 17:19-20 (NIV) </a:t>
            </a:r>
            <a:endParaRPr lang="en-US" sz="2800" dirty="0"/>
          </a:p>
        </p:txBody>
      </p:sp>
    </p:spTree>
    <p:extLst>
      <p:ext uri="{BB962C8B-B14F-4D97-AF65-F5344CB8AC3E}">
        <p14:creationId xmlns:p14="http://schemas.microsoft.com/office/powerpoint/2010/main" val="4111617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075795"/>
            <a:ext cx="8458200" cy="4401205"/>
          </a:xfrm>
          <a:prstGeom prst="rect">
            <a:avLst/>
          </a:prstGeom>
        </p:spPr>
        <p:txBody>
          <a:bodyPr wrap="square">
            <a:spAutoFit/>
          </a:bodyPr>
          <a:lstStyle/>
          <a:p>
            <a:r>
              <a:rPr lang="en-US" sz="2800" b="1" dirty="0" smtClean="0"/>
              <a:t> “</a:t>
            </a:r>
            <a:r>
              <a:rPr lang="en-US" sz="2800" b="1" dirty="0" smtClean="0">
                <a:solidFill>
                  <a:srgbClr val="FFFF00"/>
                </a:solidFill>
              </a:rPr>
              <a:t>For </a:t>
            </a:r>
            <a:r>
              <a:rPr lang="en-US" sz="2800" b="1" dirty="0">
                <a:solidFill>
                  <a:srgbClr val="FFFF00"/>
                </a:solidFill>
              </a:rPr>
              <a:t>we must consider that we shall be as a city upon a hill. The eyes of all people are upon us</a:t>
            </a:r>
            <a:r>
              <a:rPr lang="en-US" sz="2800" b="1" dirty="0"/>
              <a:t>. – (But) </a:t>
            </a:r>
            <a:r>
              <a:rPr lang="en-US" sz="2800" dirty="0" smtClean="0"/>
              <a:t>if </a:t>
            </a:r>
            <a:r>
              <a:rPr lang="en-US" sz="2800" dirty="0"/>
              <a:t>we shall deal falsely with our God in this work we have undertaken, and so cause Him to withdraw His present help from us, we shall be made a story and a by-word </a:t>
            </a:r>
            <a:r>
              <a:rPr lang="en-US" sz="2800" dirty="0" smtClean="0"/>
              <a:t>throughout </a:t>
            </a:r>
            <a:r>
              <a:rPr lang="en-US" sz="2800" dirty="0"/>
              <a:t>the world. And if our hearts shall turn away, so that we will not obey, but shall be seduced, and worship other gods, our </a:t>
            </a:r>
            <a:r>
              <a:rPr lang="en-US" sz="2800" dirty="0" smtClean="0"/>
              <a:t>pleasures, </a:t>
            </a:r>
            <a:r>
              <a:rPr lang="en-US" sz="2800" dirty="0"/>
              <a:t>and profits, and serve them; it is </a:t>
            </a:r>
            <a:r>
              <a:rPr lang="en-US" sz="2800" dirty="0" smtClean="0"/>
              <a:t>submitted </a:t>
            </a:r>
            <a:r>
              <a:rPr lang="en-US" sz="2800" dirty="0"/>
              <a:t>unto us this day, we shall surely perish out of the good land </a:t>
            </a:r>
            <a:r>
              <a:rPr lang="en-US" sz="2800" dirty="0" smtClean="0"/>
              <a:t>which we </a:t>
            </a:r>
            <a:r>
              <a:rPr lang="en-US" sz="2800" dirty="0"/>
              <a:t>pass over this vast sea to </a:t>
            </a:r>
            <a:r>
              <a:rPr lang="en-US" sz="2800" dirty="0" smtClean="0"/>
              <a:t>possess. </a:t>
            </a:r>
            <a:r>
              <a:rPr lang="en-US" sz="2800" b="1" dirty="0"/>
              <a:t>John Winthrop 1630</a:t>
            </a:r>
            <a:endParaRPr lang="en-US" sz="2800" dirty="0"/>
          </a:p>
        </p:txBody>
      </p:sp>
      <p:sp>
        <p:nvSpPr>
          <p:cNvPr id="5" name="Rectangle 4"/>
          <p:cNvSpPr/>
          <p:nvPr/>
        </p:nvSpPr>
        <p:spPr>
          <a:xfrm>
            <a:off x="1676400" y="587514"/>
            <a:ext cx="8153400" cy="707886"/>
          </a:xfrm>
          <a:prstGeom prst="rect">
            <a:avLst/>
          </a:prstGeom>
        </p:spPr>
        <p:txBody>
          <a:bodyPr wrap="square">
            <a:spAutoFit/>
          </a:bodyPr>
          <a:lstStyle/>
          <a:p>
            <a:pPr algn="ctr"/>
            <a:r>
              <a:rPr lang="en-US" sz="4000" b="1" dirty="0" smtClean="0">
                <a:solidFill>
                  <a:srgbClr val="FFFF00"/>
                </a:solidFill>
              </a:rPr>
              <a:t>The Deep Roots Of America </a:t>
            </a:r>
            <a:endParaRPr lang="en-US" sz="4000" dirty="0">
              <a:solidFill>
                <a:srgbClr val="FFFF00"/>
              </a:solidFill>
            </a:endParaRPr>
          </a:p>
        </p:txBody>
      </p:sp>
      <p:pic>
        <p:nvPicPr>
          <p:cNvPr id="6146" name="Picture 2" descr="Paul's Survival Guide for St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63" y="1524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767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19200"/>
            <a:ext cx="8915400" cy="5509200"/>
          </a:xfrm>
          <a:prstGeom prst="rect">
            <a:avLst/>
          </a:prstGeom>
        </p:spPr>
        <p:txBody>
          <a:bodyPr wrap="square">
            <a:spAutoFit/>
          </a:bodyPr>
          <a:lstStyle/>
          <a:p>
            <a:r>
              <a:rPr lang="en-US" sz="2200" b="1" dirty="0">
                <a:solidFill>
                  <a:srgbClr val="FFFF00"/>
                </a:solidFill>
              </a:rPr>
              <a:t>A HUGE CHANGE IN HUMAN CULTURE CAME ABOUT IN  1620 and 1776 AND  1787 – THE GENIE WAS OUT OF THE BOTTLE </a:t>
            </a:r>
            <a:r>
              <a:rPr lang="en-US" sz="2200" dirty="0"/>
              <a:t>– PEOPLE WHO LIVED IN A DEMOCRATIC REPUBLIC </a:t>
            </a:r>
            <a:r>
              <a:rPr lang="en-US" sz="2200" dirty="0" smtClean="0"/>
              <a:t>NEEDED </a:t>
            </a:r>
            <a:r>
              <a:rPr lang="en-US" sz="2200" dirty="0"/>
              <a:t>TO STEWARD IT AND STAND IN THE GATES OF INFLUENCE (ESPECIALLY CHRISTIANS) – AND GOD ALLOWED THE UNITED STATES TO BE RAISED UP TO HOLD BACK THE ANTI-CHRIST AGENDAS JUST LONG ENOUGH TO GET IN </a:t>
            </a:r>
            <a:r>
              <a:rPr lang="en-US" sz="2200" dirty="0" smtClean="0"/>
              <a:t>SOME MAJOR LAST </a:t>
            </a:r>
            <a:r>
              <a:rPr lang="en-US" sz="2200" dirty="0"/>
              <a:t>DAYS HARVESTS. </a:t>
            </a:r>
          </a:p>
          <a:p>
            <a:r>
              <a:rPr lang="en-US" sz="2200" dirty="0"/>
              <a:t> </a:t>
            </a:r>
          </a:p>
          <a:p>
            <a:r>
              <a:rPr lang="en-US" sz="2200" dirty="0"/>
              <a:t>WE HAVE LOST OUR WAY AS THE CHURCH – AND THOUGH SOME JOSHUA AND CALEB’S AND ESTHER’S AND DEBORAH’S HAVE STEPPED UP – THE TIDE DOES NOT TURN INSTANTLY. </a:t>
            </a:r>
          </a:p>
          <a:p>
            <a:r>
              <a:rPr lang="en-US" sz="2200" dirty="0"/>
              <a:t> </a:t>
            </a:r>
          </a:p>
          <a:p>
            <a:r>
              <a:rPr lang="en-US" sz="2200" dirty="0"/>
              <a:t> </a:t>
            </a:r>
            <a:r>
              <a:rPr lang="en-US" sz="2200" dirty="0" smtClean="0"/>
              <a:t>THE </a:t>
            </a:r>
            <a:r>
              <a:rPr lang="en-US" sz="2200" dirty="0"/>
              <a:t>HARDEST PART OF THIS JOURNEY IS BEING A JOSHUA AND A CALEB, AND ESTHER OR HANNAH – ENDURING THE DELAYS – GIVING A GOOD REPORT – BUT NO ONE BELIEVES IT – </a:t>
            </a:r>
            <a:r>
              <a:rPr lang="en-US" sz="2200" b="1" dirty="0">
                <a:solidFill>
                  <a:srgbClr val="FFFF00"/>
                </a:solidFill>
              </a:rPr>
              <a:t>AND ENDURING THE SEASON OF CONTRADICTION UNTIL FULFILLMENT COMES NOT LETTING GO OF THE PROMISE DURING APPARENT SET BACKS. </a:t>
            </a:r>
          </a:p>
        </p:txBody>
      </p:sp>
      <p:sp>
        <p:nvSpPr>
          <p:cNvPr id="5" name="Rectangle 4"/>
          <p:cNvSpPr/>
          <p:nvPr/>
        </p:nvSpPr>
        <p:spPr>
          <a:xfrm>
            <a:off x="457200" y="130314"/>
            <a:ext cx="8153400" cy="707886"/>
          </a:xfrm>
          <a:prstGeom prst="rect">
            <a:avLst/>
          </a:prstGeom>
        </p:spPr>
        <p:txBody>
          <a:bodyPr wrap="square">
            <a:spAutoFit/>
          </a:bodyPr>
          <a:lstStyle/>
          <a:p>
            <a:pPr algn="ctr"/>
            <a:r>
              <a:rPr lang="en-US" sz="4000" b="1" dirty="0" smtClean="0">
                <a:solidFill>
                  <a:srgbClr val="FFFF00"/>
                </a:solidFill>
              </a:rPr>
              <a:t>The Beyond-Measure Culture Change </a:t>
            </a:r>
            <a:endParaRPr lang="en-US" sz="4000" dirty="0">
              <a:solidFill>
                <a:srgbClr val="FFFF00"/>
              </a:solidFill>
            </a:endParaRPr>
          </a:p>
        </p:txBody>
      </p:sp>
    </p:spTree>
    <p:extLst>
      <p:ext uri="{BB962C8B-B14F-4D97-AF65-F5344CB8AC3E}">
        <p14:creationId xmlns:p14="http://schemas.microsoft.com/office/powerpoint/2010/main" val="865394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
            <a:ext cx="8153400" cy="1077218"/>
          </a:xfrm>
          <a:prstGeom prst="rect">
            <a:avLst/>
          </a:prstGeom>
        </p:spPr>
        <p:txBody>
          <a:bodyPr wrap="square">
            <a:spAutoFit/>
          </a:bodyPr>
          <a:lstStyle/>
          <a:p>
            <a:pPr algn="ctr"/>
            <a:r>
              <a:rPr lang="en-US" sz="3200" b="1" dirty="0" smtClean="0">
                <a:solidFill>
                  <a:srgbClr val="FFFF00"/>
                </a:solidFill>
              </a:rPr>
              <a:t>Case Study 1 Of A Challenging Season</a:t>
            </a:r>
          </a:p>
          <a:p>
            <a:pPr algn="ctr"/>
            <a:r>
              <a:rPr lang="en-US" sz="3200" b="1" dirty="0" smtClean="0">
                <a:solidFill>
                  <a:srgbClr val="FFFF00"/>
                </a:solidFill>
              </a:rPr>
              <a:t>The Church At Thessalonica – Acts 17:1-9</a:t>
            </a:r>
            <a:endParaRPr lang="en-US" sz="3200" dirty="0">
              <a:solidFill>
                <a:srgbClr val="FFFF00"/>
              </a:solidFill>
            </a:endParaRPr>
          </a:p>
        </p:txBody>
      </p:sp>
      <p:pic>
        <p:nvPicPr>
          <p:cNvPr id="10242" name="Picture 2" descr="4,850 Thessalonica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11316"/>
          <a:stretch/>
        </p:blipFill>
        <p:spPr bwMode="auto">
          <a:xfrm>
            <a:off x="609600" y="1371600"/>
            <a:ext cx="2895600" cy="1447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2971800"/>
            <a:ext cx="8194141" cy="830997"/>
          </a:xfrm>
          <a:prstGeom prst="rect">
            <a:avLst/>
          </a:prstGeom>
        </p:spPr>
        <p:txBody>
          <a:bodyPr wrap="square">
            <a:spAutoFit/>
          </a:bodyPr>
          <a:lstStyle/>
          <a:p>
            <a:r>
              <a:rPr lang="en-US" sz="2400" dirty="0"/>
              <a:t>So that no one would be unsettled by these trials. You know quite well that we were destined for them. </a:t>
            </a:r>
            <a:r>
              <a:rPr lang="en-US" sz="2400" dirty="0" smtClean="0"/>
              <a:t>1 </a:t>
            </a:r>
            <a:r>
              <a:rPr lang="en-US" sz="2400" dirty="0"/>
              <a:t>Thessalonians 3:3 </a:t>
            </a:r>
            <a:r>
              <a:rPr lang="en-US" sz="2400" dirty="0" smtClean="0"/>
              <a:t> </a:t>
            </a:r>
            <a:endParaRPr lang="en-US" sz="2400" dirty="0"/>
          </a:p>
        </p:txBody>
      </p:sp>
      <p:sp>
        <p:nvSpPr>
          <p:cNvPr id="6" name="Rectangle 5"/>
          <p:cNvSpPr/>
          <p:nvPr/>
        </p:nvSpPr>
        <p:spPr>
          <a:xfrm>
            <a:off x="685046" y="3893403"/>
            <a:ext cx="8154154" cy="830997"/>
          </a:xfrm>
          <a:prstGeom prst="rect">
            <a:avLst/>
          </a:prstGeom>
        </p:spPr>
        <p:txBody>
          <a:bodyPr wrap="square">
            <a:spAutoFit/>
          </a:bodyPr>
          <a:lstStyle/>
          <a:p>
            <a:r>
              <a:rPr lang="en-US" sz="2400" dirty="0"/>
              <a:t>Therefore, brothers, in all our distress and persecution we were encouraged about you because of your faith. 1 Thessalonians 3:7 </a:t>
            </a:r>
            <a:r>
              <a:rPr lang="en-US" sz="2400" dirty="0" smtClean="0"/>
              <a:t> </a:t>
            </a:r>
            <a:endParaRPr lang="en-US" sz="2400" dirty="0"/>
          </a:p>
        </p:txBody>
      </p:sp>
      <p:sp>
        <p:nvSpPr>
          <p:cNvPr id="7" name="Rectangle 6"/>
          <p:cNvSpPr/>
          <p:nvPr/>
        </p:nvSpPr>
        <p:spPr>
          <a:xfrm>
            <a:off x="609600" y="4724400"/>
            <a:ext cx="8153400" cy="1938992"/>
          </a:xfrm>
          <a:prstGeom prst="rect">
            <a:avLst/>
          </a:prstGeom>
        </p:spPr>
        <p:txBody>
          <a:bodyPr wrap="square">
            <a:spAutoFit/>
          </a:bodyPr>
          <a:lstStyle/>
          <a:p>
            <a:r>
              <a:rPr lang="en-US" sz="2400" dirty="0"/>
              <a:t>May the Lord make your love increase and overflow for each other and for everyone else, just as ours does for you. 13  May </a:t>
            </a:r>
            <a:r>
              <a:rPr lang="en-US" sz="2400" dirty="0" smtClean="0"/>
              <a:t>He </a:t>
            </a:r>
            <a:r>
              <a:rPr lang="en-US" sz="2400" dirty="0"/>
              <a:t>strengthen your hearts so that you will be blameless and holy in the presence of our God and Father when our Lord Jesus comes with all </a:t>
            </a:r>
            <a:r>
              <a:rPr lang="en-US" sz="2400" dirty="0" smtClean="0"/>
              <a:t>His </a:t>
            </a:r>
            <a:r>
              <a:rPr lang="en-US" sz="2400" dirty="0"/>
              <a:t>holy ones. 1 Thessalonians </a:t>
            </a:r>
            <a:r>
              <a:rPr lang="en-US" sz="2400" dirty="0" smtClean="0"/>
              <a:t>3:12-13 </a:t>
            </a:r>
            <a:endParaRPr lang="en-US" sz="2400" dirty="0"/>
          </a:p>
        </p:txBody>
      </p:sp>
      <p:sp>
        <p:nvSpPr>
          <p:cNvPr id="8" name="Rectangle 7"/>
          <p:cNvSpPr/>
          <p:nvPr/>
        </p:nvSpPr>
        <p:spPr>
          <a:xfrm>
            <a:off x="3581400" y="1358205"/>
            <a:ext cx="4572000" cy="1384995"/>
          </a:xfrm>
          <a:prstGeom prst="rect">
            <a:avLst/>
          </a:prstGeom>
        </p:spPr>
        <p:txBody>
          <a:bodyPr>
            <a:spAutoFit/>
          </a:bodyPr>
          <a:lstStyle/>
          <a:p>
            <a:r>
              <a:rPr lang="en-US" sz="2800" dirty="0" smtClean="0"/>
              <a:t>“Would </a:t>
            </a:r>
            <a:r>
              <a:rPr lang="en-US" sz="2800" dirty="0"/>
              <a:t>their immature faith prove equal to the challenge? It did, outstandingly </a:t>
            </a:r>
            <a:r>
              <a:rPr lang="en-US" sz="2800" dirty="0" smtClean="0"/>
              <a:t>so.” F. F. Bruce </a:t>
            </a:r>
            <a:endParaRPr lang="en-US" sz="2800" dirty="0"/>
          </a:p>
        </p:txBody>
      </p:sp>
    </p:spTree>
    <p:extLst>
      <p:ext uri="{BB962C8B-B14F-4D97-AF65-F5344CB8AC3E}">
        <p14:creationId xmlns:p14="http://schemas.microsoft.com/office/powerpoint/2010/main" val="1284840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28800"/>
            <a:ext cx="8305800" cy="954107"/>
          </a:xfrm>
          <a:prstGeom prst="rect">
            <a:avLst/>
          </a:prstGeom>
        </p:spPr>
        <p:txBody>
          <a:bodyPr wrap="square">
            <a:spAutoFit/>
          </a:bodyPr>
          <a:lstStyle/>
          <a:p>
            <a:r>
              <a:rPr lang="en-US" sz="2800" b="1" dirty="0" smtClean="0">
                <a:solidFill>
                  <a:srgbClr val="FFFF00"/>
                </a:solidFill>
              </a:rPr>
              <a:t>I </a:t>
            </a:r>
            <a:r>
              <a:rPr lang="en-US" sz="2800" b="1" dirty="0">
                <a:solidFill>
                  <a:srgbClr val="FFFF00"/>
                </a:solidFill>
              </a:rPr>
              <a:t>know that the LORD will maintain the cause of the afflicted</a:t>
            </a:r>
            <a:r>
              <a:rPr lang="en-US" sz="2800" dirty="0"/>
              <a:t>, and the right of the poor. Psalm 140:12 (KJV)</a:t>
            </a:r>
          </a:p>
        </p:txBody>
      </p:sp>
      <p:sp>
        <p:nvSpPr>
          <p:cNvPr id="5" name="Rectangle 4"/>
          <p:cNvSpPr/>
          <p:nvPr/>
        </p:nvSpPr>
        <p:spPr>
          <a:xfrm>
            <a:off x="457200" y="3292257"/>
            <a:ext cx="8001000" cy="3108543"/>
          </a:xfrm>
          <a:prstGeom prst="rect">
            <a:avLst/>
          </a:prstGeom>
        </p:spPr>
        <p:txBody>
          <a:bodyPr wrap="square">
            <a:spAutoFit/>
          </a:bodyPr>
          <a:lstStyle/>
          <a:p>
            <a:r>
              <a:rPr lang="en-US" sz="2800" dirty="0"/>
              <a:t> </a:t>
            </a:r>
            <a:r>
              <a:rPr lang="en-US" sz="2800" b="1" dirty="0"/>
              <a:t>With this in mind, we constantly pray for you, that our God may count you worthy of his calling, and that by his power he may fulfill every good purpose of yours and every act prompted by your faith.</a:t>
            </a:r>
            <a:r>
              <a:rPr lang="en-US" sz="2800" dirty="0"/>
              <a:t> 12  We pray this so that the name of our Lord Jesus may be glorified in you, and you in him, according to the grace of our God and the Lord Jesus Christ. 2 Thessalonians 1:11-12 (NIV)</a:t>
            </a:r>
          </a:p>
        </p:txBody>
      </p:sp>
      <p:sp>
        <p:nvSpPr>
          <p:cNvPr id="6" name="Rectangle 5"/>
          <p:cNvSpPr/>
          <p:nvPr/>
        </p:nvSpPr>
        <p:spPr>
          <a:xfrm>
            <a:off x="533400" y="228600"/>
            <a:ext cx="8153400" cy="1200329"/>
          </a:xfrm>
          <a:prstGeom prst="rect">
            <a:avLst/>
          </a:prstGeom>
        </p:spPr>
        <p:txBody>
          <a:bodyPr wrap="square">
            <a:spAutoFit/>
          </a:bodyPr>
          <a:lstStyle/>
          <a:p>
            <a:pPr algn="ctr"/>
            <a:r>
              <a:rPr lang="en-US" sz="3600" b="1" dirty="0" smtClean="0">
                <a:solidFill>
                  <a:srgbClr val="FFFF00"/>
                </a:solidFill>
              </a:rPr>
              <a:t>The Lord Knows There is Going To</a:t>
            </a:r>
          </a:p>
          <a:p>
            <a:pPr algn="ctr"/>
            <a:r>
              <a:rPr lang="en-US" sz="3600" b="1" dirty="0" smtClean="0">
                <a:solidFill>
                  <a:srgbClr val="FFFF00"/>
                </a:solidFill>
              </a:rPr>
              <a:t>Be Problems But Does Not Abandon Us</a:t>
            </a:r>
            <a:endParaRPr lang="en-US" sz="3600" dirty="0">
              <a:solidFill>
                <a:srgbClr val="FFFF00"/>
              </a:solidFill>
            </a:endParaRPr>
          </a:p>
        </p:txBody>
      </p:sp>
    </p:spTree>
    <p:extLst>
      <p:ext uri="{BB962C8B-B14F-4D97-AF65-F5344CB8AC3E}">
        <p14:creationId xmlns:p14="http://schemas.microsoft.com/office/powerpoint/2010/main" val="32870095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18182"/>
            <a:ext cx="8153400" cy="1077218"/>
          </a:xfrm>
          <a:prstGeom prst="rect">
            <a:avLst/>
          </a:prstGeom>
        </p:spPr>
        <p:txBody>
          <a:bodyPr wrap="square">
            <a:spAutoFit/>
          </a:bodyPr>
          <a:lstStyle/>
          <a:p>
            <a:pPr algn="ctr"/>
            <a:r>
              <a:rPr lang="en-US" sz="3200" b="1" dirty="0" smtClean="0">
                <a:solidFill>
                  <a:srgbClr val="FFFF00"/>
                </a:solidFill>
              </a:rPr>
              <a:t>Case Study  2  From A Challenging Season</a:t>
            </a:r>
          </a:p>
          <a:p>
            <a:pPr algn="ctr"/>
            <a:r>
              <a:rPr lang="en-US" sz="3200" b="1" dirty="0" smtClean="0">
                <a:solidFill>
                  <a:srgbClr val="FFFF00"/>
                </a:solidFill>
              </a:rPr>
              <a:t>American Church 1857- 1868</a:t>
            </a:r>
            <a:endParaRPr lang="en-US" sz="3200" dirty="0">
              <a:solidFill>
                <a:srgbClr val="FFFF00"/>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96" t="53519" r="58750" b="22407"/>
          <a:stretch/>
        </p:blipFill>
        <p:spPr bwMode="auto">
          <a:xfrm>
            <a:off x="5943600" y="1606490"/>
            <a:ext cx="138430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0" y="3276600"/>
            <a:ext cx="2286000" cy="707886"/>
          </a:xfrm>
          <a:prstGeom prst="rect">
            <a:avLst/>
          </a:prstGeom>
          <a:noFill/>
        </p:spPr>
        <p:txBody>
          <a:bodyPr wrap="square" rtlCol="0">
            <a:spAutoFit/>
          </a:bodyPr>
          <a:lstStyle/>
          <a:p>
            <a:pPr algn="ctr"/>
            <a:r>
              <a:rPr lang="en-US" sz="2000" b="1" dirty="0" smtClean="0"/>
              <a:t>Rev. Alfred </a:t>
            </a:r>
            <a:r>
              <a:rPr lang="en-US" sz="2000" b="1" dirty="0" err="1" smtClean="0"/>
              <a:t>Cookman</a:t>
            </a:r>
            <a:endParaRPr lang="en-US" sz="2000" b="1" dirty="0" smtClean="0"/>
          </a:p>
          <a:p>
            <a:pPr algn="ctr"/>
            <a:r>
              <a:rPr lang="en-US" sz="2000" b="1" dirty="0" smtClean="0"/>
              <a:t>1828-1871 </a:t>
            </a:r>
            <a:endParaRPr lang="en-US" sz="2000" b="1" dirty="0"/>
          </a:p>
        </p:txBody>
      </p:sp>
      <p:pic>
        <p:nvPicPr>
          <p:cNvPr id="11270" name="Picture 6" descr="The Prayer Meeting Revival - VanceChristi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283347"/>
            <a:ext cx="2209800" cy="120670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1857 Prayer Revival - BEAUTIFUL FEETBEAUTIFUL F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2490055"/>
            <a:ext cx="2517324" cy="196852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Civil War Isn't on the Horizon—the Original Battle Never Ended | The N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2000" y="3955071"/>
            <a:ext cx="2362200" cy="148785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Mr. Nussbaum - John Brown Rebellion"/>
          <p:cNvPicPr>
            <a:picLocks noChangeAspect="1" noChangeArrowheads="1"/>
          </p:cNvPicPr>
          <p:nvPr/>
        </p:nvPicPr>
        <p:blipFill rotWithShape="1">
          <a:blip r:embed="rId6">
            <a:extLst>
              <a:ext uri="{28A0092B-C50C-407E-A947-70E740481C1C}">
                <a14:useLocalDpi xmlns:a14="http://schemas.microsoft.com/office/drawing/2010/main" val="0"/>
              </a:ext>
            </a:extLst>
          </a:blip>
          <a:srcRect l="13426"/>
          <a:stretch/>
        </p:blipFill>
        <p:spPr bwMode="auto">
          <a:xfrm>
            <a:off x="3289300" y="1709732"/>
            <a:ext cx="2374900" cy="16209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62300" y="3257490"/>
            <a:ext cx="2628900" cy="400110"/>
          </a:xfrm>
          <a:prstGeom prst="rect">
            <a:avLst/>
          </a:prstGeom>
          <a:noFill/>
        </p:spPr>
        <p:txBody>
          <a:bodyPr wrap="square" rtlCol="0">
            <a:spAutoFit/>
          </a:bodyPr>
          <a:lstStyle/>
          <a:p>
            <a:pPr algn="ctr"/>
            <a:r>
              <a:rPr lang="en-US" sz="2000" b="1" dirty="0" smtClean="0"/>
              <a:t>John Brown 1800 - 1859</a:t>
            </a:r>
            <a:endParaRPr lang="en-US" sz="2000" b="1" dirty="0"/>
          </a:p>
        </p:txBody>
      </p:sp>
      <p:sp>
        <p:nvSpPr>
          <p:cNvPr id="13" name="TextBox 12"/>
          <p:cNvSpPr txBox="1"/>
          <p:nvPr/>
        </p:nvSpPr>
        <p:spPr>
          <a:xfrm>
            <a:off x="2362200" y="5410200"/>
            <a:ext cx="4343400" cy="400110"/>
          </a:xfrm>
          <a:prstGeom prst="rect">
            <a:avLst/>
          </a:prstGeom>
          <a:noFill/>
        </p:spPr>
        <p:txBody>
          <a:bodyPr wrap="square" rtlCol="0">
            <a:spAutoFit/>
          </a:bodyPr>
          <a:lstStyle/>
          <a:p>
            <a:pPr algn="ctr"/>
            <a:r>
              <a:rPr lang="en-US" sz="2000" b="1" dirty="0" smtClean="0"/>
              <a:t>Civil War 1861-1865</a:t>
            </a:r>
            <a:endParaRPr lang="en-US" sz="2000" b="1" dirty="0"/>
          </a:p>
        </p:txBody>
      </p:sp>
      <p:pic>
        <p:nvPicPr>
          <p:cNvPr id="11278" name="Picture 14" descr="File:Great National Union Camp Meeting. Manheim, Pa, by Gill, W. L.  (William L.), 1827-1893 2.jpg - Wikimedia Commons"/>
          <p:cNvPicPr>
            <a:picLocks noChangeAspect="1" noChangeArrowheads="1"/>
          </p:cNvPicPr>
          <p:nvPr/>
        </p:nvPicPr>
        <p:blipFill rotWithShape="1">
          <a:blip r:embed="rId7">
            <a:extLst>
              <a:ext uri="{28A0092B-C50C-407E-A947-70E740481C1C}">
                <a14:useLocalDpi xmlns:a14="http://schemas.microsoft.com/office/drawing/2010/main" val="0"/>
              </a:ext>
            </a:extLst>
          </a:blip>
          <a:srcRect l="50527" t="11697" r="9824" b="7767"/>
          <a:stretch/>
        </p:blipFill>
        <p:spPr bwMode="auto">
          <a:xfrm>
            <a:off x="6705600" y="4019441"/>
            <a:ext cx="2133600" cy="179086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648200" y="5867400"/>
            <a:ext cx="4419600" cy="707886"/>
          </a:xfrm>
          <a:prstGeom prst="rect">
            <a:avLst/>
          </a:prstGeom>
          <a:noFill/>
        </p:spPr>
        <p:txBody>
          <a:bodyPr wrap="square" rtlCol="0">
            <a:spAutoFit/>
          </a:bodyPr>
          <a:lstStyle/>
          <a:p>
            <a:pPr algn="ctr"/>
            <a:r>
              <a:rPr lang="en-US" sz="2000" b="1" dirty="0" smtClean="0"/>
              <a:t>Great National Holiness Camp Meeting </a:t>
            </a:r>
          </a:p>
          <a:p>
            <a:pPr algn="ctr"/>
            <a:r>
              <a:rPr lang="en-US" sz="2000" b="1" dirty="0" smtClean="0"/>
              <a:t>Manheim, PA – July 13 1868</a:t>
            </a:r>
            <a:endParaRPr lang="en-US" sz="2000" b="1" dirty="0"/>
          </a:p>
        </p:txBody>
      </p:sp>
      <p:pic>
        <p:nvPicPr>
          <p:cNvPr id="11280" name="Picture 16" descr="Lo Que Pasó en la Historia: August 24: Today is the anniversary of the  financial panic of 1857, caused mainly by the heating of the US economy due  to the excessive expans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45" t="7815" b="6220"/>
          <a:stretch/>
        </p:blipFill>
        <p:spPr bwMode="auto">
          <a:xfrm>
            <a:off x="535531" y="4382380"/>
            <a:ext cx="2159593" cy="239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0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214" y="4419600"/>
            <a:ext cx="8382000" cy="2062103"/>
          </a:xfrm>
          <a:prstGeom prst="rect">
            <a:avLst/>
          </a:prstGeom>
        </p:spPr>
        <p:txBody>
          <a:bodyPr wrap="square">
            <a:spAutoFit/>
          </a:bodyPr>
          <a:lstStyle/>
          <a:p>
            <a:r>
              <a:rPr lang="en-US" sz="3200" b="1" dirty="0">
                <a:solidFill>
                  <a:srgbClr val="FFFF00"/>
                </a:solidFill>
              </a:rPr>
              <a:t>Many will be purified, made spotless and refined</a:t>
            </a:r>
            <a:r>
              <a:rPr lang="en-US" sz="3200" b="1" dirty="0"/>
              <a:t>,</a:t>
            </a:r>
            <a:r>
              <a:rPr lang="en-US" sz="3200" dirty="0"/>
              <a:t> but the wicked will continue to be wicked. </a:t>
            </a:r>
            <a:r>
              <a:rPr lang="en-US" sz="3200" b="1" dirty="0">
                <a:solidFill>
                  <a:srgbClr val="FFFF00"/>
                </a:solidFill>
              </a:rPr>
              <a:t>None of the wicked will understand</a:t>
            </a:r>
            <a:r>
              <a:rPr lang="en-US" sz="3200" b="1" dirty="0"/>
              <a:t>,</a:t>
            </a:r>
            <a:r>
              <a:rPr lang="en-US" sz="3200" dirty="0"/>
              <a:t> but those who are wise will understand. Daniel 12:10 (NIV) </a:t>
            </a:r>
          </a:p>
        </p:txBody>
      </p:sp>
      <p:sp>
        <p:nvSpPr>
          <p:cNvPr id="5" name="Rectangle 4"/>
          <p:cNvSpPr/>
          <p:nvPr/>
        </p:nvSpPr>
        <p:spPr>
          <a:xfrm>
            <a:off x="457200" y="76200"/>
            <a:ext cx="8153400" cy="1323439"/>
          </a:xfrm>
          <a:prstGeom prst="rect">
            <a:avLst/>
          </a:prstGeom>
        </p:spPr>
        <p:txBody>
          <a:bodyPr wrap="square">
            <a:spAutoFit/>
          </a:bodyPr>
          <a:lstStyle/>
          <a:p>
            <a:pPr algn="ctr"/>
            <a:r>
              <a:rPr lang="en-US" sz="4000" b="1" dirty="0" smtClean="0">
                <a:solidFill>
                  <a:srgbClr val="FFFF00"/>
                </a:solidFill>
              </a:rPr>
              <a:t>What Is Going On?</a:t>
            </a:r>
          </a:p>
          <a:p>
            <a:pPr algn="ctr"/>
            <a:r>
              <a:rPr lang="en-US" sz="4000" b="1" dirty="0" smtClean="0">
                <a:solidFill>
                  <a:srgbClr val="FFFF00"/>
                </a:solidFill>
              </a:rPr>
              <a:t>“Induced Labor” </a:t>
            </a:r>
            <a:endParaRPr lang="en-US" sz="4000" dirty="0">
              <a:solidFill>
                <a:srgbClr val="FFFF00"/>
              </a:solidFill>
            </a:endParaRPr>
          </a:p>
        </p:txBody>
      </p:sp>
      <p:sp>
        <p:nvSpPr>
          <p:cNvPr id="6" name="TextBox 5"/>
          <p:cNvSpPr txBox="1"/>
          <p:nvPr/>
        </p:nvSpPr>
        <p:spPr>
          <a:xfrm>
            <a:off x="343786" y="1447800"/>
            <a:ext cx="8571614" cy="2893100"/>
          </a:xfrm>
          <a:prstGeom prst="rect">
            <a:avLst/>
          </a:prstGeom>
          <a:noFill/>
        </p:spPr>
        <p:txBody>
          <a:bodyPr wrap="square" rtlCol="0">
            <a:spAutoFit/>
          </a:bodyPr>
          <a:lstStyle/>
          <a:p>
            <a:r>
              <a:rPr lang="en-US" sz="2600" dirty="0" smtClean="0"/>
              <a:t>As a time of severe shaking continues it APPEARS THAT EVIL HAS THE UPPER HAND. (Only in the natural.) For us who are crying out for reprieve- we are gut-punched and disappointed that the season of CORRECTION is continuing. The fiasco in this last election is a </a:t>
            </a:r>
            <a:r>
              <a:rPr lang="en-US" sz="2600" b="1" dirty="0" smtClean="0">
                <a:solidFill>
                  <a:srgbClr val="FFFF00"/>
                </a:solidFill>
              </a:rPr>
              <a:t>prophetic inducement of God stirring up an intensified faith </a:t>
            </a:r>
            <a:r>
              <a:rPr lang="en-US" sz="2600" dirty="0" smtClean="0"/>
              <a:t>to prepare His people to not give up when it feels hopeless.  But to cry out all the more – (Mark 10:48) (Revelation 17:14)</a:t>
            </a:r>
            <a:endParaRPr lang="en-US" sz="2600" dirty="0"/>
          </a:p>
        </p:txBody>
      </p:sp>
    </p:spTree>
    <p:extLst>
      <p:ext uri="{BB962C8B-B14F-4D97-AF65-F5344CB8AC3E}">
        <p14:creationId xmlns:p14="http://schemas.microsoft.com/office/powerpoint/2010/main" val="3250136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201173</TotalTime>
  <Words>1897</Words>
  <Application>Microsoft Office PowerPoint</Application>
  <PresentationFormat>On-screen Show (4:3)</PresentationFormat>
  <Paragraphs>108</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1_Green curves template Segoe</vt:lpstr>
      <vt:lpstr>White with Courier font for code slides</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Don Lamb</dc:creator>
  <cp:lastModifiedBy>LifeGate</cp:lastModifiedBy>
  <cp:revision>2413</cp:revision>
  <cp:lastPrinted>2022-03-14T11:49:24Z</cp:lastPrinted>
  <dcterms:created xsi:type="dcterms:W3CDTF">2017-04-23T09:25:27Z</dcterms:created>
  <dcterms:modified xsi:type="dcterms:W3CDTF">2022-11-13T17:02:25Z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