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89" r:id="rId4"/>
  </p:sldMasterIdLst>
  <p:notesMasterIdLst>
    <p:notesMasterId r:id="rId22"/>
  </p:notesMasterIdLst>
  <p:sldIdLst>
    <p:sldId id="1151" r:id="rId5"/>
    <p:sldId id="1168" r:id="rId6"/>
    <p:sldId id="1171" r:id="rId7"/>
    <p:sldId id="1177" r:id="rId8"/>
    <p:sldId id="1176" r:id="rId9"/>
    <p:sldId id="1166" r:id="rId10"/>
    <p:sldId id="1169" r:id="rId11"/>
    <p:sldId id="1170" r:id="rId12"/>
    <p:sldId id="1155" r:id="rId13"/>
    <p:sldId id="1138" r:id="rId14"/>
    <p:sldId id="1172" r:id="rId15"/>
    <p:sldId id="1178" r:id="rId16"/>
    <p:sldId id="1164" r:id="rId17"/>
    <p:sldId id="1174" r:id="rId18"/>
    <p:sldId id="1175" r:id="rId19"/>
    <p:sldId id="1143" r:id="rId20"/>
    <p:sldId id="1173" r:id="rId2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50" d="100"/>
          <a:sy n="50" d="100"/>
        </p:scale>
        <p:origin x="-3300" y="-12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12C09-144B-462C-BBCC-71782B1B2A17}" type="doc">
      <dgm:prSet loTypeId="urn:microsoft.com/office/officeart/2005/8/layout/vList2" loCatId="list" qsTypeId="urn:microsoft.com/office/officeart/2005/8/quickstyle/3d4" qsCatId="3D" csTypeId="urn:microsoft.com/office/officeart/2005/8/colors/colorful4" csCatId="colorful" phldr="1"/>
      <dgm:spPr/>
      <dgm:t>
        <a:bodyPr/>
        <a:lstStyle/>
        <a:p>
          <a:endParaRPr lang="en-US"/>
        </a:p>
      </dgm:t>
    </dgm:pt>
    <dgm:pt modelId="{1A171E91-4573-462F-8BA1-80D143929D7F}">
      <dgm:prSet custT="1"/>
      <dgm:spPr/>
      <dgm:t>
        <a:bodyPr/>
        <a:lstStyle/>
        <a:p>
          <a:pPr algn="ctr" rtl="0"/>
          <a:r>
            <a:rPr lang="en-US" sz="5400" dirty="0" smtClean="0"/>
            <a:t>The Paradox of Faith</a:t>
          </a:r>
          <a:endParaRPr lang="en-US" sz="5400" dirty="0"/>
        </a:p>
      </dgm:t>
    </dgm:pt>
    <dgm:pt modelId="{F06D5C67-FC5D-41EE-942B-5AE88A37DD24}" type="parTrans" cxnId="{374F72EF-B697-4846-9E87-261585FF34DC}">
      <dgm:prSet/>
      <dgm:spPr/>
      <dgm:t>
        <a:bodyPr/>
        <a:lstStyle/>
        <a:p>
          <a:endParaRPr lang="en-US" sz="2000"/>
        </a:p>
      </dgm:t>
    </dgm:pt>
    <dgm:pt modelId="{754FAFBE-3E98-4867-9DF5-815A63E819CA}" type="sibTrans" cxnId="{374F72EF-B697-4846-9E87-261585FF34DC}">
      <dgm:prSet/>
      <dgm:spPr/>
      <dgm:t>
        <a:bodyPr/>
        <a:lstStyle/>
        <a:p>
          <a:endParaRPr lang="en-US" sz="2000"/>
        </a:p>
      </dgm:t>
    </dgm:pt>
    <dgm:pt modelId="{A2FC727E-8135-452C-886B-2452434CF75F}" type="pres">
      <dgm:prSet presAssocID="{ABD12C09-144B-462C-BBCC-71782B1B2A17}" presName="linear" presStyleCnt="0">
        <dgm:presLayoutVars>
          <dgm:animLvl val="lvl"/>
          <dgm:resizeHandles val="exact"/>
        </dgm:presLayoutVars>
      </dgm:prSet>
      <dgm:spPr/>
      <dgm:t>
        <a:bodyPr/>
        <a:lstStyle/>
        <a:p>
          <a:endParaRPr lang="en-US"/>
        </a:p>
      </dgm:t>
    </dgm:pt>
    <dgm:pt modelId="{05043CC9-F5BD-4C11-9F84-5285E0E0975D}" type="pres">
      <dgm:prSet presAssocID="{1A171E91-4573-462F-8BA1-80D143929D7F}" presName="parentText" presStyleLbl="node1" presStyleIdx="0" presStyleCnt="1" custLinFactNeighborX="926" custLinFactNeighborY="-23">
        <dgm:presLayoutVars>
          <dgm:chMax val="0"/>
          <dgm:bulletEnabled val="1"/>
        </dgm:presLayoutVars>
      </dgm:prSet>
      <dgm:spPr/>
      <dgm:t>
        <a:bodyPr/>
        <a:lstStyle/>
        <a:p>
          <a:endParaRPr lang="en-US"/>
        </a:p>
      </dgm:t>
    </dgm:pt>
  </dgm:ptLst>
  <dgm:cxnLst>
    <dgm:cxn modelId="{0DF58BC9-4948-46E4-BC5D-C5B3D31B154A}" type="presOf" srcId="{1A171E91-4573-462F-8BA1-80D143929D7F}" destId="{05043CC9-F5BD-4C11-9F84-5285E0E0975D}" srcOrd="0" destOrd="0" presId="urn:microsoft.com/office/officeart/2005/8/layout/vList2"/>
    <dgm:cxn modelId="{87FFF549-79A8-47A2-A4DB-999AB42050F9}" type="presOf" srcId="{ABD12C09-144B-462C-BBCC-71782B1B2A17}" destId="{A2FC727E-8135-452C-886B-2452434CF75F}" srcOrd="0" destOrd="0" presId="urn:microsoft.com/office/officeart/2005/8/layout/vList2"/>
    <dgm:cxn modelId="{374F72EF-B697-4846-9E87-261585FF34DC}" srcId="{ABD12C09-144B-462C-BBCC-71782B1B2A17}" destId="{1A171E91-4573-462F-8BA1-80D143929D7F}" srcOrd="0" destOrd="0" parTransId="{F06D5C67-FC5D-41EE-942B-5AE88A37DD24}" sibTransId="{754FAFBE-3E98-4867-9DF5-815A63E819CA}"/>
    <dgm:cxn modelId="{66EDF7A8-8935-48CA-9DDB-4E153A1CDA0D}" type="presParOf" srcId="{A2FC727E-8135-452C-886B-2452434CF75F}" destId="{05043CC9-F5BD-4C11-9F84-5285E0E0975D}" srcOrd="0" destOrd="0" presId="urn:microsoft.com/office/officeart/2005/8/layout/vList2"/>
  </dgm:cxnLst>
  <dgm:bg>
    <a:solidFill>
      <a:schemeClr val="accen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43CC9-F5BD-4C11-9F84-5285E0E0975D}">
      <dsp:nvSpPr>
        <dsp:cNvPr id="0" name=""/>
        <dsp:cNvSpPr/>
      </dsp:nvSpPr>
      <dsp:spPr>
        <a:xfrm>
          <a:off x="0" y="140"/>
          <a:ext cx="8229600" cy="76136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rtl="0">
            <a:lnSpc>
              <a:spcPct val="90000"/>
            </a:lnSpc>
            <a:spcBef>
              <a:spcPct val="0"/>
            </a:spcBef>
            <a:spcAft>
              <a:spcPct val="35000"/>
            </a:spcAft>
          </a:pPr>
          <a:r>
            <a:rPr lang="en-US" sz="5400" kern="1200" dirty="0" smtClean="0"/>
            <a:t>The Paradox of Faith</a:t>
          </a:r>
          <a:endParaRPr lang="en-US" sz="5400" kern="1200" dirty="0"/>
        </a:p>
      </dsp:txBody>
      <dsp:txXfrm>
        <a:off x="37167" y="37307"/>
        <a:ext cx="8155266" cy="6870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38" tIns="46219" rIns="92438"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38" tIns="46219" rIns="92438" bIns="46219" rtlCol="0"/>
          <a:lstStyle>
            <a:lvl1pPr algn="r">
              <a:defRPr sz="1200"/>
            </a:lvl1pPr>
          </a:lstStyle>
          <a:p>
            <a:fld id="{6C4C2796-38F0-4163-B63C-6A929A5D6120}" type="datetimeFigureOut">
              <a:rPr lang="en-US" smtClean="0"/>
              <a:t>11/27/2022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38" tIns="46219" rIns="92438" bIns="4621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38" tIns="46219" rIns="92438" bIns="462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38" tIns="46219" rIns="92438"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38" tIns="46219" rIns="92438" bIns="46219" rtlCol="0" anchor="b"/>
          <a:lstStyle>
            <a:lvl1pPr algn="r">
              <a:defRPr sz="1200"/>
            </a:lvl1pPr>
          </a:lstStyle>
          <a:p>
            <a:fld id="{5DCBF8A3-7C65-4CBF-A992-414CE124F484}" type="slidenum">
              <a:rPr lang="en-US" smtClean="0"/>
              <a:t>‹#›</a:t>
            </a:fld>
            <a:endParaRPr lang="en-US"/>
          </a:p>
        </p:txBody>
      </p:sp>
    </p:spTree>
    <p:extLst>
      <p:ext uri="{BB962C8B-B14F-4D97-AF65-F5344CB8AC3E}">
        <p14:creationId xmlns:p14="http://schemas.microsoft.com/office/powerpoint/2010/main" val="228810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BF8A3-7C65-4CBF-A992-414CE124F484}" type="slidenum">
              <a:rPr lang="en-US" smtClean="0"/>
              <a:t>16</a:t>
            </a:fld>
            <a:endParaRPr lang="en-US"/>
          </a:p>
        </p:txBody>
      </p:sp>
    </p:spTree>
    <p:extLst>
      <p:ext uri="{BB962C8B-B14F-4D97-AF65-F5344CB8AC3E}">
        <p14:creationId xmlns:p14="http://schemas.microsoft.com/office/powerpoint/2010/main" val="400644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37D3102-AD23-4BFF-87AE-61567A0BE8E3}" type="datetime1">
              <a:rPr lang="en-US" smtClean="0"/>
              <a:t>11/27/2022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55F5725-E820-4B2A-A81C-15E6A453397F}" type="datetime1">
              <a:rPr lang="en-US" smtClean="0"/>
              <a:t>11/27/2022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t>11/27/2022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C7ECF7D-CB0D-4FDB-902B-9E5CD56B2F3F}" type="datetime1">
              <a:rPr lang="en-US" smtClean="0"/>
              <a:t>11/27/2022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1155614-9033-4786-9235-17DD4EEE6651}" type="datetime1">
              <a:rPr lang="en-US" smtClean="0"/>
              <a:t>11/27/2022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DFD299-E27D-455F-9667-E019E6CEA2DD}" type="datetime1">
              <a:rPr lang="en-US" smtClean="0"/>
              <a:t>11/27/2022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t>11/27/2022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t>11/27/2022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t>11/27/2022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ABC42-E576-4B96-A2BC-C9DCC9DAE463}" type="datetime1">
              <a:rPr lang="en-US" smtClean="0"/>
              <a:t>11/27/2022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9B64A-A574-4632-8FB6-30501D3E1ACB}" type="datetime1">
              <a:rPr lang="en-US" smtClean="0"/>
              <a:t>11/27/2022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extLst>
              <a:ext uri="{28A0092B-C50C-407E-A947-70E740481C1C}">
                <a14:useLocalDpi xmlns:a14="http://schemas.microsoft.com/office/drawing/2010/main" val="0"/>
              </a:ext>
            </a:extLst>
          </a:blip>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11/27/2022</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p:fade/>
  </p:transition>
  <p:timing>
    <p:tnLst>
      <p:par>
        <p:cTn id="1" dur="indefinite" restart="never" nodeType="tmRoot"/>
      </p:par>
    </p:tnLst>
  </p:timing>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1950" y="5906869"/>
            <a:ext cx="8305800" cy="646331"/>
          </a:xfrm>
          <a:prstGeom prst="rect">
            <a:avLst/>
          </a:prstGeom>
          <a:noFill/>
        </p:spPr>
        <p:txBody>
          <a:bodyPr wrap="square" rtlCol="0">
            <a:spAutoFit/>
          </a:bodyPr>
          <a:lstStyle/>
          <a:p>
            <a:pPr algn="ctr"/>
            <a:r>
              <a:rPr lang="en-US" sz="3600" b="1" dirty="0" smtClean="0"/>
              <a:t>Sunday, November 27, 2022</a:t>
            </a:r>
          </a:p>
        </p:txBody>
      </p:sp>
      <p:sp>
        <p:nvSpPr>
          <p:cNvPr id="6" name="TextBox 5"/>
          <p:cNvSpPr txBox="1"/>
          <p:nvPr/>
        </p:nvSpPr>
        <p:spPr>
          <a:xfrm>
            <a:off x="914400" y="5358825"/>
            <a:ext cx="7239000" cy="584775"/>
          </a:xfrm>
          <a:prstGeom prst="rect">
            <a:avLst/>
          </a:prstGeom>
          <a:noFill/>
        </p:spPr>
        <p:txBody>
          <a:bodyPr wrap="square" rtlCol="0">
            <a:spAutoFit/>
          </a:bodyPr>
          <a:lstStyle/>
          <a:p>
            <a:pPr algn="ctr"/>
            <a:r>
              <a:rPr lang="en-US" sz="3200" b="1" dirty="0" smtClean="0">
                <a:solidFill>
                  <a:srgbClr val="FFFF00"/>
                </a:solidFill>
              </a:rPr>
              <a:t>A SERMON TO LIFEGATE</a:t>
            </a:r>
            <a:endParaRPr lang="en-US" sz="3200" b="1" dirty="0">
              <a:solidFill>
                <a:srgbClr val="FFFF00"/>
              </a:solidFill>
            </a:endParaRPr>
          </a:p>
        </p:txBody>
      </p:sp>
      <p:sp>
        <p:nvSpPr>
          <p:cNvPr id="9" name="Rectangle 8"/>
          <p:cNvSpPr/>
          <p:nvPr/>
        </p:nvSpPr>
        <p:spPr>
          <a:xfrm>
            <a:off x="4114800" y="3343126"/>
            <a:ext cx="304800" cy="29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Paradox of Faith | The Institute for Creation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48" y="990600"/>
            <a:ext cx="8192152" cy="3679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1870710217"/>
              </p:ext>
            </p:extLst>
          </p:nvPr>
        </p:nvGraphicFramePr>
        <p:xfrm>
          <a:off x="457200" y="4596825"/>
          <a:ext cx="8229600" cy="7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12400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228600"/>
            <a:ext cx="8153400" cy="1323439"/>
          </a:xfrm>
          <a:prstGeom prst="rect">
            <a:avLst/>
          </a:prstGeom>
        </p:spPr>
        <p:txBody>
          <a:bodyPr wrap="square">
            <a:spAutoFit/>
          </a:bodyPr>
          <a:lstStyle/>
          <a:p>
            <a:pPr algn="ctr"/>
            <a:r>
              <a:rPr lang="en-US" sz="4000" b="1" dirty="0" smtClean="0">
                <a:solidFill>
                  <a:srgbClr val="FFFF00"/>
                </a:solidFill>
              </a:rPr>
              <a:t>The Kingdom of God And The</a:t>
            </a:r>
          </a:p>
          <a:p>
            <a:pPr algn="ctr"/>
            <a:r>
              <a:rPr lang="en-US" sz="4000" b="1" dirty="0" smtClean="0">
                <a:solidFill>
                  <a:srgbClr val="FFFF00"/>
                </a:solidFill>
              </a:rPr>
              <a:t>Gospel Applies To Everything </a:t>
            </a:r>
            <a:endParaRPr lang="en-US" sz="4000" dirty="0">
              <a:solidFill>
                <a:srgbClr val="FFFF00"/>
              </a:solidFill>
            </a:endParaRPr>
          </a:p>
        </p:txBody>
      </p:sp>
      <p:sp>
        <p:nvSpPr>
          <p:cNvPr id="3" name="Rectangle 2"/>
          <p:cNvSpPr/>
          <p:nvPr/>
        </p:nvSpPr>
        <p:spPr>
          <a:xfrm>
            <a:off x="457200" y="1759327"/>
            <a:ext cx="8229600" cy="4031873"/>
          </a:xfrm>
          <a:prstGeom prst="rect">
            <a:avLst/>
          </a:prstGeom>
        </p:spPr>
        <p:txBody>
          <a:bodyPr wrap="square">
            <a:spAutoFit/>
          </a:bodyPr>
          <a:lstStyle/>
          <a:p>
            <a:r>
              <a:rPr lang="en-US" sz="3200" dirty="0" smtClean="0"/>
              <a:t>I </a:t>
            </a:r>
            <a:r>
              <a:rPr lang="en-US" sz="3200" dirty="0"/>
              <a:t>served the Lord with great humility and with tears, although I was severely tested by the plots of the Jews. </a:t>
            </a:r>
            <a:r>
              <a:rPr lang="en-US" sz="3200" baseline="30000" dirty="0"/>
              <a:t>20 </a:t>
            </a:r>
            <a:r>
              <a:rPr lang="en-US" sz="3200" dirty="0"/>
              <a:t> </a:t>
            </a:r>
            <a:r>
              <a:rPr lang="en-US" sz="3200" b="1" dirty="0">
                <a:solidFill>
                  <a:srgbClr val="FFFF00"/>
                </a:solidFill>
              </a:rPr>
              <a:t>You know that I have not hesitated to preach anything that would be helpful </a:t>
            </a:r>
            <a:r>
              <a:rPr lang="en-US" sz="3200" dirty="0"/>
              <a:t>to you but have taught you publicly and from house to house. </a:t>
            </a:r>
            <a:r>
              <a:rPr lang="en-US" sz="3200" baseline="30000" dirty="0"/>
              <a:t>21 </a:t>
            </a:r>
            <a:r>
              <a:rPr lang="en-US" sz="3200" dirty="0"/>
              <a:t> I have declared to both Jews and Greeks that they must turn to God in repentance and have faith in our Lord Jesus. </a:t>
            </a:r>
            <a:r>
              <a:rPr lang="en-US" sz="3200" b="1" dirty="0"/>
              <a:t>Acts 20:19-21 (NIV) </a:t>
            </a:r>
            <a:endParaRPr lang="en-US" sz="3200" dirty="0"/>
          </a:p>
        </p:txBody>
      </p:sp>
    </p:spTree>
    <p:extLst>
      <p:ext uri="{BB962C8B-B14F-4D97-AF65-F5344CB8AC3E}">
        <p14:creationId xmlns:p14="http://schemas.microsoft.com/office/powerpoint/2010/main" val="140306944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re's how a phone booth on the side of a highway in Arkansas landed on the  National Register of Historic Places"/>
          <p:cNvPicPr>
            <a:picLocks noChangeAspect="1" noChangeArrowheads="1"/>
          </p:cNvPicPr>
          <p:nvPr/>
        </p:nvPicPr>
        <p:blipFill rotWithShape="1">
          <a:blip r:embed="rId2">
            <a:extLst>
              <a:ext uri="{28A0092B-C50C-407E-A947-70E740481C1C}">
                <a14:useLocalDpi xmlns:a14="http://schemas.microsoft.com/office/drawing/2010/main" val="0"/>
              </a:ext>
            </a:extLst>
          </a:blip>
          <a:srcRect l="31814" t="16146" r="15583"/>
          <a:stretch/>
        </p:blipFill>
        <p:spPr bwMode="auto">
          <a:xfrm>
            <a:off x="4943475" y="3299470"/>
            <a:ext cx="2828925" cy="33862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228600"/>
            <a:ext cx="8153400" cy="646331"/>
          </a:xfrm>
          <a:prstGeom prst="rect">
            <a:avLst/>
          </a:prstGeom>
        </p:spPr>
        <p:txBody>
          <a:bodyPr wrap="square">
            <a:spAutoFit/>
          </a:bodyPr>
          <a:lstStyle/>
          <a:p>
            <a:pPr algn="ctr"/>
            <a:r>
              <a:rPr lang="en-US" sz="3600" b="1" dirty="0" smtClean="0">
                <a:solidFill>
                  <a:srgbClr val="FFFF00"/>
                </a:solidFill>
              </a:rPr>
              <a:t>The Jesus Phone 1975 </a:t>
            </a:r>
            <a:endParaRPr lang="en-US" sz="3600" dirty="0">
              <a:solidFill>
                <a:srgbClr val="FFFF00"/>
              </a:solidFill>
            </a:endParaRPr>
          </a:p>
        </p:txBody>
      </p:sp>
      <p:pic>
        <p:nvPicPr>
          <p:cNvPr id="5124" name="Picture 4" descr="Top Points of Interest &amp; Landmarks in Lower East Side (Milwauk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219200"/>
            <a:ext cx="4762500" cy="3419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638675"/>
            <a:ext cx="4419600" cy="707886"/>
          </a:xfrm>
          <a:prstGeom prst="rect">
            <a:avLst/>
          </a:prstGeom>
          <a:noFill/>
        </p:spPr>
        <p:txBody>
          <a:bodyPr wrap="square" rtlCol="0">
            <a:spAutoFit/>
          </a:bodyPr>
          <a:lstStyle/>
          <a:p>
            <a:r>
              <a:rPr lang="en-US" sz="4000" dirty="0" smtClean="0"/>
              <a:t>Milwaukee East side </a:t>
            </a:r>
            <a:endParaRPr lang="en-US" sz="4000" dirty="0"/>
          </a:p>
        </p:txBody>
      </p:sp>
      <p:sp>
        <p:nvSpPr>
          <p:cNvPr id="6" name="TextBox 5"/>
          <p:cNvSpPr txBox="1"/>
          <p:nvPr/>
        </p:nvSpPr>
        <p:spPr>
          <a:xfrm>
            <a:off x="5257800" y="1607403"/>
            <a:ext cx="3733800" cy="830997"/>
          </a:xfrm>
          <a:prstGeom prst="rect">
            <a:avLst/>
          </a:prstGeom>
          <a:noFill/>
        </p:spPr>
        <p:txBody>
          <a:bodyPr wrap="square" rtlCol="0">
            <a:spAutoFit/>
          </a:bodyPr>
          <a:lstStyle/>
          <a:p>
            <a:r>
              <a:rPr lang="en-US" sz="2400" dirty="0" smtClean="0"/>
              <a:t>Risen Savior</a:t>
            </a:r>
          </a:p>
          <a:p>
            <a:r>
              <a:rPr lang="en-US" sz="2400" dirty="0" smtClean="0"/>
              <a:t> Fellowship </a:t>
            </a:r>
            <a:endParaRPr lang="en-US" sz="2400" dirty="0"/>
          </a:p>
        </p:txBody>
      </p:sp>
      <p:sp>
        <p:nvSpPr>
          <p:cNvPr id="7" name="AutoShape 6" descr="Practical Christianity - Vard Gainor - GIVING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Practical Christianity - Vard Gainor - GIVING LIGH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9000" b="16209"/>
          <a:stretch/>
        </p:blipFill>
        <p:spPr bwMode="auto">
          <a:xfrm>
            <a:off x="7232650" y="779829"/>
            <a:ext cx="1619250" cy="170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219950" y="2438400"/>
            <a:ext cx="3733800" cy="461665"/>
          </a:xfrm>
          <a:prstGeom prst="rect">
            <a:avLst/>
          </a:prstGeom>
          <a:noFill/>
        </p:spPr>
        <p:txBody>
          <a:bodyPr wrap="square" rtlCol="0">
            <a:spAutoFit/>
          </a:bodyPr>
          <a:lstStyle/>
          <a:p>
            <a:r>
              <a:rPr lang="en-US" sz="2400" dirty="0" smtClean="0"/>
              <a:t>Vard Gainor</a:t>
            </a:r>
            <a:endParaRPr lang="en-US" sz="2400" dirty="0"/>
          </a:p>
        </p:txBody>
      </p:sp>
    </p:spTree>
    <p:extLst>
      <p:ext uri="{BB962C8B-B14F-4D97-AF65-F5344CB8AC3E}">
        <p14:creationId xmlns:p14="http://schemas.microsoft.com/office/powerpoint/2010/main" val="8874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600200"/>
            <a:ext cx="8610600" cy="4832092"/>
          </a:xfrm>
          <a:prstGeom prst="rect">
            <a:avLst/>
          </a:prstGeom>
        </p:spPr>
        <p:txBody>
          <a:bodyPr wrap="square">
            <a:spAutoFit/>
          </a:bodyPr>
          <a:lstStyle/>
          <a:p>
            <a:r>
              <a:rPr lang="en-US" sz="2800" dirty="0"/>
              <a:t>More books of the New Testament were written by the Apostle Paul than any other New Testament author. He was certainly a man God used in special ways to minister to the </a:t>
            </a:r>
            <a:r>
              <a:rPr lang="en-US" sz="2800" dirty="0" smtClean="0"/>
              <a:t>Church</a:t>
            </a:r>
            <a:r>
              <a:rPr lang="en-US" sz="2800" dirty="0"/>
              <a:t>, but it is important to recognize that none of the New Testament writers wrote in a vacuum nor were their writings the product of simple dictation. </a:t>
            </a:r>
            <a:r>
              <a:rPr lang="en-US" sz="2800" b="1" dirty="0">
                <a:solidFill>
                  <a:srgbClr val="FFFF00"/>
                </a:solidFill>
              </a:rPr>
              <a:t>While they wrote under the inspired guidance of the Holy Spirit</a:t>
            </a:r>
            <a:r>
              <a:rPr lang="en-US" sz="2800" dirty="0"/>
              <a:t>, </a:t>
            </a:r>
            <a:r>
              <a:rPr lang="en-US" sz="2800" b="1" dirty="0">
                <a:solidFill>
                  <a:srgbClr val="FFFF00"/>
                </a:solidFill>
              </a:rPr>
              <a:t>they wrote from the source of their </a:t>
            </a:r>
            <a:r>
              <a:rPr lang="en-US" sz="2800" b="1" dirty="0" smtClean="0">
                <a:solidFill>
                  <a:srgbClr val="FFFF00"/>
                </a:solidFill>
              </a:rPr>
              <a:t>personal relationship </a:t>
            </a:r>
            <a:r>
              <a:rPr lang="en-US" sz="2800" b="1" dirty="0">
                <a:solidFill>
                  <a:srgbClr val="FFFF00"/>
                </a:solidFill>
              </a:rPr>
              <a:t>with the Lord Jesus </a:t>
            </a:r>
            <a:r>
              <a:rPr lang="en-US" sz="2800" dirty="0"/>
              <a:t>and what God was doing or had done in their hearts and to their thinking, values, goals, sources of trust, and purposes for life. This is also the exact kind of change God wants to bring about in our </a:t>
            </a:r>
            <a:r>
              <a:rPr lang="en-US" sz="2800" dirty="0" smtClean="0"/>
              <a:t>lives. Author Unknown</a:t>
            </a:r>
            <a:endParaRPr lang="en-US" sz="2800" dirty="0"/>
          </a:p>
        </p:txBody>
      </p:sp>
      <p:sp>
        <p:nvSpPr>
          <p:cNvPr id="5" name="Rectangle 4"/>
          <p:cNvSpPr/>
          <p:nvPr/>
        </p:nvSpPr>
        <p:spPr>
          <a:xfrm>
            <a:off x="533400" y="228600"/>
            <a:ext cx="8153400" cy="1323439"/>
          </a:xfrm>
          <a:prstGeom prst="rect">
            <a:avLst/>
          </a:prstGeom>
        </p:spPr>
        <p:txBody>
          <a:bodyPr wrap="square">
            <a:spAutoFit/>
          </a:bodyPr>
          <a:lstStyle/>
          <a:p>
            <a:pPr algn="r"/>
            <a:r>
              <a:rPr lang="en-US" sz="4000" b="1" dirty="0" smtClean="0">
                <a:solidFill>
                  <a:srgbClr val="FFFF00"/>
                </a:solidFill>
              </a:rPr>
              <a:t>Paul Was A Powerful Voice</a:t>
            </a:r>
          </a:p>
          <a:p>
            <a:pPr algn="r"/>
            <a:r>
              <a:rPr lang="en-US" sz="4000" b="1" dirty="0" smtClean="0">
                <a:solidFill>
                  <a:srgbClr val="FFFF00"/>
                </a:solidFill>
              </a:rPr>
              <a:t>Of Faith in Challenging Times </a:t>
            </a:r>
            <a:endParaRPr lang="en-US" sz="4000" dirty="0">
              <a:solidFill>
                <a:srgbClr val="FFFF00"/>
              </a:solidFill>
            </a:endParaRPr>
          </a:p>
        </p:txBody>
      </p:sp>
      <p:pic>
        <p:nvPicPr>
          <p:cNvPr id="2050" name="Picture 2" descr="Sunday: The Apostle Paul's Letter | Sabbath School Net"/>
          <p:cNvPicPr>
            <a:picLocks noChangeAspect="1" noChangeArrowheads="1"/>
          </p:cNvPicPr>
          <p:nvPr/>
        </p:nvPicPr>
        <p:blipFill rotWithShape="1">
          <a:blip r:embed="rId2">
            <a:extLst>
              <a:ext uri="{28A0092B-C50C-407E-A947-70E740481C1C}">
                <a14:useLocalDpi xmlns:a14="http://schemas.microsoft.com/office/drawing/2010/main" val="0"/>
              </a:ext>
            </a:extLst>
          </a:blip>
          <a:srcRect t="22666"/>
          <a:stretch/>
        </p:blipFill>
        <p:spPr bwMode="auto">
          <a:xfrm>
            <a:off x="1028700" y="153719"/>
            <a:ext cx="1447800" cy="147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53786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228600"/>
            <a:ext cx="8991600" cy="1200329"/>
          </a:xfrm>
          <a:prstGeom prst="rect">
            <a:avLst/>
          </a:prstGeom>
        </p:spPr>
        <p:txBody>
          <a:bodyPr wrap="square">
            <a:spAutoFit/>
          </a:bodyPr>
          <a:lstStyle/>
          <a:p>
            <a:pPr algn="ctr"/>
            <a:r>
              <a:rPr lang="en-US" sz="3600" b="1" dirty="0" smtClean="0">
                <a:solidFill>
                  <a:srgbClr val="FFFF00"/>
                </a:solidFill>
              </a:rPr>
              <a:t>Paul Spent Most of His Writings On Salvation by Grace And The Power of Faith </a:t>
            </a:r>
            <a:endParaRPr lang="en-US" sz="3600" dirty="0">
              <a:solidFill>
                <a:srgbClr val="FFFF00"/>
              </a:solidFill>
            </a:endParaRPr>
          </a:p>
        </p:txBody>
      </p:sp>
      <p:sp>
        <p:nvSpPr>
          <p:cNvPr id="3" name="Rectangle 2"/>
          <p:cNvSpPr/>
          <p:nvPr/>
        </p:nvSpPr>
        <p:spPr>
          <a:xfrm>
            <a:off x="228600" y="1492508"/>
            <a:ext cx="8686800" cy="4832092"/>
          </a:xfrm>
          <a:prstGeom prst="rect">
            <a:avLst/>
          </a:prstGeom>
        </p:spPr>
        <p:txBody>
          <a:bodyPr wrap="square">
            <a:spAutoFit/>
          </a:bodyPr>
          <a:lstStyle/>
          <a:p>
            <a:r>
              <a:rPr lang="en-US" sz="2200" baseline="30000" dirty="0"/>
              <a:t>16 </a:t>
            </a:r>
            <a:r>
              <a:rPr lang="en-US" sz="2200" dirty="0"/>
              <a:t> Therefore, the promise comes by faith, so that it may be by grace and may be guaranteed to all Abraham's offspring--not only to those who are of the law but also to those who are of the faith of Abraham. He is the father of us all. </a:t>
            </a:r>
            <a:r>
              <a:rPr lang="en-US" sz="2200" dirty="0" smtClean="0"/>
              <a:t>-</a:t>
            </a:r>
            <a:r>
              <a:rPr lang="en-US" sz="2200" dirty="0"/>
              <a:t>the God who gives life to the dead and calls things that are not as though they were. </a:t>
            </a:r>
            <a:endParaRPr lang="en-US" sz="2200" dirty="0" smtClean="0"/>
          </a:p>
          <a:p>
            <a:r>
              <a:rPr lang="en-US" sz="2200" baseline="30000" dirty="0" smtClean="0"/>
              <a:t>18 </a:t>
            </a:r>
            <a:r>
              <a:rPr lang="en-US" sz="2200" dirty="0"/>
              <a:t> </a:t>
            </a:r>
            <a:r>
              <a:rPr lang="en-US" sz="2200" b="1" dirty="0">
                <a:solidFill>
                  <a:srgbClr val="FFFF00"/>
                </a:solidFill>
              </a:rPr>
              <a:t>Against all hope, Abraham in hope believed and so became the father of many nations</a:t>
            </a:r>
            <a:r>
              <a:rPr lang="en-US" sz="2200" dirty="0"/>
              <a:t>, </a:t>
            </a:r>
            <a:r>
              <a:rPr lang="en-US" sz="2200" dirty="0" smtClean="0"/>
              <a:t>-   </a:t>
            </a:r>
            <a:r>
              <a:rPr lang="en-US" sz="2200" baseline="30000" dirty="0" smtClean="0"/>
              <a:t>19 </a:t>
            </a:r>
            <a:r>
              <a:rPr lang="en-US" sz="2200" dirty="0"/>
              <a:t> Without weakening in his faith, he faced the fact that his body was as good as dead--since he was about a hundred years old--and that Sarah's womb was also dead. </a:t>
            </a:r>
            <a:r>
              <a:rPr lang="en-US" sz="2200" baseline="30000" dirty="0"/>
              <a:t>20 </a:t>
            </a:r>
            <a:r>
              <a:rPr lang="en-US" sz="2200" dirty="0"/>
              <a:t> </a:t>
            </a:r>
            <a:r>
              <a:rPr lang="en-US" sz="2200" b="1" dirty="0">
                <a:solidFill>
                  <a:srgbClr val="FFFF00"/>
                </a:solidFill>
              </a:rPr>
              <a:t>Yet he did not waver through unbelief regarding the promise of God, but was strengthened in his faith and gave glory to God</a:t>
            </a:r>
            <a:r>
              <a:rPr lang="en-US" sz="2200" dirty="0"/>
              <a:t>, </a:t>
            </a:r>
            <a:r>
              <a:rPr lang="en-US" sz="2200" baseline="30000" dirty="0"/>
              <a:t>21 </a:t>
            </a:r>
            <a:r>
              <a:rPr lang="en-US" sz="2200" dirty="0"/>
              <a:t> being fully persuaded that God had power to do what he had promised. </a:t>
            </a:r>
            <a:r>
              <a:rPr lang="en-US" sz="2200" baseline="30000" dirty="0"/>
              <a:t>22 </a:t>
            </a:r>
            <a:r>
              <a:rPr lang="en-US" sz="2200" dirty="0"/>
              <a:t> This is why "it was credited to him as righteousness." </a:t>
            </a:r>
            <a:r>
              <a:rPr lang="en-US" sz="2200" baseline="30000" dirty="0"/>
              <a:t>23 </a:t>
            </a:r>
            <a:r>
              <a:rPr lang="en-US" sz="2200" dirty="0"/>
              <a:t> The words "it was credited to him" were written not for him alone, </a:t>
            </a:r>
            <a:r>
              <a:rPr lang="en-US" sz="2200" baseline="30000" dirty="0"/>
              <a:t>24 </a:t>
            </a:r>
            <a:r>
              <a:rPr lang="en-US" sz="2200" dirty="0"/>
              <a:t> but also for us, to whom God will credit righteousness--for us who believe in him who raised Jesus our Lord from the dead. </a:t>
            </a:r>
            <a:r>
              <a:rPr lang="en-US" sz="2200" b="1" dirty="0"/>
              <a:t>Romans 4:16-24 (NIV) </a:t>
            </a:r>
            <a:endParaRPr lang="en-US" sz="2200" dirty="0"/>
          </a:p>
        </p:txBody>
      </p:sp>
    </p:spTree>
    <p:extLst>
      <p:ext uri="{BB962C8B-B14F-4D97-AF65-F5344CB8AC3E}">
        <p14:creationId xmlns:p14="http://schemas.microsoft.com/office/powerpoint/2010/main" val="147434102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828800"/>
            <a:ext cx="8534400" cy="1246495"/>
          </a:xfrm>
          <a:prstGeom prst="rect">
            <a:avLst/>
          </a:prstGeom>
        </p:spPr>
        <p:txBody>
          <a:bodyPr wrap="square">
            <a:spAutoFit/>
          </a:bodyPr>
          <a:lstStyle/>
          <a:p>
            <a:r>
              <a:rPr lang="en-US" sz="2500" dirty="0" smtClean="0"/>
              <a:t>Through </a:t>
            </a:r>
            <a:r>
              <a:rPr lang="en-US" sz="2500" dirty="0"/>
              <a:t>faith also Sara herself received strength to conceive seed, and was delivered of a child when she was past age, because she judged him faithful who had promised. </a:t>
            </a:r>
            <a:r>
              <a:rPr lang="en-US" sz="2500" b="1" dirty="0"/>
              <a:t>Hebrews 11:11 (KJV) </a:t>
            </a:r>
            <a:endParaRPr lang="en-US" sz="2500" dirty="0"/>
          </a:p>
        </p:txBody>
      </p:sp>
      <p:sp>
        <p:nvSpPr>
          <p:cNvPr id="5" name="Rectangle 4"/>
          <p:cNvSpPr/>
          <p:nvPr/>
        </p:nvSpPr>
        <p:spPr>
          <a:xfrm>
            <a:off x="304800" y="3581400"/>
            <a:ext cx="8534400" cy="2785378"/>
          </a:xfrm>
          <a:prstGeom prst="rect">
            <a:avLst/>
          </a:prstGeom>
        </p:spPr>
        <p:txBody>
          <a:bodyPr wrap="square">
            <a:spAutoFit/>
          </a:bodyPr>
          <a:lstStyle/>
          <a:p>
            <a:r>
              <a:rPr lang="en-US" sz="2500" dirty="0" smtClean="0"/>
              <a:t>Who </a:t>
            </a:r>
            <a:r>
              <a:rPr lang="en-US" sz="2500" dirty="0"/>
              <a:t>through faith conquered kingdoms, administered justice, and gained what was promised; who shut the mouths of lions, </a:t>
            </a:r>
            <a:r>
              <a:rPr lang="en-US" sz="2500" baseline="30000" dirty="0"/>
              <a:t>34 </a:t>
            </a:r>
            <a:r>
              <a:rPr lang="en-US" sz="2500" dirty="0"/>
              <a:t> quenched the fury of the flames, and escaped the edge of the sword; whose weakness was turned to strength; and who became powerful in battle and routed foreign armies. </a:t>
            </a:r>
            <a:r>
              <a:rPr lang="en-US" sz="2500" baseline="30000" dirty="0"/>
              <a:t>35 </a:t>
            </a:r>
            <a:r>
              <a:rPr lang="en-US" sz="2500" dirty="0"/>
              <a:t> Women received back their dead, raised to life again. Others were tortured and refused to be released, so that they might gain a better resurrection. </a:t>
            </a:r>
            <a:r>
              <a:rPr lang="en-US" sz="2500" b="1" dirty="0"/>
              <a:t>Hebrews 11:33-35 (NIV) </a:t>
            </a:r>
            <a:endParaRPr lang="en-US" sz="2500" dirty="0"/>
          </a:p>
        </p:txBody>
      </p:sp>
      <p:sp>
        <p:nvSpPr>
          <p:cNvPr id="6" name="Rectangle 5"/>
          <p:cNvSpPr/>
          <p:nvPr/>
        </p:nvSpPr>
        <p:spPr>
          <a:xfrm>
            <a:off x="304800" y="76200"/>
            <a:ext cx="8382000" cy="1200329"/>
          </a:xfrm>
          <a:prstGeom prst="rect">
            <a:avLst/>
          </a:prstGeom>
        </p:spPr>
        <p:txBody>
          <a:bodyPr wrap="square">
            <a:spAutoFit/>
          </a:bodyPr>
          <a:lstStyle/>
          <a:p>
            <a:pPr algn="ctr"/>
            <a:r>
              <a:rPr lang="en-US" sz="3600" b="1" dirty="0" smtClean="0">
                <a:solidFill>
                  <a:srgbClr val="FFFF00"/>
                </a:solidFill>
              </a:rPr>
              <a:t>Faith Doesn’t Grow in Blue Sky Moments</a:t>
            </a:r>
          </a:p>
          <a:p>
            <a:pPr algn="ctr"/>
            <a:r>
              <a:rPr lang="en-US" sz="3600" b="1" dirty="0" smtClean="0">
                <a:solidFill>
                  <a:srgbClr val="FFFF00"/>
                </a:solidFill>
              </a:rPr>
              <a:t>But when the Storm is Raging </a:t>
            </a:r>
            <a:endParaRPr lang="en-US" sz="3600" dirty="0">
              <a:solidFill>
                <a:srgbClr val="FFFF00"/>
              </a:solidFill>
            </a:endParaRPr>
          </a:p>
        </p:txBody>
      </p:sp>
    </p:spTree>
    <p:extLst>
      <p:ext uri="{BB962C8B-B14F-4D97-AF65-F5344CB8AC3E}">
        <p14:creationId xmlns:p14="http://schemas.microsoft.com/office/powerpoint/2010/main" val="252276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18821"/>
            <a:ext cx="8458200" cy="5262979"/>
          </a:xfrm>
          <a:prstGeom prst="rect">
            <a:avLst/>
          </a:prstGeom>
        </p:spPr>
        <p:txBody>
          <a:bodyPr wrap="square">
            <a:spAutoFit/>
          </a:bodyPr>
          <a:lstStyle/>
          <a:p>
            <a:r>
              <a:rPr lang="en-US" sz="2400" baseline="30000" dirty="0"/>
              <a:t>13 </a:t>
            </a:r>
            <a:r>
              <a:rPr lang="en-US" sz="2400" dirty="0"/>
              <a:t> When Jesus came to the region of Caesarea Philippi, he asked his disciples, "</a:t>
            </a:r>
            <a:r>
              <a:rPr lang="en-US" sz="2400" b="1" dirty="0">
                <a:solidFill>
                  <a:srgbClr val="FFFF00"/>
                </a:solidFill>
              </a:rPr>
              <a:t>Who do people say the Son of Man is?" </a:t>
            </a:r>
            <a:r>
              <a:rPr lang="en-US" sz="2400" baseline="30000" dirty="0"/>
              <a:t>14 </a:t>
            </a:r>
            <a:r>
              <a:rPr lang="en-US" sz="2400" dirty="0"/>
              <a:t> They replied, "Some say John the Baptist; others say Elijah; and still others, Jeremiah or one of the prophets." </a:t>
            </a:r>
            <a:r>
              <a:rPr lang="en-US" sz="2400" baseline="30000" dirty="0"/>
              <a:t>15 </a:t>
            </a:r>
            <a:r>
              <a:rPr lang="en-US" sz="2400" dirty="0"/>
              <a:t> </a:t>
            </a:r>
            <a:r>
              <a:rPr lang="en-US" sz="2400" b="1" dirty="0">
                <a:solidFill>
                  <a:srgbClr val="FFFF00"/>
                </a:solidFill>
              </a:rPr>
              <a:t>"But what about you?" he asked. "Who do you say I am?" </a:t>
            </a:r>
            <a:r>
              <a:rPr lang="en-US" sz="2400" baseline="30000" dirty="0"/>
              <a:t>16 </a:t>
            </a:r>
            <a:r>
              <a:rPr lang="en-US" sz="2400" dirty="0"/>
              <a:t> Simon Peter answered, "You are the Christ, the Son of the living God." </a:t>
            </a:r>
            <a:r>
              <a:rPr lang="en-US" sz="2400" baseline="30000" dirty="0"/>
              <a:t>17 </a:t>
            </a:r>
            <a:r>
              <a:rPr lang="en-US" sz="2400" dirty="0"/>
              <a:t> Jesus replied, </a:t>
            </a:r>
            <a:r>
              <a:rPr lang="en-US" sz="2400" b="1" dirty="0">
                <a:solidFill>
                  <a:srgbClr val="FFFF00"/>
                </a:solidFill>
              </a:rPr>
              <a:t>"Blessed are you, Simon son of Jonah, for this was not revealed to you by man, but by my Father in heaven</a:t>
            </a:r>
            <a:r>
              <a:rPr lang="en-US" sz="2400" dirty="0"/>
              <a:t>. </a:t>
            </a:r>
            <a:r>
              <a:rPr lang="en-US" sz="2400" baseline="30000" dirty="0"/>
              <a:t>18 </a:t>
            </a:r>
            <a:r>
              <a:rPr lang="en-US" sz="2400" dirty="0"/>
              <a:t> And I tell you that you are Peter, </a:t>
            </a:r>
            <a:r>
              <a:rPr lang="en-US" sz="2400" b="1" dirty="0">
                <a:solidFill>
                  <a:srgbClr val="FFFF00"/>
                </a:solidFill>
              </a:rPr>
              <a:t>and on this rock I will build my </a:t>
            </a:r>
            <a:r>
              <a:rPr lang="en-US" sz="2400" b="1" dirty="0" smtClean="0">
                <a:solidFill>
                  <a:srgbClr val="FFFF00"/>
                </a:solidFill>
              </a:rPr>
              <a:t>church (Congregation of Governing authority) , </a:t>
            </a:r>
            <a:r>
              <a:rPr lang="en-US" sz="2400" b="1" dirty="0">
                <a:solidFill>
                  <a:srgbClr val="FFFF00"/>
                </a:solidFill>
              </a:rPr>
              <a:t>and the gates of Hades will not overcome it. </a:t>
            </a:r>
            <a:r>
              <a:rPr lang="en-US" sz="2400" baseline="30000" dirty="0"/>
              <a:t>19 </a:t>
            </a:r>
            <a:r>
              <a:rPr lang="en-US" sz="2400" dirty="0"/>
              <a:t> I will give you the keys of the kingdom of heaven; whatever you bind on earth will be bound in heaven, and whatever you loose on earth will be loosed in heaven." </a:t>
            </a:r>
            <a:r>
              <a:rPr lang="en-US" sz="2400" baseline="30000" dirty="0"/>
              <a:t>20 </a:t>
            </a:r>
            <a:r>
              <a:rPr lang="en-US" sz="2400" dirty="0"/>
              <a:t> Then he warned his disciples not to tell anyone that he was the Christ. </a:t>
            </a:r>
            <a:r>
              <a:rPr lang="en-US" sz="2400" b="1" dirty="0"/>
              <a:t>Matthew 16:13-20 (NIV) </a:t>
            </a:r>
            <a:endParaRPr lang="en-US" sz="2400" dirty="0"/>
          </a:p>
        </p:txBody>
      </p:sp>
      <p:sp>
        <p:nvSpPr>
          <p:cNvPr id="5" name="Rectangle 4"/>
          <p:cNvSpPr/>
          <p:nvPr/>
        </p:nvSpPr>
        <p:spPr>
          <a:xfrm>
            <a:off x="304800" y="76200"/>
            <a:ext cx="8382000" cy="1200329"/>
          </a:xfrm>
          <a:prstGeom prst="rect">
            <a:avLst/>
          </a:prstGeom>
        </p:spPr>
        <p:txBody>
          <a:bodyPr wrap="square">
            <a:spAutoFit/>
          </a:bodyPr>
          <a:lstStyle/>
          <a:p>
            <a:pPr algn="ctr"/>
            <a:r>
              <a:rPr lang="en-US" sz="3600" b="1" dirty="0" smtClean="0">
                <a:solidFill>
                  <a:srgbClr val="FFFF00"/>
                </a:solidFill>
              </a:rPr>
              <a:t>Jesus Is Still Building His Church</a:t>
            </a:r>
          </a:p>
          <a:p>
            <a:pPr algn="ctr"/>
            <a:r>
              <a:rPr lang="en-US" sz="3600" b="1" dirty="0" smtClean="0">
                <a:solidFill>
                  <a:srgbClr val="FFFF00"/>
                </a:solidFill>
              </a:rPr>
              <a:t>Through Revelation and the Paradox of Faith </a:t>
            </a:r>
            <a:endParaRPr lang="en-US" sz="3600" dirty="0">
              <a:solidFill>
                <a:srgbClr val="FFFF00"/>
              </a:solidFill>
            </a:endParaRPr>
          </a:p>
        </p:txBody>
      </p:sp>
    </p:spTree>
    <p:extLst>
      <p:ext uri="{BB962C8B-B14F-4D97-AF65-F5344CB8AC3E}">
        <p14:creationId xmlns:p14="http://schemas.microsoft.com/office/powerpoint/2010/main" val="100858510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28600"/>
            <a:ext cx="8153400" cy="646331"/>
          </a:xfrm>
          <a:prstGeom prst="rect">
            <a:avLst/>
          </a:prstGeom>
        </p:spPr>
        <p:txBody>
          <a:bodyPr wrap="square">
            <a:spAutoFit/>
          </a:bodyPr>
          <a:lstStyle/>
          <a:p>
            <a:pPr algn="ctr"/>
            <a:r>
              <a:rPr lang="en-US" sz="3600" b="1" dirty="0" smtClean="0">
                <a:solidFill>
                  <a:srgbClr val="FFFF00"/>
                </a:solidFill>
              </a:rPr>
              <a:t>Standing In The Day Of  Evil </a:t>
            </a:r>
            <a:endParaRPr lang="en-US" sz="3600" dirty="0">
              <a:solidFill>
                <a:srgbClr val="FFFF00"/>
              </a:solidFill>
            </a:endParaRPr>
          </a:p>
        </p:txBody>
      </p:sp>
      <p:sp>
        <p:nvSpPr>
          <p:cNvPr id="2" name="Rectangle 1"/>
          <p:cNvSpPr/>
          <p:nvPr/>
        </p:nvSpPr>
        <p:spPr>
          <a:xfrm>
            <a:off x="381000" y="4426565"/>
            <a:ext cx="8305800" cy="2431435"/>
          </a:xfrm>
          <a:prstGeom prst="rect">
            <a:avLst/>
          </a:prstGeom>
        </p:spPr>
        <p:txBody>
          <a:bodyPr wrap="square">
            <a:spAutoFit/>
          </a:bodyPr>
          <a:lstStyle/>
          <a:p>
            <a:r>
              <a:rPr lang="en-US" sz="5400" baseline="30000" dirty="0" smtClean="0"/>
              <a:t>Therefore </a:t>
            </a:r>
            <a:r>
              <a:rPr lang="en-US" sz="5400" baseline="30000" dirty="0"/>
              <a:t>put on the full armor of God, so that when the day of evil comes, you may be able to stand your ground, </a:t>
            </a:r>
            <a:r>
              <a:rPr lang="en-US" sz="5400" b="1" baseline="30000" dirty="0">
                <a:solidFill>
                  <a:srgbClr val="FFFF00"/>
                </a:solidFill>
              </a:rPr>
              <a:t>and after you have done everything, to stand. </a:t>
            </a:r>
            <a:r>
              <a:rPr lang="en-US" sz="5400" baseline="30000" dirty="0"/>
              <a:t>Ephesians 6:13 (NIV</a:t>
            </a:r>
            <a:r>
              <a:rPr lang="en-US" sz="4400" baseline="30000" dirty="0"/>
              <a:t>) </a:t>
            </a:r>
            <a:endParaRPr lang="en-US" sz="4400" dirty="0"/>
          </a:p>
        </p:txBody>
      </p:sp>
      <p:pic>
        <p:nvPicPr>
          <p:cNvPr id="8194" name="Picture 2" descr="Put on the full armor of God [for His precepts are like the splendid armor  of a heavily-armed soldier], so that you may be able to [successfully]  stand... | By Victory Chris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14425"/>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93711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28600"/>
            <a:ext cx="8153400" cy="1754326"/>
          </a:xfrm>
          <a:prstGeom prst="rect">
            <a:avLst/>
          </a:prstGeom>
        </p:spPr>
        <p:txBody>
          <a:bodyPr wrap="square">
            <a:spAutoFit/>
          </a:bodyPr>
          <a:lstStyle/>
          <a:p>
            <a:pPr algn="ctr"/>
            <a:r>
              <a:rPr lang="en-US" sz="3600" b="1" dirty="0" smtClean="0">
                <a:solidFill>
                  <a:srgbClr val="FFFF00"/>
                </a:solidFill>
              </a:rPr>
              <a:t>The Crux of This Paradox of Faith</a:t>
            </a:r>
          </a:p>
          <a:p>
            <a:pPr algn="ctr"/>
            <a:r>
              <a:rPr lang="en-US" sz="3600" b="1" dirty="0" smtClean="0">
                <a:solidFill>
                  <a:srgbClr val="FFFF00"/>
                </a:solidFill>
              </a:rPr>
              <a:t>Is That Jesus Died On The Cross</a:t>
            </a:r>
          </a:p>
          <a:p>
            <a:pPr algn="ctr"/>
            <a:r>
              <a:rPr lang="en-US" sz="3600" b="1" dirty="0" smtClean="0">
                <a:solidFill>
                  <a:srgbClr val="FFFF00"/>
                </a:solidFill>
              </a:rPr>
              <a:t>To Draw Us Into A position Of Confidence </a:t>
            </a:r>
            <a:endParaRPr lang="en-US" sz="3600" dirty="0">
              <a:solidFill>
                <a:srgbClr val="FFFF00"/>
              </a:solidFill>
            </a:endParaRPr>
          </a:p>
        </p:txBody>
      </p:sp>
      <p:sp>
        <p:nvSpPr>
          <p:cNvPr id="5" name="TextBox 4"/>
          <p:cNvSpPr txBox="1"/>
          <p:nvPr/>
        </p:nvSpPr>
        <p:spPr>
          <a:xfrm>
            <a:off x="838200" y="2284294"/>
            <a:ext cx="7848600" cy="3970318"/>
          </a:xfrm>
          <a:prstGeom prst="rect">
            <a:avLst/>
          </a:prstGeom>
          <a:noFill/>
        </p:spPr>
        <p:txBody>
          <a:bodyPr wrap="square" rtlCol="0">
            <a:spAutoFit/>
          </a:bodyPr>
          <a:lstStyle/>
          <a:p>
            <a:pPr marL="514350" indent="-514350">
              <a:buAutoNum type="arabicPeriod"/>
            </a:pPr>
            <a:r>
              <a:rPr lang="en-US" sz="2800" dirty="0" smtClean="0"/>
              <a:t>God is developing us – God is building something into us. Not Just theories – but functioning authority – anointing</a:t>
            </a:r>
          </a:p>
          <a:p>
            <a:pPr marL="514350" indent="-514350">
              <a:buAutoNum type="arabicPeriod"/>
            </a:pPr>
            <a:r>
              <a:rPr lang="en-US" sz="2800" dirty="0" smtClean="0"/>
              <a:t>God is not uncaring about our sorrows, apparent losses, and griefs. (Isaiah 53)</a:t>
            </a:r>
          </a:p>
          <a:p>
            <a:pPr marL="514350" indent="-514350">
              <a:buAutoNum type="arabicPeriod"/>
            </a:pPr>
            <a:r>
              <a:rPr lang="en-US" sz="2800" dirty="0" smtClean="0"/>
              <a:t>Stay close to the Lord and each other – the longer the breakthrough is resisted the more powerful will be the eventual VICTORY.  (How much </a:t>
            </a:r>
            <a:r>
              <a:rPr lang="en-US" sz="2800" b="1" dirty="0" smtClean="0">
                <a:solidFill>
                  <a:srgbClr val="FFFF00"/>
                </a:solidFill>
              </a:rPr>
              <a:t>More</a:t>
            </a:r>
            <a:r>
              <a:rPr lang="en-US" sz="2800" dirty="0" smtClean="0">
                <a:solidFill>
                  <a:srgbClr val="FFFF00"/>
                </a:solidFill>
              </a:rPr>
              <a:t> </a:t>
            </a:r>
            <a:r>
              <a:rPr lang="en-US" sz="2800" dirty="0" smtClean="0"/>
              <a:t>– </a:t>
            </a:r>
            <a:r>
              <a:rPr lang="en-US" sz="2800" b="1" dirty="0" smtClean="0">
                <a:solidFill>
                  <a:srgbClr val="FFFF00"/>
                </a:solidFill>
              </a:rPr>
              <a:t>Through</a:t>
            </a:r>
            <a:r>
              <a:rPr lang="en-US" sz="2800" dirty="0" smtClean="0"/>
              <a:t> principle) </a:t>
            </a:r>
            <a:endParaRPr lang="en-US" sz="2800" dirty="0"/>
          </a:p>
        </p:txBody>
      </p:sp>
    </p:spTree>
    <p:extLst>
      <p:ext uri="{BB962C8B-B14F-4D97-AF65-F5344CB8AC3E}">
        <p14:creationId xmlns:p14="http://schemas.microsoft.com/office/powerpoint/2010/main" val="297968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10812"/>
            <a:ext cx="8305800" cy="3046988"/>
          </a:xfrm>
          <a:prstGeom prst="rect">
            <a:avLst/>
          </a:prstGeom>
        </p:spPr>
        <p:txBody>
          <a:bodyPr wrap="square">
            <a:spAutoFit/>
          </a:bodyPr>
          <a:lstStyle/>
          <a:p>
            <a:r>
              <a:rPr lang="en-US" sz="3200" dirty="0" smtClean="0"/>
              <a:t>God </a:t>
            </a:r>
            <a:r>
              <a:rPr lang="en-US" sz="3200" dirty="0"/>
              <a:t>is our refuge and strength, an ever-present help in trouble. </a:t>
            </a:r>
            <a:r>
              <a:rPr lang="en-US" sz="3200" baseline="30000" dirty="0"/>
              <a:t>2 </a:t>
            </a:r>
            <a:r>
              <a:rPr lang="en-US" sz="3200" dirty="0"/>
              <a:t> Therefore we will not fear, though the earth give way and the mountains fall into the heart of the sea, </a:t>
            </a:r>
            <a:r>
              <a:rPr lang="en-US" sz="3200" baseline="30000" dirty="0"/>
              <a:t>3 </a:t>
            </a:r>
            <a:r>
              <a:rPr lang="en-US" sz="3200" dirty="0"/>
              <a:t> though its waters roar and foam and the mountains quake with their surging. Selah </a:t>
            </a:r>
            <a:r>
              <a:rPr lang="en-US" sz="3200" b="1" dirty="0"/>
              <a:t>Psalm 46:1-3 (NIV) </a:t>
            </a:r>
            <a:endParaRPr lang="en-US" sz="3200" dirty="0"/>
          </a:p>
        </p:txBody>
      </p:sp>
      <p:sp>
        <p:nvSpPr>
          <p:cNvPr id="5" name="Rectangle 4"/>
          <p:cNvSpPr/>
          <p:nvPr/>
        </p:nvSpPr>
        <p:spPr>
          <a:xfrm>
            <a:off x="533400" y="228600"/>
            <a:ext cx="8153400" cy="707886"/>
          </a:xfrm>
          <a:prstGeom prst="rect">
            <a:avLst/>
          </a:prstGeom>
        </p:spPr>
        <p:txBody>
          <a:bodyPr wrap="square">
            <a:spAutoFit/>
          </a:bodyPr>
          <a:lstStyle/>
          <a:p>
            <a:r>
              <a:rPr lang="en-US" sz="4000" b="1" dirty="0" smtClean="0">
                <a:solidFill>
                  <a:srgbClr val="FFFF00"/>
                </a:solidFill>
              </a:rPr>
              <a:t>The Paradox Of Faith </a:t>
            </a:r>
            <a:endParaRPr lang="en-US" sz="4000" dirty="0">
              <a:solidFill>
                <a:srgbClr val="FFFF00"/>
              </a:solidFill>
            </a:endParaRPr>
          </a:p>
        </p:txBody>
      </p:sp>
      <p:sp>
        <p:nvSpPr>
          <p:cNvPr id="6" name="Rectangle 5"/>
          <p:cNvSpPr/>
          <p:nvPr/>
        </p:nvSpPr>
        <p:spPr>
          <a:xfrm>
            <a:off x="533400" y="5329297"/>
            <a:ext cx="8001000" cy="2062103"/>
          </a:xfrm>
          <a:prstGeom prst="rect">
            <a:avLst/>
          </a:prstGeom>
        </p:spPr>
        <p:txBody>
          <a:bodyPr wrap="square">
            <a:spAutoFit/>
          </a:bodyPr>
          <a:lstStyle/>
          <a:p>
            <a:r>
              <a:rPr lang="en-US" sz="3200" dirty="0" smtClean="0"/>
              <a:t>"Be </a:t>
            </a:r>
            <a:r>
              <a:rPr lang="en-US" sz="3200" dirty="0"/>
              <a:t>still, and know that I am God; I will be exalted among the nations, I will be exalted in the earth." </a:t>
            </a:r>
            <a:r>
              <a:rPr lang="en-US" sz="3200" b="1" dirty="0"/>
              <a:t>Psalm 46:10 (NIV) </a:t>
            </a:r>
            <a:r>
              <a:rPr lang="en-US" sz="3200" dirty="0"/>
              <a:t/>
            </a:r>
            <a:br>
              <a:rPr lang="en-US" sz="3200" dirty="0"/>
            </a:br>
            <a:endParaRPr lang="en-US" sz="3200"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687" t="84445" r="19167" b="1667"/>
          <a:stretch/>
        </p:blipFill>
        <p:spPr bwMode="auto">
          <a:xfrm rot="543536">
            <a:off x="5284465" y="314649"/>
            <a:ext cx="31496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877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76200"/>
            <a:ext cx="8153400" cy="1077218"/>
          </a:xfrm>
          <a:prstGeom prst="rect">
            <a:avLst/>
          </a:prstGeom>
        </p:spPr>
        <p:txBody>
          <a:bodyPr wrap="square">
            <a:spAutoFit/>
          </a:bodyPr>
          <a:lstStyle/>
          <a:p>
            <a:pPr algn="ctr"/>
            <a:r>
              <a:rPr lang="en-US" sz="3200" b="1" dirty="0" smtClean="0">
                <a:solidFill>
                  <a:srgbClr val="FFFF00"/>
                </a:solidFill>
              </a:rPr>
              <a:t>“If I were God.”</a:t>
            </a:r>
          </a:p>
          <a:p>
            <a:pPr algn="ctr"/>
            <a:r>
              <a:rPr lang="en-US" sz="3200" b="1" dirty="0" smtClean="0">
                <a:solidFill>
                  <a:srgbClr val="FFFF00"/>
                </a:solidFill>
              </a:rPr>
              <a:t>“Why Does God do it that way?”</a:t>
            </a:r>
            <a:endParaRPr lang="en-US" sz="3200" dirty="0">
              <a:solidFill>
                <a:srgbClr val="FFFF00"/>
              </a:solidFill>
            </a:endParaRPr>
          </a:p>
        </p:txBody>
      </p:sp>
      <p:sp>
        <p:nvSpPr>
          <p:cNvPr id="2" name="TextBox 1"/>
          <p:cNvSpPr txBox="1"/>
          <p:nvPr/>
        </p:nvSpPr>
        <p:spPr>
          <a:xfrm>
            <a:off x="762000" y="1430953"/>
            <a:ext cx="7924800" cy="5693866"/>
          </a:xfrm>
          <a:prstGeom prst="rect">
            <a:avLst/>
          </a:prstGeom>
          <a:noFill/>
        </p:spPr>
        <p:txBody>
          <a:bodyPr wrap="square" rtlCol="0">
            <a:spAutoFit/>
          </a:bodyPr>
          <a:lstStyle/>
          <a:p>
            <a:pPr marL="457200" indent="-457200">
              <a:buFont typeface="+mj-lt"/>
              <a:buAutoNum type="arabicPeriod"/>
            </a:pPr>
            <a:r>
              <a:rPr lang="en-US" sz="2600" dirty="0" smtClean="0"/>
              <a:t>Why are the “Principles of Prayer” such a mystery? Why doesn’t God answer sometimes – or answer more quickly?</a:t>
            </a:r>
          </a:p>
          <a:p>
            <a:pPr marL="457200" indent="-457200">
              <a:buFont typeface="+mj-lt"/>
              <a:buAutoNum type="arabicPeriod"/>
            </a:pPr>
            <a:r>
              <a:rPr lang="en-US" sz="2600" dirty="0" smtClean="0"/>
              <a:t>Why is God so slow to anger – He could restrain wickedness better if He brought judgment immediately?</a:t>
            </a:r>
          </a:p>
          <a:p>
            <a:pPr marL="457200" indent="-457200">
              <a:buFont typeface="+mj-lt"/>
              <a:buAutoNum type="arabicPeriod"/>
            </a:pPr>
            <a:r>
              <a:rPr lang="en-US" sz="2600" dirty="0" smtClean="0"/>
              <a:t>Why does effective “mountain-moving” faith seem impossible or too complicated to attain?</a:t>
            </a:r>
          </a:p>
          <a:p>
            <a:pPr marL="457200" indent="-457200">
              <a:buFont typeface="+mj-lt"/>
              <a:buAutoNum type="arabicPeriod"/>
            </a:pPr>
            <a:r>
              <a:rPr lang="en-US" sz="2600" dirty="0" smtClean="0"/>
              <a:t>Why is God so hard to find for so many people?</a:t>
            </a:r>
          </a:p>
          <a:p>
            <a:pPr marL="457200" indent="-457200">
              <a:buFont typeface="+mj-lt"/>
              <a:buAutoNum type="arabicPeriod"/>
            </a:pPr>
            <a:r>
              <a:rPr lang="en-US" sz="2600" dirty="0" smtClean="0"/>
              <a:t>Why does God allow us to deceive ourselves?</a:t>
            </a:r>
          </a:p>
          <a:p>
            <a:pPr marL="457200" indent="-457200">
              <a:buFont typeface="+mj-lt"/>
              <a:buAutoNum type="arabicPeriod"/>
            </a:pPr>
            <a:r>
              <a:rPr lang="en-US" sz="2600" dirty="0" smtClean="0"/>
              <a:t>Why does God allow things to go “sideways” even for His people that are IN THE WILL OF GOD?”</a:t>
            </a:r>
          </a:p>
          <a:p>
            <a:pPr marL="457200" indent="-457200">
              <a:buFont typeface="+mj-lt"/>
              <a:buAutoNum type="arabicPeriod"/>
            </a:pPr>
            <a:r>
              <a:rPr lang="en-US" sz="2600" dirty="0" smtClean="0"/>
              <a:t>Why does God seemingly bless people with an effective anointing even when they are compromised in their character or methods?</a:t>
            </a:r>
          </a:p>
          <a:p>
            <a:pPr marL="457200" indent="-457200">
              <a:buFont typeface="+mj-lt"/>
              <a:buAutoNum type="arabicPeriod"/>
            </a:pPr>
            <a:endParaRPr lang="en-US" sz="2600" dirty="0"/>
          </a:p>
        </p:txBody>
      </p:sp>
    </p:spTree>
    <p:extLst>
      <p:ext uri="{BB962C8B-B14F-4D97-AF65-F5344CB8AC3E}">
        <p14:creationId xmlns:p14="http://schemas.microsoft.com/office/powerpoint/2010/main" val="1627134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828800"/>
            <a:ext cx="8305800" cy="3785652"/>
          </a:xfrm>
          <a:prstGeom prst="rect">
            <a:avLst/>
          </a:prstGeom>
        </p:spPr>
        <p:txBody>
          <a:bodyPr wrap="square">
            <a:spAutoFit/>
          </a:bodyPr>
          <a:lstStyle/>
          <a:p>
            <a:r>
              <a:rPr lang="en-US" sz="4000" dirty="0"/>
              <a:t> "For my thoughts are not your thoughts, neither are your ways my ways," declares the </a:t>
            </a:r>
            <a:r>
              <a:rPr lang="en-US" sz="4000" cap="small" dirty="0"/>
              <a:t>LORD</a:t>
            </a:r>
            <a:r>
              <a:rPr lang="en-US" sz="4000" dirty="0"/>
              <a:t>. </a:t>
            </a:r>
            <a:r>
              <a:rPr lang="en-US" sz="4000" baseline="30000" dirty="0"/>
              <a:t>9 </a:t>
            </a:r>
            <a:r>
              <a:rPr lang="en-US" sz="4000" dirty="0"/>
              <a:t> "As the heavens are higher than the earth, so are my ways higher than your ways and my thoughts than your thoughts. </a:t>
            </a:r>
            <a:r>
              <a:rPr lang="en-US" sz="4000" b="1" dirty="0"/>
              <a:t>Isaiah 55:8-9 (NIV) </a:t>
            </a:r>
            <a:endParaRPr lang="en-US" sz="4000" dirty="0"/>
          </a:p>
        </p:txBody>
      </p:sp>
      <p:sp>
        <p:nvSpPr>
          <p:cNvPr id="5" name="Rectangle 4"/>
          <p:cNvSpPr/>
          <p:nvPr/>
        </p:nvSpPr>
        <p:spPr>
          <a:xfrm>
            <a:off x="381000" y="381000"/>
            <a:ext cx="8153400" cy="1323439"/>
          </a:xfrm>
          <a:prstGeom prst="rect">
            <a:avLst/>
          </a:prstGeom>
        </p:spPr>
        <p:txBody>
          <a:bodyPr wrap="square">
            <a:spAutoFit/>
          </a:bodyPr>
          <a:lstStyle/>
          <a:p>
            <a:pPr algn="ctr"/>
            <a:r>
              <a:rPr lang="en-US" sz="4000" b="1" dirty="0" smtClean="0">
                <a:solidFill>
                  <a:srgbClr val="FFFF00"/>
                </a:solidFill>
              </a:rPr>
              <a:t>The Paradox Of Faith </a:t>
            </a:r>
          </a:p>
          <a:p>
            <a:pPr algn="ctr"/>
            <a:r>
              <a:rPr lang="en-US" sz="4000" b="1" dirty="0" smtClean="0">
                <a:solidFill>
                  <a:srgbClr val="FFFF00"/>
                </a:solidFill>
              </a:rPr>
              <a:t>When We Are In The Dark </a:t>
            </a:r>
          </a:p>
        </p:txBody>
      </p:sp>
    </p:spTree>
    <p:extLst>
      <p:ext uri="{BB962C8B-B14F-4D97-AF65-F5344CB8AC3E}">
        <p14:creationId xmlns:p14="http://schemas.microsoft.com/office/powerpoint/2010/main" val="228022464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346"/>
          <a:stretch/>
        </p:blipFill>
        <p:spPr bwMode="auto">
          <a:xfrm>
            <a:off x="4114800" y="1295400"/>
            <a:ext cx="4131612" cy="422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13" r="5898"/>
          <a:stretch/>
        </p:blipFill>
        <p:spPr bwMode="auto">
          <a:xfrm>
            <a:off x="381000" y="838200"/>
            <a:ext cx="2719656" cy="492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27" b="26834"/>
          <a:stretch/>
        </p:blipFill>
        <p:spPr bwMode="auto">
          <a:xfrm>
            <a:off x="165100" y="742096"/>
            <a:ext cx="8991600" cy="511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785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3" t="34444" r="33437" b="14445"/>
          <a:stretch/>
        </p:blipFill>
        <p:spPr bwMode="auto">
          <a:xfrm>
            <a:off x="152400" y="3657600"/>
            <a:ext cx="5067300" cy="242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May be an image of 2 people, tree and outdoors"/>
          <p:cNvPicPr>
            <a:picLocks noChangeAspect="1" noChangeArrowheads="1"/>
          </p:cNvPicPr>
          <p:nvPr/>
        </p:nvPicPr>
        <p:blipFill rotWithShape="1">
          <a:blip r:embed="rId3">
            <a:extLst>
              <a:ext uri="{28A0092B-C50C-407E-A947-70E740481C1C}">
                <a14:useLocalDpi xmlns:a14="http://schemas.microsoft.com/office/drawing/2010/main" val="0"/>
              </a:ext>
            </a:extLst>
          </a:blip>
          <a:srcRect l="30924" t="23201" r="7422" b="33833"/>
          <a:stretch/>
        </p:blipFill>
        <p:spPr bwMode="auto">
          <a:xfrm>
            <a:off x="6065913" y="968588"/>
            <a:ext cx="2853503" cy="26128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750" t="31358" r="27867" b="51927"/>
          <a:stretch/>
        </p:blipFill>
        <p:spPr bwMode="auto">
          <a:xfrm>
            <a:off x="190500" y="533400"/>
            <a:ext cx="2362200" cy="204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3600" y="3505200"/>
            <a:ext cx="3124200" cy="954107"/>
          </a:xfrm>
          <a:prstGeom prst="rect">
            <a:avLst/>
          </a:prstGeom>
          <a:noFill/>
        </p:spPr>
        <p:txBody>
          <a:bodyPr wrap="square" rtlCol="0">
            <a:spAutoFit/>
          </a:bodyPr>
          <a:lstStyle/>
          <a:p>
            <a:pPr algn="ctr"/>
            <a:r>
              <a:rPr lang="en-US" sz="2800" dirty="0" smtClean="0"/>
              <a:t>Roger the Amazing</a:t>
            </a:r>
          </a:p>
          <a:p>
            <a:pPr algn="ctr"/>
            <a:r>
              <a:rPr lang="en-US" sz="2800" dirty="0" smtClean="0"/>
              <a:t>(November 21) </a:t>
            </a:r>
            <a:endParaRPr lang="en-US" sz="2800" dirty="0"/>
          </a:p>
        </p:txBody>
      </p:sp>
      <p:sp>
        <p:nvSpPr>
          <p:cNvPr id="6" name="TextBox 5"/>
          <p:cNvSpPr txBox="1"/>
          <p:nvPr/>
        </p:nvSpPr>
        <p:spPr>
          <a:xfrm>
            <a:off x="152400" y="6029980"/>
            <a:ext cx="5638800" cy="523220"/>
          </a:xfrm>
          <a:prstGeom prst="rect">
            <a:avLst/>
          </a:prstGeom>
          <a:noFill/>
        </p:spPr>
        <p:txBody>
          <a:bodyPr wrap="square" rtlCol="0">
            <a:spAutoFit/>
          </a:bodyPr>
          <a:lstStyle/>
          <a:p>
            <a:r>
              <a:rPr lang="en-US" sz="2800" dirty="0" smtClean="0"/>
              <a:t>Jim Morrison  (Week of November 12 ??)</a:t>
            </a:r>
            <a:endParaRPr lang="en-US" sz="2800" dirty="0"/>
          </a:p>
        </p:txBody>
      </p:sp>
      <p:sp>
        <p:nvSpPr>
          <p:cNvPr id="7" name="TextBox 6"/>
          <p:cNvSpPr txBox="1"/>
          <p:nvPr/>
        </p:nvSpPr>
        <p:spPr>
          <a:xfrm>
            <a:off x="76200" y="2514600"/>
            <a:ext cx="2819400" cy="954107"/>
          </a:xfrm>
          <a:prstGeom prst="rect">
            <a:avLst/>
          </a:prstGeom>
          <a:noFill/>
        </p:spPr>
        <p:txBody>
          <a:bodyPr wrap="square" rtlCol="0">
            <a:spAutoFit/>
          </a:bodyPr>
          <a:lstStyle/>
          <a:p>
            <a:r>
              <a:rPr lang="en-US" sz="2800" dirty="0" smtClean="0"/>
              <a:t>Greg “The painter”</a:t>
            </a:r>
          </a:p>
          <a:p>
            <a:r>
              <a:rPr lang="en-US" sz="2800" dirty="0" smtClean="0"/>
              <a:t>(November 14)</a:t>
            </a:r>
            <a:endParaRPr lang="en-US" sz="2800" dirty="0"/>
          </a:p>
        </p:txBody>
      </p:sp>
      <p:pic>
        <p:nvPicPr>
          <p:cNvPr id="4" name="Picture 4" descr="Patrick Ford - Certified Flight Instructor at ADF Airway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475" y="68262"/>
            <a:ext cx="1990725" cy="1990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86050" y="1974502"/>
            <a:ext cx="2819400" cy="1384995"/>
          </a:xfrm>
          <a:prstGeom prst="rect">
            <a:avLst/>
          </a:prstGeom>
          <a:noFill/>
        </p:spPr>
        <p:txBody>
          <a:bodyPr wrap="square" rtlCol="0">
            <a:spAutoFit/>
          </a:bodyPr>
          <a:lstStyle/>
          <a:p>
            <a:r>
              <a:rPr lang="en-US" sz="2800" dirty="0" smtClean="0"/>
              <a:t>Patrick Ford</a:t>
            </a:r>
          </a:p>
          <a:p>
            <a:r>
              <a:rPr lang="en-US" sz="2800" dirty="0" smtClean="0"/>
              <a:t>Envoy Pilot</a:t>
            </a:r>
          </a:p>
          <a:p>
            <a:r>
              <a:rPr lang="en-US" sz="2800" dirty="0" smtClean="0"/>
              <a:t>(November 19) </a:t>
            </a:r>
            <a:endParaRPr lang="en-US" sz="2800" dirty="0"/>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6250" r="50972" b="72471"/>
          <a:stretch/>
        </p:blipFill>
        <p:spPr>
          <a:xfrm>
            <a:off x="5943600" y="4535507"/>
            <a:ext cx="1168400" cy="1678392"/>
          </a:xfrm>
          <a:prstGeom prst="rect">
            <a:avLst/>
          </a:prstGeom>
        </p:spPr>
      </p:pic>
      <p:sp>
        <p:nvSpPr>
          <p:cNvPr id="13" name="TextBox 12"/>
          <p:cNvSpPr txBox="1"/>
          <p:nvPr/>
        </p:nvSpPr>
        <p:spPr>
          <a:xfrm>
            <a:off x="5867400" y="6278890"/>
            <a:ext cx="4953000" cy="523220"/>
          </a:xfrm>
          <a:prstGeom prst="rect">
            <a:avLst/>
          </a:prstGeom>
          <a:noFill/>
        </p:spPr>
        <p:txBody>
          <a:bodyPr wrap="square" rtlCol="0">
            <a:spAutoFit/>
          </a:bodyPr>
          <a:lstStyle/>
          <a:p>
            <a:r>
              <a:rPr lang="en-US" sz="2800" dirty="0" smtClean="0"/>
              <a:t>Yours Truly  Sept 23</a:t>
            </a:r>
            <a:endParaRPr lang="en-US" sz="2800" dirty="0"/>
          </a:p>
        </p:txBody>
      </p:sp>
      <p:sp>
        <p:nvSpPr>
          <p:cNvPr id="14" name="Rectangle 13"/>
          <p:cNvSpPr/>
          <p:nvPr/>
        </p:nvSpPr>
        <p:spPr>
          <a:xfrm>
            <a:off x="2819400" y="177225"/>
            <a:ext cx="8153400" cy="584775"/>
          </a:xfrm>
          <a:prstGeom prst="rect">
            <a:avLst/>
          </a:prstGeom>
        </p:spPr>
        <p:txBody>
          <a:bodyPr wrap="square">
            <a:spAutoFit/>
          </a:bodyPr>
          <a:lstStyle/>
          <a:p>
            <a:pPr algn="ctr"/>
            <a:r>
              <a:rPr lang="en-US" sz="3200" b="1" dirty="0" smtClean="0">
                <a:solidFill>
                  <a:srgbClr val="FFFF00"/>
                </a:solidFill>
              </a:rPr>
              <a:t>Sovereign Mysteries</a:t>
            </a:r>
          </a:p>
        </p:txBody>
      </p:sp>
      <p:sp>
        <p:nvSpPr>
          <p:cNvPr id="11" name="Rectangle 10"/>
          <p:cNvSpPr/>
          <p:nvPr/>
        </p:nvSpPr>
        <p:spPr>
          <a:xfrm>
            <a:off x="7239000" y="4542373"/>
            <a:ext cx="1752600" cy="1754326"/>
          </a:xfrm>
          <a:prstGeom prst="rect">
            <a:avLst/>
          </a:prstGeom>
        </p:spPr>
        <p:txBody>
          <a:bodyPr wrap="square">
            <a:spAutoFit/>
          </a:bodyPr>
          <a:lstStyle/>
          <a:p>
            <a:r>
              <a:rPr lang="en-US" dirty="0" smtClean="0"/>
              <a:t>How </a:t>
            </a:r>
            <a:r>
              <a:rPr lang="en-US" dirty="0"/>
              <a:t>great are your works, O </a:t>
            </a:r>
            <a:r>
              <a:rPr lang="en-US" cap="small" dirty="0"/>
              <a:t>LORD</a:t>
            </a:r>
            <a:r>
              <a:rPr lang="en-US" dirty="0"/>
              <a:t>, how profound your thoughts! </a:t>
            </a:r>
            <a:r>
              <a:rPr lang="en-US" b="1" dirty="0"/>
              <a:t>Psalm 92:5 (NIV) </a:t>
            </a:r>
            <a:endParaRPr lang="en-US" dirty="0"/>
          </a:p>
        </p:txBody>
      </p:sp>
    </p:spTree>
    <p:extLst>
      <p:ext uri="{BB962C8B-B14F-4D97-AF65-F5344CB8AC3E}">
        <p14:creationId xmlns:p14="http://schemas.microsoft.com/office/powerpoint/2010/main" val="416096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0"/>
            <a:ext cx="8305800" cy="5078313"/>
          </a:xfrm>
          <a:prstGeom prst="rect">
            <a:avLst/>
          </a:prstGeom>
        </p:spPr>
        <p:txBody>
          <a:bodyPr wrap="square">
            <a:spAutoFit/>
          </a:bodyPr>
          <a:lstStyle/>
          <a:p>
            <a:r>
              <a:rPr lang="en-US" sz="3600" dirty="0"/>
              <a:t>David Said  3032 years ago after circumstances </a:t>
            </a:r>
            <a:r>
              <a:rPr lang="en-US" sz="3600" dirty="0" smtClean="0"/>
              <a:t>in which he </a:t>
            </a:r>
            <a:r>
              <a:rPr lang="en-US" sz="3600" dirty="0"/>
              <a:t>had no control over </a:t>
            </a:r>
            <a:r>
              <a:rPr lang="en-US" sz="3600" dirty="0" smtClean="0"/>
              <a:t>and </a:t>
            </a:r>
            <a:r>
              <a:rPr lang="en-US" sz="3600" dirty="0"/>
              <a:t>lost his best friend Jonathan in battle. David wrote a song </a:t>
            </a:r>
            <a:r>
              <a:rPr lang="en-US" sz="3600" dirty="0" smtClean="0"/>
              <a:t>about Jonathan: </a:t>
            </a:r>
            <a:endParaRPr lang="en-US" sz="3600" dirty="0"/>
          </a:p>
          <a:p>
            <a:r>
              <a:rPr lang="en-US" sz="3600" dirty="0"/>
              <a:t> </a:t>
            </a:r>
          </a:p>
          <a:p>
            <a:r>
              <a:rPr lang="en-US" sz="3600" dirty="0"/>
              <a:t>I grieve for you, Jonathan my brother; you were very dear </a:t>
            </a:r>
            <a:r>
              <a:rPr lang="en-US" sz="3600" dirty="0" smtClean="0"/>
              <a:t>to </a:t>
            </a:r>
            <a:r>
              <a:rPr lang="en-US" sz="3600" dirty="0"/>
              <a:t>me. Your love for me was wonderful (distinguished), 27  "How the mighty have fallen!" </a:t>
            </a:r>
            <a:r>
              <a:rPr lang="en-US" sz="3600" dirty="0" smtClean="0"/>
              <a:t> 2 </a:t>
            </a:r>
            <a:r>
              <a:rPr lang="en-US" sz="3600" dirty="0"/>
              <a:t>Samuel 1:26-27</a:t>
            </a:r>
          </a:p>
        </p:txBody>
      </p:sp>
      <p:sp>
        <p:nvSpPr>
          <p:cNvPr id="5" name="Rectangle 4"/>
          <p:cNvSpPr/>
          <p:nvPr/>
        </p:nvSpPr>
        <p:spPr>
          <a:xfrm>
            <a:off x="457200" y="435114"/>
            <a:ext cx="8153400" cy="707886"/>
          </a:xfrm>
          <a:prstGeom prst="rect">
            <a:avLst/>
          </a:prstGeom>
        </p:spPr>
        <p:txBody>
          <a:bodyPr wrap="square">
            <a:spAutoFit/>
          </a:bodyPr>
          <a:lstStyle/>
          <a:p>
            <a:pPr algn="ctr"/>
            <a:r>
              <a:rPr lang="en-US" sz="4000" b="1" dirty="0" smtClean="0">
                <a:solidFill>
                  <a:srgbClr val="FFFF00"/>
                </a:solidFill>
              </a:rPr>
              <a:t>David’s Song About Jonathan</a:t>
            </a:r>
          </a:p>
        </p:txBody>
      </p:sp>
    </p:spTree>
    <p:extLst>
      <p:ext uri="{BB962C8B-B14F-4D97-AF65-F5344CB8AC3E}">
        <p14:creationId xmlns:p14="http://schemas.microsoft.com/office/powerpoint/2010/main" val="1060247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8153400" cy="707886"/>
          </a:xfrm>
          <a:prstGeom prst="rect">
            <a:avLst/>
          </a:prstGeom>
        </p:spPr>
        <p:txBody>
          <a:bodyPr wrap="square">
            <a:spAutoFit/>
          </a:bodyPr>
          <a:lstStyle/>
          <a:p>
            <a:pPr algn="ctr"/>
            <a:r>
              <a:rPr lang="en-US" sz="4000" b="1" dirty="0" smtClean="0">
                <a:solidFill>
                  <a:srgbClr val="FFFF00"/>
                </a:solidFill>
              </a:rPr>
              <a:t>Don’s Song To Roger </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0" y="1141136"/>
            <a:ext cx="4114800" cy="523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31" y="1051684"/>
            <a:ext cx="9170871" cy="51586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one or more people, people standing and text that says 'elders laid their nyon matters; give yourselt wholly them, 50 that everyone may progress Watch and doctrine Persevere them. because you save and your hearers. Timothy (NIV)'"/>
          <p:cNvPicPr>
            <a:picLocks noChangeAspect="1" noChangeArrowheads="1"/>
          </p:cNvPicPr>
          <p:nvPr/>
        </p:nvPicPr>
        <p:blipFill rotWithShape="1">
          <a:blip r:embed="rId4">
            <a:extLst>
              <a:ext uri="{28A0092B-C50C-407E-A947-70E740481C1C}">
                <a14:useLocalDpi xmlns:a14="http://schemas.microsoft.com/office/drawing/2010/main" val="0"/>
              </a:ext>
            </a:extLst>
          </a:blip>
          <a:srcRect t="17057" b="22710"/>
          <a:stretch/>
        </p:blipFill>
        <p:spPr bwMode="auto">
          <a:xfrm>
            <a:off x="-56312" y="2133599"/>
            <a:ext cx="9386714" cy="42404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o photo description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6284"/>
            <a:ext cx="7179732" cy="4038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o photo description available."/>
          <p:cNvPicPr>
            <a:picLocks noChangeAspect="1" noChangeArrowheads="1"/>
          </p:cNvPicPr>
          <p:nvPr/>
        </p:nvPicPr>
        <p:blipFill rotWithShape="1">
          <a:blip r:embed="rId6">
            <a:extLst>
              <a:ext uri="{28A0092B-C50C-407E-A947-70E740481C1C}">
                <a14:useLocalDpi xmlns:a14="http://schemas.microsoft.com/office/drawing/2010/main" val="0"/>
              </a:ext>
            </a:extLst>
          </a:blip>
          <a:srcRect l="20799" t="13843" r="14325"/>
          <a:stretch/>
        </p:blipFill>
        <p:spPr bwMode="auto">
          <a:xfrm>
            <a:off x="1295400" y="1026284"/>
            <a:ext cx="6629400" cy="586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487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214" y="4419600"/>
            <a:ext cx="8382000" cy="2062103"/>
          </a:xfrm>
          <a:prstGeom prst="rect">
            <a:avLst/>
          </a:prstGeom>
        </p:spPr>
        <p:txBody>
          <a:bodyPr wrap="square">
            <a:spAutoFit/>
          </a:bodyPr>
          <a:lstStyle/>
          <a:p>
            <a:r>
              <a:rPr lang="en-US" sz="3200" b="1" dirty="0">
                <a:solidFill>
                  <a:srgbClr val="FFFF00"/>
                </a:solidFill>
              </a:rPr>
              <a:t>Many will be purified, made spotless and refined</a:t>
            </a:r>
            <a:r>
              <a:rPr lang="en-US" sz="3200" b="1" dirty="0"/>
              <a:t>,</a:t>
            </a:r>
            <a:r>
              <a:rPr lang="en-US" sz="3200" dirty="0"/>
              <a:t> but the wicked will continue to be wicked. </a:t>
            </a:r>
            <a:r>
              <a:rPr lang="en-US" sz="3200" b="1" dirty="0">
                <a:solidFill>
                  <a:srgbClr val="FFFF00"/>
                </a:solidFill>
              </a:rPr>
              <a:t>None of the wicked will understand</a:t>
            </a:r>
            <a:r>
              <a:rPr lang="en-US" sz="3200" b="1" dirty="0"/>
              <a:t>,</a:t>
            </a:r>
            <a:r>
              <a:rPr lang="en-US" sz="3200" dirty="0"/>
              <a:t> but those who are wise will understand. Daniel 12:10 (NIV) </a:t>
            </a:r>
          </a:p>
        </p:txBody>
      </p:sp>
      <p:sp>
        <p:nvSpPr>
          <p:cNvPr id="5" name="Rectangle 4"/>
          <p:cNvSpPr/>
          <p:nvPr/>
        </p:nvSpPr>
        <p:spPr>
          <a:xfrm>
            <a:off x="457200" y="435114"/>
            <a:ext cx="8153400" cy="707886"/>
          </a:xfrm>
          <a:prstGeom prst="rect">
            <a:avLst/>
          </a:prstGeom>
        </p:spPr>
        <p:txBody>
          <a:bodyPr wrap="square">
            <a:spAutoFit/>
          </a:bodyPr>
          <a:lstStyle/>
          <a:p>
            <a:pPr algn="ctr"/>
            <a:r>
              <a:rPr lang="en-US" sz="4000" b="1" dirty="0" smtClean="0">
                <a:solidFill>
                  <a:srgbClr val="FFFF00"/>
                </a:solidFill>
              </a:rPr>
              <a:t>So What Is Going On?</a:t>
            </a:r>
          </a:p>
        </p:txBody>
      </p:sp>
      <p:sp>
        <p:nvSpPr>
          <p:cNvPr id="6" name="TextBox 5"/>
          <p:cNvSpPr txBox="1"/>
          <p:nvPr/>
        </p:nvSpPr>
        <p:spPr>
          <a:xfrm>
            <a:off x="76200" y="1447800"/>
            <a:ext cx="8952614" cy="2893100"/>
          </a:xfrm>
          <a:prstGeom prst="rect">
            <a:avLst/>
          </a:prstGeom>
          <a:noFill/>
        </p:spPr>
        <p:txBody>
          <a:bodyPr wrap="square" rtlCol="0">
            <a:spAutoFit/>
          </a:bodyPr>
          <a:lstStyle/>
          <a:p>
            <a:r>
              <a:rPr lang="en-US" sz="2600" dirty="0" smtClean="0"/>
              <a:t>As a time of shaking continues  preparing the Church for BOTH HARVEST and JUDGMENT - it APPEARS THAT EVIL HAS THE UPPER HAND. (Only in the natural.) For us who are crying out for reprieve- we are gut-punched and disappointed that the season of REFINING is continuing. </a:t>
            </a:r>
            <a:r>
              <a:rPr lang="en-US" sz="2600" b="1" dirty="0" smtClean="0">
                <a:solidFill>
                  <a:srgbClr val="FFFF00"/>
                </a:solidFill>
              </a:rPr>
              <a:t>God is stirring up an intensified faith </a:t>
            </a:r>
            <a:r>
              <a:rPr lang="en-US" sz="2600" dirty="0" smtClean="0"/>
              <a:t>to build in His people a conquering faith to not give up when it feels hopeless.  But to cry out all the more – (Mark 10:48) (Revelation 17:14)</a:t>
            </a:r>
            <a:endParaRPr lang="en-US" sz="2600" dirty="0"/>
          </a:p>
        </p:txBody>
      </p:sp>
    </p:spTree>
    <p:extLst>
      <p:ext uri="{BB962C8B-B14F-4D97-AF65-F5344CB8AC3E}">
        <p14:creationId xmlns:p14="http://schemas.microsoft.com/office/powerpoint/2010/main" val="325013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Green curves template 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2D4328B-7AED-4019-A1E2-17EAB1A500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 curves template Segoe</Template>
  <TotalTime>204451</TotalTime>
  <Words>878</Words>
  <Application>Microsoft Office PowerPoint</Application>
  <PresentationFormat>On-screen Show (4:3)</PresentationFormat>
  <Paragraphs>67</Paragraphs>
  <Slides>17</Slides>
  <Notes>1</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1_Green curves template Segoe</vt:lpstr>
      <vt:lpstr>White with Courier font for code slides</vt:lpstr>
      <vt:lpstr>Horizon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Don Lamb</dc:creator>
  <cp:lastModifiedBy>LifeGate</cp:lastModifiedBy>
  <cp:revision>2440</cp:revision>
  <cp:lastPrinted>2022-03-14T11:49:24Z</cp:lastPrinted>
  <dcterms:created xsi:type="dcterms:W3CDTF">2017-04-23T09:25:27Z</dcterms:created>
  <dcterms:modified xsi:type="dcterms:W3CDTF">2022-11-27T17:16:04Z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TC102867389990</vt:lpwstr>
  </property>
</Properties>
</file>