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57" r:id="rId6"/>
    <p:sldId id="258" r:id="rId7"/>
    <p:sldId id="259" r:id="rId8"/>
    <p:sldId id="260" r:id="rId9"/>
    <p:sldId id="264" r:id="rId10"/>
    <p:sldId id="265" r:id="rId11"/>
    <p:sldId id="266" r:id="rId12"/>
    <p:sldId id="267" r:id="rId13"/>
    <p:sldId id="268" r:id="rId14"/>
    <p:sldId id="269" r:id="rId15"/>
    <p:sldId id="270" r:id="rId16"/>
    <p:sldId id="271"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0" d="100"/>
          <a:sy n="110"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58612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16584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FC1410-942F-4A36-B1E8-7805B83CF26A}"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569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5E3AAE9-0876-417C-9629-7BFC6C8A6276}"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62123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5E3AAE9-0876-417C-9629-7BFC6C8A6276}"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FC1410-942F-4A36-B1E8-7805B83CF26A}"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885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5E3AAE9-0876-417C-9629-7BFC6C8A6276}"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88009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20169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54491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64187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E3AAE9-0876-417C-9629-7BFC6C8A6276}" type="datetimeFigureOut">
              <a:rPr lang="en-US" smtClean="0"/>
              <a:t>11/20/2022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364258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3AAE9-0876-417C-9629-7BFC6C8A6276}"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49865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3AAE9-0876-417C-9629-7BFC6C8A6276}" type="datetimeFigureOut">
              <a:rPr lang="en-US" smtClean="0"/>
              <a:t>11/20/2022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45357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E3AAE9-0876-417C-9629-7BFC6C8A6276}" type="datetimeFigureOut">
              <a:rPr lang="en-US" smtClean="0"/>
              <a:t>11/20/2022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330019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3AAE9-0876-417C-9629-7BFC6C8A6276}" type="datetimeFigureOut">
              <a:rPr lang="en-US" smtClean="0"/>
              <a:t>11/20/2022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185123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3AAE9-0876-417C-9629-7BFC6C8A6276}"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54777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3AAE9-0876-417C-9629-7BFC6C8A6276}" type="datetimeFigureOut">
              <a:rPr lang="en-US" smtClean="0"/>
              <a:t>11/20/2022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BFC1410-942F-4A36-B1E8-7805B83CF26A}" type="slidenum">
              <a:rPr lang="en-US" smtClean="0"/>
              <a:t>‹#›</a:t>
            </a:fld>
            <a:endParaRPr lang="en-US"/>
          </a:p>
        </p:txBody>
      </p:sp>
    </p:spTree>
    <p:extLst>
      <p:ext uri="{BB962C8B-B14F-4D97-AF65-F5344CB8AC3E}">
        <p14:creationId xmlns:p14="http://schemas.microsoft.com/office/powerpoint/2010/main" val="287684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5E3AAE9-0876-417C-9629-7BFC6C8A6276}" type="datetimeFigureOut">
              <a:rPr lang="en-US" smtClean="0"/>
              <a:t>11/20/2022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BFC1410-942F-4A36-B1E8-7805B83CF26A}" type="slidenum">
              <a:rPr lang="en-US" smtClean="0"/>
              <a:t>‹#›</a:t>
            </a:fld>
            <a:endParaRPr lang="en-US"/>
          </a:p>
        </p:txBody>
      </p:sp>
    </p:spTree>
    <p:extLst>
      <p:ext uri="{BB962C8B-B14F-4D97-AF65-F5344CB8AC3E}">
        <p14:creationId xmlns:p14="http://schemas.microsoft.com/office/powerpoint/2010/main" val="2069444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724" y="420413"/>
            <a:ext cx="7809186" cy="1435093"/>
          </a:xfrm>
        </p:spPr>
        <p:txBody>
          <a:bodyPr>
            <a:normAutofit fontScale="90000"/>
          </a:bodyPr>
          <a:lstStyle/>
          <a:p>
            <a:r>
              <a:rPr lang="en-US" sz="4400" dirty="0" smtClean="0"/>
              <a:t>Seeing the Harvest</a:t>
            </a:r>
            <a:br>
              <a:rPr lang="en-US" sz="4400" dirty="0" smtClean="0"/>
            </a:br>
            <a:r>
              <a:rPr lang="en-US" sz="4400" dirty="0" smtClean="0"/>
              <a:t>through our day to day lens.</a:t>
            </a:r>
            <a:endParaRPr lang="en-US" sz="4400" dirty="0"/>
          </a:p>
        </p:txBody>
      </p:sp>
      <p:pic>
        <p:nvPicPr>
          <p:cNvPr id="5" name="Picture 4"/>
          <p:cNvPicPr>
            <a:picLocks noChangeAspect="1"/>
          </p:cNvPicPr>
          <p:nvPr/>
        </p:nvPicPr>
        <p:blipFill>
          <a:blip r:embed="rId2"/>
          <a:stretch>
            <a:fillRect/>
          </a:stretch>
        </p:blipFill>
        <p:spPr>
          <a:xfrm>
            <a:off x="4722332" y="2301764"/>
            <a:ext cx="4009628" cy="2674883"/>
          </a:xfrm>
          <a:prstGeom prst="rect">
            <a:avLst/>
          </a:prstGeom>
        </p:spPr>
      </p:pic>
      <p:sp>
        <p:nvSpPr>
          <p:cNvPr id="6" name="TextBox 5"/>
          <p:cNvSpPr txBox="1"/>
          <p:nvPr/>
        </p:nvSpPr>
        <p:spPr>
          <a:xfrm>
            <a:off x="1164626" y="5297214"/>
            <a:ext cx="7464367" cy="1169551"/>
          </a:xfrm>
          <a:prstGeom prst="rect">
            <a:avLst/>
          </a:prstGeom>
          <a:noFill/>
        </p:spPr>
        <p:txBody>
          <a:bodyPr wrap="square" rtlCol="0">
            <a:spAutoFit/>
          </a:bodyPr>
          <a:lstStyle/>
          <a:p>
            <a:pPr marL="285750" indent="-285750">
              <a:buFontTx/>
              <a:buChar char="-"/>
            </a:pPr>
            <a:r>
              <a:rPr lang="en-US" sz="1400" b="1" dirty="0" smtClean="0"/>
              <a:t>Our jobs		- Our Neighborhoods		- Our shopping</a:t>
            </a:r>
          </a:p>
          <a:p>
            <a:pPr marL="285750" indent="-285750">
              <a:buFontTx/>
              <a:buChar char="-"/>
            </a:pPr>
            <a:r>
              <a:rPr lang="en-US" sz="1400" b="1" dirty="0" smtClean="0"/>
              <a:t>School			- College			- Doctor visits</a:t>
            </a:r>
          </a:p>
          <a:p>
            <a:pPr marL="285750" indent="-285750">
              <a:buFontTx/>
              <a:buChar char="-"/>
            </a:pPr>
            <a:r>
              <a:rPr lang="en-US" sz="1400" b="1" dirty="0" smtClean="0"/>
              <a:t>Crisis (</a:t>
            </a:r>
            <a:r>
              <a:rPr lang="en-US" sz="1400" dirty="0" smtClean="0"/>
              <a:t>accident/ hurricane)</a:t>
            </a:r>
            <a:r>
              <a:rPr lang="en-US" sz="1400" b="1" dirty="0" smtClean="0"/>
              <a:t>	- Health needs		- Family challenges</a:t>
            </a:r>
          </a:p>
          <a:p>
            <a:pPr marL="285750" indent="-285750">
              <a:buFontTx/>
              <a:buChar char="-"/>
            </a:pPr>
            <a:r>
              <a:rPr lang="en-US" sz="1400" b="1" dirty="0" smtClean="0"/>
              <a:t>Children		- Grandchildren		- Society</a:t>
            </a:r>
          </a:p>
          <a:p>
            <a:pPr marL="285750" indent="-285750">
              <a:buFontTx/>
              <a:buChar char="-"/>
            </a:pPr>
            <a:r>
              <a:rPr lang="en-US" sz="1400" b="1" dirty="0" smtClean="0"/>
              <a:t>Political/ national scene	- News			- Financial issues</a:t>
            </a:r>
          </a:p>
        </p:txBody>
      </p:sp>
      <p:sp>
        <p:nvSpPr>
          <p:cNvPr id="7" name="TextBox 6"/>
          <p:cNvSpPr txBox="1"/>
          <p:nvPr/>
        </p:nvSpPr>
        <p:spPr>
          <a:xfrm>
            <a:off x="1164626" y="2617076"/>
            <a:ext cx="4584533" cy="646331"/>
          </a:xfrm>
          <a:prstGeom prst="rect">
            <a:avLst/>
          </a:prstGeom>
          <a:solidFill>
            <a:schemeClr val="accent5">
              <a:lumMod val="20000"/>
              <a:lumOff val="80000"/>
            </a:schemeClr>
          </a:solidFill>
        </p:spPr>
        <p:txBody>
          <a:bodyPr wrap="square" rtlCol="0">
            <a:spAutoFit/>
          </a:bodyPr>
          <a:lstStyle/>
          <a:p>
            <a:r>
              <a:rPr lang="en-US" b="1" dirty="0" smtClean="0">
                <a:solidFill>
                  <a:srgbClr val="C00000"/>
                </a:solidFill>
              </a:rPr>
              <a:t>Using our lives to encourage others on</a:t>
            </a:r>
          </a:p>
          <a:p>
            <a:r>
              <a:rPr lang="en-US" b="1" dirty="0" smtClean="0">
                <a:solidFill>
                  <a:srgbClr val="C00000"/>
                </a:solidFill>
              </a:rPr>
              <a:t>their pathway to Jesus.</a:t>
            </a:r>
            <a:endParaRPr lang="en-US" b="1" dirty="0">
              <a:solidFill>
                <a:srgbClr val="C00000"/>
              </a:solidFill>
            </a:endParaRPr>
          </a:p>
        </p:txBody>
      </p:sp>
    </p:spTree>
    <p:extLst>
      <p:ext uri="{BB962C8B-B14F-4D97-AF65-F5344CB8AC3E}">
        <p14:creationId xmlns:p14="http://schemas.microsoft.com/office/powerpoint/2010/main" val="214322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573" y="624110"/>
            <a:ext cx="6936828" cy="1280890"/>
          </a:xfrm>
        </p:spPr>
        <p:txBody>
          <a:bodyPr>
            <a:normAutofit/>
          </a:bodyPr>
          <a:lstStyle/>
          <a:p>
            <a:r>
              <a:rPr lang="en-US" sz="2800" dirty="0" smtClean="0"/>
              <a:t>Practical guide to the people you are assigned to touch along life’s journey</a:t>
            </a:r>
            <a:endParaRPr lang="en-US" sz="2800" dirty="0"/>
          </a:p>
        </p:txBody>
      </p:sp>
      <p:sp>
        <p:nvSpPr>
          <p:cNvPr id="4" name="TextBox 3"/>
          <p:cNvSpPr txBox="1"/>
          <p:nvPr/>
        </p:nvSpPr>
        <p:spPr>
          <a:xfrm>
            <a:off x="2596055" y="1905000"/>
            <a:ext cx="3773213" cy="2185214"/>
          </a:xfrm>
          <a:prstGeom prst="rect">
            <a:avLst/>
          </a:prstGeom>
          <a:solidFill>
            <a:schemeClr val="accent1">
              <a:lumMod val="20000"/>
              <a:lumOff val="80000"/>
            </a:schemeClr>
          </a:solidFill>
        </p:spPr>
        <p:txBody>
          <a:bodyPr wrap="square" rtlCol="0">
            <a:spAutoFit/>
          </a:bodyPr>
          <a:lstStyle/>
          <a:p>
            <a:r>
              <a:rPr lang="en-US" b="1" dirty="0" smtClean="0"/>
              <a:t>People you will meet one time:</a:t>
            </a:r>
          </a:p>
          <a:p>
            <a:endParaRPr lang="en-US" sz="1000" b="1" dirty="0"/>
          </a:p>
          <a:p>
            <a:pPr marL="285750" indent="-285750">
              <a:buFontTx/>
              <a:buChar char="-"/>
            </a:pPr>
            <a:r>
              <a:rPr lang="en-US" b="1" dirty="0" smtClean="0"/>
              <a:t>On an airplane</a:t>
            </a:r>
          </a:p>
          <a:p>
            <a:pPr marL="285750" indent="-285750">
              <a:buFontTx/>
              <a:buChar char="-"/>
            </a:pPr>
            <a:r>
              <a:rPr lang="en-US" b="1" dirty="0" smtClean="0"/>
              <a:t>On a bus/ Train</a:t>
            </a:r>
          </a:p>
          <a:p>
            <a:pPr marL="285750" indent="-285750">
              <a:buFontTx/>
              <a:buChar char="-"/>
            </a:pPr>
            <a:r>
              <a:rPr lang="en-US" b="1" dirty="0" smtClean="0"/>
              <a:t>Hitch Hiker/ stranded motorist</a:t>
            </a:r>
          </a:p>
          <a:p>
            <a:pPr marL="285750" indent="-285750">
              <a:buFontTx/>
              <a:buChar char="-"/>
            </a:pPr>
            <a:r>
              <a:rPr lang="en-US" b="1" dirty="0" smtClean="0"/>
              <a:t>Jury Duty</a:t>
            </a:r>
          </a:p>
          <a:p>
            <a:pPr marL="285750" indent="-285750">
              <a:buFontTx/>
              <a:buChar char="-"/>
            </a:pPr>
            <a:r>
              <a:rPr lang="en-US" b="1" dirty="0" smtClean="0"/>
              <a:t>At a sports event/ concert</a:t>
            </a:r>
          </a:p>
          <a:p>
            <a:pPr marL="285750" indent="-285750">
              <a:buFontTx/>
              <a:buChar char="-"/>
            </a:pPr>
            <a:r>
              <a:rPr lang="en-US" b="1" dirty="0" smtClean="0"/>
              <a:t>Shopping</a:t>
            </a:r>
          </a:p>
        </p:txBody>
      </p:sp>
      <p:sp>
        <p:nvSpPr>
          <p:cNvPr id="5" name="TextBox 4"/>
          <p:cNvSpPr txBox="1"/>
          <p:nvPr/>
        </p:nvSpPr>
        <p:spPr>
          <a:xfrm>
            <a:off x="2596055" y="4645572"/>
            <a:ext cx="3846786" cy="2200602"/>
          </a:xfrm>
          <a:prstGeom prst="rect">
            <a:avLst/>
          </a:prstGeom>
          <a:solidFill>
            <a:schemeClr val="accent1">
              <a:lumMod val="20000"/>
              <a:lumOff val="80000"/>
            </a:schemeClr>
          </a:solidFill>
        </p:spPr>
        <p:txBody>
          <a:bodyPr wrap="square" rtlCol="0">
            <a:spAutoFit/>
          </a:bodyPr>
          <a:lstStyle/>
          <a:p>
            <a:r>
              <a:rPr lang="en-US" b="1" dirty="0" smtClean="0"/>
              <a:t>People you will meet 20 times:</a:t>
            </a:r>
          </a:p>
          <a:p>
            <a:endParaRPr lang="en-US" sz="1100" b="1" dirty="0"/>
          </a:p>
          <a:p>
            <a:pPr marL="285750" indent="-285750">
              <a:buFontTx/>
              <a:buChar char="-"/>
            </a:pPr>
            <a:r>
              <a:rPr lang="en-US" b="1" dirty="0" smtClean="0"/>
              <a:t>Waitress</a:t>
            </a:r>
          </a:p>
          <a:p>
            <a:pPr marL="285750" indent="-285750">
              <a:buFontTx/>
              <a:buChar char="-"/>
            </a:pPr>
            <a:r>
              <a:rPr lang="en-US" b="1" dirty="0" smtClean="0"/>
              <a:t>Maintenance/ furnace</a:t>
            </a:r>
          </a:p>
          <a:p>
            <a:pPr marL="285750" indent="-285750">
              <a:buFontTx/>
              <a:buChar char="-"/>
            </a:pPr>
            <a:r>
              <a:rPr lang="en-US" b="1" dirty="0" smtClean="0"/>
              <a:t>Mayor/ politician </a:t>
            </a:r>
          </a:p>
          <a:p>
            <a:pPr marL="285750" indent="-285750">
              <a:buFontTx/>
              <a:buChar char="-"/>
            </a:pPr>
            <a:r>
              <a:rPr lang="en-US" b="1" dirty="0" smtClean="0"/>
              <a:t>Police officer</a:t>
            </a:r>
          </a:p>
          <a:p>
            <a:pPr marL="285750" indent="-285750">
              <a:buFontTx/>
              <a:buChar char="-"/>
            </a:pPr>
            <a:r>
              <a:rPr lang="en-US" b="1" dirty="0" smtClean="0"/>
              <a:t>Teacher (Parent)</a:t>
            </a:r>
          </a:p>
          <a:p>
            <a:pPr marL="285750" indent="-285750">
              <a:buFontTx/>
              <a:buChar char="-"/>
            </a:pPr>
            <a:r>
              <a:rPr lang="en-US" b="1" dirty="0" smtClean="0"/>
              <a:t>Attorney </a:t>
            </a:r>
            <a:endParaRPr lang="en-US" b="1" dirty="0"/>
          </a:p>
        </p:txBody>
      </p:sp>
    </p:spTree>
    <p:extLst>
      <p:ext uri="{BB962C8B-B14F-4D97-AF65-F5344CB8AC3E}">
        <p14:creationId xmlns:p14="http://schemas.microsoft.com/office/powerpoint/2010/main" val="326174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484" y="382372"/>
            <a:ext cx="6589199" cy="1280890"/>
          </a:xfrm>
        </p:spPr>
        <p:txBody>
          <a:bodyPr>
            <a:noAutofit/>
          </a:bodyPr>
          <a:lstStyle/>
          <a:p>
            <a:r>
              <a:rPr lang="en-US" sz="2800" dirty="0"/>
              <a:t>Practical guide to the people you are assigned to touch along life’s journey</a:t>
            </a:r>
          </a:p>
        </p:txBody>
      </p:sp>
      <p:sp>
        <p:nvSpPr>
          <p:cNvPr id="4" name="TextBox 3"/>
          <p:cNvSpPr txBox="1"/>
          <p:nvPr/>
        </p:nvSpPr>
        <p:spPr>
          <a:xfrm>
            <a:off x="2575032" y="1944414"/>
            <a:ext cx="3983422" cy="2585323"/>
          </a:xfrm>
          <a:prstGeom prst="rect">
            <a:avLst/>
          </a:prstGeom>
          <a:solidFill>
            <a:schemeClr val="accent1">
              <a:lumMod val="20000"/>
              <a:lumOff val="80000"/>
            </a:schemeClr>
          </a:solidFill>
        </p:spPr>
        <p:txBody>
          <a:bodyPr wrap="square" rtlCol="0">
            <a:spAutoFit/>
          </a:bodyPr>
          <a:lstStyle/>
          <a:p>
            <a:r>
              <a:rPr lang="en-US" b="1" dirty="0" smtClean="0"/>
              <a:t>People you will meet 200 times</a:t>
            </a:r>
          </a:p>
          <a:p>
            <a:endParaRPr lang="en-US" b="1" dirty="0"/>
          </a:p>
          <a:p>
            <a:pPr marL="285750" indent="-285750">
              <a:buFontTx/>
              <a:buChar char="-"/>
            </a:pPr>
            <a:r>
              <a:rPr lang="en-US" b="1" dirty="0" smtClean="0"/>
              <a:t>Giant Clerk</a:t>
            </a:r>
          </a:p>
          <a:p>
            <a:pPr marL="285750" indent="-285750">
              <a:buFontTx/>
              <a:buChar char="-"/>
            </a:pPr>
            <a:r>
              <a:rPr lang="en-US" b="1" dirty="0" smtClean="0"/>
              <a:t>McDonald’s check out person</a:t>
            </a:r>
          </a:p>
          <a:p>
            <a:pPr marL="285750" indent="-285750">
              <a:buFontTx/>
              <a:buChar char="-"/>
            </a:pPr>
            <a:r>
              <a:rPr lang="en-US" b="1" dirty="0" smtClean="0"/>
              <a:t>Doctors</a:t>
            </a:r>
          </a:p>
          <a:p>
            <a:pPr marL="285750" indent="-285750">
              <a:buFontTx/>
              <a:buChar char="-"/>
            </a:pPr>
            <a:r>
              <a:rPr lang="en-US" b="1" dirty="0" smtClean="0"/>
              <a:t>Dentist</a:t>
            </a:r>
          </a:p>
          <a:p>
            <a:pPr marL="285750" indent="-285750">
              <a:buFontTx/>
              <a:buChar char="-"/>
            </a:pPr>
            <a:r>
              <a:rPr lang="en-US" b="1" dirty="0" smtClean="0"/>
              <a:t>Hair Stylist</a:t>
            </a:r>
          </a:p>
          <a:p>
            <a:pPr marL="285750" indent="-285750">
              <a:buFontTx/>
              <a:buChar char="-"/>
            </a:pPr>
            <a:r>
              <a:rPr lang="en-US" b="1" dirty="0" smtClean="0"/>
              <a:t>Accountant</a:t>
            </a:r>
          </a:p>
          <a:p>
            <a:pPr marL="285750" indent="-285750">
              <a:buFontTx/>
              <a:buChar char="-"/>
            </a:pPr>
            <a:r>
              <a:rPr lang="en-US" b="1" dirty="0" smtClean="0"/>
              <a:t>Mechanic</a:t>
            </a:r>
            <a:endParaRPr lang="en-US" b="1" dirty="0"/>
          </a:p>
        </p:txBody>
      </p:sp>
      <p:sp>
        <p:nvSpPr>
          <p:cNvPr id="5" name="TextBox 4"/>
          <p:cNvSpPr txBox="1"/>
          <p:nvPr/>
        </p:nvSpPr>
        <p:spPr>
          <a:xfrm>
            <a:off x="2575032" y="4845269"/>
            <a:ext cx="3983422" cy="2169825"/>
          </a:xfrm>
          <a:prstGeom prst="rect">
            <a:avLst/>
          </a:prstGeom>
          <a:solidFill>
            <a:schemeClr val="accent1">
              <a:lumMod val="20000"/>
              <a:lumOff val="80000"/>
            </a:schemeClr>
          </a:solidFill>
        </p:spPr>
        <p:txBody>
          <a:bodyPr wrap="square" rtlCol="0">
            <a:spAutoFit/>
          </a:bodyPr>
          <a:lstStyle/>
          <a:p>
            <a:r>
              <a:rPr lang="en-US" b="1" dirty="0" smtClean="0"/>
              <a:t>People you will meet 2,000 times</a:t>
            </a:r>
          </a:p>
          <a:p>
            <a:endParaRPr lang="en-US" sz="900" b="1" dirty="0"/>
          </a:p>
          <a:p>
            <a:pPr marL="285750" indent="-285750">
              <a:buFontTx/>
              <a:buChar char="-"/>
            </a:pPr>
            <a:r>
              <a:rPr lang="en-US" b="1" dirty="0" smtClean="0"/>
              <a:t>Classmates</a:t>
            </a:r>
          </a:p>
          <a:p>
            <a:pPr marL="285750" indent="-285750">
              <a:buFontTx/>
              <a:buChar char="-"/>
            </a:pPr>
            <a:r>
              <a:rPr lang="en-US" b="1" dirty="0" smtClean="0"/>
              <a:t>Co-workers</a:t>
            </a:r>
          </a:p>
          <a:p>
            <a:pPr marL="285750" indent="-285750">
              <a:buFontTx/>
              <a:buChar char="-"/>
            </a:pPr>
            <a:r>
              <a:rPr lang="en-US" b="1" dirty="0" smtClean="0"/>
              <a:t>Neighbors</a:t>
            </a:r>
          </a:p>
          <a:p>
            <a:pPr marL="285750" indent="-285750">
              <a:buFontTx/>
              <a:buChar char="-"/>
            </a:pPr>
            <a:r>
              <a:rPr lang="en-US" b="1" dirty="0" smtClean="0"/>
              <a:t>FBI agents</a:t>
            </a:r>
          </a:p>
          <a:p>
            <a:pPr marL="285750" indent="-285750">
              <a:buFontTx/>
              <a:buChar char="-"/>
            </a:pPr>
            <a:r>
              <a:rPr lang="en-US" b="1" dirty="0" smtClean="0"/>
              <a:t>Relatives </a:t>
            </a:r>
          </a:p>
          <a:p>
            <a:pPr marL="285750" indent="-285750">
              <a:buFontTx/>
              <a:buChar char="-"/>
            </a:pPr>
            <a:endParaRPr lang="en-US" b="1" dirty="0"/>
          </a:p>
        </p:txBody>
      </p:sp>
    </p:spTree>
    <p:extLst>
      <p:ext uri="{BB962C8B-B14F-4D97-AF65-F5344CB8AC3E}">
        <p14:creationId xmlns:p14="http://schemas.microsoft.com/office/powerpoint/2010/main" val="1227916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 possible journey of person coming to</a:t>
            </a:r>
            <a:br>
              <a:rPr lang="en-US" sz="2800" dirty="0" smtClean="0"/>
            </a:br>
            <a:r>
              <a:rPr lang="en-US" sz="2800" dirty="0" smtClean="0"/>
              <a:t>know Christ. </a:t>
            </a:r>
            <a:endParaRPr lang="en-US" sz="2800" dirty="0"/>
          </a:p>
        </p:txBody>
      </p:sp>
      <p:pic>
        <p:nvPicPr>
          <p:cNvPr id="4" name="Picture 3"/>
          <p:cNvPicPr>
            <a:picLocks noChangeAspect="1"/>
          </p:cNvPicPr>
          <p:nvPr/>
        </p:nvPicPr>
        <p:blipFill>
          <a:blip r:embed="rId2"/>
          <a:stretch>
            <a:fillRect/>
          </a:stretch>
        </p:blipFill>
        <p:spPr>
          <a:xfrm>
            <a:off x="6307957" y="1264555"/>
            <a:ext cx="1654285" cy="2481427"/>
          </a:xfrm>
          <a:prstGeom prst="rect">
            <a:avLst/>
          </a:prstGeom>
        </p:spPr>
      </p:pic>
      <p:sp>
        <p:nvSpPr>
          <p:cNvPr id="5" name="TextBox 4"/>
          <p:cNvSpPr txBox="1"/>
          <p:nvPr/>
        </p:nvSpPr>
        <p:spPr>
          <a:xfrm>
            <a:off x="966952" y="4014952"/>
            <a:ext cx="8040414" cy="2031325"/>
          </a:xfrm>
          <a:prstGeom prst="rect">
            <a:avLst/>
          </a:prstGeom>
          <a:noFill/>
          <a:ln w="28575">
            <a:solidFill>
              <a:srgbClr val="0070C0"/>
            </a:solidFill>
          </a:ln>
        </p:spPr>
        <p:txBody>
          <a:bodyPr wrap="square" rtlCol="0">
            <a:spAutoFit/>
          </a:bodyPr>
          <a:lstStyle/>
          <a:p>
            <a:r>
              <a:rPr lang="en-US" sz="1400" b="1" dirty="0" smtClean="0"/>
              <a:t>               Invited to		1</a:t>
            </a:r>
            <a:r>
              <a:rPr lang="en-US" sz="1400" b="1" baseline="30000" dirty="0" smtClean="0"/>
              <a:t>st</a:t>
            </a:r>
            <a:r>
              <a:rPr lang="en-US" sz="1400" b="1" dirty="0" smtClean="0"/>
              <a:t> Job		Parents divorced	      Accepts</a:t>
            </a:r>
          </a:p>
          <a:p>
            <a:r>
              <a:rPr lang="en-US" sz="1400" b="1" dirty="0" smtClean="0"/>
              <a:t>                barn party	 	 Meets Christian	meets a pastor	         Christ</a:t>
            </a:r>
            <a:endParaRPr lang="en-US" sz="1400" b="1" dirty="0"/>
          </a:p>
          <a:p>
            <a:r>
              <a:rPr lang="en-US" sz="1400" b="1" dirty="0" smtClean="0"/>
              <a:t>	youth Group	 co-worker			 College retreat ________________________________________________________________________________________		</a:t>
            </a:r>
          </a:p>
          <a:p>
            <a:r>
              <a:rPr lang="en-US" sz="1400" b="1" dirty="0" smtClean="0"/>
              <a:t>8 </a:t>
            </a:r>
            <a:r>
              <a:rPr lang="en-US" sz="1400" b="1" dirty="0" err="1" smtClean="0"/>
              <a:t>yrs</a:t>
            </a:r>
            <a:r>
              <a:rPr lang="en-US" sz="1400" b="1" dirty="0" smtClean="0"/>
              <a:t>	 14yr            16yr	 18yr	  20yr	      25yr        26yr	            28yr</a:t>
            </a:r>
          </a:p>
          <a:p>
            <a:r>
              <a:rPr lang="en-US" sz="1400" b="1" dirty="0" smtClean="0"/>
              <a:t>Vacation	           Meets a Christian	car accident	go back college</a:t>
            </a:r>
          </a:p>
          <a:p>
            <a:r>
              <a:rPr lang="en-US" sz="1400" b="1" dirty="0" smtClean="0"/>
              <a:t>Bible school          nurse after 		meets Christian	meets a fellow</a:t>
            </a:r>
          </a:p>
          <a:p>
            <a:r>
              <a:rPr lang="en-US" sz="1400" b="1" dirty="0"/>
              <a:t> </a:t>
            </a:r>
            <a:r>
              <a:rPr lang="en-US" sz="1400" b="1" dirty="0" smtClean="0"/>
              <a:t>                              football injury		police officer	student - FCA</a:t>
            </a:r>
            <a:endParaRPr lang="en-US" sz="1400" b="1" dirty="0"/>
          </a:p>
        </p:txBody>
      </p:sp>
    </p:spTree>
    <p:extLst>
      <p:ext uri="{BB962C8B-B14F-4D97-AF65-F5344CB8AC3E}">
        <p14:creationId xmlns:p14="http://schemas.microsoft.com/office/powerpoint/2010/main" val="36962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Application:</a:t>
            </a:r>
            <a:endParaRPr lang="en-US" sz="2800" dirty="0"/>
          </a:p>
        </p:txBody>
      </p:sp>
      <p:sp>
        <p:nvSpPr>
          <p:cNvPr id="3" name="Content Placeholder 2"/>
          <p:cNvSpPr>
            <a:spLocks noGrp="1"/>
          </p:cNvSpPr>
          <p:nvPr>
            <p:ph idx="1"/>
          </p:nvPr>
        </p:nvSpPr>
        <p:spPr/>
        <p:txBody>
          <a:bodyPr>
            <a:normAutofit/>
          </a:bodyPr>
          <a:lstStyle/>
          <a:p>
            <a:r>
              <a:rPr lang="en-US" sz="2000" dirty="0" smtClean="0"/>
              <a:t>How to view the people you’re ministering to</a:t>
            </a:r>
          </a:p>
          <a:p>
            <a:endParaRPr lang="en-US" sz="2000" dirty="0"/>
          </a:p>
          <a:p>
            <a:r>
              <a:rPr lang="en-US" sz="2000" dirty="0" smtClean="0"/>
              <a:t>How to act yourself</a:t>
            </a:r>
          </a:p>
          <a:p>
            <a:endParaRPr lang="en-US" sz="2000" dirty="0"/>
          </a:p>
          <a:p>
            <a:r>
              <a:rPr lang="en-US" sz="2000" dirty="0" smtClean="0"/>
              <a:t>Don’t force it, let God teach you to be who you are and be natural. </a:t>
            </a:r>
            <a:endParaRPr lang="en-US" sz="2000" dirty="0"/>
          </a:p>
        </p:txBody>
      </p:sp>
    </p:spTree>
    <p:extLst>
      <p:ext uri="{BB962C8B-B14F-4D97-AF65-F5344CB8AC3E}">
        <p14:creationId xmlns:p14="http://schemas.microsoft.com/office/powerpoint/2010/main" val="268262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interact with the People we are connecting with. </a:t>
            </a:r>
            <a:endParaRPr lang="en-US" dirty="0"/>
          </a:p>
        </p:txBody>
      </p:sp>
      <p:sp>
        <p:nvSpPr>
          <p:cNvPr id="3" name="Content Placeholder 2"/>
          <p:cNvSpPr>
            <a:spLocks noGrp="1"/>
          </p:cNvSpPr>
          <p:nvPr>
            <p:ph idx="1"/>
          </p:nvPr>
        </p:nvSpPr>
        <p:spPr>
          <a:xfrm>
            <a:off x="1942415" y="2133600"/>
            <a:ext cx="6791682" cy="3777622"/>
          </a:xfrm>
        </p:spPr>
        <p:txBody>
          <a:bodyPr/>
          <a:lstStyle/>
          <a:p>
            <a:r>
              <a:rPr lang="en-US" dirty="0" smtClean="0"/>
              <a:t>Do not look at people as a project.  Something to be added up and kept track of. </a:t>
            </a:r>
          </a:p>
          <a:p>
            <a:r>
              <a:rPr lang="en-US" dirty="0" smtClean="0"/>
              <a:t>Look at them as a future person of God, even as a Christian.  (</a:t>
            </a:r>
            <a:r>
              <a:rPr lang="en-US" dirty="0" smtClean="0">
                <a:solidFill>
                  <a:srgbClr val="C00000"/>
                </a:solidFill>
              </a:rPr>
              <a:t>Pre-Christian.. Soon to be a brother or  sister</a:t>
            </a:r>
            <a:r>
              <a:rPr lang="en-US" dirty="0" smtClean="0"/>
              <a:t>)</a:t>
            </a:r>
          </a:p>
          <a:p>
            <a:r>
              <a:rPr lang="en-US" dirty="0" smtClean="0"/>
              <a:t>When they show no interest… accept that </a:t>
            </a:r>
            <a:r>
              <a:rPr lang="en-US" b="1" dirty="0" smtClean="0"/>
              <a:t>you may not </a:t>
            </a:r>
            <a:r>
              <a:rPr lang="en-US" dirty="0" smtClean="0"/>
              <a:t>be the person to take them to the next step.</a:t>
            </a:r>
          </a:p>
          <a:p>
            <a:r>
              <a:rPr lang="en-US" dirty="0" smtClean="0"/>
              <a:t>Don’t drop them like a hot potato when they don’t want to talk to you anymore.  Keep in touch and keep praying, you never know. Always be courteous.</a:t>
            </a:r>
          </a:p>
          <a:p>
            <a:r>
              <a:rPr lang="en-US" dirty="0" smtClean="0"/>
              <a:t>Pray for them and look for open doors to continue conversation.</a:t>
            </a:r>
          </a:p>
          <a:p>
            <a:endParaRPr lang="en-US" dirty="0" smtClean="0"/>
          </a:p>
          <a:p>
            <a:endParaRPr lang="en-US" dirty="0" smtClean="0"/>
          </a:p>
        </p:txBody>
      </p:sp>
    </p:spTree>
    <p:extLst>
      <p:ext uri="{BB962C8B-B14F-4D97-AF65-F5344CB8AC3E}">
        <p14:creationId xmlns:p14="http://schemas.microsoft.com/office/powerpoint/2010/main" val="6830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act yourself:</a:t>
            </a:r>
            <a:endParaRPr lang="en-US" dirty="0"/>
          </a:p>
        </p:txBody>
      </p:sp>
      <p:sp>
        <p:nvSpPr>
          <p:cNvPr id="3" name="Content Placeholder 2"/>
          <p:cNvSpPr>
            <a:spLocks noGrp="1"/>
          </p:cNvSpPr>
          <p:nvPr>
            <p:ph idx="1"/>
          </p:nvPr>
        </p:nvSpPr>
        <p:spPr>
          <a:xfrm>
            <a:off x="1942415" y="1734207"/>
            <a:ext cx="6591985" cy="3777622"/>
          </a:xfrm>
        </p:spPr>
        <p:txBody>
          <a:bodyPr>
            <a:normAutofit fontScale="92500" lnSpcReduction="10000"/>
          </a:bodyPr>
          <a:lstStyle/>
          <a:p>
            <a:r>
              <a:rPr lang="en-US" dirty="0" smtClean="0"/>
              <a:t>Be humble and kind to the people you meet.</a:t>
            </a:r>
          </a:p>
          <a:p>
            <a:r>
              <a:rPr lang="en-US" dirty="0" smtClean="0"/>
              <a:t>1 Peter 2: 12  be careful how you live. </a:t>
            </a:r>
          </a:p>
          <a:p>
            <a:r>
              <a:rPr lang="en-US" dirty="0" smtClean="0"/>
              <a:t>Initial conversation needs to be somewhat logical.</a:t>
            </a:r>
            <a:r>
              <a:rPr lang="en-US" dirty="0"/>
              <a:t> </a:t>
            </a:r>
            <a:r>
              <a:rPr lang="en-US" dirty="0" smtClean="0"/>
              <a:t>Example:    Did you have a Colonoscopy lately?</a:t>
            </a:r>
          </a:p>
          <a:p>
            <a:r>
              <a:rPr lang="en-US" dirty="0" smtClean="0"/>
              <a:t>Don’t ask someone if they know that they are a sinner going to hell on first time.  (Unless the Holy Spirit says)</a:t>
            </a:r>
          </a:p>
          <a:p>
            <a:r>
              <a:rPr lang="en-US" dirty="0" smtClean="0"/>
              <a:t>Don’t interact with them like it’s a chore and you want to get it over as quickly as possible.  </a:t>
            </a:r>
            <a:r>
              <a:rPr lang="en-US" dirty="0" smtClean="0">
                <a:solidFill>
                  <a:srgbClr val="C00000"/>
                </a:solidFill>
              </a:rPr>
              <a:t>Learn to linger with people</a:t>
            </a:r>
            <a:r>
              <a:rPr lang="en-US" dirty="0"/>
              <a:t>.</a:t>
            </a:r>
            <a:r>
              <a:rPr lang="en-US" dirty="0" smtClean="0"/>
              <a:t> Unless they don’t want you lingering. ( No male to female sharing unless others are around.)</a:t>
            </a:r>
          </a:p>
          <a:p>
            <a:r>
              <a:rPr lang="en-US" dirty="0" smtClean="0"/>
              <a:t>Be who you are.  Everyone is a little different personality and each of us will interact uniquely our style. </a:t>
            </a:r>
          </a:p>
          <a:p>
            <a:pPr marL="0" indent="0">
              <a:buNone/>
            </a:pPr>
            <a:endParaRPr lang="en-US" dirty="0" smtClean="0"/>
          </a:p>
          <a:p>
            <a:endParaRPr lang="en-US" dirty="0" smtClean="0"/>
          </a:p>
        </p:txBody>
      </p:sp>
    </p:spTree>
    <p:extLst>
      <p:ext uri="{BB962C8B-B14F-4D97-AF65-F5344CB8AC3E}">
        <p14:creationId xmlns:p14="http://schemas.microsoft.com/office/powerpoint/2010/main" val="19570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Don’t force it, Let God teach you to be who you are and be natural. </a:t>
            </a:r>
            <a:endParaRPr lang="en-US" dirty="0"/>
          </a:p>
        </p:txBody>
      </p:sp>
      <p:sp>
        <p:nvSpPr>
          <p:cNvPr id="3" name="Content Placeholder 2"/>
          <p:cNvSpPr>
            <a:spLocks noGrp="1"/>
          </p:cNvSpPr>
          <p:nvPr>
            <p:ph idx="1"/>
          </p:nvPr>
        </p:nvSpPr>
        <p:spPr>
          <a:xfrm>
            <a:off x="1481960" y="2186152"/>
            <a:ext cx="7315200" cy="4309241"/>
          </a:xfrm>
        </p:spPr>
        <p:txBody>
          <a:bodyPr>
            <a:normAutofit fontScale="92500" lnSpcReduction="20000"/>
          </a:bodyPr>
          <a:lstStyle/>
          <a:p>
            <a:r>
              <a:rPr lang="en-US" dirty="0"/>
              <a:t>Don’t get under the pressure: ‘</a:t>
            </a:r>
            <a:r>
              <a:rPr lang="en-US" u="sng" dirty="0"/>
              <a:t>I’ll be the last person they’ll ever </a:t>
            </a:r>
            <a:r>
              <a:rPr lang="en-US" u="sng" dirty="0" smtClean="0"/>
              <a:t>see”</a:t>
            </a:r>
            <a:r>
              <a:rPr lang="en-US" dirty="0" smtClean="0"/>
              <a:t> </a:t>
            </a:r>
            <a:r>
              <a:rPr lang="en-US" dirty="0"/>
              <a:t>and I need to get them saved this minute. (unless the Holy Spirit says so.)</a:t>
            </a:r>
          </a:p>
          <a:p>
            <a:r>
              <a:rPr lang="en-US" dirty="0"/>
              <a:t>If they don’t get saved this week, “It’s my fault</a:t>
            </a:r>
            <a:r>
              <a:rPr lang="en-US" dirty="0" smtClean="0"/>
              <a:t>”</a:t>
            </a:r>
          </a:p>
          <a:p>
            <a:r>
              <a:rPr lang="en-US" dirty="0" smtClean="0"/>
              <a:t>Having someone pray after you is a potential challenge.  Choosing to follow Jesus is most important decision a person will ever make.  Being overly careful that they understand what they are doing is crucial.</a:t>
            </a:r>
          </a:p>
          <a:p>
            <a:r>
              <a:rPr lang="en-US" dirty="0" smtClean="0"/>
              <a:t>We have no idea all the “Touch Points” a person has had along their journey before we encounter them. But know that God is in the mix and will guide you.</a:t>
            </a:r>
          </a:p>
          <a:p>
            <a:r>
              <a:rPr lang="en-US" dirty="0" smtClean="0"/>
              <a:t>Sometimes you are the perfect person to talk to them, because your testimony is exactly what they need to hear. </a:t>
            </a:r>
          </a:p>
          <a:p>
            <a:r>
              <a:rPr lang="en-US" b="1" dirty="0" smtClean="0">
                <a:solidFill>
                  <a:srgbClr val="C00000"/>
                </a:solidFill>
              </a:rPr>
              <a:t>Don’t get under condemnation for not telling enough people about Christ.  Instead Let God inspire you to see that you are only one person in a long line of contact points for those around you. He will open doors if your willing to follow. </a:t>
            </a:r>
            <a:endParaRPr lang="en-US" b="1" dirty="0">
              <a:solidFill>
                <a:srgbClr val="C00000"/>
              </a:solidFill>
            </a:endParaRPr>
          </a:p>
          <a:p>
            <a:endParaRPr lang="en-US" dirty="0"/>
          </a:p>
          <a:p>
            <a:endParaRPr lang="en-US" dirty="0"/>
          </a:p>
        </p:txBody>
      </p:sp>
    </p:spTree>
    <p:extLst>
      <p:ext uri="{BB962C8B-B14F-4D97-AF65-F5344CB8AC3E}">
        <p14:creationId xmlns:p14="http://schemas.microsoft.com/office/powerpoint/2010/main" val="3703556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apostle </a:t>
            </a:r>
            <a:r>
              <a:rPr lang="en-US" smtClean="0"/>
              <a:t>Paul wanted </a:t>
            </a:r>
            <a:r>
              <a:rPr lang="en-US" dirty="0" smtClean="0"/>
              <a:t>prayer to be an effective servant in sharing the gospel, how about us? </a:t>
            </a:r>
            <a:br>
              <a:rPr lang="en-US" dirty="0" smtClean="0"/>
            </a:br>
            <a:r>
              <a:rPr lang="en-US" dirty="0"/>
              <a:t/>
            </a:r>
            <a:br>
              <a:rPr lang="en-US" dirty="0"/>
            </a:br>
            <a:r>
              <a:rPr lang="en-US" sz="2400" b="1" dirty="0" smtClean="0"/>
              <a:t>Col.  </a:t>
            </a:r>
            <a:r>
              <a:rPr lang="en-US" sz="2400" b="1" dirty="0"/>
              <a:t>4: 3- 4  </a:t>
            </a:r>
            <a:r>
              <a:rPr lang="en-US" sz="2400" b="1" dirty="0" smtClean="0"/>
              <a:t>    3 </a:t>
            </a:r>
            <a:r>
              <a:rPr lang="en-US" sz="2400" b="1" dirty="0"/>
              <a:t>Pray for us, too, that God will give us many opportunities to speak about his mysterious plan concerning Christ. That is why I am here in chains. 4 Pray that I will proclaim this message as clearly as I should</a:t>
            </a:r>
            <a:r>
              <a:rPr lang="en-US" sz="2400" b="1" dirty="0" smtClean="0"/>
              <a:t>.   </a:t>
            </a:r>
            <a:r>
              <a:rPr lang="en-US" sz="2400" dirty="0" smtClean="0"/>
              <a:t>NLT</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47231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331" y="161655"/>
            <a:ext cx="7210097" cy="1280890"/>
          </a:xfrm>
        </p:spPr>
        <p:txBody>
          <a:bodyPr>
            <a:noAutofit/>
          </a:bodyPr>
          <a:lstStyle/>
          <a:p>
            <a:r>
              <a:rPr lang="en-US" sz="2800" dirty="0" smtClean="0"/>
              <a:t>Harvesting is a journey and requires patience and a clear understanding that there are many encounters for a person, long before they ever come to the Lord.</a:t>
            </a:r>
            <a:br>
              <a:rPr lang="en-US" sz="2800" dirty="0" smtClean="0"/>
            </a:br>
            <a:r>
              <a:rPr lang="en-US" sz="1000" dirty="0"/>
              <a:t>.</a:t>
            </a:r>
            <a:r>
              <a:rPr lang="en-US" sz="2800" dirty="0" smtClean="0"/>
              <a:t/>
            </a:r>
            <a:br>
              <a:rPr lang="en-US" sz="2800" dirty="0" smtClean="0"/>
            </a:br>
            <a:r>
              <a:rPr lang="en-US" sz="2200" dirty="0" smtClean="0"/>
              <a:t>	</a:t>
            </a:r>
            <a:r>
              <a:rPr lang="en-US" sz="2200" b="1" dirty="0" smtClean="0">
                <a:solidFill>
                  <a:srgbClr val="C00000"/>
                </a:solidFill>
                <a:latin typeface="Arial Rounded MT Bold" panose="020F0704030504030204" pitchFamily="34" charset="0"/>
              </a:rPr>
              <a:t>I want to break the notion that we have to share the full gospel with a new person every week in order to do evangelism.</a:t>
            </a:r>
            <a:r>
              <a:rPr lang="en-US" sz="2400" b="1" dirty="0" smtClean="0">
                <a:solidFill>
                  <a:srgbClr val="C00000"/>
                </a:solidFill>
                <a:latin typeface="Arial Rounded MT Bold" panose="020F0704030504030204" pitchFamily="34" charset="0"/>
              </a:rPr>
              <a:t/>
            </a:r>
            <a:br>
              <a:rPr lang="en-US" sz="2400" b="1" dirty="0" smtClean="0">
                <a:solidFill>
                  <a:srgbClr val="C00000"/>
                </a:solidFill>
                <a:latin typeface="Arial Rounded MT Bold" panose="020F0704030504030204" pitchFamily="34" charset="0"/>
              </a:rPr>
            </a:br>
            <a:endParaRPr lang="en-US" sz="2400" dirty="0"/>
          </a:p>
        </p:txBody>
      </p:sp>
      <p:pic>
        <p:nvPicPr>
          <p:cNvPr id="5" name="Picture 4"/>
          <p:cNvPicPr>
            <a:picLocks noChangeAspect="1"/>
          </p:cNvPicPr>
          <p:nvPr/>
        </p:nvPicPr>
        <p:blipFill>
          <a:blip r:embed="rId2"/>
          <a:stretch>
            <a:fillRect/>
          </a:stretch>
        </p:blipFill>
        <p:spPr>
          <a:xfrm>
            <a:off x="3104656" y="3565671"/>
            <a:ext cx="4231564" cy="2815913"/>
          </a:xfrm>
          <a:prstGeom prst="rect">
            <a:avLst/>
          </a:prstGeom>
        </p:spPr>
      </p:pic>
      <p:sp>
        <p:nvSpPr>
          <p:cNvPr id="6" name="TextBox 5"/>
          <p:cNvSpPr txBox="1"/>
          <p:nvPr/>
        </p:nvSpPr>
        <p:spPr>
          <a:xfrm>
            <a:off x="1755227" y="5919919"/>
            <a:ext cx="7094483" cy="923330"/>
          </a:xfrm>
          <a:prstGeom prst="rect">
            <a:avLst/>
          </a:prstGeom>
          <a:noFill/>
        </p:spPr>
        <p:txBody>
          <a:bodyPr wrap="square" rtlCol="0">
            <a:spAutoFit/>
          </a:bodyPr>
          <a:lstStyle/>
          <a:p>
            <a:r>
              <a:rPr lang="en-US" b="1" dirty="0" smtClean="0"/>
              <a:t>Evangelism happens each time you bless someone, open their minds to new idea about God, and when you are ready to follow the Spirit’s leading to do more. </a:t>
            </a:r>
            <a:endParaRPr lang="en-US" b="1" dirty="0"/>
          </a:p>
        </p:txBody>
      </p:sp>
    </p:spTree>
    <p:extLst>
      <p:ext uri="{BB962C8B-B14F-4D97-AF65-F5344CB8AC3E}">
        <p14:creationId xmlns:p14="http://schemas.microsoft.com/office/powerpoint/2010/main" val="3844511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663" y="256248"/>
            <a:ext cx="6589199" cy="1280890"/>
          </a:xfrm>
        </p:spPr>
        <p:txBody>
          <a:bodyPr>
            <a:normAutofit fontScale="90000"/>
          </a:bodyPr>
          <a:lstStyle/>
          <a:p>
            <a:r>
              <a:rPr lang="en-US" sz="2800" dirty="0" smtClean="0"/>
              <a:t>Instead of Christians being stressed about what their going to say to the “Giant checkout clerk”, why not focus more on being…</a:t>
            </a:r>
            <a:endParaRPr lang="en-US" sz="2800" dirty="0"/>
          </a:p>
        </p:txBody>
      </p:sp>
      <p:sp>
        <p:nvSpPr>
          <p:cNvPr id="3" name="Content Placeholder 2"/>
          <p:cNvSpPr>
            <a:spLocks noGrp="1"/>
          </p:cNvSpPr>
          <p:nvPr>
            <p:ph idx="1"/>
          </p:nvPr>
        </p:nvSpPr>
        <p:spPr>
          <a:xfrm>
            <a:off x="1942415" y="2133599"/>
            <a:ext cx="6812702" cy="4572001"/>
          </a:xfrm>
        </p:spPr>
        <p:txBody>
          <a:bodyPr>
            <a:normAutofit fontScale="92500" lnSpcReduction="20000"/>
          </a:bodyPr>
          <a:lstStyle/>
          <a:p>
            <a:r>
              <a:rPr lang="en-US" sz="2000" dirty="0" smtClean="0"/>
              <a:t>Courteous and Kind </a:t>
            </a:r>
            <a:r>
              <a:rPr lang="en-US" sz="2000" dirty="0" smtClean="0">
                <a:solidFill>
                  <a:srgbClr val="C00000"/>
                </a:solidFill>
              </a:rPr>
              <a:t>(smile)</a:t>
            </a:r>
            <a:endParaRPr lang="en-US" sz="2000" dirty="0" smtClean="0"/>
          </a:p>
          <a:p>
            <a:r>
              <a:rPr lang="en-US" sz="2000" dirty="0" smtClean="0"/>
              <a:t>Perhaps asking how they are doing….</a:t>
            </a:r>
          </a:p>
          <a:p>
            <a:r>
              <a:rPr lang="en-US" sz="2000" dirty="0" smtClean="0"/>
              <a:t>Offering to pray for them if God so leads   </a:t>
            </a:r>
            <a:r>
              <a:rPr lang="en-US" sz="2000" b="1" dirty="0" smtClean="0">
                <a:solidFill>
                  <a:srgbClr val="C00000"/>
                </a:solidFill>
              </a:rPr>
              <a:t>Remember you may see them next week</a:t>
            </a:r>
          </a:p>
          <a:p>
            <a:r>
              <a:rPr lang="en-US" sz="2000" dirty="0" smtClean="0">
                <a:solidFill>
                  <a:schemeClr val="tx1"/>
                </a:solidFill>
              </a:rPr>
              <a:t>Focus more on “being” the vessel of love, compassion and kindness first. </a:t>
            </a:r>
            <a:endParaRPr lang="en-US" sz="2000" dirty="0">
              <a:solidFill>
                <a:schemeClr val="tx1"/>
              </a:solidFill>
            </a:endParaRPr>
          </a:p>
          <a:p>
            <a:r>
              <a:rPr lang="en-US" sz="2000" dirty="0" smtClean="0">
                <a:solidFill>
                  <a:schemeClr val="tx1"/>
                </a:solidFill>
              </a:rPr>
              <a:t>Be the Salt and Light first, then you can fill in the blanks about Gods love and plan later.</a:t>
            </a:r>
          </a:p>
          <a:p>
            <a:r>
              <a:rPr lang="en-US" sz="2000" dirty="0" smtClean="0">
                <a:solidFill>
                  <a:schemeClr val="tx1"/>
                </a:solidFill>
              </a:rPr>
              <a:t>I know…. </a:t>
            </a:r>
            <a:r>
              <a:rPr lang="en-US" sz="2000" dirty="0" smtClean="0">
                <a:solidFill>
                  <a:srgbClr val="C00000"/>
                </a:solidFill>
              </a:rPr>
              <a:t>The </a:t>
            </a:r>
            <a:r>
              <a:rPr lang="en-US" sz="2000" dirty="0" err="1" smtClean="0">
                <a:solidFill>
                  <a:srgbClr val="C00000"/>
                </a:solidFill>
              </a:rPr>
              <a:t>envangelist</a:t>
            </a:r>
            <a:r>
              <a:rPr lang="en-US" sz="2000" dirty="0" smtClean="0">
                <a:solidFill>
                  <a:srgbClr val="C00000"/>
                </a:solidFill>
              </a:rPr>
              <a:t> at heart </a:t>
            </a:r>
            <a:r>
              <a:rPr lang="en-US" sz="2000" dirty="0" smtClean="0">
                <a:solidFill>
                  <a:schemeClr val="tx1"/>
                </a:solidFill>
              </a:rPr>
              <a:t>fear this is a cop out, and that the entire gospel has to be presented at every encounter. </a:t>
            </a:r>
          </a:p>
          <a:p>
            <a:r>
              <a:rPr lang="en-US" sz="2000" dirty="0" smtClean="0">
                <a:solidFill>
                  <a:schemeClr val="tx1"/>
                </a:solidFill>
              </a:rPr>
              <a:t>I feel it’s a 90 to 10 percentage, that Christians get struck not doing anything, because they are not as confident getting into the nuts and bolts of gospel and end up feeling like a failure all their lives. </a:t>
            </a:r>
          </a:p>
        </p:txBody>
      </p:sp>
    </p:spTree>
    <p:extLst>
      <p:ext uri="{BB962C8B-B14F-4D97-AF65-F5344CB8AC3E}">
        <p14:creationId xmlns:p14="http://schemas.microsoft.com/office/powerpoint/2010/main" val="2429922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59" y="630620"/>
            <a:ext cx="6442841" cy="1274379"/>
          </a:xfrm>
        </p:spPr>
        <p:txBody>
          <a:bodyPr>
            <a:noAutofit/>
          </a:bodyPr>
          <a:lstStyle/>
          <a:p>
            <a:r>
              <a:rPr lang="en-US" sz="2800" dirty="0" smtClean="0"/>
              <a:t>I want each of you to come away with a renewed confidence that you are able to help someone, this coming week, on their journey towards salvation. </a:t>
            </a:r>
            <a:br>
              <a:rPr lang="en-US" sz="2800" dirty="0" smtClean="0"/>
            </a:br>
            <a:r>
              <a:rPr lang="en-US" sz="2800" dirty="0"/>
              <a:t/>
            </a:r>
            <a:br>
              <a:rPr lang="en-US" sz="2800" dirty="0"/>
            </a:br>
            <a:r>
              <a:rPr lang="en-US" sz="2000" b="1" dirty="0" smtClean="0">
                <a:solidFill>
                  <a:srgbClr val="C00000"/>
                </a:solidFill>
              </a:rPr>
              <a:t>- You see more clearly that being a friend to 	someone is part of their process.</a:t>
            </a:r>
            <a:br>
              <a:rPr lang="en-US" sz="2000" b="1" dirty="0" smtClean="0">
                <a:solidFill>
                  <a:srgbClr val="C00000"/>
                </a:solidFill>
              </a:rPr>
            </a:br>
            <a:r>
              <a:rPr lang="en-US" sz="2000" b="1" dirty="0" smtClean="0">
                <a:solidFill>
                  <a:srgbClr val="C00000"/>
                </a:solidFill>
              </a:rPr>
              <a:t>-  Helping someone with needs in their life is 	opening a future conversation.</a:t>
            </a:r>
            <a:br>
              <a:rPr lang="en-US" sz="2000" b="1" dirty="0" smtClean="0">
                <a:solidFill>
                  <a:srgbClr val="C00000"/>
                </a:solidFill>
              </a:rPr>
            </a:br>
            <a:r>
              <a:rPr lang="en-US" sz="2000" b="1" dirty="0" smtClean="0">
                <a:solidFill>
                  <a:srgbClr val="C00000"/>
                </a:solidFill>
              </a:rPr>
              <a:t>-  See life differently and be more engaged in 	listening to the leading of the Holy Spirit on</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what to say and do in each divine </a:t>
            </a:r>
            <a:r>
              <a:rPr lang="en-US" sz="1800" b="1" dirty="0" smtClean="0">
                <a:solidFill>
                  <a:srgbClr val="C00000"/>
                </a:solidFill>
              </a:rPr>
              <a:t>appointment. </a:t>
            </a:r>
            <a:r>
              <a:rPr lang="en-US" sz="2000" b="1" dirty="0" smtClean="0">
                <a:solidFill>
                  <a:srgbClr val="C00000"/>
                </a:solidFill>
              </a:rPr>
              <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 When you obey these divine assignments, don’t 	get disappointed when the person may not seem interested or even appreciate your concern. </a:t>
            </a:r>
            <a:endParaRPr lang="en-US" sz="2000" dirty="0"/>
          </a:p>
        </p:txBody>
      </p:sp>
    </p:spTree>
    <p:extLst>
      <p:ext uri="{BB962C8B-B14F-4D97-AF65-F5344CB8AC3E}">
        <p14:creationId xmlns:p14="http://schemas.microsoft.com/office/powerpoint/2010/main" val="260217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plant, some water, some fertilize, some cultivate, some reap.    1 Cor. 3:7- 8 </a:t>
            </a:r>
            <a:br>
              <a:rPr lang="en-US" dirty="0" smtClean="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2185274" y="2285999"/>
            <a:ext cx="2641601" cy="1981201"/>
          </a:xfrm>
          <a:prstGeom prst="rect">
            <a:avLst/>
          </a:prstGeom>
        </p:spPr>
      </p:pic>
      <p:pic>
        <p:nvPicPr>
          <p:cNvPr id="6" name="Picture 5"/>
          <p:cNvPicPr>
            <a:picLocks noChangeAspect="1"/>
          </p:cNvPicPr>
          <p:nvPr/>
        </p:nvPicPr>
        <p:blipFill>
          <a:blip r:embed="rId3"/>
          <a:stretch>
            <a:fillRect/>
          </a:stretch>
        </p:blipFill>
        <p:spPr>
          <a:xfrm>
            <a:off x="5007431" y="2285999"/>
            <a:ext cx="2581038" cy="1981201"/>
          </a:xfrm>
          <a:prstGeom prst="rect">
            <a:avLst/>
          </a:prstGeom>
        </p:spPr>
      </p:pic>
      <p:pic>
        <p:nvPicPr>
          <p:cNvPr id="7" name="Picture 6"/>
          <p:cNvPicPr>
            <a:picLocks noChangeAspect="1"/>
          </p:cNvPicPr>
          <p:nvPr/>
        </p:nvPicPr>
        <p:blipFill>
          <a:blip r:embed="rId4"/>
          <a:stretch>
            <a:fillRect/>
          </a:stretch>
        </p:blipFill>
        <p:spPr>
          <a:xfrm>
            <a:off x="2185274" y="4510582"/>
            <a:ext cx="2641601" cy="1765702"/>
          </a:xfrm>
          <a:prstGeom prst="rect">
            <a:avLst/>
          </a:prstGeom>
        </p:spPr>
      </p:pic>
      <p:pic>
        <p:nvPicPr>
          <p:cNvPr id="8" name="Picture 7"/>
          <p:cNvPicPr>
            <a:picLocks noChangeAspect="1"/>
          </p:cNvPicPr>
          <p:nvPr/>
        </p:nvPicPr>
        <p:blipFill>
          <a:blip r:embed="rId5"/>
          <a:stretch>
            <a:fillRect/>
          </a:stretch>
        </p:blipFill>
        <p:spPr>
          <a:xfrm>
            <a:off x="5007430" y="4510583"/>
            <a:ext cx="2581039" cy="1765702"/>
          </a:xfrm>
          <a:prstGeom prst="rect">
            <a:avLst/>
          </a:prstGeom>
        </p:spPr>
      </p:pic>
    </p:spTree>
    <p:extLst>
      <p:ext uri="{BB962C8B-B14F-4D97-AF65-F5344CB8AC3E}">
        <p14:creationId xmlns:p14="http://schemas.microsoft.com/office/powerpoint/2010/main" val="285895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people think that planting the seed is all that matters:</a:t>
            </a:r>
            <a:endParaRPr lang="en-US" dirty="0"/>
          </a:p>
        </p:txBody>
      </p:sp>
      <p:sp>
        <p:nvSpPr>
          <p:cNvPr id="3" name="Content Placeholder 2"/>
          <p:cNvSpPr>
            <a:spLocks noGrp="1"/>
          </p:cNvSpPr>
          <p:nvPr>
            <p:ph idx="1"/>
          </p:nvPr>
        </p:nvSpPr>
        <p:spPr>
          <a:xfrm>
            <a:off x="1942415" y="2133599"/>
            <a:ext cx="6865254" cy="4361793"/>
          </a:xfrm>
        </p:spPr>
        <p:txBody>
          <a:bodyPr>
            <a:normAutofit/>
          </a:bodyPr>
          <a:lstStyle/>
          <a:p>
            <a:r>
              <a:rPr lang="en-US" dirty="0" smtClean="0"/>
              <a:t>Planting the seed is not just sharing the “Roman’s Road” or handing out a tract or bracelet.  </a:t>
            </a:r>
          </a:p>
          <a:p>
            <a:r>
              <a:rPr lang="en-US" dirty="0" smtClean="0"/>
              <a:t>Learning that each contact with a person on their journey to Christ is just as important as the previous and the next. </a:t>
            </a:r>
          </a:p>
          <a:p>
            <a:r>
              <a:rPr lang="en-US" dirty="0" smtClean="0"/>
              <a:t>What you do and say,  how you say it, will either support the germination of the “divine seed” planted in their soul, or undermine it’s growth. </a:t>
            </a:r>
          </a:p>
          <a:p>
            <a:r>
              <a:rPr lang="en-US" dirty="0" smtClean="0"/>
              <a:t>It may be a one Minute conversation or a two hour.</a:t>
            </a:r>
          </a:p>
          <a:p>
            <a:r>
              <a:rPr lang="en-US" dirty="0" smtClean="0"/>
              <a:t>It may not require words at all, it might be a smile or helping unload groceries. </a:t>
            </a:r>
          </a:p>
          <a:p>
            <a:r>
              <a:rPr lang="en-US" dirty="0" smtClean="0"/>
              <a:t>It’s being on assignment how and when God opens the door of </a:t>
            </a:r>
            <a:r>
              <a:rPr lang="en-US" b="1" dirty="0" smtClean="0">
                <a:solidFill>
                  <a:srgbClr val="C00000"/>
                </a:solidFill>
              </a:rPr>
              <a:t>planting, watering, cultivating, reaping</a:t>
            </a:r>
            <a:r>
              <a:rPr lang="en-US" dirty="0" smtClean="0"/>
              <a:t>.  </a:t>
            </a:r>
          </a:p>
        </p:txBody>
      </p:sp>
    </p:spTree>
    <p:extLst>
      <p:ext uri="{BB962C8B-B14F-4D97-AF65-F5344CB8AC3E}">
        <p14:creationId xmlns:p14="http://schemas.microsoft.com/office/powerpoint/2010/main" val="390080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90" y="319310"/>
            <a:ext cx="6589199" cy="1280890"/>
          </a:xfrm>
        </p:spPr>
        <p:txBody>
          <a:bodyPr/>
          <a:lstStyle/>
          <a:p>
            <a:r>
              <a:rPr lang="en-US" dirty="0" smtClean="0"/>
              <a:t>The differences between the assignments.</a:t>
            </a:r>
            <a:endParaRPr lang="en-US" dirty="0"/>
          </a:p>
        </p:txBody>
      </p:sp>
      <p:sp>
        <p:nvSpPr>
          <p:cNvPr id="3" name="Content Placeholder 2"/>
          <p:cNvSpPr>
            <a:spLocks noGrp="1"/>
          </p:cNvSpPr>
          <p:nvPr>
            <p:ph idx="1"/>
          </p:nvPr>
        </p:nvSpPr>
        <p:spPr>
          <a:xfrm>
            <a:off x="1376855" y="1600199"/>
            <a:ext cx="7315199" cy="4769069"/>
          </a:xfrm>
        </p:spPr>
        <p:txBody>
          <a:bodyPr>
            <a:normAutofit lnSpcReduction="10000"/>
          </a:bodyPr>
          <a:lstStyle/>
          <a:p>
            <a:r>
              <a:rPr lang="en-US" dirty="0" smtClean="0">
                <a:solidFill>
                  <a:srgbClr val="C00000"/>
                </a:solidFill>
              </a:rPr>
              <a:t>Planting:</a:t>
            </a:r>
            <a:r>
              <a:rPr lang="en-US" dirty="0" smtClean="0"/>
              <a:t>   Looking for opportunities to share truth, insight and stories with people about God.  That you know in your heart and mind that God loves us and has a reason for us to be hear on earth. </a:t>
            </a:r>
            <a:r>
              <a:rPr lang="en-US" dirty="0" smtClean="0">
                <a:solidFill>
                  <a:srgbClr val="C00000"/>
                </a:solidFill>
              </a:rPr>
              <a:t>It’s not beating them over the head with a Bible!</a:t>
            </a:r>
          </a:p>
          <a:p>
            <a:r>
              <a:rPr lang="en-US" dirty="0" smtClean="0">
                <a:solidFill>
                  <a:srgbClr val="C00000"/>
                </a:solidFill>
              </a:rPr>
              <a:t>Watering: </a:t>
            </a:r>
            <a:r>
              <a:rPr lang="en-US" dirty="0" smtClean="0">
                <a:solidFill>
                  <a:schemeClr val="tx1"/>
                </a:solidFill>
              </a:rPr>
              <a:t>Adding positive reinforcement either to earlier conversation or to supporting what someone a year earlier had said to the same person. </a:t>
            </a:r>
            <a:r>
              <a:rPr lang="en-US" dirty="0" smtClean="0">
                <a:solidFill>
                  <a:srgbClr val="C00000"/>
                </a:solidFill>
              </a:rPr>
              <a:t>We never know where a person is on their timeline to knowing Jesus. </a:t>
            </a:r>
          </a:p>
          <a:p>
            <a:r>
              <a:rPr lang="en-US" dirty="0" smtClean="0">
                <a:solidFill>
                  <a:srgbClr val="C00000"/>
                </a:solidFill>
              </a:rPr>
              <a:t>Fertilizing/Cultivating: </a:t>
            </a:r>
            <a:r>
              <a:rPr lang="en-US" dirty="0" smtClean="0">
                <a:solidFill>
                  <a:schemeClr val="tx1"/>
                </a:solidFill>
              </a:rPr>
              <a:t>Perhaps a little more focused on the nuts and bolts of the gospel. Sharing the truths of sin, our lost state and need for help.   Message of repentance and forgiveness. </a:t>
            </a:r>
            <a:r>
              <a:rPr lang="en-US" dirty="0" smtClean="0">
                <a:solidFill>
                  <a:srgbClr val="C00000"/>
                </a:solidFill>
              </a:rPr>
              <a:t>Avoid stereo types of yelling and arguing.</a:t>
            </a:r>
          </a:p>
          <a:p>
            <a:r>
              <a:rPr lang="en-US" dirty="0" smtClean="0">
                <a:solidFill>
                  <a:srgbClr val="C00000"/>
                </a:solidFill>
              </a:rPr>
              <a:t>Reaping:  </a:t>
            </a:r>
            <a:r>
              <a:rPr lang="en-US" dirty="0" smtClean="0">
                <a:solidFill>
                  <a:schemeClr val="tx1"/>
                </a:solidFill>
              </a:rPr>
              <a:t>Getting to lead some in </a:t>
            </a:r>
            <a:r>
              <a:rPr lang="en-US" b="1" dirty="0" smtClean="0">
                <a:solidFill>
                  <a:srgbClr val="C00000"/>
                </a:solidFill>
              </a:rPr>
              <a:t>heartfelt decision </a:t>
            </a:r>
            <a:r>
              <a:rPr lang="en-US" dirty="0" smtClean="0">
                <a:solidFill>
                  <a:schemeClr val="tx1"/>
                </a:solidFill>
              </a:rPr>
              <a:t>to follow Christ and be on the “TEAM”. </a:t>
            </a:r>
            <a:r>
              <a:rPr lang="en-US" dirty="0" smtClean="0">
                <a:solidFill>
                  <a:srgbClr val="C00000"/>
                </a:solidFill>
              </a:rPr>
              <a:t>There can be no forcing a person to accept Christ.  With the proper work and help of the Holy Spirit, they are going to be ready and willing to join.</a:t>
            </a: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369346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Being on Mission to </a:t>
            </a:r>
            <a:r>
              <a:rPr lang="en-US" sz="2800" dirty="0" smtClean="0">
                <a:solidFill>
                  <a:srgbClr val="C00000"/>
                </a:solidFill>
              </a:rPr>
              <a:t>plant, water &amp; reap </a:t>
            </a:r>
            <a:r>
              <a:rPr lang="en-US" sz="2800" dirty="0" smtClean="0"/>
              <a:t>is not easy.  Satan is going to do everything possible to disrupt the process. </a:t>
            </a:r>
            <a:endParaRPr lang="en-US" sz="2800" dirty="0"/>
          </a:p>
        </p:txBody>
      </p:sp>
      <p:sp>
        <p:nvSpPr>
          <p:cNvPr id="3" name="Content Placeholder 2"/>
          <p:cNvSpPr>
            <a:spLocks noGrp="1"/>
          </p:cNvSpPr>
          <p:nvPr>
            <p:ph idx="1"/>
          </p:nvPr>
        </p:nvSpPr>
        <p:spPr/>
        <p:txBody>
          <a:bodyPr>
            <a:normAutofit fontScale="85000" lnSpcReduction="10000"/>
          </a:bodyPr>
          <a:lstStyle/>
          <a:p>
            <a:r>
              <a:rPr lang="en-US" sz="2000" dirty="0" smtClean="0"/>
              <a:t>2 Cor. 4: 3 – 6  Paul talks about the blinders being on people who don't accept the gospel. </a:t>
            </a:r>
          </a:p>
          <a:p>
            <a:r>
              <a:rPr lang="en-US" sz="2000" dirty="0" smtClean="0"/>
              <a:t>We have to be ready for “</a:t>
            </a:r>
            <a:r>
              <a:rPr lang="en-US" sz="2000" u="sng" dirty="0" smtClean="0"/>
              <a:t>Deer in the Headlights</a:t>
            </a:r>
            <a:r>
              <a:rPr lang="en-US" sz="2000" dirty="0" smtClean="0"/>
              <a:t>” response from people.  Their minds are deceived and they are looking for happiness in whatever fashion they can find.  </a:t>
            </a:r>
          </a:p>
          <a:p>
            <a:r>
              <a:rPr lang="en-US" sz="2000" dirty="0" smtClean="0"/>
              <a:t>We have to be careful that we don’t make matters worst by the attitude or approach we use.   (With practice and some training, knowing how to share things with unbelievers can be improved upon.) </a:t>
            </a:r>
            <a:r>
              <a:rPr lang="en-US" sz="2000" b="1" dirty="0" smtClean="0">
                <a:solidFill>
                  <a:srgbClr val="C00000"/>
                </a:solidFill>
              </a:rPr>
              <a:t>Don’t ever bully someone about the gospel.  It’s ineffective and pointless.</a:t>
            </a:r>
          </a:p>
          <a:p>
            <a:r>
              <a:rPr lang="en-US" sz="2000" b="1" dirty="0" smtClean="0">
                <a:solidFill>
                  <a:srgbClr val="C00000"/>
                </a:solidFill>
              </a:rPr>
              <a:t>John 14: 17  </a:t>
            </a:r>
            <a:r>
              <a:rPr lang="en-US" sz="2000" dirty="0" smtClean="0">
                <a:solidFill>
                  <a:schemeClr val="tx1"/>
                </a:solidFill>
              </a:rPr>
              <a:t>The Holy Spirit will guide people into</a:t>
            </a:r>
            <a:r>
              <a:rPr lang="en-US" sz="2000" dirty="0" smtClean="0"/>
              <a:t> truth, world isn’t looking for him. We have to pray down those barriers!</a:t>
            </a:r>
            <a:endParaRPr lang="en-US" sz="2000" dirty="0" smtClean="0">
              <a:solidFill>
                <a:schemeClr val="tx1"/>
              </a:solidFill>
            </a:endParaRPr>
          </a:p>
        </p:txBody>
      </p:sp>
    </p:spTree>
    <p:extLst>
      <p:ext uri="{BB962C8B-B14F-4D97-AF65-F5344CB8AC3E}">
        <p14:creationId xmlns:p14="http://schemas.microsoft.com/office/powerpoint/2010/main" val="29977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Who is in Charge of Harvesting?</a:t>
            </a:r>
            <a:br>
              <a:rPr lang="en-US" sz="2800" dirty="0" smtClean="0"/>
            </a:br>
            <a:r>
              <a:rPr lang="en-US" sz="2800" dirty="0"/>
              <a:t> </a:t>
            </a:r>
            <a:r>
              <a:rPr lang="en-US" sz="2800" dirty="0" smtClean="0"/>
              <a:t>    </a:t>
            </a:r>
            <a:r>
              <a:rPr lang="en-US" sz="2000" b="1" dirty="0" smtClean="0">
                <a:solidFill>
                  <a:srgbClr val="C00000"/>
                </a:solidFill>
              </a:rPr>
              <a:t>The Holy Spirit – </a:t>
            </a:r>
            <a:r>
              <a:rPr lang="en-US" sz="2000" dirty="0" smtClean="0">
                <a:solidFill>
                  <a:schemeClr val="tx1"/>
                </a:solidFill>
              </a:rPr>
              <a:t>He is the Boss of the Harvest</a:t>
            </a:r>
            <a:br>
              <a:rPr lang="en-US" sz="2000" dirty="0" smtClean="0">
                <a:solidFill>
                  <a:schemeClr val="tx1"/>
                </a:solidFill>
              </a:rPr>
            </a:br>
            <a:r>
              <a:rPr lang="en-US" sz="2000" dirty="0">
                <a:solidFill>
                  <a:schemeClr val="tx1"/>
                </a:solidFill>
              </a:rPr>
              <a:t>	</a:t>
            </a:r>
            <a:r>
              <a:rPr lang="en-US" sz="2000" dirty="0" smtClean="0">
                <a:solidFill>
                  <a:schemeClr val="tx1"/>
                </a:solidFill>
              </a:rPr>
              <a:t>He sends out the workers and opens the minds of the 	lost to come to salvation.-  Luke 10:2</a:t>
            </a:r>
            <a:endParaRPr lang="en-US" sz="2800" dirty="0"/>
          </a:p>
        </p:txBody>
      </p:sp>
      <p:sp>
        <p:nvSpPr>
          <p:cNvPr id="3" name="Content Placeholder 2"/>
          <p:cNvSpPr>
            <a:spLocks noGrp="1"/>
          </p:cNvSpPr>
          <p:nvPr>
            <p:ph idx="1"/>
          </p:nvPr>
        </p:nvSpPr>
        <p:spPr>
          <a:xfrm>
            <a:off x="1690167" y="2501463"/>
            <a:ext cx="6591985" cy="3777622"/>
          </a:xfrm>
        </p:spPr>
        <p:txBody>
          <a:bodyPr>
            <a:normAutofit/>
          </a:bodyPr>
          <a:lstStyle/>
          <a:p>
            <a:r>
              <a:rPr lang="en-US" sz="2000" dirty="0" smtClean="0"/>
              <a:t>John 6: 44- 45    Through the Holy Spirit people are being set up to think about life, eternity and why they are here.</a:t>
            </a:r>
          </a:p>
          <a:p>
            <a:r>
              <a:rPr lang="en-US" sz="2000" dirty="0" smtClean="0"/>
              <a:t>John 10: 16, 26 – 30  Praying that people will hear that still small voice is so important. </a:t>
            </a:r>
            <a:r>
              <a:rPr lang="en-US" sz="1600" b="1" dirty="0" smtClean="0">
                <a:solidFill>
                  <a:srgbClr val="C00000"/>
                </a:solidFill>
              </a:rPr>
              <a:t>(Jim Woodford)</a:t>
            </a:r>
          </a:p>
          <a:p>
            <a:r>
              <a:rPr lang="en-US" sz="2000" dirty="0" smtClean="0"/>
              <a:t>John 16: 8 – 11  Holy Spirit is battling the forces of darkness to release people minds so they can think about life and eternity. </a:t>
            </a:r>
          </a:p>
          <a:p>
            <a:endParaRPr lang="en-US" sz="2000" dirty="0"/>
          </a:p>
        </p:txBody>
      </p:sp>
    </p:spTree>
    <p:extLst>
      <p:ext uri="{BB962C8B-B14F-4D97-AF65-F5344CB8AC3E}">
        <p14:creationId xmlns:p14="http://schemas.microsoft.com/office/powerpoint/2010/main" val="2280868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316</TotalTime>
  <Words>1485</Words>
  <Application>Microsoft Office PowerPoint</Application>
  <PresentationFormat>On-screen Show (4:3)</PresentationFormat>
  <Paragraphs>110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Seeing the Harvest through our day to day lens.</vt:lpstr>
      <vt:lpstr>Harvesting is a journey and requires patience and a clear understanding that there are many encounters for a person, long before they ever come to the Lord. .  I want to break the notion that we have to share the full gospel with a new person every week in order to do evangelism. </vt:lpstr>
      <vt:lpstr>Instead of Christians being stressed about what their going to say to the “Giant checkout clerk”, why not focus more on being…</vt:lpstr>
      <vt:lpstr>I want each of you to come away with a renewed confidence that you are able to help someone, this coming week, on their journey towards salvation.   - You see more clearly that being a friend to  someone is part of their process. -  Helping someone with needs in their life is  opening a future conversation. -  See life differently and be more engaged in  listening to the leading of the Holy Spirit on  what to say and do in each divine appointment.   - When you obey these divine assignments, don’t  get disappointed when the person may not seem interested or even appreciate your concern. </vt:lpstr>
      <vt:lpstr>Some plant, some water, some fertilize, some cultivate, some reap.    1 Cor. 3:7- 8   </vt:lpstr>
      <vt:lpstr>Most people think that planting the seed is all that matters:</vt:lpstr>
      <vt:lpstr>The differences between the assignments.</vt:lpstr>
      <vt:lpstr>Being on Mission to plant, water &amp; reap is not easy.  Satan is going to do everything possible to disrupt the process. </vt:lpstr>
      <vt:lpstr>Who is in Charge of Harvesting?      The Holy Spirit – He is the Boss of the Harvest  He sends out the workers and opens the minds of the  lost to come to salvation.-  Luke 10:2</vt:lpstr>
      <vt:lpstr>Practical guide to the people you are assigned to touch along life’s journey</vt:lpstr>
      <vt:lpstr>Practical guide to the people you are assigned to touch along life’s journey</vt:lpstr>
      <vt:lpstr>A possible journey of person coming to know Christ. </vt:lpstr>
      <vt:lpstr>Application:</vt:lpstr>
      <vt:lpstr>How to interact with the People we are connecting with. </vt:lpstr>
      <vt:lpstr>How to act yourself:</vt:lpstr>
      <vt:lpstr>Don’t force it, Let God teach you to be who you are and be natural. </vt:lpstr>
      <vt:lpstr>If apostle Paul wanted prayer to be an effective servant in sharing the gospel, how about us?   Col.  4: 3- 4      3 Pray for us, too, that God will give us many opportunities to speak about his mysterious plan concerning Christ. That is why I am here in chains. 4 Pray that I will proclaim this message as clearly as I should.   NLT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the Harvest through the day to day lens</dc:title>
  <dc:creator>Doug</dc:creator>
  <cp:lastModifiedBy>LifeGate</cp:lastModifiedBy>
  <cp:revision>21</cp:revision>
  <cp:lastPrinted>2022-11-20T14:12:03Z</cp:lastPrinted>
  <dcterms:created xsi:type="dcterms:W3CDTF">2022-11-20T11:14:08Z</dcterms:created>
  <dcterms:modified xsi:type="dcterms:W3CDTF">2022-11-20T16:46:40Z</dcterms:modified>
</cp:coreProperties>
</file>