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22"/>
  </p:notesMasterIdLst>
  <p:sldIdLst>
    <p:sldId id="1179" r:id="rId5"/>
    <p:sldId id="1188" r:id="rId6"/>
    <p:sldId id="1189" r:id="rId7"/>
    <p:sldId id="1190" r:id="rId8"/>
    <p:sldId id="1184" r:id="rId9"/>
    <p:sldId id="1183" r:id="rId10"/>
    <p:sldId id="1181" r:id="rId11"/>
    <p:sldId id="1180" r:id="rId12"/>
    <p:sldId id="1187" r:id="rId13"/>
    <p:sldId id="1168" r:id="rId14"/>
    <p:sldId id="1151" r:id="rId15"/>
    <p:sldId id="1185" r:id="rId16"/>
    <p:sldId id="1171" r:id="rId17"/>
    <p:sldId id="1172" r:id="rId18"/>
    <p:sldId id="1164" r:id="rId19"/>
    <p:sldId id="1174" r:id="rId20"/>
    <p:sldId id="1143"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50" d="100"/>
          <a:sy n="50" d="100"/>
        </p:scale>
        <p:origin x="-3300" y="-12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12C09-144B-462C-BBCC-71782B1B2A17}" type="doc">
      <dgm:prSet loTypeId="urn:microsoft.com/office/officeart/2005/8/layout/vList2" loCatId="list" qsTypeId="urn:microsoft.com/office/officeart/2005/8/quickstyle/3d4" qsCatId="3D" csTypeId="urn:microsoft.com/office/officeart/2005/8/colors/colorful4" csCatId="colorful" phldr="1"/>
      <dgm:spPr/>
      <dgm:t>
        <a:bodyPr/>
        <a:lstStyle/>
        <a:p>
          <a:endParaRPr lang="en-US"/>
        </a:p>
      </dgm:t>
    </dgm:pt>
    <dgm:pt modelId="{1A171E91-4573-462F-8BA1-80D143929D7F}">
      <dgm:prSet custT="1"/>
      <dgm:spPr/>
      <dgm:t>
        <a:bodyPr/>
        <a:lstStyle/>
        <a:p>
          <a:pPr algn="ctr" rtl="0"/>
          <a:r>
            <a:rPr lang="en-US" sz="5400" dirty="0" smtClean="0"/>
            <a:t>God Is Discipling Us In The Fire</a:t>
          </a:r>
          <a:endParaRPr lang="en-US" sz="5400" dirty="0"/>
        </a:p>
      </dgm:t>
    </dgm:pt>
    <dgm:pt modelId="{F06D5C67-FC5D-41EE-942B-5AE88A37DD24}" type="parTrans" cxnId="{374F72EF-B697-4846-9E87-261585FF34DC}">
      <dgm:prSet/>
      <dgm:spPr/>
      <dgm:t>
        <a:bodyPr/>
        <a:lstStyle/>
        <a:p>
          <a:endParaRPr lang="en-US" sz="2000"/>
        </a:p>
      </dgm:t>
    </dgm:pt>
    <dgm:pt modelId="{754FAFBE-3E98-4867-9DF5-815A63E819CA}" type="sibTrans" cxnId="{374F72EF-B697-4846-9E87-261585FF34DC}">
      <dgm:prSet/>
      <dgm:spPr/>
      <dgm:t>
        <a:bodyPr/>
        <a:lstStyle/>
        <a:p>
          <a:endParaRPr lang="en-US" sz="2000"/>
        </a:p>
      </dgm:t>
    </dgm:pt>
    <dgm:pt modelId="{A2FC727E-8135-452C-886B-2452434CF75F}" type="pres">
      <dgm:prSet presAssocID="{ABD12C09-144B-462C-BBCC-71782B1B2A17}" presName="linear" presStyleCnt="0">
        <dgm:presLayoutVars>
          <dgm:animLvl val="lvl"/>
          <dgm:resizeHandles val="exact"/>
        </dgm:presLayoutVars>
      </dgm:prSet>
      <dgm:spPr/>
      <dgm:t>
        <a:bodyPr/>
        <a:lstStyle/>
        <a:p>
          <a:endParaRPr lang="en-US"/>
        </a:p>
      </dgm:t>
    </dgm:pt>
    <dgm:pt modelId="{05043CC9-F5BD-4C11-9F84-5285E0E0975D}" type="pres">
      <dgm:prSet presAssocID="{1A171E91-4573-462F-8BA1-80D143929D7F}" presName="parentText" presStyleLbl="node1" presStyleIdx="0" presStyleCnt="1" custLinFactNeighborX="926" custLinFactNeighborY="-23">
        <dgm:presLayoutVars>
          <dgm:chMax val="0"/>
          <dgm:bulletEnabled val="1"/>
        </dgm:presLayoutVars>
      </dgm:prSet>
      <dgm:spPr/>
      <dgm:t>
        <a:bodyPr/>
        <a:lstStyle/>
        <a:p>
          <a:endParaRPr lang="en-US"/>
        </a:p>
      </dgm:t>
    </dgm:pt>
  </dgm:ptLst>
  <dgm:cxnLst>
    <dgm:cxn modelId="{374F72EF-B697-4846-9E87-261585FF34DC}" srcId="{ABD12C09-144B-462C-BBCC-71782B1B2A17}" destId="{1A171E91-4573-462F-8BA1-80D143929D7F}" srcOrd="0" destOrd="0" parTransId="{F06D5C67-FC5D-41EE-942B-5AE88A37DD24}" sibTransId="{754FAFBE-3E98-4867-9DF5-815A63E819CA}"/>
    <dgm:cxn modelId="{9CE34586-610A-402C-9499-36777CA0B2B6}" type="presOf" srcId="{ABD12C09-144B-462C-BBCC-71782B1B2A17}" destId="{A2FC727E-8135-452C-886B-2452434CF75F}" srcOrd="0" destOrd="0" presId="urn:microsoft.com/office/officeart/2005/8/layout/vList2"/>
    <dgm:cxn modelId="{6BB8BD31-4694-4C10-AA19-6BB0279C889C}" type="presOf" srcId="{1A171E91-4573-462F-8BA1-80D143929D7F}" destId="{05043CC9-F5BD-4C11-9F84-5285E0E0975D}" srcOrd="0" destOrd="0" presId="urn:microsoft.com/office/officeart/2005/8/layout/vList2"/>
    <dgm:cxn modelId="{0353943E-78D4-46A5-9FFB-1BA259502ED4}" type="presParOf" srcId="{A2FC727E-8135-452C-886B-2452434CF75F}" destId="{05043CC9-F5BD-4C11-9F84-5285E0E0975D}" srcOrd="0" destOrd="0" presId="urn:microsoft.com/office/officeart/2005/8/layout/vList2"/>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D12C09-144B-462C-BBCC-71782B1B2A17}" type="doc">
      <dgm:prSet loTypeId="urn:microsoft.com/office/officeart/2005/8/layout/vList2" loCatId="list" qsTypeId="urn:microsoft.com/office/officeart/2005/8/quickstyle/3d4" qsCatId="3D" csTypeId="urn:microsoft.com/office/officeart/2005/8/colors/colorful4" csCatId="colorful" phldr="1"/>
      <dgm:spPr/>
      <dgm:t>
        <a:bodyPr/>
        <a:lstStyle/>
        <a:p>
          <a:endParaRPr lang="en-US"/>
        </a:p>
      </dgm:t>
    </dgm:pt>
    <dgm:pt modelId="{1A171E91-4573-462F-8BA1-80D143929D7F}">
      <dgm:prSet custT="1"/>
      <dgm:spPr/>
      <dgm:t>
        <a:bodyPr/>
        <a:lstStyle/>
        <a:p>
          <a:pPr algn="ctr" rtl="0"/>
          <a:r>
            <a:rPr lang="en-US" sz="3600" dirty="0" smtClean="0"/>
            <a:t>We Are Created In God’s Image</a:t>
          </a:r>
          <a:endParaRPr lang="en-US" sz="3600" dirty="0"/>
        </a:p>
      </dgm:t>
    </dgm:pt>
    <dgm:pt modelId="{F06D5C67-FC5D-41EE-942B-5AE88A37DD24}" type="parTrans" cxnId="{374F72EF-B697-4846-9E87-261585FF34DC}">
      <dgm:prSet/>
      <dgm:spPr/>
      <dgm:t>
        <a:bodyPr/>
        <a:lstStyle/>
        <a:p>
          <a:endParaRPr lang="en-US" sz="1400"/>
        </a:p>
      </dgm:t>
    </dgm:pt>
    <dgm:pt modelId="{754FAFBE-3E98-4867-9DF5-815A63E819CA}" type="sibTrans" cxnId="{374F72EF-B697-4846-9E87-261585FF34DC}">
      <dgm:prSet/>
      <dgm:spPr/>
      <dgm:t>
        <a:bodyPr/>
        <a:lstStyle/>
        <a:p>
          <a:endParaRPr lang="en-US" sz="1400"/>
        </a:p>
      </dgm:t>
    </dgm:pt>
    <dgm:pt modelId="{A2FC727E-8135-452C-886B-2452434CF75F}" type="pres">
      <dgm:prSet presAssocID="{ABD12C09-144B-462C-BBCC-71782B1B2A17}" presName="linear" presStyleCnt="0">
        <dgm:presLayoutVars>
          <dgm:animLvl val="lvl"/>
          <dgm:resizeHandles val="exact"/>
        </dgm:presLayoutVars>
      </dgm:prSet>
      <dgm:spPr/>
      <dgm:t>
        <a:bodyPr/>
        <a:lstStyle/>
        <a:p>
          <a:endParaRPr lang="en-US"/>
        </a:p>
      </dgm:t>
    </dgm:pt>
    <dgm:pt modelId="{05043CC9-F5BD-4C11-9F84-5285E0E0975D}" type="pres">
      <dgm:prSet presAssocID="{1A171E91-4573-462F-8BA1-80D143929D7F}" presName="parentText" presStyleLbl="node1" presStyleIdx="0" presStyleCnt="1" custLinFactNeighborY="-10028">
        <dgm:presLayoutVars>
          <dgm:chMax val="0"/>
          <dgm:bulletEnabled val="1"/>
        </dgm:presLayoutVars>
      </dgm:prSet>
      <dgm:spPr/>
      <dgm:t>
        <a:bodyPr/>
        <a:lstStyle/>
        <a:p>
          <a:endParaRPr lang="en-US"/>
        </a:p>
      </dgm:t>
    </dgm:pt>
  </dgm:ptLst>
  <dgm:cxnLst>
    <dgm:cxn modelId="{0DF58BC9-4948-46E4-BC5D-C5B3D31B154A}" type="presOf" srcId="{1A171E91-4573-462F-8BA1-80D143929D7F}" destId="{05043CC9-F5BD-4C11-9F84-5285E0E0975D}" srcOrd="0" destOrd="0" presId="urn:microsoft.com/office/officeart/2005/8/layout/vList2"/>
    <dgm:cxn modelId="{87FFF549-79A8-47A2-A4DB-999AB42050F9}" type="presOf" srcId="{ABD12C09-144B-462C-BBCC-71782B1B2A17}" destId="{A2FC727E-8135-452C-886B-2452434CF75F}" srcOrd="0" destOrd="0" presId="urn:microsoft.com/office/officeart/2005/8/layout/vList2"/>
    <dgm:cxn modelId="{374F72EF-B697-4846-9E87-261585FF34DC}" srcId="{ABD12C09-144B-462C-BBCC-71782B1B2A17}" destId="{1A171E91-4573-462F-8BA1-80D143929D7F}" srcOrd="0" destOrd="0" parTransId="{F06D5C67-FC5D-41EE-942B-5AE88A37DD24}" sibTransId="{754FAFBE-3E98-4867-9DF5-815A63E819CA}"/>
    <dgm:cxn modelId="{66EDF7A8-8935-48CA-9DDB-4E153A1CDA0D}" type="presParOf" srcId="{A2FC727E-8135-452C-886B-2452434CF75F}" destId="{05043CC9-F5BD-4C11-9F84-5285E0E0975D}" srcOrd="0" destOrd="0" presId="urn:microsoft.com/office/officeart/2005/8/layout/vList2"/>
  </dgm:cxnLst>
  <dgm:bg>
    <a:solidFill>
      <a:schemeClr val="accent1">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3CC9-F5BD-4C11-9F84-5285E0E0975D}">
      <dsp:nvSpPr>
        <dsp:cNvPr id="0" name=""/>
        <dsp:cNvSpPr/>
      </dsp:nvSpPr>
      <dsp:spPr>
        <a:xfrm>
          <a:off x="0" y="255"/>
          <a:ext cx="8458200" cy="761139"/>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dirty="0" smtClean="0"/>
            <a:t>God Is Discipling Us In The Fire</a:t>
          </a:r>
          <a:endParaRPr lang="en-US" sz="5400" kern="1200" dirty="0"/>
        </a:p>
      </dsp:txBody>
      <dsp:txXfrm>
        <a:off x="37156" y="37411"/>
        <a:ext cx="8383888" cy="686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3CC9-F5BD-4C11-9F84-5285E0E0975D}">
      <dsp:nvSpPr>
        <dsp:cNvPr id="0" name=""/>
        <dsp:cNvSpPr/>
      </dsp:nvSpPr>
      <dsp:spPr>
        <a:xfrm>
          <a:off x="0" y="0"/>
          <a:ext cx="6089650" cy="761779"/>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We Are Created In God’s Image</a:t>
          </a:r>
          <a:endParaRPr lang="en-US" sz="3600" kern="1200" dirty="0"/>
        </a:p>
      </dsp:txBody>
      <dsp:txXfrm>
        <a:off x="37187" y="37187"/>
        <a:ext cx="6015276" cy="6874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12/4/2022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17</a:t>
            </a:fld>
            <a:endParaRPr lang="en-US"/>
          </a:p>
        </p:txBody>
      </p:sp>
    </p:spTree>
    <p:extLst>
      <p:ext uri="{BB962C8B-B14F-4D97-AF65-F5344CB8AC3E}">
        <p14:creationId xmlns:p14="http://schemas.microsoft.com/office/powerpoint/2010/main" val="400644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12/4/2022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2.jpe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950" y="5906869"/>
            <a:ext cx="8305800" cy="646331"/>
          </a:xfrm>
          <a:prstGeom prst="rect">
            <a:avLst/>
          </a:prstGeom>
          <a:noFill/>
        </p:spPr>
        <p:txBody>
          <a:bodyPr wrap="square" rtlCol="0">
            <a:spAutoFit/>
          </a:bodyPr>
          <a:lstStyle/>
          <a:p>
            <a:pPr algn="ctr"/>
            <a:r>
              <a:rPr lang="en-US" sz="3600" b="1" dirty="0" smtClean="0"/>
              <a:t>Sunday, December 4, 2022</a:t>
            </a:r>
          </a:p>
        </p:txBody>
      </p:sp>
      <p:sp>
        <p:nvSpPr>
          <p:cNvPr id="6" name="TextBox 5"/>
          <p:cNvSpPr txBox="1"/>
          <p:nvPr/>
        </p:nvSpPr>
        <p:spPr>
          <a:xfrm>
            <a:off x="914400" y="5358825"/>
            <a:ext cx="7239000" cy="584775"/>
          </a:xfrm>
          <a:prstGeom prst="rect">
            <a:avLst/>
          </a:prstGeom>
          <a:noFill/>
        </p:spPr>
        <p:txBody>
          <a:bodyPr wrap="square" rtlCol="0">
            <a:spAutoFit/>
          </a:bodyPr>
          <a:lstStyle/>
          <a:p>
            <a:pPr algn="ctr"/>
            <a:r>
              <a:rPr lang="en-US" sz="3200" b="1" dirty="0" smtClean="0">
                <a:solidFill>
                  <a:srgbClr val="FFFF00"/>
                </a:solidFill>
              </a:rPr>
              <a:t>A SERMON TO LIFEGATE</a:t>
            </a:r>
            <a:endParaRPr lang="en-US" sz="3200" b="1" dirty="0">
              <a:solidFill>
                <a:srgbClr val="FFFF00"/>
              </a:solidFill>
            </a:endParaRPr>
          </a:p>
        </p:txBody>
      </p:sp>
      <p:sp>
        <p:nvSpPr>
          <p:cNvPr id="9" name="Rectangle 8"/>
          <p:cNvSpPr/>
          <p:nvPr/>
        </p:nvSpPr>
        <p:spPr>
          <a:xfrm>
            <a:off x="4114800" y="3343126"/>
            <a:ext cx="304800"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772911782"/>
              </p:ext>
            </p:extLst>
          </p:nvPr>
        </p:nvGraphicFramePr>
        <p:xfrm>
          <a:off x="381000" y="4343400"/>
          <a:ext cx="84582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ABOUT GO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614915"/>
            <a:ext cx="5019675" cy="334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582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53439"/>
            <a:ext cx="8153400" cy="1323439"/>
          </a:xfrm>
          <a:prstGeom prst="rect">
            <a:avLst/>
          </a:prstGeom>
        </p:spPr>
        <p:txBody>
          <a:bodyPr wrap="square">
            <a:spAutoFit/>
          </a:bodyPr>
          <a:lstStyle/>
          <a:p>
            <a:pPr algn="ctr"/>
            <a:r>
              <a:rPr lang="en-US" sz="4000" b="1" dirty="0" smtClean="0">
                <a:solidFill>
                  <a:srgbClr val="FFFF00"/>
                </a:solidFill>
              </a:rPr>
              <a:t>God Is A God Of Thoughts</a:t>
            </a:r>
          </a:p>
          <a:p>
            <a:pPr algn="ctr"/>
            <a:r>
              <a:rPr lang="en-US" sz="4000" b="1" dirty="0" smtClean="0">
                <a:solidFill>
                  <a:srgbClr val="FFFF00"/>
                </a:solidFill>
              </a:rPr>
              <a:t>Words and Actions </a:t>
            </a:r>
            <a:endParaRPr lang="en-US" sz="4000" dirty="0">
              <a:solidFill>
                <a:srgbClr val="FFFF00"/>
              </a:solidFill>
            </a:endParaRPr>
          </a:p>
        </p:txBody>
      </p:sp>
      <p:sp>
        <p:nvSpPr>
          <p:cNvPr id="2" name="Rectangle 1"/>
          <p:cNvSpPr/>
          <p:nvPr/>
        </p:nvSpPr>
        <p:spPr>
          <a:xfrm>
            <a:off x="533400" y="1371600"/>
            <a:ext cx="8305800" cy="2677656"/>
          </a:xfrm>
          <a:prstGeom prst="rect">
            <a:avLst/>
          </a:prstGeom>
        </p:spPr>
        <p:txBody>
          <a:bodyPr wrap="square">
            <a:spAutoFit/>
          </a:bodyPr>
          <a:lstStyle/>
          <a:p>
            <a:r>
              <a:rPr lang="en-US" sz="2800" dirty="0"/>
              <a:t> </a:t>
            </a:r>
            <a:r>
              <a:rPr lang="en-US" sz="2800" b="1" dirty="0">
                <a:solidFill>
                  <a:srgbClr val="FFFF00"/>
                </a:solidFill>
              </a:rPr>
              <a:t>For I know the thoughts that I think toward you, saith the </a:t>
            </a:r>
            <a:r>
              <a:rPr lang="en-US" sz="2800" b="1" cap="small" dirty="0">
                <a:solidFill>
                  <a:srgbClr val="FFFF00"/>
                </a:solidFill>
              </a:rPr>
              <a:t>LORD</a:t>
            </a:r>
            <a:r>
              <a:rPr lang="en-US" sz="2800" b="1" dirty="0">
                <a:solidFill>
                  <a:srgbClr val="FFFF00"/>
                </a:solidFill>
              </a:rPr>
              <a:t>, thoughts of peace, and not of evil, to give you an expected end</a:t>
            </a:r>
            <a:r>
              <a:rPr lang="en-US" sz="2800" dirty="0"/>
              <a:t>. </a:t>
            </a:r>
            <a:r>
              <a:rPr lang="en-US" sz="2800" baseline="30000" dirty="0"/>
              <a:t>12 </a:t>
            </a:r>
            <a:r>
              <a:rPr lang="en-US" sz="2800" dirty="0"/>
              <a:t> Then shall ye call upon me, and ye shall go and pray unto me, and I will hearken unto you. </a:t>
            </a:r>
            <a:r>
              <a:rPr lang="en-US" sz="2800" baseline="30000" dirty="0"/>
              <a:t>13 </a:t>
            </a:r>
            <a:r>
              <a:rPr lang="en-US" sz="2800" dirty="0"/>
              <a:t> And </a:t>
            </a:r>
            <a:r>
              <a:rPr lang="en-US" sz="2800" dirty="0" smtClean="0"/>
              <a:t>you </a:t>
            </a:r>
            <a:r>
              <a:rPr lang="en-US" sz="2800" dirty="0"/>
              <a:t>shall seek me, and find </a:t>
            </a:r>
            <a:r>
              <a:rPr lang="en-US" sz="2800" i="1" dirty="0"/>
              <a:t>me</a:t>
            </a:r>
            <a:r>
              <a:rPr lang="en-US" sz="2800" dirty="0"/>
              <a:t>, when </a:t>
            </a:r>
            <a:r>
              <a:rPr lang="en-US" sz="2800" dirty="0" smtClean="0"/>
              <a:t>you </a:t>
            </a:r>
            <a:r>
              <a:rPr lang="en-US" sz="2800" dirty="0"/>
              <a:t>shall search for me with all your heart. </a:t>
            </a:r>
            <a:r>
              <a:rPr lang="en-US" sz="2800" b="1" dirty="0"/>
              <a:t>Jeremiah 29:11-13 (KJV) </a:t>
            </a:r>
            <a:endParaRPr lang="en-US" sz="2800" dirty="0"/>
          </a:p>
        </p:txBody>
      </p:sp>
      <p:sp>
        <p:nvSpPr>
          <p:cNvPr id="3" name="TextBox 2"/>
          <p:cNvSpPr txBox="1"/>
          <p:nvPr/>
        </p:nvSpPr>
        <p:spPr>
          <a:xfrm>
            <a:off x="533400" y="4311302"/>
            <a:ext cx="8001000" cy="1815882"/>
          </a:xfrm>
          <a:prstGeom prst="rect">
            <a:avLst/>
          </a:prstGeom>
          <a:noFill/>
        </p:spPr>
        <p:txBody>
          <a:bodyPr wrap="square" rtlCol="0">
            <a:spAutoFit/>
          </a:bodyPr>
          <a:lstStyle/>
          <a:p>
            <a:r>
              <a:rPr lang="en-US" sz="2800" dirty="0" smtClean="0"/>
              <a:t>Therefore, God leads and communicates and persuades us through His messages of truth that come from His thoughts and ideas. God’s Word is God’s thoughts. God’s Word is to CHANGE US - </a:t>
            </a:r>
            <a:endParaRPr lang="en-US" sz="2800" dirty="0"/>
          </a:p>
        </p:txBody>
      </p:sp>
    </p:spTree>
    <p:extLst>
      <p:ext uri="{BB962C8B-B14F-4D97-AF65-F5344CB8AC3E}">
        <p14:creationId xmlns:p14="http://schemas.microsoft.com/office/powerpoint/2010/main" val="13448779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14800" y="3343126"/>
            <a:ext cx="304800"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200871541"/>
              </p:ext>
            </p:extLst>
          </p:nvPr>
        </p:nvGraphicFramePr>
        <p:xfrm>
          <a:off x="1447800" y="1828800"/>
          <a:ext cx="608965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re we made in Gods bodily liken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52400"/>
            <a:ext cx="4333875" cy="157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2590800"/>
            <a:ext cx="7296150" cy="1200329"/>
          </a:xfrm>
          <a:prstGeom prst="rect">
            <a:avLst/>
          </a:prstGeom>
        </p:spPr>
        <p:txBody>
          <a:bodyPr wrap="square">
            <a:spAutoFit/>
          </a:bodyPr>
          <a:lstStyle/>
          <a:p>
            <a:pPr algn="ctr"/>
            <a:r>
              <a:rPr lang="en-US" sz="3600" baseline="30000" dirty="0" smtClean="0">
                <a:solidFill>
                  <a:srgbClr val="FFFF00"/>
                </a:solidFill>
              </a:rPr>
              <a:t> </a:t>
            </a:r>
            <a:r>
              <a:rPr lang="en-US" sz="3600" dirty="0">
                <a:solidFill>
                  <a:srgbClr val="FFFF00"/>
                </a:solidFill>
              </a:rPr>
              <a:t> For as </a:t>
            </a:r>
            <a:r>
              <a:rPr lang="en-US" sz="3600" dirty="0" smtClean="0">
                <a:solidFill>
                  <a:srgbClr val="FFFF00"/>
                </a:solidFill>
              </a:rPr>
              <a:t>he (man) </a:t>
            </a:r>
            <a:r>
              <a:rPr lang="en-US" sz="3600" dirty="0">
                <a:solidFill>
                  <a:srgbClr val="FFFF00"/>
                </a:solidFill>
              </a:rPr>
              <a:t>thinks in his heart, so is he. </a:t>
            </a:r>
            <a:r>
              <a:rPr lang="en-US" sz="3600" dirty="0" smtClean="0">
                <a:solidFill>
                  <a:srgbClr val="FFFF00"/>
                </a:solidFill>
              </a:rPr>
              <a:t> </a:t>
            </a:r>
            <a:r>
              <a:rPr lang="en-US" sz="3600" b="1" dirty="0">
                <a:solidFill>
                  <a:srgbClr val="FFFF00"/>
                </a:solidFill>
              </a:rPr>
              <a:t>Proverbs 23:7 (AMP) </a:t>
            </a:r>
            <a:endParaRPr lang="en-US" sz="3600" dirty="0">
              <a:solidFill>
                <a:srgbClr val="FFFF00"/>
              </a:solidFill>
            </a:endParaRPr>
          </a:p>
        </p:txBody>
      </p:sp>
      <p:sp>
        <p:nvSpPr>
          <p:cNvPr id="3" name="TextBox 2"/>
          <p:cNvSpPr txBox="1"/>
          <p:nvPr/>
        </p:nvSpPr>
        <p:spPr>
          <a:xfrm>
            <a:off x="609600" y="3796605"/>
            <a:ext cx="8077200" cy="1384995"/>
          </a:xfrm>
          <a:prstGeom prst="rect">
            <a:avLst/>
          </a:prstGeom>
          <a:noFill/>
        </p:spPr>
        <p:txBody>
          <a:bodyPr wrap="square" rtlCol="0">
            <a:spAutoFit/>
          </a:bodyPr>
          <a:lstStyle/>
          <a:p>
            <a:r>
              <a:rPr lang="en-US" sz="2800" dirty="0" smtClean="0"/>
              <a:t>We are guided, informed, and directed by our minds and thoughts – this is unavoidable. We must take captive every thought and bring it into obedience to the Lord. </a:t>
            </a:r>
            <a:endParaRPr lang="en-US" sz="2800" dirty="0"/>
          </a:p>
        </p:txBody>
      </p:sp>
      <p:sp>
        <p:nvSpPr>
          <p:cNvPr id="4" name="Rectangle 3"/>
          <p:cNvSpPr/>
          <p:nvPr/>
        </p:nvSpPr>
        <p:spPr>
          <a:xfrm>
            <a:off x="457200" y="5429071"/>
            <a:ext cx="8305800" cy="1200329"/>
          </a:xfrm>
          <a:prstGeom prst="rect">
            <a:avLst/>
          </a:prstGeom>
        </p:spPr>
        <p:txBody>
          <a:bodyPr wrap="square">
            <a:spAutoFit/>
          </a:bodyPr>
          <a:lstStyle/>
          <a:p>
            <a:r>
              <a:rPr lang="en-US" sz="2400" baseline="30000" dirty="0"/>
              <a:t>5 </a:t>
            </a:r>
            <a:r>
              <a:rPr lang="en-US" sz="2400" dirty="0"/>
              <a:t> We demolish arguments and every pretension that sets itself up against the knowledge of God, and we take captive every thought to make it obedient to Christ. </a:t>
            </a:r>
            <a:r>
              <a:rPr lang="en-US" sz="2400" b="1" dirty="0"/>
              <a:t>2 Corinthians 10:5 (NIV) </a:t>
            </a:r>
            <a:endParaRPr lang="en-US" sz="2400" dirty="0"/>
          </a:p>
        </p:txBody>
      </p:sp>
    </p:spTree>
    <p:extLst>
      <p:ext uri="{BB962C8B-B14F-4D97-AF65-F5344CB8AC3E}">
        <p14:creationId xmlns:p14="http://schemas.microsoft.com/office/powerpoint/2010/main" val="661240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24 Weak Link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63599"/>
            <a:ext cx="3200400" cy="21336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276600"/>
            <a:ext cx="8610600" cy="3416320"/>
          </a:xfrm>
          <a:prstGeom prst="rect">
            <a:avLst/>
          </a:prstGeom>
        </p:spPr>
        <p:txBody>
          <a:bodyPr wrap="square">
            <a:spAutoFit/>
          </a:bodyPr>
          <a:lstStyle/>
          <a:p>
            <a:r>
              <a:rPr lang="en-US" sz="2400" dirty="0"/>
              <a:t>THE CHALLENGE WE FACE AS CHRISTIANS IS THAT THE COMMUNICATION OF THIS WORLDVIEW FEELS SO WEAK – IT FEELS LIKE IT IS ALMOST “NOT UP TO THE TASK”. LIKE WHY DID THE GODHEAD MAKE THE MOST IMPORTANT THING THAT YOU NEED TO LEARN AND UNDERSTAND – SO CONTESTED AND “OUT THERE” – AND THE MESSAGE THAT IS ETERNALLY CRITICAL TO KNOW AND ACT ON – IS SO FRAGILE – SO EASILY   MESSED WITH? WHY COULDN’T IT HAVE BEEN MORE LOGICAL MORE TANGIBLE OR VISIBLE? IT SEEMS THE FLESH AND DEVIL ALWAYS WINS OUT.  </a:t>
            </a:r>
          </a:p>
        </p:txBody>
      </p:sp>
      <p:sp>
        <p:nvSpPr>
          <p:cNvPr id="6" name="Rectangle 5"/>
          <p:cNvSpPr/>
          <p:nvPr/>
        </p:nvSpPr>
        <p:spPr>
          <a:xfrm>
            <a:off x="304800" y="76200"/>
            <a:ext cx="8534400" cy="707886"/>
          </a:xfrm>
          <a:prstGeom prst="rect">
            <a:avLst/>
          </a:prstGeom>
        </p:spPr>
        <p:txBody>
          <a:bodyPr wrap="square">
            <a:spAutoFit/>
          </a:bodyPr>
          <a:lstStyle/>
          <a:p>
            <a:pPr algn="ctr"/>
            <a:r>
              <a:rPr lang="en-US" sz="4000" b="1" dirty="0" smtClean="0">
                <a:solidFill>
                  <a:srgbClr val="FFFF00"/>
                </a:solidFill>
              </a:rPr>
              <a:t>Trying to Persuade Others Feels So Weak</a:t>
            </a:r>
          </a:p>
        </p:txBody>
      </p:sp>
      <p:sp>
        <p:nvSpPr>
          <p:cNvPr id="5" name="TextBox 4"/>
          <p:cNvSpPr txBox="1"/>
          <p:nvPr/>
        </p:nvSpPr>
        <p:spPr>
          <a:xfrm rot="19478370">
            <a:off x="3713496" y="1912261"/>
            <a:ext cx="2590800" cy="369332"/>
          </a:xfrm>
          <a:prstGeom prst="rect">
            <a:avLst/>
          </a:prstGeom>
          <a:noFill/>
        </p:spPr>
        <p:txBody>
          <a:bodyPr wrap="square" rtlCol="0">
            <a:spAutoFit/>
          </a:bodyPr>
          <a:lstStyle/>
          <a:p>
            <a:r>
              <a:rPr lang="en-US" b="1" dirty="0" smtClean="0"/>
              <a:t>The Communicated Truth </a:t>
            </a:r>
            <a:endParaRPr lang="en-US" b="1" dirty="0"/>
          </a:p>
        </p:txBody>
      </p:sp>
    </p:spTree>
    <p:extLst>
      <p:ext uri="{BB962C8B-B14F-4D97-AF65-F5344CB8AC3E}">
        <p14:creationId xmlns:p14="http://schemas.microsoft.com/office/powerpoint/2010/main" val="13404698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5825"/>
            <a:ext cx="8153400" cy="1077218"/>
          </a:xfrm>
          <a:prstGeom prst="rect">
            <a:avLst/>
          </a:prstGeom>
        </p:spPr>
        <p:txBody>
          <a:bodyPr wrap="square">
            <a:spAutoFit/>
          </a:bodyPr>
          <a:lstStyle/>
          <a:p>
            <a:pPr algn="ctr"/>
            <a:r>
              <a:rPr lang="en-US" sz="3200" b="1" dirty="0" smtClean="0">
                <a:solidFill>
                  <a:srgbClr val="FFFF00"/>
                </a:solidFill>
              </a:rPr>
              <a:t>A Case Study On  </a:t>
            </a:r>
            <a:r>
              <a:rPr lang="en-US" sz="3200" b="1" dirty="0" smtClean="0">
                <a:solidFill>
                  <a:srgbClr val="00B0F0"/>
                </a:solidFill>
              </a:rPr>
              <a:t>COMMUNICATION</a:t>
            </a:r>
          </a:p>
          <a:p>
            <a:pPr algn="ctr"/>
            <a:r>
              <a:rPr lang="en-US" sz="3200" b="1" dirty="0" smtClean="0">
                <a:solidFill>
                  <a:srgbClr val="00B0F0"/>
                </a:solidFill>
              </a:rPr>
              <a:t>OF THE GOSPEL</a:t>
            </a:r>
            <a:r>
              <a:rPr lang="en-US" sz="3200" b="1" dirty="0" smtClean="0">
                <a:solidFill>
                  <a:srgbClr val="FFFF00"/>
                </a:solidFill>
              </a:rPr>
              <a:t> and Conflicting Worldviews</a:t>
            </a:r>
            <a:endParaRPr lang="en-US" sz="3200" dirty="0">
              <a:solidFill>
                <a:srgbClr val="FFFF00"/>
              </a:solidFill>
            </a:endParaRPr>
          </a:p>
        </p:txBody>
      </p:sp>
      <p:sp>
        <p:nvSpPr>
          <p:cNvPr id="3" name="Rectangle 2"/>
          <p:cNvSpPr/>
          <p:nvPr/>
        </p:nvSpPr>
        <p:spPr>
          <a:xfrm>
            <a:off x="381000" y="1999595"/>
            <a:ext cx="8229600" cy="4401205"/>
          </a:xfrm>
          <a:prstGeom prst="rect">
            <a:avLst/>
          </a:prstGeom>
        </p:spPr>
        <p:txBody>
          <a:bodyPr wrap="square">
            <a:spAutoFit/>
          </a:bodyPr>
          <a:lstStyle/>
          <a:p>
            <a:r>
              <a:rPr lang="en-US" sz="2800" dirty="0"/>
              <a:t>At </a:t>
            </a:r>
            <a:r>
              <a:rPr lang="en-US" sz="2800" dirty="0" err="1"/>
              <a:t>Iconium</a:t>
            </a:r>
            <a:r>
              <a:rPr lang="en-US" sz="2800" dirty="0"/>
              <a:t> Paul and Barnabas went as usual into the Jewish synagogue. There they spoke so effectively that a great number of Jews and Gentiles believed. 2  But the Jews who refused to believe stirred up the Gentiles and poisoned their minds against the brothers. 3  So Paul and Barnabas spent considerable time there, speaking boldly for the Lord, who confirmed the message of his grace by enabling them to do miraculous signs and wonders. 4  The people of the city were divided; some sided with the Jews, others with the apostles. Acts 14:1-4 (NIV)</a:t>
            </a:r>
          </a:p>
        </p:txBody>
      </p:sp>
    </p:spTree>
    <p:extLst>
      <p:ext uri="{BB962C8B-B14F-4D97-AF65-F5344CB8AC3E}">
        <p14:creationId xmlns:p14="http://schemas.microsoft.com/office/powerpoint/2010/main" val="16271341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9382" y="76200"/>
            <a:ext cx="5968418" cy="1508105"/>
          </a:xfrm>
          <a:prstGeom prst="rect">
            <a:avLst/>
          </a:prstGeom>
        </p:spPr>
        <p:txBody>
          <a:bodyPr wrap="square">
            <a:spAutoFit/>
          </a:bodyPr>
          <a:lstStyle/>
          <a:p>
            <a:r>
              <a:rPr lang="en-US" sz="3600" b="1" dirty="0" smtClean="0">
                <a:solidFill>
                  <a:srgbClr val="FFFF00"/>
                </a:solidFill>
              </a:rPr>
              <a:t>The Family Parable – </a:t>
            </a:r>
            <a:r>
              <a:rPr lang="en-US" sz="2800" dirty="0" smtClean="0">
                <a:solidFill>
                  <a:srgbClr val="00B0F0"/>
                </a:solidFill>
              </a:rPr>
              <a:t>HOW </a:t>
            </a:r>
            <a:r>
              <a:rPr lang="en-US" sz="2800" dirty="0">
                <a:solidFill>
                  <a:srgbClr val="00B0F0"/>
                </a:solidFill>
              </a:rPr>
              <a:t>TO PRIORITIZE SACRIFICE AS PART OF STANDING IN THE GAP</a:t>
            </a:r>
          </a:p>
        </p:txBody>
      </p:sp>
      <p:sp>
        <p:nvSpPr>
          <p:cNvPr id="7" name="AutoShape 6" descr="Practical Christianity - Vard Gainor - GIVING L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Practical Christianity - Vard Gainor - GIVING LIGH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61456"/>
            <a:ext cx="3086100" cy="205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Ear Infections: Symptoms and Treatment | MinuteCli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00200"/>
            <a:ext cx="1472618" cy="1549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5375" y="3178314"/>
            <a:ext cx="3197225" cy="707886"/>
          </a:xfrm>
          <a:prstGeom prst="rect">
            <a:avLst/>
          </a:prstGeom>
          <a:noFill/>
        </p:spPr>
        <p:txBody>
          <a:bodyPr wrap="square" rtlCol="0">
            <a:spAutoFit/>
          </a:bodyPr>
          <a:lstStyle/>
          <a:p>
            <a:pPr algn="ctr"/>
            <a:r>
              <a:rPr lang="en-US" sz="2000" b="1" dirty="0" smtClean="0">
                <a:solidFill>
                  <a:srgbClr val="FFFF00"/>
                </a:solidFill>
              </a:rPr>
              <a:t>Serious Ear Problem </a:t>
            </a:r>
          </a:p>
          <a:p>
            <a:pPr algn="ctr"/>
            <a:r>
              <a:rPr lang="en-US" sz="2000" b="1" dirty="0" smtClean="0">
                <a:solidFill>
                  <a:srgbClr val="FFFF00"/>
                </a:solidFill>
              </a:rPr>
              <a:t>VERY SENSITIVE </a:t>
            </a:r>
            <a:endParaRPr lang="en-US" sz="2000" b="1" dirty="0">
              <a:solidFill>
                <a:srgbClr val="FFFF00"/>
              </a:solidFill>
            </a:endParaRPr>
          </a:p>
        </p:txBody>
      </p:sp>
      <p:sp>
        <p:nvSpPr>
          <p:cNvPr id="3" name="TextBox 2"/>
          <p:cNvSpPr txBox="1"/>
          <p:nvPr/>
        </p:nvSpPr>
        <p:spPr>
          <a:xfrm>
            <a:off x="384175" y="5486400"/>
            <a:ext cx="8531225" cy="1200329"/>
          </a:xfrm>
          <a:prstGeom prst="rect">
            <a:avLst/>
          </a:prstGeom>
          <a:noFill/>
        </p:spPr>
        <p:txBody>
          <a:bodyPr wrap="square" rtlCol="0">
            <a:spAutoFit/>
          </a:bodyPr>
          <a:lstStyle/>
          <a:p>
            <a:r>
              <a:rPr lang="en-US" sz="2400" dirty="0" smtClean="0">
                <a:solidFill>
                  <a:srgbClr val="FFFF00"/>
                </a:solidFill>
              </a:rPr>
              <a:t>This is where we learn to “DIE TO SELF” – Focus on the Lord - and live for the blessing of others – we are a team and we don’t succeed when we just think about ourselves. . </a:t>
            </a:r>
            <a:endParaRPr lang="en-US" sz="2400" dirty="0">
              <a:solidFill>
                <a:srgbClr val="FFFF00"/>
              </a:solidFill>
            </a:endParaRPr>
          </a:p>
        </p:txBody>
      </p:sp>
      <p:sp>
        <p:nvSpPr>
          <p:cNvPr id="16" name="TextBox 15"/>
          <p:cNvSpPr txBox="1"/>
          <p:nvPr/>
        </p:nvSpPr>
        <p:spPr>
          <a:xfrm>
            <a:off x="4343400" y="3733800"/>
            <a:ext cx="4876800" cy="1569660"/>
          </a:xfrm>
          <a:prstGeom prst="rect">
            <a:avLst/>
          </a:prstGeom>
          <a:noFill/>
        </p:spPr>
        <p:txBody>
          <a:bodyPr wrap="square" rtlCol="0">
            <a:spAutoFit/>
          </a:bodyPr>
          <a:lstStyle/>
          <a:p>
            <a:r>
              <a:rPr lang="en-US" sz="2400" dirty="0" smtClean="0"/>
              <a:t>After four days of being quiet – Zach finally blurts out – “Why does Jessie have to get all the attention – why do we have to be so quiet for her – this is getting old?”</a:t>
            </a:r>
            <a:endParaRPr lang="en-US" sz="2400" dirty="0"/>
          </a:p>
        </p:txBody>
      </p:sp>
      <p:sp>
        <p:nvSpPr>
          <p:cNvPr id="9" name="Rectangle 8"/>
          <p:cNvSpPr/>
          <p:nvPr/>
        </p:nvSpPr>
        <p:spPr>
          <a:xfrm>
            <a:off x="254000" y="2949476"/>
            <a:ext cx="2641600" cy="2308324"/>
          </a:xfrm>
          <a:prstGeom prst="rect">
            <a:avLst/>
          </a:prstGeom>
        </p:spPr>
        <p:txBody>
          <a:bodyPr wrap="square">
            <a:spAutoFit/>
          </a:bodyPr>
          <a:lstStyle/>
          <a:p>
            <a:r>
              <a:rPr lang="en-US" sz="2400" dirty="0" smtClean="0"/>
              <a:t>And </a:t>
            </a:r>
            <a:r>
              <a:rPr lang="en-US" sz="2400" dirty="0"/>
              <a:t>He replied to them, This kind cannot be driven out by anything but prayer and fasting. Mark 9:29 (AMP) </a:t>
            </a:r>
          </a:p>
        </p:txBody>
      </p:sp>
      <p:sp>
        <p:nvSpPr>
          <p:cNvPr id="10" name="Rectangle 9"/>
          <p:cNvSpPr/>
          <p:nvPr/>
        </p:nvSpPr>
        <p:spPr>
          <a:xfrm>
            <a:off x="254000" y="381000"/>
            <a:ext cx="2717800" cy="2677656"/>
          </a:xfrm>
          <a:prstGeom prst="rect">
            <a:avLst/>
          </a:prstGeom>
        </p:spPr>
        <p:txBody>
          <a:bodyPr wrap="square">
            <a:spAutoFit/>
          </a:bodyPr>
          <a:lstStyle/>
          <a:p>
            <a:r>
              <a:rPr lang="en-US" sz="2400" dirty="0" smtClean="0"/>
              <a:t>But </a:t>
            </a:r>
            <a:r>
              <a:rPr lang="en-US" sz="2400" dirty="0"/>
              <a:t>when </a:t>
            </a:r>
            <a:r>
              <a:rPr lang="en-US" sz="2400" dirty="0" smtClean="0"/>
              <a:t>he( Peter) saw </a:t>
            </a:r>
            <a:r>
              <a:rPr lang="en-US" sz="2400" dirty="0"/>
              <a:t>the wind, he was afraid and, beginning to sink, cried out, "Lord, save me!" </a:t>
            </a:r>
            <a:endParaRPr lang="en-US" sz="2400" dirty="0" smtClean="0"/>
          </a:p>
          <a:p>
            <a:r>
              <a:rPr lang="en-US" sz="2400" b="1" dirty="0" smtClean="0"/>
              <a:t>Matthew </a:t>
            </a:r>
            <a:r>
              <a:rPr lang="en-US" sz="2400" b="1" dirty="0"/>
              <a:t>14:30 (NIV) </a:t>
            </a:r>
            <a:r>
              <a:rPr lang="en-US" sz="2400" dirty="0"/>
              <a:t/>
            </a:r>
            <a:br>
              <a:rPr lang="en-US" sz="2400" dirty="0"/>
            </a:br>
            <a:endParaRPr lang="en-US" sz="2400" dirty="0"/>
          </a:p>
        </p:txBody>
      </p:sp>
    </p:spTree>
    <p:extLst>
      <p:ext uri="{BB962C8B-B14F-4D97-AF65-F5344CB8AC3E}">
        <p14:creationId xmlns:p14="http://schemas.microsoft.com/office/powerpoint/2010/main" val="88741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28600"/>
            <a:ext cx="8991600" cy="1754326"/>
          </a:xfrm>
          <a:prstGeom prst="rect">
            <a:avLst/>
          </a:prstGeom>
        </p:spPr>
        <p:txBody>
          <a:bodyPr wrap="square">
            <a:spAutoFit/>
          </a:bodyPr>
          <a:lstStyle/>
          <a:p>
            <a:pPr algn="ctr"/>
            <a:r>
              <a:rPr lang="en-US" sz="3600" b="1" dirty="0" smtClean="0">
                <a:solidFill>
                  <a:srgbClr val="FFFF00"/>
                </a:solidFill>
              </a:rPr>
              <a:t>We Need To Keep Ourselves</a:t>
            </a:r>
          </a:p>
          <a:p>
            <a:pPr algn="ctr"/>
            <a:r>
              <a:rPr lang="en-US" sz="3600" b="1" dirty="0" smtClean="0">
                <a:solidFill>
                  <a:srgbClr val="FFFF00"/>
                </a:solidFill>
              </a:rPr>
              <a:t>Centered On the Lord During This Intense</a:t>
            </a:r>
          </a:p>
          <a:p>
            <a:pPr algn="ctr"/>
            <a:r>
              <a:rPr lang="en-US" sz="3600" b="1" dirty="0" smtClean="0">
                <a:solidFill>
                  <a:srgbClr val="FFFF00"/>
                </a:solidFill>
              </a:rPr>
              <a:t>Season of Refining and Preparation </a:t>
            </a:r>
            <a:endParaRPr lang="en-US" sz="3600" dirty="0">
              <a:solidFill>
                <a:srgbClr val="FFFF00"/>
              </a:solidFill>
            </a:endParaRPr>
          </a:p>
        </p:txBody>
      </p:sp>
      <p:sp>
        <p:nvSpPr>
          <p:cNvPr id="2" name="Rectangle 1"/>
          <p:cNvSpPr/>
          <p:nvPr/>
        </p:nvSpPr>
        <p:spPr>
          <a:xfrm>
            <a:off x="292100" y="2057400"/>
            <a:ext cx="8382000" cy="2554545"/>
          </a:xfrm>
          <a:prstGeom prst="rect">
            <a:avLst/>
          </a:prstGeom>
        </p:spPr>
        <p:txBody>
          <a:bodyPr wrap="square">
            <a:spAutoFit/>
          </a:bodyPr>
          <a:lstStyle/>
          <a:p>
            <a:r>
              <a:rPr lang="en-US" sz="3200" dirty="0" smtClean="0"/>
              <a:t>Likewise</a:t>
            </a:r>
            <a:r>
              <a:rPr lang="en-US" sz="3200" dirty="0"/>
              <a:t>, </a:t>
            </a:r>
            <a:r>
              <a:rPr lang="en-US" sz="3200" dirty="0" smtClean="0"/>
              <a:t>you </a:t>
            </a:r>
            <a:r>
              <a:rPr lang="en-US" sz="3200" dirty="0"/>
              <a:t>husbands, dwell with them </a:t>
            </a:r>
            <a:r>
              <a:rPr lang="en-US" sz="3200" dirty="0" smtClean="0"/>
              <a:t>(Wives) according </a:t>
            </a:r>
            <a:r>
              <a:rPr lang="en-US" sz="3200" dirty="0"/>
              <a:t>to knowledge, giving </a:t>
            </a:r>
            <a:r>
              <a:rPr lang="en-US" sz="3200" dirty="0" smtClean="0"/>
              <a:t>honor </a:t>
            </a:r>
            <a:r>
              <a:rPr lang="en-US" sz="3200" dirty="0"/>
              <a:t>unto the wife, as unto the weaker vessel, </a:t>
            </a:r>
            <a:r>
              <a:rPr lang="en-US" sz="3200" b="1" dirty="0">
                <a:solidFill>
                  <a:srgbClr val="FFFF00"/>
                </a:solidFill>
              </a:rPr>
              <a:t>and as being heirs together of the grace of life; that your prayers be not </a:t>
            </a:r>
            <a:r>
              <a:rPr lang="en-US" sz="3200" b="1" dirty="0" smtClean="0">
                <a:solidFill>
                  <a:srgbClr val="FFFF00"/>
                </a:solidFill>
              </a:rPr>
              <a:t>hindered (frustrated, cut down)</a:t>
            </a:r>
            <a:r>
              <a:rPr lang="en-US" sz="3200" dirty="0" smtClean="0"/>
              <a:t>. </a:t>
            </a:r>
            <a:r>
              <a:rPr lang="en-US" sz="3200" dirty="0"/>
              <a:t>1 Peter 3:7 (KJV) </a:t>
            </a:r>
          </a:p>
        </p:txBody>
      </p:sp>
      <p:sp>
        <p:nvSpPr>
          <p:cNvPr id="4" name="TextBox 3"/>
          <p:cNvSpPr txBox="1"/>
          <p:nvPr/>
        </p:nvSpPr>
        <p:spPr>
          <a:xfrm>
            <a:off x="457200" y="4953000"/>
            <a:ext cx="8077200" cy="1569660"/>
          </a:xfrm>
          <a:prstGeom prst="rect">
            <a:avLst/>
          </a:prstGeom>
          <a:noFill/>
        </p:spPr>
        <p:txBody>
          <a:bodyPr wrap="square" rtlCol="0">
            <a:spAutoFit/>
          </a:bodyPr>
          <a:lstStyle/>
          <a:p>
            <a:r>
              <a:rPr lang="en-US" sz="3200" dirty="0" smtClean="0"/>
              <a:t>As God-fearing Couples you are not made to PRIMARILY be a love machine – a party machine – but a </a:t>
            </a:r>
            <a:r>
              <a:rPr lang="en-US" sz="3200" b="1" dirty="0" smtClean="0">
                <a:solidFill>
                  <a:srgbClr val="FFFF00"/>
                </a:solidFill>
              </a:rPr>
              <a:t>Faith and Prayer Machine </a:t>
            </a:r>
            <a:r>
              <a:rPr lang="en-US" sz="3200" dirty="0" smtClean="0"/>
              <a:t>- </a:t>
            </a:r>
            <a:endParaRPr lang="en-US" sz="3200" dirty="0"/>
          </a:p>
        </p:txBody>
      </p:sp>
    </p:spTree>
    <p:extLst>
      <p:ext uri="{BB962C8B-B14F-4D97-AF65-F5344CB8AC3E}">
        <p14:creationId xmlns:p14="http://schemas.microsoft.com/office/powerpoint/2010/main" val="14743410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552271"/>
            <a:ext cx="8382000" cy="1200329"/>
          </a:xfrm>
          <a:prstGeom prst="rect">
            <a:avLst/>
          </a:prstGeom>
        </p:spPr>
        <p:txBody>
          <a:bodyPr wrap="square">
            <a:spAutoFit/>
          </a:bodyPr>
          <a:lstStyle/>
          <a:p>
            <a:pPr algn="ctr"/>
            <a:r>
              <a:rPr lang="en-US" sz="3600" b="1" dirty="0" smtClean="0">
                <a:solidFill>
                  <a:srgbClr val="FFFF00"/>
                </a:solidFill>
              </a:rPr>
              <a:t>Everything Is Made </a:t>
            </a:r>
          </a:p>
          <a:p>
            <a:pPr algn="ctr"/>
            <a:r>
              <a:rPr lang="en-US" sz="3600" b="1" dirty="0" smtClean="0">
                <a:solidFill>
                  <a:srgbClr val="FFFF00"/>
                </a:solidFill>
              </a:rPr>
              <a:t>By Jesus Christ And For Jesus </a:t>
            </a:r>
            <a:endParaRPr lang="en-US" sz="3600" dirty="0">
              <a:solidFill>
                <a:srgbClr val="FFFF00"/>
              </a:solidFill>
            </a:endParaRPr>
          </a:p>
        </p:txBody>
      </p:sp>
      <p:sp>
        <p:nvSpPr>
          <p:cNvPr id="3" name="Rectangle 2"/>
          <p:cNvSpPr/>
          <p:nvPr/>
        </p:nvSpPr>
        <p:spPr>
          <a:xfrm>
            <a:off x="304800" y="1917442"/>
            <a:ext cx="8534400" cy="5016758"/>
          </a:xfrm>
          <a:prstGeom prst="rect">
            <a:avLst/>
          </a:prstGeom>
        </p:spPr>
        <p:txBody>
          <a:bodyPr wrap="square">
            <a:spAutoFit/>
          </a:bodyPr>
          <a:lstStyle/>
          <a:p>
            <a:r>
              <a:rPr lang="en-US" sz="3200" dirty="0"/>
              <a:t>For in Him was created the universe of everything in heaven and on earth, things seen and things unseen, thrones, dominions, princedoms, powers—all were created, and exist through and for Him. 17  And HE IS before all things and in and through Him the universe is a harmonious whole. 18  Moreover He is the Head of His Body, the Church. He is the Beginning, the </a:t>
            </a:r>
            <a:r>
              <a:rPr lang="en-US" sz="3200" b="1" dirty="0"/>
              <a:t>Firstborn from among the dead, </a:t>
            </a:r>
            <a:r>
              <a:rPr lang="en-US" sz="3200" b="1" dirty="0">
                <a:solidFill>
                  <a:srgbClr val="FFFF00"/>
                </a:solidFill>
              </a:rPr>
              <a:t>in order that He Himself may in all things occupy the foremost place. </a:t>
            </a:r>
            <a:r>
              <a:rPr lang="en-US" sz="3200" dirty="0"/>
              <a:t>Colossians 1:16-18 (WEY)</a:t>
            </a:r>
          </a:p>
        </p:txBody>
      </p:sp>
    </p:spTree>
    <p:extLst>
      <p:ext uri="{BB962C8B-B14F-4D97-AF65-F5344CB8AC3E}">
        <p14:creationId xmlns:p14="http://schemas.microsoft.com/office/powerpoint/2010/main" val="252276257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0"/>
            <a:ext cx="8153400" cy="646331"/>
          </a:xfrm>
          <a:prstGeom prst="rect">
            <a:avLst/>
          </a:prstGeom>
        </p:spPr>
        <p:txBody>
          <a:bodyPr wrap="square">
            <a:spAutoFit/>
          </a:bodyPr>
          <a:lstStyle/>
          <a:p>
            <a:pPr algn="ctr"/>
            <a:r>
              <a:rPr lang="en-US" sz="3600" b="1" dirty="0" smtClean="0">
                <a:solidFill>
                  <a:srgbClr val="FFFF00"/>
                </a:solidFill>
              </a:rPr>
              <a:t>There Is No Separating </a:t>
            </a:r>
          </a:p>
        </p:txBody>
      </p:sp>
      <p:pic>
        <p:nvPicPr>
          <p:cNvPr id="12290" name="Picture 2" descr="Spirit and Word - Good News Broadcasting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956" y="912972"/>
            <a:ext cx="4152088" cy="24393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365480"/>
            <a:ext cx="8534400" cy="3416320"/>
          </a:xfrm>
          <a:prstGeom prst="rect">
            <a:avLst/>
          </a:prstGeom>
        </p:spPr>
        <p:txBody>
          <a:bodyPr wrap="square">
            <a:spAutoFit/>
          </a:bodyPr>
          <a:lstStyle/>
          <a:p>
            <a:r>
              <a:rPr lang="en-US" sz="2400" baseline="30000" dirty="0"/>
              <a:t>1 </a:t>
            </a:r>
            <a:r>
              <a:rPr lang="en-US" sz="2400" dirty="0"/>
              <a:t> The </a:t>
            </a:r>
            <a:r>
              <a:rPr lang="en-US" sz="2400" b="1" dirty="0">
                <a:solidFill>
                  <a:srgbClr val="FFFF00"/>
                </a:solidFill>
              </a:rPr>
              <a:t>Spirit of the Sovereign </a:t>
            </a:r>
            <a:r>
              <a:rPr lang="en-US" sz="2400" b="1" cap="small" dirty="0">
                <a:solidFill>
                  <a:srgbClr val="FFFF00"/>
                </a:solidFill>
              </a:rPr>
              <a:t>LORD</a:t>
            </a:r>
            <a:r>
              <a:rPr lang="en-US" sz="2400" b="1" dirty="0">
                <a:solidFill>
                  <a:srgbClr val="FFFF00"/>
                </a:solidFill>
              </a:rPr>
              <a:t> is on me</a:t>
            </a:r>
            <a:r>
              <a:rPr lang="en-US" sz="2400" dirty="0"/>
              <a:t>, because the </a:t>
            </a:r>
            <a:r>
              <a:rPr lang="en-US" sz="2400" cap="small" dirty="0"/>
              <a:t>LORD</a:t>
            </a:r>
            <a:r>
              <a:rPr lang="en-US" sz="2400" dirty="0"/>
              <a:t> has anointed me to </a:t>
            </a:r>
            <a:r>
              <a:rPr lang="en-US" sz="2400" b="1" dirty="0">
                <a:solidFill>
                  <a:srgbClr val="FFFF00"/>
                </a:solidFill>
              </a:rPr>
              <a:t>preach good news </a:t>
            </a:r>
            <a:r>
              <a:rPr lang="en-US" sz="2400" dirty="0"/>
              <a:t>to the poor. He has sent me to bind up the brokenhearted, to proclaim freedom for the captives and release from darkness for the prisoners, </a:t>
            </a:r>
            <a:r>
              <a:rPr lang="en-US" sz="2400" baseline="30000" dirty="0"/>
              <a:t>2 </a:t>
            </a:r>
            <a:r>
              <a:rPr lang="en-US" sz="2400" dirty="0"/>
              <a:t> to proclaim the year of the </a:t>
            </a:r>
            <a:r>
              <a:rPr lang="en-US" sz="2400" cap="small" dirty="0"/>
              <a:t>LORD</a:t>
            </a:r>
            <a:r>
              <a:rPr lang="en-US" sz="2400" dirty="0"/>
              <a:t>'s favor and the day of vengeance of our God, to comfort all who mourn, </a:t>
            </a:r>
            <a:r>
              <a:rPr lang="en-US" sz="2400" baseline="30000" dirty="0"/>
              <a:t>3 </a:t>
            </a:r>
            <a:r>
              <a:rPr lang="en-US" sz="2400" dirty="0"/>
              <a:t> and provide for those who grieve in Zion-- to bestow on them a crown of beauty instead of ashes, the oil of gladness instead of mourning, and a garment of praise instead of a spirit of despair. They will be called oaks of righteousness, a planting of the </a:t>
            </a:r>
            <a:r>
              <a:rPr lang="en-US" sz="2400" cap="small" dirty="0"/>
              <a:t>LORD</a:t>
            </a:r>
            <a:r>
              <a:rPr lang="en-US" sz="2400" dirty="0"/>
              <a:t> for the display of his splendor. </a:t>
            </a:r>
            <a:r>
              <a:rPr lang="en-US" sz="2400" b="1" dirty="0"/>
              <a:t>Isaiah 61:1-3 (NIV) </a:t>
            </a:r>
            <a:endParaRPr lang="en-US" sz="2400" dirty="0"/>
          </a:p>
        </p:txBody>
      </p:sp>
    </p:spTree>
    <p:extLst>
      <p:ext uri="{BB962C8B-B14F-4D97-AF65-F5344CB8AC3E}">
        <p14:creationId xmlns:p14="http://schemas.microsoft.com/office/powerpoint/2010/main" val="26809371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153400" cy="707886"/>
          </a:xfrm>
          <a:prstGeom prst="rect">
            <a:avLst/>
          </a:prstGeom>
        </p:spPr>
        <p:txBody>
          <a:bodyPr wrap="square">
            <a:spAutoFit/>
          </a:bodyPr>
          <a:lstStyle/>
          <a:p>
            <a:pPr algn="ctr"/>
            <a:r>
              <a:rPr lang="en-US" sz="4000" b="1" dirty="0" smtClean="0">
                <a:solidFill>
                  <a:srgbClr val="FFFF00"/>
                </a:solidFill>
              </a:rPr>
              <a:t>Disastrous Indifference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8" t="30371" r="56417" b="48518"/>
          <a:stretch/>
        </p:blipFill>
        <p:spPr bwMode="auto">
          <a:xfrm>
            <a:off x="1295400" y="1435100"/>
            <a:ext cx="6629400" cy="319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965918"/>
            <a:ext cx="8610600" cy="1815882"/>
          </a:xfrm>
          <a:prstGeom prst="rect">
            <a:avLst/>
          </a:prstGeom>
          <a:noFill/>
        </p:spPr>
        <p:txBody>
          <a:bodyPr wrap="square" rtlCol="0">
            <a:spAutoFit/>
          </a:bodyPr>
          <a:lstStyle/>
          <a:p>
            <a:pPr marL="457200" indent="-457200">
              <a:buFont typeface="+mj-lt"/>
              <a:buAutoNum type="arabicPeriod"/>
            </a:pPr>
            <a:r>
              <a:rPr lang="en-US" sz="2800" dirty="0" smtClean="0"/>
              <a:t>Ignored the updated Data – </a:t>
            </a:r>
            <a:r>
              <a:rPr lang="en-US" sz="2000" dirty="0" smtClean="0"/>
              <a:t>REVELATIONS COULD HAVE SAVED THEM</a:t>
            </a:r>
          </a:p>
          <a:p>
            <a:pPr marL="457200" indent="-457200">
              <a:buFont typeface="+mj-lt"/>
              <a:buAutoNum type="arabicPeriod"/>
            </a:pPr>
            <a:r>
              <a:rPr lang="en-US" sz="2800" dirty="0" smtClean="0"/>
              <a:t>Had a overwhelming desire to go to the next level that he ignored the NOW</a:t>
            </a:r>
          </a:p>
          <a:p>
            <a:pPr marL="457200" indent="-457200">
              <a:buFont typeface="+mj-lt"/>
              <a:buAutoNum type="arabicPeriod"/>
            </a:pPr>
            <a:r>
              <a:rPr lang="en-US" sz="2800" dirty="0" smtClean="0"/>
              <a:t>Did not work with His team </a:t>
            </a:r>
            <a:endParaRPr lang="en-US" sz="2800" dirty="0"/>
          </a:p>
        </p:txBody>
      </p:sp>
      <p:sp>
        <p:nvSpPr>
          <p:cNvPr id="3" name="TextBox 2"/>
          <p:cNvSpPr txBox="1"/>
          <p:nvPr/>
        </p:nvSpPr>
        <p:spPr>
          <a:xfrm>
            <a:off x="5791200" y="1689050"/>
            <a:ext cx="1676400" cy="954107"/>
          </a:xfrm>
          <a:prstGeom prst="rect">
            <a:avLst/>
          </a:prstGeom>
          <a:noFill/>
        </p:spPr>
        <p:txBody>
          <a:bodyPr wrap="square" rtlCol="0">
            <a:spAutoFit/>
          </a:bodyPr>
          <a:lstStyle/>
          <a:p>
            <a:r>
              <a:rPr lang="en-US" sz="2800" dirty="0" smtClean="0"/>
              <a:t>October</a:t>
            </a:r>
          </a:p>
          <a:p>
            <a:r>
              <a:rPr lang="en-US" sz="2800" dirty="0" smtClean="0"/>
              <a:t>2015</a:t>
            </a:r>
            <a:endParaRPr lang="en-US" sz="2800" dirty="0"/>
          </a:p>
        </p:txBody>
      </p:sp>
    </p:spTree>
    <p:extLst>
      <p:ext uri="{BB962C8B-B14F-4D97-AF65-F5344CB8AC3E}">
        <p14:creationId xmlns:p14="http://schemas.microsoft.com/office/powerpoint/2010/main" val="2187742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35114"/>
            <a:ext cx="8153400" cy="707886"/>
          </a:xfrm>
          <a:prstGeom prst="rect">
            <a:avLst/>
          </a:prstGeom>
        </p:spPr>
        <p:txBody>
          <a:bodyPr wrap="square">
            <a:spAutoFit/>
          </a:bodyPr>
          <a:lstStyle/>
          <a:p>
            <a:pPr algn="ctr"/>
            <a:r>
              <a:rPr lang="en-US" sz="4000" b="1" dirty="0" smtClean="0">
                <a:solidFill>
                  <a:srgbClr val="FFFF00"/>
                </a:solidFill>
              </a:rPr>
              <a:t>The Church Is In An Unrestricted </a:t>
            </a:r>
          </a:p>
        </p:txBody>
      </p:sp>
      <p:pic>
        <p:nvPicPr>
          <p:cNvPr id="4098" name="Picture 2" descr="Information Warfare Offens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8083896" cy="454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472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312" y="4766608"/>
            <a:ext cx="7848600" cy="2308324"/>
          </a:xfrm>
          <a:prstGeom prst="rect">
            <a:avLst/>
          </a:prstGeom>
        </p:spPr>
        <p:txBody>
          <a:bodyPr wrap="square">
            <a:spAutoFit/>
          </a:bodyPr>
          <a:lstStyle/>
          <a:p>
            <a:r>
              <a:rPr lang="en-US" sz="2400" dirty="0" smtClean="0"/>
              <a:t>“Historians </a:t>
            </a:r>
            <a:r>
              <a:rPr lang="en-US" sz="2400" dirty="0"/>
              <a:t>often say the 1893 depression made people more vulnerable to stories of riches. But newspapers had evolved into a trusted source of information. These stories were reportedly “true,” which encouraged people to shift their critical thinking responsibilities to the papers</a:t>
            </a:r>
            <a:r>
              <a:rPr lang="en-US" sz="2400" dirty="0" smtClean="0"/>
              <a:t>.” </a:t>
            </a:r>
            <a:r>
              <a:rPr lang="en-US" sz="2400" b="1" dirty="0"/>
              <a:t>Joan Pepin</a:t>
            </a:r>
          </a:p>
          <a:p>
            <a:endParaRPr lang="en-US" sz="2400" dirty="0"/>
          </a:p>
        </p:txBody>
      </p:sp>
      <p:pic>
        <p:nvPicPr>
          <p:cNvPr id="7170" name="Picture 2" descr="Klondike Gold Rush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8600"/>
            <a:ext cx="2571750" cy="23907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76200"/>
            <a:ext cx="4572000" cy="1323439"/>
          </a:xfrm>
          <a:prstGeom prst="rect">
            <a:avLst/>
          </a:prstGeom>
        </p:spPr>
        <p:txBody>
          <a:bodyPr wrap="square">
            <a:spAutoFit/>
          </a:bodyPr>
          <a:lstStyle/>
          <a:p>
            <a:pPr algn="ctr"/>
            <a:r>
              <a:rPr lang="en-US" sz="4000" b="1" dirty="0" smtClean="0">
                <a:solidFill>
                  <a:srgbClr val="FFFF00"/>
                </a:solidFill>
              </a:rPr>
              <a:t>The Klondike Gold</a:t>
            </a:r>
          </a:p>
          <a:p>
            <a:pPr algn="ctr"/>
            <a:r>
              <a:rPr lang="en-US" sz="4000" b="1" dirty="0" smtClean="0">
                <a:solidFill>
                  <a:srgbClr val="FFFF00"/>
                </a:solidFill>
              </a:rPr>
              <a:t>Rush 1897 </a:t>
            </a:r>
            <a:endParaRPr lang="en-US" sz="4000" dirty="0">
              <a:solidFill>
                <a:srgbClr val="FFFF00"/>
              </a:solidFill>
            </a:endParaRPr>
          </a:p>
        </p:txBody>
      </p:sp>
      <p:pic>
        <p:nvPicPr>
          <p:cNvPr id="7172" name="Picture 4" descr="Klondike Gold Rush: An American Story | by Nancy Peckenham | 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89325">
            <a:off x="357406" y="1535183"/>
            <a:ext cx="1628356" cy="22648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attle Now &amp; Then: Klondike Fever on First | DorpatSherrardLom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980" y="1552039"/>
            <a:ext cx="1616104" cy="21526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3669268"/>
            <a:ext cx="1600200" cy="369332"/>
          </a:xfrm>
          <a:prstGeom prst="rect">
            <a:avLst/>
          </a:prstGeom>
          <a:noFill/>
        </p:spPr>
        <p:txBody>
          <a:bodyPr wrap="square" rtlCol="0">
            <a:spAutoFit/>
          </a:bodyPr>
          <a:lstStyle/>
          <a:p>
            <a:r>
              <a:rPr lang="en-US" dirty="0"/>
              <a:t>Erastus Brainerd </a:t>
            </a:r>
          </a:p>
        </p:txBody>
      </p:sp>
      <p:pic>
        <p:nvPicPr>
          <p:cNvPr id="7176" name="Picture 8" descr="Center for the Study of the Pacific Northw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584035"/>
            <a:ext cx="3298796" cy="212065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upload.wikimedia.org/wikipedia/commons/thumb/1/1a/Wallin_%26_Nordstrom_shoe_store_with_Carl_Wallin_and_John_Nordstrom_outside_front_entrance%2C_Seattle%2C_ca_1901_%28MOHAI_2020%29.jpg/170px-Wallin_%26_Nordstrom_shoe_store_with_Carl_Wallin_and_John_Nordstrom_outside_front_entrance%2C_Seattle%2C_ca_1901_%28MOHAI_2020%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438400"/>
            <a:ext cx="1619250" cy="2095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4200" y="4495800"/>
            <a:ext cx="2133600" cy="369332"/>
          </a:xfrm>
          <a:prstGeom prst="rect">
            <a:avLst/>
          </a:prstGeom>
          <a:noFill/>
        </p:spPr>
        <p:txBody>
          <a:bodyPr wrap="square" rtlCol="0">
            <a:spAutoFit/>
          </a:bodyPr>
          <a:lstStyle/>
          <a:p>
            <a:r>
              <a:rPr lang="en-US" dirty="0" smtClean="0"/>
              <a:t>Nordstrom Shoe Store </a:t>
            </a:r>
            <a:endParaRPr lang="en-US" dirty="0"/>
          </a:p>
        </p:txBody>
      </p:sp>
      <p:sp>
        <p:nvSpPr>
          <p:cNvPr id="8" name="TextBox 7"/>
          <p:cNvSpPr txBox="1"/>
          <p:nvPr/>
        </p:nvSpPr>
        <p:spPr>
          <a:xfrm>
            <a:off x="381000" y="4038600"/>
            <a:ext cx="6400800" cy="646331"/>
          </a:xfrm>
          <a:prstGeom prst="rect">
            <a:avLst/>
          </a:prstGeom>
          <a:noFill/>
        </p:spPr>
        <p:txBody>
          <a:bodyPr wrap="square" rtlCol="0">
            <a:spAutoFit/>
          </a:bodyPr>
          <a:lstStyle/>
          <a:p>
            <a:r>
              <a:rPr lang="en-US" dirty="0" smtClean="0"/>
              <a:t>100,000 people crossed America – 30,000 made it to the Yukon  - only 4,000 found gold</a:t>
            </a:r>
            <a:endParaRPr lang="en-US" dirty="0"/>
          </a:p>
        </p:txBody>
      </p:sp>
    </p:spTree>
    <p:extLst>
      <p:ext uri="{BB962C8B-B14F-4D97-AF65-F5344CB8AC3E}">
        <p14:creationId xmlns:p14="http://schemas.microsoft.com/office/powerpoint/2010/main" val="9491171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ack of All Trades, Master of None: An Optimal Career Pathway? | by Stephen  Baines | Me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091" y="1421394"/>
            <a:ext cx="4205262"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228600"/>
            <a:ext cx="8153400" cy="707886"/>
          </a:xfrm>
          <a:prstGeom prst="rect">
            <a:avLst/>
          </a:prstGeom>
        </p:spPr>
        <p:txBody>
          <a:bodyPr wrap="square">
            <a:spAutoFit/>
          </a:bodyPr>
          <a:lstStyle/>
          <a:p>
            <a:pPr algn="ctr"/>
            <a:r>
              <a:rPr lang="en-US" sz="4000" b="1" dirty="0" smtClean="0">
                <a:solidFill>
                  <a:srgbClr val="FFFF00"/>
                </a:solidFill>
              </a:rPr>
              <a:t>How Many Are You?</a:t>
            </a:r>
          </a:p>
        </p:txBody>
      </p:sp>
      <p:pic>
        <p:nvPicPr>
          <p:cNvPr id="10244" name="Picture 4" descr="Specialist vs. generalist – What kind of employee are you - Hanson  Crossborder Tax Professional Corporation"/>
          <p:cNvPicPr>
            <a:picLocks noChangeAspect="1" noChangeArrowheads="1"/>
          </p:cNvPicPr>
          <p:nvPr/>
        </p:nvPicPr>
        <p:blipFill rotWithShape="1">
          <a:blip r:embed="rId3">
            <a:extLst>
              <a:ext uri="{28A0092B-C50C-407E-A947-70E740481C1C}">
                <a14:useLocalDpi xmlns:a14="http://schemas.microsoft.com/office/drawing/2010/main" val="0"/>
              </a:ext>
            </a:extLst>
          </a:blip>
          <a:srcRect l="24597"/>
          <a:stretch/>
        </p:blipFill>
        <p:spPr bwMode="auto">
          <a:xfrm>
            <a:off x="4724400" y="2617847"/>
            <a:ext cx="3963909" cy="199701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Samsung Galaxy S8 Plus Screen Replacement - iFixit Repair Guide"/>
          <p:cNvPicPr>
            <a:picLocks noChangeAspect="1" noChangeArrowheads="1"/>
          </p:cNvPicPr>
          <p:nvPr/>
        </p:nvPicPr>
        <p:blipFill rotWithShape="1">
          <a:blip r:embed="rId4">
            <a:clrChange>
              <a:clrFrom>
                <a:srgbClr val="F9F9F9"/>
              </a:clrFrom>
              <a:clrTo>
                <a:srgbClr val="F9F9F9">
                  <a:alpha val="0"/>
                </a:srgbClr>
              </a:clrTo>
            </a:clrChange>
            <a:extLst>
              <a:ext uri="{28A0092B-C50C-407E-A947-70E740481C1C}">
                <a14:useLocalDpi xmlns:a14="http://schemas.microsoft.com/office/drawing/2010/main" val="0"/>
              </a:ext>
            </a:extLst>
          </a:blip>
          <a:srcRect l="9778" t="18730" b="16037"/>
          <a:stretch/>
        </p:blipFill>
        <p:spPr bwMode="auto">
          <a:xfrm rot="3256161">
            <a:off x="1415715" y="2735996"/>
            <a:ext cx="5087450" cy="2758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181600"/>
            <a:ext cx="7467600" cy="1323439"/>
          </a:xfrm>
          <a:prstGeom prst="rect">
            <a:avLst/>
          </a:prstGeom>
          <a:noFill/>
        </p:spPr>
        <p:txBody>
          <a:bodyPr wrap="square" rtlCol="0">
            <a:spAutoFit/>
          </a:bodyPr>
          <a:lstStyle/>
          <a:p>
            <a:pPr algn="ctr"/>
            <a:r>
              <a:rPr lang="en-US" sz="40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IN THIS SEASON WE ALMOST NEED TO BE BOTH </a:t>
            </a:r>
            <a:endParaRPr lang="en-US" sz="40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860614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999595"/>
            <a:ext cx="8382000" cy="4401205"/>
          </a:xfrm>
          <a:prstGeom prst="rect">
            <a:avLst/>
          </a:prstGeom>
        </p:spPr>
        <p:txBody>
          <a:bodyPr wrap="square">
            <a:spAutoFit/>
          </a:bodyPr>
          <a:lstStyle/>
          <a:p>
            <a:r>
              <a:rPr lang="en-US" sz="2800" b="1" dirty="0" smtClean="0"/>
              <a:t>“In </a:t>
            </a:r>
            <a:r>
              <a:rPr lang="en-US" sz="2800" b="1" dirty="0"/>
              <a:t>the days ahead, the world and its </a:t>
            </a:r>
            <a:r>
              <a:rPr lang="en-US" sz="2800" b="1" dirty="0" smtClean="0"/>
              <a:t>systems </a:t>
            </a:r>
            <a:r>
              <a:rPr lang="en-US" sz="2800" b="1" dirty="0"/>
              <a:t>will try to demoralize you, take your income, your peace, your possessions, your economy, your </a:t>
            </a:r>
            <a:r>
              <a:rPr lang="en-US" sz="2800" b="1" dirty="0" smtClean="0"/>
              <a:t>life, and your family.  </a:t>
            </a:r>
            <a:r>
              <a:rPr lang="en-US" sz="2800" b="1" dirty="0"/>
              <a:t>The enemy will try to discourage, discredit, and bring disillusionment, disagreement, and disunity.  You as a priest must be listening to God, not the voice of the enemy.  You as a priest must walk humbly before your God and represent Him to the people.  You must stay vigilant,  sober, in prayer, in His word, with His people, praying in the Spirit</a:t>
            </a:r>
            <a:r>
              <a:rPr lang="en-US" sz="2800" b="1" dirty="0" smtClean="0"/>
              <a:t>.”</a:t>
            </a:r>
            <a:r>
              <a:rPr lang="en-US" sz="2800" dirty="0" smtClean="0"/>
              <a:t>  </a:t>
            </a:r>
            <a:r>
              <a:rPr lang="en-US" sz="2800" dirty="0">
                <a:solidFill>
                  <a:srgbClr val="FFFF00"/>
                </a:solidFill>
              </a:rPr>
              <a:t>Peter </a:t>
            </a:r>
            <a:r>
              <a:rPr lang="en-US" sz="2800" dirty="0" smtClean="0">
                <a:solidFill>
                  <a:srgbClr val="FFFF00"/>
                </a:solidFill>
              </a:rPr>
              <a:t>Ogilvie (Sunday October 23)</a:t>
            </a:r>
            <a:endParaRPr lang="en-US" sz="2800" dirty="0">
              <a:solidFill>
                <a:srgbClr val="FFFF00"/>
              </a:solidFill>
            </a:endParaRPr>
          </a:p>
        </p:txBody>
      </p:sp>
      <p:sp>
        <p:nvSpPr>
          <p:cNvPr id="6" name="Rectangle 5"/>
          <p:cNvSpPr/>
          <p:nvPr/>
        </p:nvSpPr>
        <p:spPr>
          <a:xfrm>
            <a:off x="228600" y="460445"/>
            <a:ext cx="8153400" cy="707886"/>
          </a:xfrm>
          <a:prstGeom prst="rect">
            <a:avLst/>
          </a:prstGeom>
        </p:spPr>
        <p:txBody>
          <a:bodyPr wrap="square">
            <a:spAutoFit/>
          </a:bodyPr>
          <a:lstStyle/>
          <a:p>
            <a:pPr algn="ctr"/>
            <a:r>
              <a:rPr lang="en-US" sz="4000" b="1" dirty="0" smtClean="0">
                <a:solidFill>
                  <a:srgbClr val="FFFF00"/>
                </a:solidFill>
              </a:rPr>
              <a:t>Quote of the Year </a:t>
            </a:r>
          </a:p>
        </p:txBody>
      </p:sp>
      <p:pic>
        <p:nvPicPr>
          <p:cNvPr id="8194" name="Picture 2" descr="SpiriTrust Lutheran - The Rev. Peter Ogilvie, chaplain, SpiriTrust Lutheran  Home Care &amp; Hospice, delivers the message during Thursday night's  Celebration of Life servic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28599"/>
            <a:ext cx="1905000" cy="168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677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ta center commissioning without the 5D chess - DC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54000"/>
            <a:ext cx="2209800" cy="15139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228600"/>
            <a:ext cx="5867400" cy="1323439"/>
          </a:xfrm>
          <a:prstGeom prst="rect">
            <a:avLst/>
          </a:prstGeom>
        </p:spPr>
        <p:txBody>
          <a:bodyPr wrap="square">
            <a:spAutoFit/>
          </a:bodyPr>
          <a:lstStyle/>
          <a:p>
            <a:r>
              <a:rPr lang="en-US" sz="4000" b="1" dirty="0" smtClean="0">
                <a:solidFill>
                  <a:srgbClr val="FFFF00"/>
                </a:solidFill>
              </a:rPr>
              <a:t>LifeGate Leadership</a:t>
            </a:r>
          </a:p>
          <a:p>
            <a:r>
              <a:rPr lang="en-US" sz="4000" b="1" dirty="0" smtClean="0">
                <a:solidFill>
                  <a:srgbClr val="FFFF00"/>
                </a:solidFill>
              </a:rPr>
              <a:t>4 D Discipleship</a:t>
            </a:r>
          </a:p>
        </p:txBody>
      </p:sp>
      <p:sp>
        <p:nvSpPr>
          <p:cNvPr id="5" name="TextBox 4"/>
          <p:cNvSpPr txBox="1"/>
          <p:nvPr/>
        </p:nvSpPr>
        <p:spPr>
          <a:xfrm>
            <a:off x="4496686" y="457200"/>
            <a:ext cx="1904114" cy="1200329"/>
          </a:xfrm>
          <a:prstGeom prst="rect">
            <a:avLst/>
          </a:prstGeom>
          <a:noFill/>
        </p:spPr>
        <p:txBody>
          <a:bodyPr wrap="square" rtlCol="0">
            <a:spAutoFit/>
          </a:bodyPr>
          <a:lstStyle/>
          <a:p>
            <a:r>
              <a:rPr lang="en-US" dirty="0" smtClean="0"/>
              <a:t>Sometimes </a:t>
            </a:r>
          </a:p>
          <a:p>
            <a:r>
              <a:rPr lang="en-US" dirty="0" smtClean="0"/>
              <a:t>10,000 foot level</a:t>
            </a:r>
          </a:p>
          <a:p>
            <a:r>
              <a:rPr lang="en-US" dirty="0" smtClean="0"/>
              <a:t>Sometimes down</a:t>
            </a:r>
          </a:p>
          <a:p>
            <a:r>
              <a:rPr lang="en-US" dirty="0" smtClean="0"/>
              <a:t>In the trenches </a:t>
            </a:r>
            <a:endParaRPr lang="en-US"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584" t="14742" r="13854" b="6666"/>
          <a:stretch/>
        </p:blipFill>
        <p:spPr bwMode="auto">
          <a:xfrm>
            <a:off x="686686" y="1981200"/>
            <a:ext cx="7620000" cy="470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8831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33246"/>
            <a:ext cx="8153400" cy="6124754"/>
          </a:xfrm>
          <a:prstGeom prst="rect">
            <a:avLst/>
          </a:prstGeom>
        </p:spPr>
        <p:txBody>
          <a:bodyPr wrap="square">
            <a:spAutoFit/>
          </a:bodyPr>
          <a:lstStyle/>
          <a:p>
            <a:r>
              <a:rPr lang="en-US" sz="2800" baseline="30000" dirty="0"/>
              <a:t>8 </a:t>
            </a:r>
            <a:r>
              <a:rPr lang="en-US" sz="2800" dirty="0"/>
              <a:t> "Hear, O my people, and I will warn you-- if you would but listen to me, O Israel! </a:t>
            </a:r>
            <a:r>
              <a:rPr lang="en-US" sz="2800" baseline="30000" dirty="0"/>
              <a:t>9 </a:t>
            </a:r>
            <a:r>
              <a:rPr lang="en-US" sz="2800" dirty="0"/>
              <a:t> You shall have no foreign god among you; you shall not bow down to an alien god. </a:t>
            </a:r>
            <a:r>
              <a:rPr lang="en-US" sz="2800" baseline="30000" dirty="0"/>
              <a:t>10 </a:t>
            </a:r>
            <a:r>
              <a:rPr lang="en-US" sz="2800" dirty="0"/>
              <a:t> I am the </a:t>
            </a:r>
            <a:r>
              <a:rPr lang="en-US" sz="2800" cap="small" dirty="0"/>
              <a:t>LORD</a:t>
            </a:r>
            <a:r>
              <a:rPr lang="en-US" sz="2800" dirty="0"/>
              <a:t> your God, who brought you up out of Egypt. </a:t>
            </a:r>
            <a:r>
              <a:rPr lang="en-US" sz="2800" b="1" dirty="0">
                <a:solidFill>
                  <a:srgbClr val="FFFF00"/>
                </a:solidFill>
              </a:rPr>
              <a:t>Open wide your mouth and I will fill it.</a:t>
            </a:r>
            <a:r>
              <a:rPr lang="en-US" sz="2800" dirty="0"/>
              <a:t> </a:t>
            </a:r>
            <a:r>
              <a:rPr lang="en-US" sz="2800" baseline="30000" dirty="0"/>
              <a:t>11 </a:t>
            </a:r>
            <a:r>
              <a:rPr lang="en-US" sz="2800" dirty="0"/>
              <a:t> "But my people would not listen to me; Israel would not submit to me. </a:t>
            </a:r>
            <a:r>
              <a:rPr lang="en-US" sz="2800" baseline="30000" dirty="0"/>
              <a:t>12 </a:t>
            </a:r>
            <a:r>
              <a:rPr lang="en-US" sz="2800" dirty="0"/>
              <a:t> So I gave them over to their stubborn hearts to follow their own devices. </a:t>
            </a:r>
            <a:r>
              <a:rPr lang="en-US" sz="2800" baseline="30000" dirty="0"/>
              <a:t>13 </a:t>
            </a:r>
            <a:r>
              <a:rPr lang="en-US" sz="2800" dirty="0"/>
              <a:t> "If my people would but listen to me, if Israel would follow my ways, </a:t>
            </a:r>
            <a:r>
              <a:rPr lang="en-US" sz="2800" baseline="30000" dirty="0"/>
              <a:t>14 </a:t>
            </a:r>
            <a:r>
              <a:rPr lang="en-US" sz="2800" dirty="0"/>
              <a:t> how quickly would I subdue their enemies and turn my hand against their foes! </a:t>
            </a:r>
            <a:r>
              <a:rPr lang="en-US" sz="2800" baseline="30000" dirty="0"/>
              <a:t>15 </a:t>
            </a:r>
            <a:r>
              <a:rPr lang="en-US" sz="2800" dirty="0"/>
              <a:t> Those who hate the </a:t>
            </a:r>
            <a:r>
              <a:rPr lang="en-US" sz="2800" cap="small" dirty="0"/>
              <a:t>LORD</a:t>
            </a:r>
            <a:r>
              <a:rPr lang="en-US" sz="2800" dirty="0"/>
              <a:t> would cringe before him, and their punishment would last forever. </a:t>
            </a:r>
            <a:r>
              <a:rPr lang="en-US" sz="2800" baseline="30000" dirty="0"/>
              <a:t>16 </a:t>
            </a:r>
            <a:r>
              <a:rPr lang="en-US" sz="2800" dirty="0"/>
              <a:t> </a:t>
            </a:r>
            <a:r>
              <a:rPr lang="en-US" sz="2800" b="1" dirty="0">
                <a:solidFill>
                  <a:srgbClr val="FFFF00"/>
                </a:solidFill>
              </a:rPr>
              <a:t>But you would be fed with the finest of wheat; with honey from the rock I would satisfy you." </a:t>
            </a:r>
            <a:endParaRPr lang="en-US" sz="2800" b="1" dirty="0" smtClean="0">
              <a:solidFill>
                <a:srgbClr val="FFFF00"/>
              </a:solidFill>
            </a:endParaRPr>
          </a:p>
          <a:p>
            <a:r>
              <a:rPr lang="en-US" sz="2800" b="1" dirty="0" smtClean="0"/>
              <a:t>Psalm 81:8-16</a:t>
            </a:r>
            <a:endParaRPr lang="en-US" sz="2800" dirty="0"/>
          </a:p>
        </p:txBody>
      </p:sp>
      <p:sp>
        <p:nvSpPr>
          <p:cNvPr id="5" name="Rectangle 4"/>
          <p:cNvSpPr/>
          <p:nvPr/>
        </p:nvSpPr>
        <p:spPr>
          <a:xfrm>
            <a:off x="533400" y="54114"/>
            <a:ext cx="8153400" cy="707886"/>
          </a:xfrm>
          <a:prstGeom prst="rect">
            <a:avLst/>
          </a:prstGeom>
        </p:spPr>
        <p:txBody>
          <a:bodyPr wrap="square">
            <a:spAutoFit/>
          </a:bodyPr>
          <a:lstStyle/>
          <a:p>
            <a:pPr algn="ctr"/>
            <a:r>
              <a:rPr lang="en-US" sz="4000" b="1" dirty="0" smtClean="0">
                <a:solidFill>
                  <a:srgbClr val="FFFF00"/>
                </a:solidFill>
              </a:rPr>
              <a:t>Key Passage </a:t>
            </a:r>
          </a:p>
        </p:txBody>
      </p:sp>
    </p:spTree>
    <p:extLst>
      <p:ext uri="{BB962C8B-B14F-4D97-AF65-F5344CB8AC3E}">
        <p14:creationId xmlns:p14="http://schemas.microsoft.com/office/powerpoint/2010/main" val="6889468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00200"/>
            <a:ext cx="8610600" cy="4832092"/>
          </a:xfrm>
          <a:prstGeom prst="rect">
            <a:avLst/>
          </a:prstGeom>
        </p:spPr>
        <p:txBody>
          <a:bodyPr wrap="square">
            <a:spAutoFit/>
          </a:bodyPr>
          <a:lstStyle/>
          <a:p>
            <a:r>
              <a:rPr lang="en-US" sz="2800" dirty="0"/>
              <a:t>More books of the New Testament were written by the Apostle Paul than any other New Testament author. He was certainly a man God used in special ways to minister to the </a:t>
            </a:r>
            <a:r>
              <a:rPr lang="en-US" sz="2800" dirty="0" smtClean="0"/>
              <a:t>Church</a:t>
            </a:r>
            <a:r>
              <a:rPr lang="en-US" sz="2800" dirty="0"/>
              <a:t>, but it is important to recognize that none of the New Testament writers wrote in a vacuum nor were their writings the product of simple dictation. </a:t>
            </a:r>
            <a:r>
              <a:rPr lang="en-US" sz="2800" b="1" dirty="0">
                <a:solidFill>
                  <a:srgbClr val="FFFF00"/>
                </a:solidFill>
              </a:rPr>
              <a:t>While they wrote under the inspired guidance of the Holy Spirit</a:t>
            </a:r>
            <a:r>
              <a:rPr lang="en-US" sz="2800" dirty="0"/>
              <a:t>, </a:t>
            </a:r>
            <a:r>
              <a:rPr lang="en-US" sz="2800" b="1" dirty="0">
                <a:solidFill>
                  <a:srgbClr val="FFFF00"/>
                </a:solidFill>
              </a:rPr>
              <a:t>they wrote from the source of their </a:t>
            </a:r>
            <a:r>
              <a:rPr lang="en-US" sz="2800" b="1" dirty="0" smtClean="0">
                <a:solidFill>
                  <a:srgbClr val="FFFF00"/>
                </a:solidFill>
              </a:rPr>
              <a:t>personal relationship </a:t>
            </a:r>
            <a:r>
              <a:rPr lang="en-US" sz="2800" b="1" dirty="0">
                <a:solidFill>
                  <a:srgbClr val="FFFF00"/>
                </a:solidFill>
              </a:rPr>
              <a:t>with the Lord Jesus </a:t>
            </a:r>
            <a:r>
              <a:rPr lang="en-US" sz="2800" dirty="0"/>
              <a:t>and what God was doing or had done in their hearts and to their thinking, values, goals, sources of trust, and purposes for life. This is also the exact kind of change God wants to bring about in our </a:t>
            </a:r>
            <a:r>
              <a:rPr lang="en-US" sz="2800" dirty="0" smtClean="0"/>
              <a:t>lives. Author Unknown</a:t>
            </a:r>
            <a:endParaRPr lang="en-US" sz="2800" dirty="0"/>
          </a:p>
        </p:txBody>
      </p:sp>
      <p:sp>
        <p:nvSpPr>
          <p:cNvPr id="5" name="Rectangle 4"/>
          <p:cNvSpPr/>
          <p:nvPr/>
        </p:nvSpPr>
        <p:spPr>
          <a:xfrm>
            <a:off x="533400" y="228600"/>
            <a:ext cx="8153400" cy="1323439"/>
          </a:xfrm>
          <a:prstGeom prst="rect">
            <a:avLst/>
          </a:prstGeom>
        </p:spPr>
        <p:txBody>
          <a:bodyPr wrap="square">
            <a:spAutoFit/>
          </a:bodyPr>
          <a:lstStyle/>
          <a:p>
            <a:pPr algn="r"/>
            <a:r>
              <a:rPr lang="en-US" sz="4000" b="1" dirty="0" smtClean="0">
                <a:solidFill>
                  <a:srgbClr val="FFFF00"/>
                </a:solidFill>
              </a:rPr>
              <a:t>Paul Was A Powerful Voice</a:t>
            </a:r>
          </a:p>
          <a:p>
            <a:pPr algn="r"/>
            <a:r>
              <a:rPr lang="en-US" sz="4000" b="1" dirty="0" smtClean="0">
                <a:solidFill>
                  <a:srgbClr val="FFFF00"/>
                </a:solidFill>
              </a:rPr>
              <a:t>Of Faith in Challenging Times </a:t>
            </a:r>
            <a:endParaRPr lang="en-US" sz="4000" dirty="0">
              <a:solidFill>
                <a:srgbClr val="FFFF00"/>
              </a:solidFill>
            </a:endParaRPr>
          </a:p>
        </p:txBody>
      </p:sp>
      <p:pic>
        <p:nvPicPr>
          <p:cNvPr id="2050" name="Picture 2" descr="Sunday: The Apostle Paul's Letter | Sabbath School Net"/>
          <p:cNvPicPr>
            <a:picLocks noChangeAspect="1" noChangeArrowheads="1"/>
          </p:cNvPicPr>
          <p:nvPr/>
        </p:nvPicPr>
        <p:blipFill rotWithShape="1">
          <a:blip r:embed="rId2">
            <a:extLst>
              <a:ext uri="{28A0092B-C50C-407E-A947-70E740481C1C}">
                <a14:useLocalDpi xmlns:a14="http://schemas.microsoft.com/office/drawing/2010/main" val="0"/>
              </a:ext>
            </a:extLst>
          </a:blip>
          <a:srcRect t="22666"/>
          <a:stretch/>
        </p:blipFill>
        <p:spPr bwMode="auto">
          <a:xfrm>
            <a:off x="1028700" y="153719"/>
            <a:ext cx="1447800" cy="14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2350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209330</TotalTime>
  <Words>1115</Words>
  <Application>Microsoft Office PowerPoint</Application>
  <PresentationFormat>On-screen Show (4:3)</PresentationFormat>
  <Paragraphs>65</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1_Green curves template Segoe</vt:lpstr>
      <vt:lpstr>White with Courier font for code slides</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2496</cp:revision>
  <cp:lastPrinted>2022-03-14T11:49:24Z</cp:lastPrinted>
  <dcterms:created xsi:type="dcterms:W3CDTF">2017-04-23T09:25:27Z</dcterms:created>
  <dcterms:modified xsi:type="dcterms:W3CDTF">2022-12-04T16:55:56Z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