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16"/>
  </p:notesMasterIdLst>
  <p:sldIdLst>
    <p:sldId id="1179" r:id="rId5"/>
    <p:sldId id="1184" r:id="rId6"/>
    <p:sldId id="1183" r:id="rId7"/>
    <p:sldId id="1180" r:id="rId8"/>
    <p:sldId id="1155" r:id="rId9"/>
    <p:sldId id="1181" r:id="rId10"/>
    <p:sldId id="1182" r:id="rId11"/>
    <p:sldId id="1171" r:id="rId12"/>
    <p:sldId id="1174" r:id="rId13"/>
    <p:sldId id="1143" r:id="rId14"/>
    <p:sldId id="1185" r:id="rId1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0" d="100"/>
          <a:sy n="60" d="100"/>
        </p:scale>
        <p:origin x="-3000" y="-10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12/25/2022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10</a:t>
            </a:fld>
            <a:endParaRPr lang="en-US"/>
          </a:p>
        </p:txBody>
      </p:sp>
    </p:spTree>
    <p:extLst>
      <p:ext uri="{BB962C8B-B14F-4D97-AF65-F5344CB8AC3E}">
        <p14:creationId xmlns:p14="http://schemas.microsoft.com/office/powerpoint/2010/main" val="400644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37D3102-AD23-4BFF-87AE-61567A0BE8E3}" type="datetime1">
              <a:rPr lang="en-US" smtClean="0"/>
              <a:t>12/25/2022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55F5725-E820-4B2A-A81C-15E6A453397F}" type="datetime1">
              <a:rPr lang="en-US" smtClean="0"/>
              <a:t>12/25/2022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DB90A-5AB2-4BF4-8147-F4CADCC03FE3}" type="datetime1">
              <a:rPr lang="en-US" smtClean="0"/>
              <a:t>12/25/2022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7ECF7D-CB0D-4FDB-902B-9E5CD56B2F3F}" type="datetime1">
              <a:rPr lang="en-US" smtClean="0"/>
              <a:t>12/25/2022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1155614-9033-4786-9235-17DD4EEE6651}" type="datetime1">
              <a:rPr lang="en-US" smtClean="0"/>
              <a:t>12/25/2022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DFD299-E27D-455F-9667-E019E6CEA2DD}" type="datetime1">
              <a:rPr lang="en-US" smtClean="0"/>
              <a:t>12/25/2022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AA9CB-1752-48C5-8105-E376DCE212C0}" type="datetime1">
              <a:rPr lang="en-US" smtClean="0"/>
              <a:t>12/25/2022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19053D-4B37-4D7B-8ABF-990319F02EEF}"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F1C62-8F5A-4581-84EA-8C88B3391AE6}" type="datetime1">
              <a:rPr lang="en-US" smtClean="0"/>
              <a:t>12/25/2022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98DDE-8CD0-4E97-98D0-8F413940748F}" type="datetime1">
              <a:rPr lang="en-US" smtClean="0"/>
              <a:t>12/25/2022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ABC42-E576-4B96-A2BC-C9DCC9DAE463}" type="datetime1">
              <a:rPr lang="en-US" smtClean="0"/>
              <a:t>12/25/2022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9B64A-A574-4632-8FB6-30501D3E1ACB}" type="datetime1">
              <a:rPr lang="en-US" smtClean="0"/>
              <a:t>12/25/2022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19053D-4B37-4D7B-8ABF-990319F02EE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12/25/2022</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n the Image of — – Relationalrealities"/>
          <p:cNvPicPr>
            <a:picLocks noChangeAspect="1" noChangeArrowheads="1"/>
          </p:cNvPicPr>
          <p:nvPr/>
        </p:nvPicPr>
        <p:blipFill rotWithShape="1">
          <a:blip r:embed="rId2">
            <a:extLst>
              <a:ext uri="{28A0092B-C50C-407E-A947-70E740481C1C}">
                <a14:useLocalDpi xmlns:a14="http://schemas.microsoft.com/office/drawing/2010/main" val="0"/>
              </a:ext>
            </a:extLst>
          </a:blip>
          <a:srcRect l="47556" r="43777"/>
          <a:stretch/>
        </p:blipFill>
        <p:spPr bwMode="auto">
          <a:xfrm>
            <a:off x="4851400" y="457200"/>
            <a:ext cx="4953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1950" y="5906869"/>
            <a:ext cx="8305800" cy="646331"/>
          </a:xfrm>
          <a:prstGeom prst="rect">
            <a:avLst/>
          </a:prstGeom>
          <a:noFill/>
        </p:spPr>
        <p:txBody>
          <a:bodyPr wrap="square" rtlCol="0">
            <a:spAutoFit/>
          </a:bodyPr>
          <a:lstStyle/>
          <a:p>
            <a:pPr algn="ctr"/>
            <a:r>
              <a:rPr lang="en-US" sz="3600" b="1" dirty="0" smtClean="0"/>
              <a:t>Sunday, December 25, 2022</a:t>
            </a:r>
          </a:p>
        </p:txBody>
      </p:sp>
      <p:sp>
        <p:nvSpPr>
          <p:cNvPr id="6" name="TextBox 5"/>
          <p:cNvSpPr txBox="1"/>
          <p:nvPr/>
        </p:nvSpPr>
        <p:spPr>
          <a:xfrm>
            <a:off x="914400" y="5358825"/>
            <a:ext cx="7239000" cy="584775"/>
          </a:xfrm>
          <a:prstGeom prst="rect">
            <a:avLst/>
          </a:prstGeom>
          <a:noFill/>
        </p:spPr>
        <p:txBody>
          <a:bodyPr wrap="square" rtlCol="0">
            <a:spAutoFit/>
          </a:bodyPr>
          <a:lstStyle/>
          <a:p>
            <a:pPr algn="ctr"/>
            <a:r>
              <a:rPr lang="en-US" sz="3200" b="1" dirty="0" smtClean="0">
                <a:solidFill>
                  <a:srgbClr val="FFFF00"/>
                </a:solidFill>
              </a:rPr>
              <a:t>A SERMON TO LIFEGATE</a:t>
            </a:r>
            <a:endParaRPr lang="en-US" sz="3200" b="1" dirty="0">
              <a:solidFill>
                <a:srgbClr val="FFFF00"/>
              </a:solidFill>
            </a:endParaRPr>
          </a:p>
        </p:txBody>
      </p:sp>
      <p:sp>
        <p:nvSpPr>
          <p:cNvPr id="9" name="Rectangle 8"/>
          <p:cNvSpPr/>
          <p:nvPr/>
        </p:nvSpPr>
        <p:spPr>
          <a:xfrm>
            <a:off x="4114800" y="3343126"/>
            <a:ext cx="304800" cy="29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 the Image of — – Relationalre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 the Image of — – Relationalrealities"/>
          <p:cNvPicPr>
            <a:picLocks noChangeAspect="1" noChangeArrowheads="1"/>
          </p:cNvPicPr>
          <p:nvPr/>
        </p:nvPicPr>
        <p:blipFill rotWithShape="1">
          <a:blip r:embed="rId2">
            <a:extLst>
              <a:ext uri="{28A0092B-C50C-407E-A947-70E740481C1C}">
                <a14:useLocalDpi xmlns:a14="http://schemas.microsoft.com/office/drawing/2010/main" val="0"/>
              </a:ext>
            </a:extLst>
          </a:blip>
          <a:srcRect l="47556"/>
          <a:stretch/>
        </p:blipFill>
        <p:spPr bwMode="auto">
          <a:xfrm>
            <a:off x="4851400" y="228600"/>
            <a:ext cx="2997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n the Image of — – Relationalrealities"/>
          <p:cNvPicPr>
            <a:picLocks noChangeAspect="1" noChangeArrowheads="1"/>
          </p:cNvPicPr>
          <p:nvPr/>
        </p:nvPicPr>
        <p:blipFill rotWithShape="1">
          <a:blip r:embed="rId2">
            <a:extLst>
              <a:ext uri="{28A0092B-C50C-407E-A947-70E740481C1C}">
                <a14:useLocalDpi xmlns:a14="http://schemas.microsoft.com/office/drawing/2010/main" val="0"/>
              </a:ext>
            </a:extLst>
          </a:blip>
          <a:srcRect l="47556" r="43777"/>
          <a:stretch/>
        </p:blipFill>
        <p:spPr bwMode="auto">
          <a:xfrm>
            <a:off x="3867150" y="304800"/>
            <a:ext cx="4953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n the Image of — – Relationalrealities"/>
          <p:cNvPicPr>
            <a:picLocks noChangeAspect="1" noChangeArrowheads="1"/>
          </p:cNvPicPr>
          <p:nvPr/>
        </p:nvPicPr>
        <p:blipFill rotWithShape="1">
          <a:blip r:embed="rId2">
            <a:extLst>
              <a:ext uri="{28A0092B-C50C-407E-A947-70E740481C1C}">
                <a14:useLocalDpi xmlns:a14="http://schemas.microsoft.com/office/drawing/2010/main" val="0"/>
              </a:ext>
            </a:extLst>
          </a:blip>
          <a:srcRect l="47556" r="43777"/>
          <a:stretch/>
        </p:blipFill>
        <p:spPr bwMode="auto">
          <a:xfrm>
            <a:off x="4356100" y="304800"/>
            <a:ext cx="4953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by Jesus' Manger – Backwoods Ma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575" y="1752600"/>
            <a:ext cx="2293283" cy="14711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215825"/>
            <a:ext cx="8001000" cy="646331"/>
          </a:xfrm>
          <a:prstGeom prst="rect">
            <a:avLst/>
          </a:prstGeom>
          <a:noFill/>
        </p:spPr>
        <p:txBody>
          <a:bodyPr wrap="square" rtlCol="0">
            <a:spAutoFit/>
          </a:bodyPr>
          <a:lstStyle/>
          <a:p>
            <a:r>
              <a:rPr lang="en-US" sz="3600" dirty="0" smtClean="0"/>
              <a:t>Divine Intervention  Invaded On Christmas Day </a:t>
            </a:r>
            <a:endParaRPr lang="en-US" sz="3600" dirty="0"/>
          </a:p>
        </p:txBody>
      </p:sp>
    </p:spTree>
    <p:extLst>
      <p:ext uri="{BB962C8B-B14F-4D97-AF65-F5344CB8AC3E}">
        <p14:creationId xmlns:p14="http://schemas.microsoft.com/office/powerpoint/2010/main" val="28793582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68069"/>
            <a:ext cx="8153400" cy="646331"/>
          </a:xfrm>
          <a:prstGeom prst="rect">
            <a:avLst/>
          </a:prstGeom>
        </p:spPr>
        <p:txBody>
          <a:bodyPr wrap="square">
            <a:spAutoFit/>
          </a:bodyPr>
          <a:lstStyle/>
          <a:p>
            <a:pPr algn="ctr"/>
            <a:r>
              <a:rPr lang="en-US" sz="3600" b="1" dirty="0" smtClean="0">
                <a:solidFill>
                  <a:srgbClr val="FFFF00"/>
                </a:solidFill>
              </a:rPr>
              <a:t>God Brings Us Into TRUE Peace </a:t>
            </a:r>
          </a:p>
        </p:txBody>
      </p:sp>
      <p:sp>
        <p:nvSpPr>
          <p:cNvPr id="2" name="Rectangle 1"/>
          <p:cNvSpPr/>
          <p:nvPr/>
        </p:nvSpPr>
        <p:spPr>
          <a:xfrm>
            <a:off x="457200" y="1066800"/>
            <a:ext cx="8229600" cy="2062103"/>
          </a:xfrm>
          <a:prstGeom prst="rect">
            <a:avLst/>
          </a:prstGeom>
        </p:spPr>
        <p:txBody>
          <a:bodyPr wrap="square">
            <a:spAutoFit/>
          </a:bodyPr>
          <a:lstStyle/>
          <a:p>
            <a:r>
              <a:rPr lang="en-US" sz="3200" dirty="0"/>
              <a:t>Finally, brothers, good-by. Aim for perfection, listen to my appeal, be of one mind, live in peace. And the God of love and peace will be with you. </a:t>
            </a:r>
            <a:endParaRPr lang="en-US" sz="3200" dirty="0" smtClean="0"/>
          </a:p>
          <a:p>
            <a:r>
              <a:rPr lang="en-US" sz="3200" dirty="0" smtClean="0"/>
              <a:t>2 </a:t>
            </a:r>
            <a:r>
              <a:rPr lang="en-US" sz="3200" dirty="0"/>
              <a:t>Corinthians 13:11 (NIV) </a:t>
            </a:r>
          </a:p>
        </p:txBody>
      </p:sp>
      <p:sp>
        <p:nvSpPr>
          <p:cNvPr id="5" name="Rectangle 4"/>
          <p:cNvSpPr/>
          <p:nvPr/>
        </p:nvSpPr>
        <p:spPr>
          <a:xfrm>
            <a:off x="474921" y="3581400"/>
            <a:ext cx="7949609" cy="2062103"/>
          </a:xfrm>
          <a:prstGeom prst="rect">
            <a:avLst/>
          </a:prstGeom>
        </p:spPr>
        <p:txBody>
          <a:bodyPr wrap="square">
            <a:spAutoFit/>
          </a:bodyPr>
          <a:lstStyle/>
          <a:p>
            <a:r>
              <a:rPr lang="en-US" sz="3200" dirty="0"/>
              <a:t>May the God of hope fill you with all joy and peace as you trust in Him, so that you may overflow with hope by the power of the Holy Spirit. </a:t>
            </a:r>
            <a:endParaRPr lang="en-US" sz="3200" dirty="0" smtClean="0"/>
          </a:p>
          <a:p>
            <a:r>
              <a:rPr lang="en-US" sz="3200" dirty="0" smtClean="0"/>
              <a:t>Romans </a:t>
            </a:r>
            <a:r>
              <a:rPr lang="en-US" sz="3200" dirty="0"/>
              <a:t>15:13 (NIV)</a:t>
            </a:r>
          </a:p>
        </p:txBody>
      </p:sp>
    </p:spTree>
    <p:extLst>
      <p:ext uri="{BB962C8B-B14F-4D97-AF65-F5344CB8AC3E}">
        <p14:creationId xmlns:p14="http://schemas.microsoft.com/office/powerpoint/2010/main" val="26809371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934361"/>
            <a:ext cx="8801100" cy="1323439"/>
          </a:xfrm>
          <a:prstGeom prst="rect">
            <a:avLst/>
          </a:prstGeom>
        </p:spPr>
        <p:txBody>
          <a:bodyPr wrap="square">
            <a:spAutoFit/>
          </a:bodyPr>
          <a:lstStyle/>
          <a:p>
            <a:r>
              <a:rPr lang="en-US" sz="2000" dirty="0" smtClean="0"/>
              <a:t>THEREFORE,  WE NEED TO </a:t>
            </a:r>
            <a:r>
              <a:rPr lang="en-US" sz="2000" dirty="0"/>
              <a:t>TEACH OTHERS TO  HOLD ON TO JESUS – THAT EVEN WHEN WE WERE DISAPPOINTED – </a:t>
            </a:r>
            <a:r>
              <a:rPr lang="en-US" sz="2000" dirty="0" smtClean="0"/>
              <a:t>WHEN WE FEEL LEFT </a:t>
            </a:r>
            <a:r>
              <a:rPr lang="en-US" sz="2000" dirty="0"/>
              <a:t>DOWN – WE STILL FOUND HIM ALTOGETHER </a:t>
            </a:r>
            <a:r>
              <a:rPr lang="en-US" sz="2000" dirty="0" smtClean="0"/>
              <a:t>LOVELY - WE </a:t>
            </a:r>
            <a:r>
              <a:rPr lang="en-US" sz="2000" dirty="0"/>
              <a:t>FOUND HIM ALTOGETHER </a:t>
            </a:r>
            <a:r>
              <a:rPr lang="en-US" sz="2000" dirty="0" smtClean="0"/>
              <a:t>FAITHFUL - WE </a:t>
            </a:r>
            <a:r>
              <a:rPr lang="en-US" sz="2000" dirty="0"/>
              <a:t>FOUND HIM ALTOGETHER HOLY</a:t>
            </a:r>
          </a:p>
        </p:txBody>
      </p:sp>
      <p:sp>
        <p:nvSpPr>
          <p:cNvPr id="5" name="Rectangle 4"/>
          <p:cNvSpPr/>
          <p:nvPr/>
        </p:nvSpPr>
        <p:spPr>
          <a:xfrm>
            <a:off x="533400" y="76200"/>
            <a:ext cx="8153400" cy="646331"/>
          </a:xfrm>
          <a:prstGeom prst="rect">
            <a:avLst/>
          </a:prstGeom>
        </p:spPr>
        <p:txBody>
          <a:bodyPr wrap="square">
            <a:spAutoFit/>
          </a:bodyPr>
          <a:lstStyle/>
          <a:p>
            <a:pPr algn="ctr"/>
            <a:r>
              <a:rPr lang="en-US" sz="3600" b="1" dirty="0" smtClean="0">
                <a:solidFill>
                  <a:srgbClr val="FFFF00"/>
                </a:solidFill>
              </a:rPr>
              <a:t>Conclusion </a:t>
            </a:r>
          </a:p>
        </p:txBody>
      </p:sp>
      <p:sp>
        <p:nvSpPr>
          <p:cNvPr id="6" name="Rectangle 5"/>
          <p:cNvSpPr/>
          <p:nvPr/>
        </p:nvSpPr>
        <p:spPr>
          <a:xfrm>
            <a:off x="228600" y="5257800"/>
            <a:ext cx="8775405" cy="1323439"/>
          </a:xfrm>
          <a:prstGeom prst="rect">
            <a:avLst/>
          </a:prstGeom>
        </p:spPr>
        <p:txBody>
          <a:bodyPr wrap="square">
            <a:spAutoFit/>
          </a:bodyPr>
          <a:lstStyle/>
          <a:p>
            <a:r>
              <a:rPr lang="en-US" sz="2000" dirty="0" smtClean="0"/>
              <a:t>SO ABOVE IT </a:t>
            </a:r>
            <a:r>
              <a:rPr lang="en-US" sz="2000" dirty="0"/>
              <a:t>ALL – WE </a:t>
            </a:r>
            <a:r>
              <a:rPr lang="en-US" sz="2000" dirty="0" smtClean="0"/>
              <a:t>FIND THE </a:t>
            </a:r>
            <a:r>
              <a:rPr lang="en-US" sz="2000" dirty="0"/>
              <a:t>ONE </a:t>
            </a:r>
            <a:r>
              <a:rPr lang="en-US" sz="2000" dirty="0" smtClean="0"/>
              <a:t>AND ONLY LOVER OF OUR SOUL – </a:t>
            </a:r>
            <a:r>
              <a:rPr lang="en-US" sz="2000" dirty="0"/>
              <a:t>WHO SPOKE LIFE OVER OUR DEAD HEARTS – WHO SPOKE LIFE OVER OUR </a:t>
            </a:r>
            <a:r>
              <a:rPr lang="en-US" sz="2000" dirty="0" smtClean="0"/>
              <a:t>DISCOURAGED SPIRITS – HE IS TRULY THE </a:t>
            </a:r>
            <a:r>
              <a:rPr lang="en-US" sz="2000" dirty="0" err="1" smtClean="0"/>
              <a:t>WAYMAKER</a:t>
            </a:r>
            <a:r>
              <a:rPr lang="en-US" sz="2000" dirty="0" smtClean="0"/>
              <a:t> – THE PEACE MAKER – THE JOY MAKER – AND HE WILL NEVER LEAVE US OR FORSAKE US.</a:t>
            </a:r>
            <a:endParaRPr lang="en-US" sz="2000" dirty="0"/>
          </a:p>
        </p:txBody>
      </p:sp>
      <p:sp>
        <p:nvSpPr>
          <p:cNvPr id="7" name="Rectangle 6"/>
          <p:cNvSpPr/>
          <p:nvPr/>
        </p:nvSpPr>
        <p:spPr>
          <a:xfrm>
            <a:off x="228600" y="762000"/>
            <a:ext cx="8763000" cy="1015663"/>
          </a:xfrm>
          <a:prstGeom prst="rect">
            <a:avLst/>
          </a:prstGeom>
        </p:spPr>
        <p:txBody>
          <a:bodyPr wrap="square">
            <a:spAutoFit/>
          </a:bodyPr>
          <a:lstStyle/>
          <a:p>
            <a:r>
              <a:rPr lang="en-US" sz="2000" dirty="0"/>
              <a:t>WHY </a:t>
            </a:r>
            <a:r>
              <a:rPr lang="en-US" sz="2000" dirty="0" smtClean="0"/>
              <a:t>DOES GOD ALLOW </a:t>
            </a:r>
            <a:r>
              <a:rPr lang="en-US" sz="2000" dirty="0"/>
              <a:t>HIS PEOPLE TO CONTEND WITH CRAZY </a:t>
            </a:r>
            <a:r>
              <a:rPr lang="en-US" sz="2000" dirty="0" smtClean="0"/>
              <a:t>INCONVENIENCES IN </a:t>
            </a:r>
            <a:r>
              <a:rPr lang="en-US" sz="2000" dirty="0"/>
              <a:t>LIFE – THEY HAVE SORROWS – THEY HAVE BROKENNESS – THEY HAVE PAIN – THEY HAVE SETBACKS AND FAILURES?</a:t>
            </a:r>
          </a:p>
        </p:txBody>
      </p:sp>
      <p:sp>
        <p:nvSpPr>
          <p:cNvPr id="8" name="Rectangle 7"/>
          <p:cNvSpPr/>
          <p:nvPr/>
        </p:nvSpPr>
        <p:spPr>
          <a:xfrm>
            <a:off x="228600" y="1871008"/>
            <a:ext cx="8763000" cy="1938992"/>
          </a:xfrm>
          <a:prstGeom prst="rect">
            <a:avLst/>
          </a:prstGeom>
        </p:spPr>
        <p:txBody>
          <a:bodyPr wrap="square">
            <a:spAutoFit/>
          </a:bodyPr>
          <a:lstStyle/>
          <a:p>
            <a:r>
              <a:rPr lang="en-US" sz="2000" dirty="0">
                <a:solidFill>
                  <a:srgbClr val="FFFF00"/>
                </a:solidFill>
              </a:rPr>
              <a:t> </a:t>
            </a:r>
            <a:r>
              <a:rPr lang="en-US" sz="2000" b="1" dirty="0" smtClean="0">
                <a:solidFill>
                  <a:srgbClr val="FFFF00"/>
                </a:solidFill>
              </a:rPr>
              <a:t>WELL THE ONLY THING THAT MAKES SENSE – IS THAT GOD INCONVENIENCED HIMSELF MORE THAN ANYTHING WE WILL EXPERIENCE JUST TO BRING US SALVATION AND </a:t>
            </a:r>
            <a:r>
              <a:rPr lang="en-US" sz="2000" dirty="0" smtClean="0">
                <a:solidFill>
                  <a:srgbClr val="FFFF00"/>
                </a:solidFill>
              </a:rPr>
              <a:t> </a:t>
            </a:r>
            <a:r>
              <a:rPr lang="en-US" sz="2000" b="1" dirty="0" smtClean="0">
                <a:solidFill>
                  <a:srgbClr val="FFFF00"/>
                </a:solidFill>
              </a:rPr>
              <a:t>IT’S </a:t>
            </a:r>
            <a:r>
              <a:rPr lang="en-US" sz="2000" b="1" dirty="0">
                <a:solidFill>
                  <a:srgbClr val="FFFF00"/>
                </a:solidFill>
              </a:rPr>
              <a:t>THE UNDERSERVING NATURE OF JESUS’ INTERVENTION – THAT CAPTURES OUR HEARTS AND CHANGES THE WHOLE </a:t>
            </a:r>
            <a:r>
              <a:rPr lang="en-US" sz="2000" b="1" dirty="0" smtClean="0">
                <a:solidFill>
                  <a:srgbClr val="FFFF00"/>
                </a:solidFill>
              </a:rPr>
              <a:t>EQUATION – AND BRINGS US INTO GRATEFULNESS AND PEACE </a:t>
            </a:r>
            <a:r>
              <a:rPr lang="en-US" sz="2000" b="1" dirty="0">
                <a:solidFill>
                  <a:srgbClr val="FFFF00"/>
                </a:solidFill>
              </a:rPr>
              <a:t>– EVEN IN THE UPSIDE DOWN MOMENTS WHEN IT LOOKS LIKE JESUS LEFT US DOWN – HE IS STILL </a:t>
            </a:r>
            <a:r>
              <a:rPr lang="en-US" sz="2000" b="1" dirty="0" smtClean="0">
                <a:solidFill>
                  <a:srgbClr val="FFFF00"/>
                </a:solidFill>
              </a:rPr>
              <a:t>WORTHY.</a:t>
            </a:r>
            <a:endParaRPr lang="en-US" sz="2000" dirty="0">
              <a:solidFill>
                <a:srgbClr val="FFFF00"/>
              </a:solidFill>
            </a:endParaRPr>
          </a:p>
        </p:txBody>
      </p:sp>
    </p:spTree>
    <p:extLst>
      <p:ext uri="{BB962C8B-B14F-4D97-AF65-F5344CB8AC3E}">
        <p14:creationId xmlns:p14="http://schemas.microsoft.com/office/powerpoint/2010/main" val="205564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077200" cy="4832092"/>
          </a:xfrm>
          <a:prstGeom prst="rect">
            <a:avLst/>
          </a:prstGeom>
        </p:spPr>
        <p:txBody>
          <a:bodyPr wrap="square">
            <a:spAutoFit/>
          </a:bodyPr>
          <a:lstStyle/>
          <a:p>
            <a:r>
              <a:rPr lang="en-US" sz="2800" dirty="0"/>
              <a:t> For the LORD'S portion is </a:t>
            </a:r>
            <a:r>
              <a:rPr lang="en-US" sz="2800" dirty="0" smtClean="0"/>
              <a:t>His </a:t>
            </a:r>
            <a:r>
              <a:rPr lang="en-US" sz="2800" dirty="0"/>
              <a:t>people; Jacob is the lot of </a:t>
            </a:r>
            <a:r>
              <a:rPr lang="en-US" sz="2800" dirty="0" smtClean="0"/>
              <a:t>His </a:t>
            </a:r>
            <a:r>
              <a:rPr lang="en-US" sz="2800" dirty="0"/>
              <a:t>inheritance. </a:t>
            </a:r>
            <a:r>
              <a:rPr lang="en-US" sz="2800" b="1" dirty="0" smtClean="0">
                <a:solidFill>
                  <a:srgbClr val="FFFF00"/>
                </a:solidFill>
              </a:rPr>
              <a:t>He </a:t>
            </a:r>
            <a:r>
              <a:rPr lang="en-US" sz="2800" b="1" dirty="0">
                <a:solidFill>
                  <a:srgbClr val="FFFF00"/>
                </a:solidFill>
              </a:rPr>
              <a:t>found </a:t>
            </a:r>
            <a:r>
              <a:rPr lang="en-US" sz="2800" b="1" dirty="0" smtClean="0">
                <a:solidFill>
                  <a:srgbClr val="FFFF00"/>
                </a:solidFill>
              </a:rPr>
              <a:t>him (Israel) </a:t>
            </a:r>
            <a:r>
              <a:rPr lang="en-US" sz="2800" b="1" dirty="0">
                <a:solidFill>
                  <a:srgbClr val="FFFF00"/>
                </a:solidFill>
              </a:rPr>
              <a:t>in a desert land, and in the waste howling wilderness</a:t>
            </a:r>
            <a:r>
              <a:rPr lang="en-US" sz="2800" dirty="0"/>
              <a:t>; </a:t>
            </a:r>
            <a:r>
              <a:rPr lang="en-US" sz="2800" dirty="0" smtClean="0"/>
              <a:t>He </a:t>
            </a:r>
            <a:r>
              <a:rPr lang="en-US" sz="2800" dirty="0"/>
              <a:t>led him about, </a:t>
            </a:r>
            <a:r>
              <a:rPr lang="en-US" sz="2800" dirty="0" smtClean="0"/>
              <a:t>He </a:t>
            </a:r>
            <a:r>
              <a:rPr lang="en-US" sz="2800" dirty="0"/>
              <a:t>instructed him, </a:t>
            </a:r>
            <a:r>
              <a:rPr lang="en-US" sz="2800" dirty="0" smtClean="0"/>
              <a:t>He </a:t>
            </a:r>
            <a:r>
              <a:rPr lang="en-US" sz="2800" dirty="0"/>
              <a:t>kept him as the apple of </a:t>
            </a:r>
            <a:r>
              <a:rPr lang="en-US" sz="2800" dirty="0" smtClean="0"/>
              <a:t>His </a:t>
            </a:r>
            <a:r>
              <a:rPr lang="en-US" sz="2800" dirty="0"/>
              <a:t>eye. 11  As an eagle </a:t>
            </a:r>
            <a:r>
              <a:rPr lang="en-US" sz="2800" dirty="0" err="1"/>
              <a:t>stirreth</a:t>
            </a:r>
            <a:r>
              <a:rPr lang="en-US" sz="2800" dirty="0"/>
              <a:t> up her nest, </a:t>
            </a:r>
            <a:r>
              <a:rPr lang="en-US" sz="2800" dirty="0" err="1"/>
              <a:t>fluttereth</a:t>
            </a:r>
            <a:r>
              <a:rPr lang="en-US" sz="2800" dirty="0"/>
              <a:t> over her young, </a:t>
            </a:r>
            <a:r>
              <a:rPr lang="en-US" sz="2800" dirty="0" err="1"/>
              <a:t>spreadeth</a:t>
            </a:r>
            <a:r>
              <a:rPr lang="en-US" sz="2800" dirty="0"/>
              <a:t> abroad her wings, taketh them, </a:t>
            </a:r>
            <a:r>
              <a:rPr lang="en-US" sz="2800" dirty="0" err="1"/>
              <a:t>beareth</a:t>
            </a:r>
            <a:r>
              <a:rPr lang="en-US" sz="2800" dirty="0"/>
              <a:t> them on her wings: 12  So the LORD alone did lead him, and there was no strange god with </a:t>
            </a:r>
            <a:r>
              <a:rPr lang="en-US" sz="2800" dirty="0" smtClean="0"/>
              <a:t>Him</a:t>
            </a:r>
            <a:r>
              <a:rPr lang="en-US" sz="2800" dirty="0"/>
              <a:t>. 13  He made him ride on the high places of the earth, that he might eat the increase of the fields; and </a:t>
            </a:r>
            <a:r>
              <a:rPr lang="en-US" sz="2800" dirty="0" smtClean="0"/>
              <a:t>He </a:t>
            </a:r>
            <a:r>
              <a:rPr lang="en-US" sz="2800" dirty="0"/>
              <a:t>made him to suck honey out of the rock, and oil out of the flinty rock; Deuteronomy 32:9-13 (KJV)</a:t>
            </a:r>
          </a:p>
        </p:txBody>
      </p:sp>
      <p:sp>
        <p:nvSpPr>
          <p:cNvPr id="5" name="Rectangle 4"/>
          <p:cNvSpPr/>
          <p:nvPr/>
        </p:nvSpPr>
        <p:spPr>
          <a:xfrm>
            <a:off x="457200" y="152400"/>
            <a:ext cx="8153400" cy="1200329"/>
          </a:xfrm>
          <a:prstGeom prst="rect">
            <a:avLst/>
          </a:prstGeom>
        </p:spPr>
        <p:txBody>
          <a:bodyPr wrap="square">
            <a:spAutoFit/>
          </a:bodyPr>
          <a:lstStyle/>
          <a:p>
            <a:pPr algn="ctr"/>
            <a:r>
              <a:rPr lang="en-US" sz="3600" b="1" dirty="0">
                <a:solidFill>
                  <a:srgbClr val="FFFF00"/>
                </a:solidFill>
              </a:rPr>
              <a:t>God Sent His Son Into A Howling Wilderness Of Sin And Darkness And Despair </a:t>
            </a:r>
            <a:endParaRPr lang="en-US" sz="3600" b="1" dirty="0" smtClean="0">
              <a:solidFill>
                <a:srgbClr val="FFFF00"/>
              </a:solidFill>
            </a:endParaRPr>
          </a:p>
        </p:txBody>
      </p:sp>
    </p:spTree>
    <p:extLst>
      <p:ext uri="{BB962C8B-B14F-4D97-AF65-F5344CB8AC3E}">
        <p14:creationId xmlns:p14="http://schemas.microsoft.com/office/powerpoint/2010/main" val="30660835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749457"/>
            <a:ext cx="8458200" cy="3108543"/>
          </a:xfrm>
          <a:prstGeom prst="rect">
            <a:avLst/>
          </a:prstGeom>
        </p:spPr>
        <p:txBody>
          <a:bodyPr wrap="square">
            <a:spAutoFit/>
          </a:bodyPr>
          <a:lstStyle/>
          <a:p>
            <a:r>
              <a:rPr lang="en-US" sz="2800" dirty="0"/>
              <a:t>The </a:t>
            </a:r>
            <a:r>
              <a:rPr lang="en-US" sz="2800" b="1" dirty="0">
                <a:solidFill>
                  <a:srgbClr val="FFFF00"/>
                </a:solidFill>
              </a:rPr>
              <a:t>Anno Domini </a:t>
            </a:r>
            <a:r>
              <a:rPr lang="en-US" sz="2800" dirty="0"/>
              <a:t>dating system was devised in 525 by </a:t>
            </a:r>
            <a:r>
              <a:rPr lang="en-US" sz="2800" b="1" dirty="0">
                <a:solidFill>
                  <a:srgbClr val="FFFF00"/>
                </a:solidFill>
              </a:rPr>
              <a:t>Dionysius </a:t>
            </a:r>
            <a:r>
              <a:rPr lang="en-US" sz="2800" b="1" dirty="0" err="1">
                <a:solidFill>
                  <a:srgbClr val="FFFF00"/>
                </a:solidFill>
              </a:rPr>
              <a:t>Exiguus</a:t>
            </a:r>
            <a:r>
              <a:rPr lang="en-US" sz="2800" b="1" dirty="0">
                <a:solidFill>
                  <a:srgbClr val="FFFF00"/>
                </a:solidFill>
              </a:rPr>
              <a:t> </a:t>
            </a:r>
            <a:r>
              <a:rPr lang="en-US" sz="2800" dirty="0"/>
              <a:t>to enumerate the years in his Easter table. His system was to replace the Diocletian era that had been used in older Easter tables, as he did not wish to continue the memory of a tyrant who persecuted </a:t>
            </a:r>
            <a:r>
              <a:rPr lang="en-US" sz="2800" dirty="0" smtClean="0"/>
              <a:t>Christians. </a:t>
            </a:r>
            <a:r>
              <a:rPr lang="en-US" sz="2800" dirty="0"/>
              <a:t>The last year of the old table, Diocletian Anno </a:t>
            </a:r>
            <a:r>
              <a:rPr lang="en-US" sz="2800" dirty="0" err="1"/>
              <a:t>Martyrium</a:t>
            </a:r>
            <a:r>
              <a:rPr lang="en-US" sz="2800" dirty="0"/>
              <a:t> 247, was immediately followed by the first year of his table, Anno Domini 532. </a:t>
            </a:r>
          </a:p>
        </p:txBody>
      </p:sp>
      <p:pic>
        <p:nvPicPr>
          <p:cNvPr id="5" name="Picture 4"/>
          <p:cNvPicPr/>
          <p:nvPr/>
        </p:nvPicPr>
        <p:blipFill>
          <a:blip r:embed="rId2"/>
          <a:stretch>
            <a:fillRect/>
          </a:stretch>
        </p:blipFill>
        <p:spPr>
          <a:xfrm>
            <a:off x="6890488" y="228600"/>
            <a:ext cx="1803400" cy="2540000"/>
          </a:xfrm>
          <a:prstGeom prst="rect">
            <a:avLst/>
          </a:prstGeom>
        </p:spPr>
      </p:pic>
      <p:sp>
        <p:nvSpPr>
          <p:cNvPr id="6" name="Rectangle 5"/>
          <p:cNvSpPr/>
          <p:nvPr/>
        </p:nvSpPr>
        <p:spPr>
          <a:xfrm>
            <a:off x="457200" y="435114"/>
            <a:ext cx="5943600" cy="707886"/>
          </a:xfrm>
          <a:prstGeom prst="rect">
            <a:avLst/>
          </a:prstGeom>
        </p:spPr>
        <p:txBody>
          <a:bodyPr wrap="square">
            <a:spAutoFit/>
          </a:bodyPr>
          <a:lstStyle/>
          <a:p>
            <a:pPr algn="ctr"/>
            <a:r>
              <a:rPr lang="en-US" sz="4000" b="1" dirty="0" smtClean="0">
                <a:solidFill>
                  <a:srgbClr val="FFFF00"/>
                </a:solidFill>
              </a:rPr>
              <a:t>How Did We Get “A.D. 1” ?</a:t>
            </a:r>
          </a:p>
        </p:txBody>
      </p:sp>
      <p:sp>
        <p:nvSpPr>
          <p:cNvPr id="7" name="TextBox 6"/>
          <p:cNvSpPr txBox="1"/>
          <p:nvPr/>
        </p:nvSpPr>
        <p:spPr>
          <a:xfrm>
            <a:off x="6858000" y="2768600"/>
            <a:ext cx="2057400" cy="400110"/>
          </a:xfrm>
          <a:prstGeom prst="rect">
            <a:avLst/>
          </a:prstGeom>
          <a:noFill/>
        </p:spPr>
        <p:txBody>
          <a:bodyPr wrap="square" rtlCol="0">
            <a:spAutoFit/>
          </a:bodyPr>
          <a:lstStyle/>
          <a:p>
            <a:r>
              <a:rPr lang="en-US" sz="2000" dirty="0" smtClean="0"/>
              <a:t>Dionysius </a:t>
            </a:r>
            <a:r>
              <a:rPr lang="en-US" sz="2000" dirty="0" err="1" smtClean="0"/>
              <a:t>Exiguus</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3343908801"/>
              </p:ext>
            </p:extLst>
          </p:nvPr>
        </p:nvGraphicFramePr>
        <p:xfrm>
          <a:off x="487326" y="1813560"/>
          <a:ext cx="6096000" cy="1615440"/>
        </p:xfrm>
        <a:graphic>
          <a:graphicData uri="http://schemas.openxmlformats.org/drawingml/2006/table">
            <a:tbl>
              <a:tblPr firstRow="1" firstCol="1" bandRow="1">
                <a:tableStyleId>{5C22544A-7EE6-4342-B048-85BDC9FD1C3A}</a:tableStyleId>
              </a:tblPr>
              <a:tblGrid>
                <a:gridCol w="2032000"/>
                <a:gridCol w="2032000"/>
                <a:gridCol w="2032000"/>
              </a:tblGrid>
              <a:tr h="0">
                <a:tc>
                  <a:txBody>
                    <a:bodyPr/>
                    <a:lstStyle/>
                    <a:p>
                      <a:pPr marL="0" marR="0">
                        <a:spcBef>
                          <a:spcPts val="0"/>
                        </a:spcBef>
                        <a:spcAft>
                          <a:spcPts val="0"/>
                        </a:spcAft>
                      </a:pPr>
                      <a:r>
                        <a:rPr lang="en-US" sz="2200" dirty="0">
                          <a:effectLst/>
                        </a:rPr>
                        <a:t>Year </a:t>
                      </a:r>
                      <a:endParaRPr lang="en-US" sz="2000" dirty="0">
                        <a:effectLst/>
                        <a:latin typeface="Arial"/>
                        <a:ea typeface="Calibri"/>
                      </a:endParaRPr>
                    </a:p>
                  </a:txBody>
                  <a:tcPr marL="68580" marR="68580" marT="0" marB="0"/>
                </a:tc>
                <a:tc>
                  <a:txBody>
                    <a:bodyPr/>
                    <a:lstStyle/>
                    <a:p>
                      <a:pPr marL="0" marR="0">
                        <a:spcBef>
                          <a:spcPts val="0"/>
                        </a:spcBef>
                        <a:spcAft>
                          <a:spcPts val="0"/>
                        </a:spcAft>
                      </a:pPr>
                      <a:r>
                        <a:rPr lang="en-US" sz="2200" dirty="0">
                          <a:effectLst/>
                        </a:rPr>
                        <a:t>Month </a:t>
                      </a:r>
                      <a:endParaRPr lang="en-US" sz="2000" dirty="0">
                        <a:effectLst/>
                        <a:latin typeface="Arial"/>
                        <a:ea typeface="Calibri"/>
                      </a:endParaRPr>
                    </a:p>
                  </a:txBody>
                  <a:tcPr marL="68580" marR="68580" marT="0" marB="0"/>
                </a:tc>
                <a:tc>
                  <a:txBody>
                    <a:bodyPr/>
                    <a:lstStyle/>
                    <a:p>
                      <a:pPr marL="0" marR="0">
                        <a:spcBef>
                          <a:spcPts val="0"/>
                        </a:spcBef>
                        <a:spcAft>
                          <a:spcPts val="0"/>
                        </a:spcAft>
                      </a:pPr>
                      <a:r>
                        <a:rPr lang="en-US" sz="2200">
                          <a:effectLst/>
                        </a:rPr>
                        <a:t>Day</a:t>
                      </a:r>
                      <a:endParaRPr lang="en-US" sz="2000">
                        <a:effectLst/>
                        <a:latin typeface="Arial"/>
                        <a:ea typeface="Calibri"/>
                      </a:endParaRPr>
                    </a:p>
                  </a:txBody>
                  <a:tcPr marL="68580" marR="68580" marT="0" marB="0"/>
                </a:tc>
              </a:tr>
              <a:tr h="0">
                <a:tc>
                  <a:txBody>
                    <a:bodyPr/>
                    <a:lstStyle/>
                    <a:p>
                      <a:pPr marL="0" marR="0">
                        <a:spcBef>
                          <a:spcPts val="0"/>
                        </a:spcBef>
                        <a:spcAft>
                          <a:spcPts val="0"/>
                        </a:spcAft>
                      </a:pPr>
                      <a:r>
                        <a:rPr lang="en-US" sz="2200">
                          <a:effectLst/>
                        </a:rPr>
                        <a:t>15</a:t>
                      </a:r>
                      <a:r>
                        <a:rPr lang="en-US" sz="2200" baseline="30000">
                          <a:effectLst/>
                        </a:rPr>
                        <a:t>th</a:t>
                      </a:r>
                      <a:r>
                        <a:rPr lang="en-US" sz="2200">
                          <a:effectLst/>
                        </a:rPr>
                        <a:t> Yr. Tiberius Caesar </a:t>
                      </a:r>
                      <a:endParaRPr lang="en-US" sz="2000">
                        <a:effectLst/>
                        <a:latin typeface="Arial"/>
                        <a:ea typeface="Calibri"/>
                      </a:endParaRPr>
                    </a:p>
                  </a:txBody>
                  <a:tcPr marL="68580" marR="68580" marT="0" marB="0"/>
                </a:tc>
                <a:tc>
                  <a:txBody>
                    <a:bodyPr/>
                    <a:lstStyle/>
                    <a:p>
                      <a:pPr marL="0" marR="0">
                        <a:spcBef>
                          <a:spcPts val="0"/>
                        </a:spcBef>
                        <a:spcAft>
                          <a:spcPts val="0"/>
                        </a:spcAft>
                      </a:pPr>
                      <a:r>
                        <a:rPr lang="en-US" sz="2200" dirty="0">
                          <a:effectLst/>
                        </a:rPr>
                        <a:t>January </a:t>
                      </a:r>
                      <a:endParaRPr lang="en-US" sz="2000" dirty="0">
                        <a:effectLst/>
                        <a:latin typeface="Arial"/>
                        <a:ea typeface="Calibri"/>
                      </a:endParaRPr>
                    </a:p>
                  </a:txBody>
                  <a:tcPr marL="68580" marR="68580" marT="0" marB="0"/>
                </a:tc>
                <a:tc>
                  <a:txBody>
                    <a:bodyPr/>
                    <a:lstStyle/>
                    <a:p>
                      <a:pPr marL="0" marR="0">
                        <a:spcBef>
                          <a:spcPts val="0"/>
                        </a:spcBef>
                        <a:spcAft>
                          <a:spcPts val="0"/>
                        </a:spcAft>
                      </a:pPr>
                      <a:r>
                        <a:rPr lang="en-US" sz="2200" dirty="0">
                          <a:effectLst/>
                        </a:rPr>
                        <a:t>1</a:t>
                      </a:r>
                      <a:endParaRPr lang="en-US" sz="2000" dirty="0">
                        <a:effectLst/>
                        <a:latin typeface="Arial"/>
                        <a:ea typeface="Calibri"/>
                      </a:endParaRPr>
                    </a:p>
                  </a:txBody>
                  <a:tcPr marL="68580" marR="68580" marT="0" marB="0"/>
                </a:tc>
              </a:tr>
              <a:tr h="0">
                <a:tc>
                  <a:txBody>
                    <a:bodyPr/>
                    <a:lstStyle/>
                    <a:p>
                      <a:pPr marL="0" marR="0">
                        <a:spcBef>
                          <a:spcPts val="0"/>
                        </a:spcBef>
                        <a:spcAft>
                          <a:spcPts val="0"/>
                        </a:spcAft>
                      </a:pPr>
                      <a:r>
                        <a:rPr lang="en-US" sz="2000" dirty="0" smtClean="0">
                          <a:effectLst/>
                          <a:latin typeface="Arial"/>
                          <a:ea typeface="Calibri"/>
                        </a:rPr>
                        <a:t>247 Yr.</a:t>
                      </a:r>
                      <a:r>
                        <a:rPr lang="en-US" sz="2000" baseline="0" dirty="0" smtClean="0">
                          <a:effectLst/>
                          <a:latin typeface="Arial"/>
                          <a:ea typeface="Calibri"/>
                        </a:rPr>
                        <a:t> From Diocletian</a:t>
                      </a:r>
                      <a:endParaRPr lang="en-US" sz="2000" dirty="0">
                        <a:effectLst/>
                        <a:latin typeface="Arial"/>
                        <a:ea typeface="Calibri"/>
                      </a:endParaRPr>
                    </a:p>
                  </a:txBody>
                  <a:tcPr marL="68580" marR="68580" marT="0" marB="0"/>
                </a:tc>
                <a:tc>
                  <a:txBody>
                    <a:bodyPr/>
                    <a:lstStyle/>
                    <a:p>
                      <a:pPr marL="0" marR="0">
                        <a:spcBef>
                          <a:spcPts val="0"/>
                        </a:spcBef>
                        <a:spcAft>
                          <a:spcPts val="0"/>
                        </a:spcAft>
                      </a:pPr>
                      <a:r>
                        <a:rPr lang="en-US" sz="2000" dirty="0" smtClean="0">
                          <a:effectLst/>
                          <a:latin typeface="Arial"/>
                          <a:ea typeface="Calibri"/>
                        </a:rPr>
                        <a:t>June</a:t>
                      </a:r>
                      <a:endParaRPr lang="en-US" sz="2000" dirty="0">
                        <a:effectLst/>
                        <a:latin typeface="Arial"/>
                        <a:ea typeface="Calibri"/>
                      </a:endParaRPr>
                    </a:p>
                  </a:txBody>
                  <a:tcPr marL="68580" marR="68580" marT="0" marB="0"/>
                </a:tc>
                <a:tc>
                  <a:txBody>
                    <a:bodyPr/>
                    <a:lstStyle/>
                    <a:p>
                      <a:pPr marL="0" marR="0">
                        <a:spcBef>
                          <a:spcPts val="0"/>
                        </a:spcBef>
                        <a:spcAft>
                          <a:spcPts val="0"/>
                        </a:spcAft>
                      </a:pPr>
                      <a:r>
                        <a:rPr lang="en-US" sz="2000" dirty="0" smtClean="0">
                          <a:effectLst/>
                          <a:latin typeface="Arial"/>
                          <a:ea typeface="Calibri"/>
                        </a:rPr>
                        <a:t>6</a:t>
                      </a:r>
                      <a:endParaRPr lang="en-US" sz="2000" dirty="0">
                        <a:effectLst/>
                        <a:latin typeface="Arial"/>
                        <a:ea typeface="Calibri"/>
                      </a:endParaRPr>
                    </a:p>
                  </a:txBody>
                  <a:tcPr marL="68580" marR="68580" marT="0" marB="0"/>
                </a:tc>
              </a:tr>
            </a:tbl>
          </a:graphicData>
        </a:graphic>
      </p:graphicFrame>
      <p:sp>
        <p:nvSpPr>
          <p:cNvPr id="10" name="TextBox 9"/>
          <p:cNvSpPr txBox="1"/>
          <p:nvPr/>
        </p:nvSpPr>
        <p:spPr>
          <a:xfrm>
            <a:off x="1524000" y="1290340"/>
            <a:ext cx="3962400" cy="523220"/>
          </a:xfrm>
          <a:prstGeom prst="rect">
            <a:avLst/>
          </a:prstGeom>
          <a:noFill/>
        </p:spPr>
        <p:txBody>
          <a:bodyPr wrap="square" rtlCol="0">
            <a:spAutoFit/>
          </a:bodyPr>
          <a:lstStyle/>
          <a:p>
            <a:pPr algn="ctr"/>
            <a:r>
              <a:rPr lang="en-US" sz="2800" dirty="0" smtClean="0">
                <a:solidFill>
                  <a:srgbClr val="FFFF00"/>
                </a:solidFill>
              </a:rPr>
              <a:t>ROMAN CALENDAR </a:t>
            </a:r>
            <a:endParaRPr lang="en-US" sz="2800" dirty="0">
              <a:solidFill>
                <a:srgbClr val="FFFF00"/>
              </a:solidFill>
            </a:endParaRPr>
          </a:p>
        </p:txBody>
      </p:sp>
    </p:spTree>
    <p:extLst>
      <p:ext uri="{BB962C8B-B14F-4D97-AF65-F5344CB8AC3E}">
        <p14:creationId xmlns:p14="http://schemas.microsoft.com/office/powerpoint/2010/main" val="1742753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ample Closed-loop Marketing Design Principles &gt; Revenue Architects Blo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30" t="2904" r="5445" b="4751"/>
          <a:stretch/>
        </p:blipFill>
        <p:spPr bwMode="auto">
          <a:xfrm rot="18244644">
            <a:off x="2216383" y="940453"/>
            <a:ext cx="4757481" cy="5076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13395"/>
            <a:ext cx="8153400" cy="1384995"/>
          </a:xfrm>
          <a:prstGeom prst="rect">
            <a:avLst/>
          </a:prstGeom>
        </p:spPr>
        <p:txBody>
          <a:bodyPr wrap="square">
            <a:spAutoFit/>
          </a:bodyPr>
          <a:lstStyle/>
          <a:p>
            <a:pPr algn="ctr"/>
            <a:r>
              <a:rPr lang="en-US" sz="2800" b="1" dirty="0" smtClean="0">
                <a:solidFill>
                  <a:srgbClr val="FFFF00"/>
                </a:solidFill>
              </a:rPr>
              <a:t>Jesus Came Into the World and Broke Into</a:t>
            </a:r>
          </a:p>
          <a:p>
            <a:pPr algn="ctr"/>
            <a:r>
              <a:rPr lang="en-US" sz="2800" b="1" dirty="0" smtClean="0">
                <a:solidFill>
                  <a:srgbClr val="FFFF00"/>
                </a:solidFill>
              </a:rPr>
              <a:t>The Closed Loop of Mankind’s </a:t>
            </a:r>
          </a:p>
          <a:p>
            <a:pPr algn="ctr"/>
            <a:r>
              <a:rPr lang="en-US" sz="2800" b="1" dirty="0" smtClean="0">
                <a:solidFill>
                  <a:srgbClr val="FFFF00"/>
                </a:solidFill>
              </a:rPr>
              <a:t>Systems of  Sin, Idolatry, and Tyranny </a:t>
            </a:r>
          </a:p>
        </p:txBody>
      </p:sp>
      <p:pic>
        <p:nvPicPr>
          <p:cNvPr id="3076" name="Picture 4" descr="Picture a Christmas - Manger Multi Pan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9" t="13167" r="18418" b="12830"/>
          <a:stretch/>
        </p:blipFill>
        <p:spPr bwMode="auto">
          <a:xfrm>
            <a:off x="3581400" y="2489425"/>
            <a:ext cx="1805676" cy="20297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1762683"/>
            <a:ext cx="1752600" cy="646331"/>
          </a:xfrm>
          <a:prstGeom prst="rect">
            <a:avLst/>
          </a:prstGeom>
          <a:noFill/>
        </p:spPr>
        <p:txBody>
          <a:bodyPr wrap="square" rtlCol="0">
            <a:spAutoFit/>
          </a:bodyPr>
          <a:lstStyle/>
          <a:p>
            <a:r>
              <a:rPr lang="en-US" sz="3600" dirty="0" smtClean="0"/>
              <a:t>Idolatry </a:t>
            </a:r>
            <a:endParaRPr lang="en-US" sz="3600" dirty="0"/>
          </a:p>
        </p:txBody>
      </p:sp>
      <p:sp>
        <p:nvSpPr>
          <p:cNvPr id="8" name="TextBox 7"/>
          <p:cNvSpPr txBox="1"/>
          <p:nvPr/>
        </p:nvSpPr>
        <p:spPr>
          <a:xfrm>
            <a:off x="1828800" y="4966395"/>
            <a:ext cx="1752600" cy="646331"/>
          </a:xfrm>
          <a:prstGeom prst="rect">
            <a:avLst/>
          </a:prstGeom>
          <a:noFill/>
        </p:spPr>
        <p:txBody>
          <a:bodyPr wrap="square" rtlCol="0">
            <a:spAutoFit/>
          </a:bodyPr>
          <a:lstStyle/>
          <a:p>
            <a:r>
              <a:rPr lang="en-US" sz="3600" dirty="0" smtClean="0"/>
              <a:t>Tyranny  </a:t>
            </a:r>
            <a:endParaRPr lang="en-US" sz="3600" dirty="0"/>
          </a:p>
        </p:txBody>
      </p:sp>
      <p:sp>
        <p:nvSpPr>
          <p:cNvPr id="9" name="TextBox 8"/>
          <p:cNvSpPr txBox="1"/>
          <p:nvPr/>
        </p:nvSpPr>
        <p:spPr>
          <a:xfrm>
            <a:off x="6858000" y="3429000"/>
            <a:ext cx="2590800" cy="1200329"/>
          </a:xfrm>
          <a:prstGeom prst="rect">
            <a:avLst/>
          </a:prstGeom>
          <a:noFill/>
        </p:spPr>
        <p:txBody>
          <a:bodyPr wrap="square" rtlCol="0">
            <a:spAutoFit/>
          </a:bodyPr>
          <a:lstStyle/>
          <a:p>
            <a:r>
              <a:rPr lang="en-US" sz="3600" dirty="0" smtClean="0"/>
              <a:t>Lie To The Masses </a:t>
            </a:r>
            <a:endParaRPr lang="en-US" sz="3600" dirty="0"/>
          </a:p>
        </p:txBody>
      </p:sp>
      <p:sp>
        <p:nvSpPr>
          <p:cNvPr id="10" name="TextBox 9"/>
          <p:cNvSpPr txBox="1"/>
          <p:nvPr/>
        </p:nvSpPr>
        <p:spPr>
          <a:xfrm>
            <a:off x="304800" y="1618015"/>
            <a:ext cx="2057400" cy="2062103"/>
          </a:xfrm>
          <a:prstGeom prst="rect">
            <a:avLst/>
          </a:prstGeom>
          <a:noFill/>
        </p:spPr>
        <p:txBody>
          <a:bodyPr wrap="square" rtlCol="0">
            <a:spAutoFit/>
          </a:bodyPr>
          <a:lstStyle/>
          <a:p>
            <a:r>
              <a:rPr lang="en-US" sz="3200" dirty="0" smtClean="0"/>
              <a:t>People  </a:t>
            </a:r>
            <a:r>
              <a:rPr lang="en-US" sz="3200" dirty="0"/>
              <a:t>Want </a:t>
            </a:r>
            <a:r>
              <a:rPr lang="en-US" sz="3200" dirty="0" smtClean="0"/>
              <a:t>More </a:t>
            </a:r>
          </a:p>
          <a:p>
            <a:r>
              <a:rPr lang="en-US" sz="3200" dirty="0" smtClean="0"/>
              <a:t>Idols To Medicate    </a:t>
            </a:r>
            <a:endParaRPr lang="en-US" sz="3200" dirty="0"/>
          </a:p>
        </p:txBody>
      </p:sp>
      <p:sp>
        <p:nvSpPr>
          <p:cNvPr id="11" name="TextBox 10"/>
          <p:cNvSpPr txBox="1"/>
          <p:nvPr/>
        </p:nvSpPr>
        <p:spPr>
          <a:xfrm>
            <a:off x="3352800" y="1294850"/>
            <a:ext cx="1752600" cy="646331"/>
          </a:xfrm>
          <a:prstGeom prst="rect">
            <a:avLst/>
          </a:prstGeom>
          <a:noFill/>
        </p:spPr>
        <p:txBody>
          <a:bodyPr wrap="square" rtlCol="0">
            <a:spAutoFit/>
          </a:bodyPr>
          <a:lstStyle/>
          <a:p>
            <a:r>
              <a:rPr lang="en-US" sz="3600" dirty="0" smtClean="0"/>
              <a:t>Sin </a:t>
            </a:r>
            <a:endParaRPr lang="en-US" sz="3600" dirty="0"/>
          </a:p>
        </p:txBody>
      </p:sp>
      <p:sp>
        <p:nvSpPr>
          <p:cNvPr id="6" name="Rectangle 5"/>
          <p:cNvSpPr/>
          <p:nvPr/>
        </p:nvSpPr>
        <p:spPr>
          <a:xfrm>
            <a:off x="76200" y="3810000"/>
            <a:ext cx="1999807" cy="2585323"/>
          </a:xfrm>
          <a:prstGeom prst="rect">
            <a:avLst/>
          </a:prstGeom>
        </p:spPr>
        <p:txBody>
          <a:bodyPr wrap="square">
            <a:spAutoFit/>
          </a:bodyPr>
          <a:lstStyle/>
          <a:p>
            <a:r>
              <a:rPr lang="en-US" dirty="0"/>
              <a:t>The god of this age has blinded the minds of unbelievers, so that they cannot see the light of the </a:t>
            </a:r>
            <a:r>
              <a:rPr lang="en-US" dirty="0" smtClean="0"/>
              <a:t>Gospel </a:t>
            </a:r>
            <a:r>
              <a:rPr lang="en-US" dirty="0"/>
              <a:t>of the glory of Christ, who is the image of God. </a:t>
            </a:r>
            <a:endParaRPr lang="en-US" dirty="0" smtClean="0"/>
          </a:p>
          <a:p>
            <a:r>
              <a:rPr lang="en-US" dirty="0" smtClean="0"/>
              <a:t>2 Corinthians 4:4</a:t>
            </a:r>
            <a:endParaRPr lang="en-US" dirty="0"/>
          </a:p>
        </p:txBody>
      </p:sp>
      <p:sp>
        <p:nvSpPr>
          <p:cNvPr id="7" name="Rectangle 6"/>
          <p:cNvSpPr/>
          <p:nvPr/>
        </p:nvSpPr>
        <p:spPr>
          <a:xfrm>
            <a:off x="2362200" y="5934670"/>
            <a:ext cx="6400800" cy="923330"/>
          </a:xfrm>
          <a:prstGeom prst="rect">
            <a:avLst/>
          </a:prstGeom>
        </p:spPr>
        <p:txBody>
          <a:bodyPr wrap="square">
            <a:spAutoFit/>
          </a:bodyPr>
          <a:lstStyle/>
          <a:p>
            <a:r>
              <a:rPr lang="en-US" dirty="0"/>
              <a:t>For God, who said, </a:t>
            </a:r>
            <a:r>
              <a:rPr lang="en-US" dirty="0">
                <a:solidFill>
                  <a:srgbClr val="FFFF00"/>
                </a:solidFill>
              </a:rPr>
              <a:t>"Let light shine out of darkness</a:t>
            </a:r>
            <a:r>
              <a:rPr lang="en-US" dirty="0"/>
              <a:t>," made his light shine in our hearts to give us the light of the knowledge of the glory of God in the face of Christ. </a:t>
            </a:r>
            <a:r>
              <a:rPr lang="en-US" dirty="0" smtClean="0"/>
              <a:t> 2 Corinthians 4:6</a:t>
            </a:r>
            <a:endParaRPr lang="en-US" dirty="0"/>
          </a:p>
        </p:txBody>
      </p:sp>
    </p:spTree>
    <p:extLst>
      <p:ext uri="{BB962C8B-B14F-4D97-AF65-F5344CB8AC3E}">
        <p14:creationId xmlns:p14="http://schemas.microsoft.com/office/powerpoint/2010/main" val="2705727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35114"/>
            <a:ext cx="8153400" cy="707886"/>
          </a:xfrm>
          <a:prstGeom prst="rect">
            <a:avLst/>
          </a:prstGeom>
        </p:spPr>
        <p:txBody>
          <a:bodyPr wrap="square">
            <a:spAutoFit/>
          </a:bodyPr>
          <a:lstStyle/>
          <a:p>
            <a:pPr algn="ctr"/>
            <a:r>
              <a:rPr lang="en-US" sz="4000" b="1" dirty="0" smtClean="0">
                <a:solidFill>
                  <a:srgbClr val="FFFF00"/>
                </a:solidFill>
              </a:rPr>
              <a:t>The Inconveniences Of Christ’s Coming </a:t>
            </a:r>
          </a:p>
        </p:txBody>
      </p:sp>
      <p:pic>
        <p:nvPicPr>
          <p:cNvPr id="2050" name="Picture 2" descr="An Inconvenient, Uncomfortable, Unwanted Christmas - Joy! Digital"/>
          <p:cNvPicPr>
            <a:picLocks noChangeAspect="1" noChangeArrowheads="1"/>
          </p:cNvPicPr>
          <p:nvPr/>
        </p:nvPicPr>
        <p:blipFill rotWithShape="1">
          <a:blip r:embed="rId2">
            <a:extLst>
              <a:ext uri="{28A0092B-C50C-407E-A947-70E740481C1C}">
                <a14:useLocalDpi xmlns:a14="http://schemas.microsoft.com/office/drawing/2010/main" val="0"/>
              </a:ext>
            </a:extLst>
          </a:blip>
          <a:srcRect l="11454" t="20225" r="5774"/>
          <a:stretch/>
        </p:blipFill>
        <p:spPr bwMode="auto">
          <a:xfrm>
            <a:off x="1219200" y="1828800"/>
            <a:ext cx="6350000" cy="408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367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50" y="1027966"/>
            <a:ext cx="8801100" cy="5847755"/>
          </a:xfrm>
          <a:prstGeom prst="rect">
            <a:avLst/>
          </a:prstGeom>
        </p:spPr>
        <p:txBody>
          <a:bodyPr wrap="square">
            <a:spAutoFit/>
          </a:bodyPr>
          <a:lstStyle/>
          <a:p>
            <a:pPr marL="342900" lvl="0" indent="-342900">
              <a:buFont typeface="+mj-lt"/>
              <a:buAutoNum type="arabicPeriod"/>
            </a:pPr>
            <a:r>
              <a:rPr lang="en-US" sz="2200" dirty="0"/>
              <a:t>THE INCONVENIENCE OF A LARGE DOMINEERING CLOSED LOOP GOVERNMENT DOING A WORLD-WIDE </a:t>
            </a:r>
            <a:r>
              <a:rPr lang="en-US" sz="2200" dirty="0" smtClean="0"/>
              <a:t>CENSUS</a:t>
            </a:r>
            <a:r>
              <a:rPr lang="en-US" sz="2200" dirty="0"/>
              <a:t> </a:t>
            </a:r>
            <a:r>
              <a:rPr lang="en-US" sz="2200" dirty="0" smtClean="0"/>
              <a:t>TO TAX YOU MORE</a:t>
            </a:r>
            <a:endParaRPr lang="en-US" sz="2200" dirty="0"/>
          </a:p>
          <a:p>
            <a:pPr marL="342900" lvl="0" indent="-342900">
              <a:buFont typeface="+mj-lt"/>
              <a:buAutoNum type="arabicPeriod"/>
            </a:pPr>
            <a:r>
              <a:rPr lang="en-US" sz="2200" dirty="0"/>
              <a:t>THE INCONVENIENCE OF BEING PREGNANT AND YOU’RE NOT MARRIED YET – OR YOU’RE JOSEPH AND WALK WITH INTEGRITY – AND YOUR GIRL FRIEND IS PREGNANT </a:t>
            </a:r>
          </a:p>
          <a:p>
            <a:pPr marL="342900" lvl="0" indent="-342900">
              <a:buFont typeface="+mj-lt"/>
              <a:buAutoNum type="arabicPeriod"/>
            </a:pPr>
            <a:r>
              <a:rPr lang="en-US" sz="2200" dirty="0"/>
              <a:t>THE INCONVENIENCE OF TRAVELING FROM NAZARETH TO BETHLEHEM AS A PREGNANT MOTHER. (70 – 90 miles)</a:t>
            </a:r>
          </a:p>
          <a:p>
            <a:pPr marL="342900" lvl="0" indent="-342900">
              <a:buFont typeface="+mj-lt"/>
              <a:buAutoNum type="arabicPeriod"/>
            </a:pPr>
            <a:r>
              <a:rPr lang="en-US" sz="2200" dirty="0"/>
              <a:t>THE INCONVENIENCE OF ARRIVING LATE AND THERE ARE NO ROOMS AT THE INN - SO YOU SLEEP WITH THE ANIMALS. AND THE BABY COMES BEFORE MORNING</a:t>
            </a:r>
          </a:p>
          <a:p>
            <a:pPr marL="342900" lvl="0" indent="-342900">
              <a:buFont typeface="+mj-lt"/>
              <a:buAutoNum type="arabicPeriod"/>
            </a:pPr>
            <a:r>
              <a:rPr lang="en-US" sz="2200" dirty="0"/>
              <a:t>THEN YOU FINALLY FALL ASLEEP AND A BUNCH OF SHEPHERDS SHOW UP AND START TELLING YOU ABOUT ANGELS AND  THEY WORSHIP YOUR BABY BOY.</a:t>
            </a:r>
          </a:p>
          <a:p>
            <a:pPr marL="342900" lvl="0" indent="-342900">
              <a:buFont typeface="+mj-lt"/>
              <a:buAutoNum type="arabicPeriod"/>
            </a:pPr>
            <a:r>
              <a:rPr lang="en-US" sz="2200" dirty="0"/>
              <a:t>TWO YEARS LATER – A GROUP OF EASTERN HIGH LEVEL WISE MEN SHOW UP AND WORSHIP YOUR BOY AND LEAVE GIFTS  - ONLY FOR AN ANGEL TO TELL YOU TO GET UP AND QUICKLY GO TO EGYPT – TO PROTECT YOUR LIVES</a:t>
            </a:r>
          </a:p>
        </p:txBody>
      </p:sp>
      <p:sp>
        <p:nvSpPr>
          <p:cNvPr id="5" name="Rectangle 4"/>
          <p:cNvSpPr/>
          <p:nvPr/>
        </p:nvSpPr>
        <p:spPr>
          <a:xfrm>
            <a:off x="457200" y="228600"/>
            <a:ext cx="8153400" cy="707886"/>
          </a:xfrm>
          <a:prstGeom prst="rect">
            <a:avLst/>
          </a:prstGeom>
        </p:spPr>
        <p:txBody>
          <a:bodyPr wrap="square">
            <a:spAutoFit/>
          </a:bodyPr>
          <a:lstStyle/>
          <a:p>
            <a:pPr algn="ctr"/>
            <a:r>
              <a:rPr lang="en-US" sz="4000" b="1" dirty="0" smtClean="0">
                <a:solidFill>
                  <a:srgbClr val="FFFF00"/>
                </a:solidFill>
              </a:rPr>
              <a:t>The Inconveniences Of Christ’s Coming </a:t>
            </a:r>
          </a:p>
        </p:txBody>
      </p:sp>
    </p:spTree>
    <p:extLst>
      <p:ext uri="{BB962C8B-B14F-4D97-AF65-F5344CB8AC3E}">
        <p14:creationId xmlns:p14="http://schemas.microsoft.com/office/powerpoint/2010/main" val="2565045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8077200" cy="2246769"/>
          </a:xfrm>
          <a:prstGeom prst="rect">
            <a:avLst/>
          </a:prstGeom>
        </p:spPr>
        <p:txBody>
          <a:bodyPr wrap="square">
            <a:spAutoFit/>
          </a:bodyPr>
          <a:lstStyle/>
          <a:p>
            <a:r>
              <a:rPr lang="en-US" sz="2800" dirty="0"/>
              <a:t>You’re going to have to fight against enemies that will appear to be defeating you – but they are only making you stronger. I'm not always going to be defending you the way you want me too, but I’m going to get a victory through you or you will come home to be with Me. </a:t>
            </a:r>
            <a:r>
              <a:rPr lang="en-US" sz="2800" dirty="0" smtClean="0">
                <a:solidFill>
                  <a:srgbClr val="FFFF00"/>
                </a:solidFill>
              </a:rPr>
              <a:t>Don Lamb June 2021</a:t>
            </a:r>
            <a:endParaRPr lang="en-US" sz="2800" dirty="0">
              <a:solidFill>
                <a:srgbClr val="FFFF00"/>
              </a:solidFill>
            </a:endParaRPr>
          </a:p>
        </p:txBody>
      </p:sp>
      <p:sp>
        <p:nvSpPr>
          <p:cNvPr id="5" name="Rectangle 4"/>
          <p:cNvSpPr/>
          <p:nvPr/>
        </p:nvSpPr>
        <p:spPr>
          <a:xfrm>
            <a:off x="457200" y="76200"/>
            <a:ext cx="8153400" cy="707886"/>
          </a:xfrm>
          <a:prstGeom prst="rect">
            <a:avLst/>
          </a:prstGeom>
        </p:spPr>
        <p:txBody>
          <a:bodyPr wrap="square">
            <a:spAutoFit/>
          </a:bodyPr>
          <a:lstStyle/>
          <a:p>
            <a:pPr algn="ctr"/>
            <a:r>
              <a:rPr lang="en-US" sz="4000" b="1" dirty="0" smtClean="0">
                <a:solidFill>
                  <a:srgbClr val="FFFF00"/>
                </a:solidFill>
              </a:rPr>
              <a:t>The Inconveniences Of Life </a:t>
            </a:r>
          </a:p>
        </p:txBody>
      </p:sp>
      <p:sp>
        <p:nvSpPr>
          <p:cNvPr id="6" name="Rectangle 5"/>
          <p:cNvSpPr/>
          <p:nvPr/>
        </p:nvSpPr>
        <p:spPr>
          <a:xfrm>
            <a:off x="457200" y="4419600"/>
            <a:ext cx="8382000" cy="2308324"/>
          </a:xfrm>
          <a:prstGeom prst="rect">
            <a:avLst/>
          </a:prstGeom>
        </p:spPr>
        <p:txBody>
          <a:bodyPr wrap="square">
            <a:spAutoFit/>
          </a:bodyPr>
          <a:lstStyle/>
          <a:p>
            <a:r>
              <a:rPr lang="en-US" sz="2400" dirty="0" smtClean="0"/>
              <a:t>But He </a:t>
            </a:r>
            <a:r>
              <a:rPr lang="en-US" sz="2400" dirty="0"/>
              <a:t>said to me, "My grace is sufficient for you, for my power is made perfect in weakness." Therefore I will boast all the more gladly about my weaknesses, so that Christ's power may rest on me. </a:t>
            </a:r>
            <a:r>
              <a:rPr lang="en-US" sz="2400" baseline="30000" dirty="0"/>
              <a:t>10 </a:t>
            </a:r>
            <a:r>
              <a:rPr lang="en-US" sz="2400" dirty="0"/>
              <a:t> That is why, for Christ's sake, I delight in weaknesses, in insults, in hardships, in persecutions, in difficulties. For when I am weak, then I am strong. </a:t>
            </a:r>
            <a:endParaRPr lang="en-US" sz="2400" dirty="0" smtClean="0"/>
          </a:p>
          <a:p>
            <a:r>
              <a:rPr lang="en-US" sz="2400" b="1" dirty="0" smtClean="0"/>
              <a:t>2 </a:t>
            </a:r>
            <a:r>
              <a:rPr lang="en-US" sz="2400" b="1" dirty="0"/>
              <a:t>Corinthians 12:9-10 (NIV) </a:t>
            </a:r>
            <a:endParaRPr lang="en-US" sz="2400" dirty="0"/>
          </a:p>
        </p:txBody>
      </p:sp>
      <p:sp>
        <p:nvSpPr>
          <p:cNvPr id="7" name="Rectangle 6"/>
          <p:cNvSpPr/>
          <p:nvPr/>
        </p:nvSpPr>
        <p:spPr>
          <a:xfrm>
            <a:off x="457200" y="3048000"/>
            <a:ext cx="8458200" cy="1200329"/>
          </a:xfrm>
          <a:prstGeom prst="rect">
            <a:avLst/>
          </a:prstGeom>
        </p:spPr>
        <p:txBody>
          <a:bodyPr wrap="square">
            <a:spAutoFit/>
          </a:bodyPr>
          <a:lstStyle/>
          <a:p>
            <a:r>
              <a:rPr lang="en-US" sz="2400" dirty="0" smtClean="0">
                <a:solidFill>
                  <a:srgbClr val="FFFF00"/>
                </a:solidFill>
              </a:rPr>
              <a:t>Strengthening </a:t>
            </a:r>
            <a:r>
              <a:rPr lang="en-US" sz="2400" dirty="0">
                <a:solidFill>
                  <a:srgbClr val="FFFF00"/>
                </a:solidFill>
              </a:rPr>
              <a:t>the disciples and encouraging them to remain true to the faith. "We must go through many hardships to enter the kingdom of God," they said. </a:t>
            </a:r>
            <a:r>
              <a:rPr lang="en-US" sz="2400" b="1" dirty="0">
                <a:solidFill>
                  <a:srgbClr val="FFFF00"/>
                </a:solidFill>
              </a:rPr>
              <a:t>Acts 14:22 (NIV) </a:t>
            </a:r>
            <a:endParaRPr lang="en-US" sz="2400" dirty="0">
              <a:solidFill>
                <a:srgbClr val="FFFF00"/>
              </a:solidFill>
            </a:endParaRPr>
          </a:p>
        </p:txBody>
      </p:sp>
    </p:spTree>
    <p:extLst>
      <p:ext uri="{BB962C8B-B14F-4D97-AF65-F5344CB8AC3E}">
        <p14:creationId xmlns:p14="http://schemas.microsoft.com/office/powerpoint/2010/main" val="249137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05825"/>
            <a:ext cx="8153400" cy="1569660"/>
          </a:xfrm>
          <a:prstGeom prst="rect">
            <a:avLst/>
          </a:prstGeom>
        </p:spPr>
        <p:txBody>
          <a:bodyPr wrap="square">
            <a:spAutoFit/>
          </a:bodyPr>
          <a:lstStyle/>
          <a:p>
            <a:pPr algn="ctr"/>
            <a:r>
              <a:rPr lang="en-US" sz="3200" b="1" dirty="0" smtClean="0">
                <a:solidFill>
                  <a:srgbClr val="FFFF00"/>
                </a:solidFill>
              </a:rPr>
              <a:t>The Favor Of God Brought Jesus To</a:t>
            </a:r>
          </a:p>
          <a:p>
            <a:pPr algn="ctr"/>
            <a:r>
              <a:rPr lang="en-US" sz="3200" b="1" dirty="0" smtClean="0">
                <a:solidFill>
                  <a:srgbClr val="FFFF00"/>
                </a:solidFill>
              </a:rPr>
              <a:t>The Earth To SHIFT Mankind</a:t>
            </a:r>
          </a:p>
          <a:p>
            <a:pPr algn="ctr"/>
            <a:r>
              <a:rPr lang="en-US" sz="3200" b="1" dirty="0" smtClean="0">
                <a:solidFill>
                  <a:srgbClr val="FFFF00"/>
                </a:solidFill>
              </a:rPr>
              <a:t>Into God’s Realm of CHANGE AND PEACE </a:t>
            </a:r>
            <a:endParaRPr lang="en-US" sz="3200" dirty="0">
              <a:solidFill>
                <a:srgbClr val="FFFF00"/>
              </a:solidFill>
            </a:endParaRPr>
          </a:p>
        </p:txBody>
      </p:sp>
      <p:sp>
        <p:nvSpPr>
          <p:cNvPr id="2" name="Rectangle 1"/>
          <p:cNvSpPr/>
          <p:nvPr/>
        </p:nvSpPr>
        <p:spPr>
          <a:xfrm>
            <a:off x="838200" y="2133600"/>
            <a:ext cx="7772400" cy="3785652"/>
          </a:xfrm>
          <a:prstGeom prst="rect">
            <a:avLst/>
          </a:prstGeom>
        </p:spPr>
        <p:txBody>
          <a:bodyPr wrap="square">
            <a:spAutoFit/>
          </a:bodyPr>
          <a:lstStyle/>
          <a:p>
            <a:r>
              <a:rPr lang="en-US" sz="4000" b="1" dirty="0"/>
              <a:t>Suddenly a great company of the heavenly host appeared with the angel, praising God and saying,</a:t>
            </a:r>
            <a:r>
              <a:rPr lang="en-US" sz="4000" dirty="0"/>
              <a:t> </a:t>
            </a:r>
            <a:r>
              <a:rPr lang="en-US" sz="4000" b="1" dirty="0" smtClean="0"/>
              <a:t> </a:t>
            </a:r>
            <a:r>
              <a:rPr lang="en-US" sz="4000" b="1" dirty="0"/>
              <a:t>"Glory to God in the highest, </a:t>
            </a:r>
            <a:r>
              <a:rPr lang="en-US" sz="4000" b="1" dirty="0">
                <a:solidFill>
                  <a:srgbClr val="FFFF00"/>
                </a:solidFill>
              </a:rPr>
              <a:t>and on earth peace to men on whom </a:t>
            </a:r>
            <a:r>
              <a:rPr lang="en-US" sz="4000" b="1" dirty="0" smtClean="0">
                <a:solidFill>
                  <a:srgbClr val="FFFF00"/>
                </a:solidFill>
              </a:rPr>
              <a:t>His </a:t>
            </a:r>
            <a:r>
              <a:rPr lang="en-US" sz="4000" b="1" dirty="0">
                <a:solidFill>
                  <a:srgbClr val="FFFF00"/>
                </a:solidFill>
              </a:rPr>
              <a:t>favor rests</a:t>
            </a:r>
            <a:r>
              <a:rPr lang="en-US" sz="4000" b="1" dirty="0" smtClean="0">
                <a:solidFill>
                  <a:srgbClr val="FFFF00"/>
                </a:solidFill>
              </a:rPr>
              <a:t>.</a:t>
            </a:r>
            <a:r>
              <a:rPr lang="en-US" sz="4000" dirty="0" smtClean="0"/>
              <a:t>“ Luke 2:13,14</a:t>
            </a:r>
            <a:endParaRPr lang="en-US" sz="4000" dirty="0"/>
          </a:p>
        </p:txBody>
      </p:sp>
    </p:spTree>
    <p:extLst>
      <p:ext uri="{BB962C8B-B14F-4D97-AF65-F5344CB8AC3E}">
        <p14:creationId xmlns:p14="http://schemas.microsoft.com/office/powerpoint/2010/main" val="162713412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44269"/>
            <a:ext cx="8382000" cy="646331"/>
          </a:xfrm>
          <a:prstGeom prst="rect">
            <a:avLst/>
          </a:prstGeom>
        </p:spPr>
        <p:txBody>
          <a:bodyPr wrap="square">
            <a:spAutoFit/>
          </a:bodyPr>
          <a:lstStyle/>
          <a:p>
            <a:pPr algn="ctr"/>
            <a:r>
              <a:rPr lang="en-US" sz="3600" b="1" dirty="0" smtClean="0">
                <a:solidFill>
                  <a:srgbClr val="FFFF00"/>
                </a:solidFill>
              </a:rPr>
              <a:t>The God of All Peace In Times Of War  </a:t>
            </a:r>
            <a:endParaRPr lang="en-US" sz="3600" dirty="0">
              <a:solidFill>
                <a:srgbClr val="FFFF00"/>
              </a:solidFill>
            </a:endParaRPr>
          </a:p>
        </p:txBody>
      </p:sp>
      <p:sp>
        <p:nvSpPr>
          <p:cNvPr id="2" name="Rectangle 1"/>
          <p:cNvSpPr/>
          <p:nvPr/>
        </p:nvSpPr>
        <p:spPr>
          <a:xfrm>
            <a:off x="304800" y="3810000"/>
            <a:ext cx="8382000" cy="1815882"/>
          </a:xfrm>
          <a:prstGeom prst="rect">
            <a:avLst/>
          </a:prstGeom>
        </p:spPr>
        <p:txBody>
          <a:bodyPr wrap="square">
            <a:spAutoFit/>
          </a:bodyPr>
          <a:lstStyle/>
          <a:p>
            <a:r>
              <a:rPr lang="en-US" sz="2800" dirty="0"/>
              <a:t>For the kingdom of God is not a matter of eating and drinking, but of righteousness, peace and joy in the Holy Spirit, </a:t>
            </a:r>
            <a:endParaRPr lang="en-US" sz="2800" dirty="0" smtClean="0"/>
          </a:p>
          <a:p>
            <a:r>
              <a:rPr lang="en-US" sz="2800" dirty="0" smtClean="0"/>
              <a:t>Romans 14:17 </a:t>
            </a:r>
            <a:r>
              <a:rPr lang="en-US" sz="2800" dirty="0"/>
              <a:t>(NIV)</a:t>
            </a:r>
          </a:p>
          <a:p>
            <a:r>
              <a:rPr lang="en-US" sz="2800" dirty="0"/>
              <a:t> </a:t>
            </a:r>
          </a:p>
        </p:txBody>
      </p:sp>
      <p:sp>
        <p:nvSpPr>
          <p:cNvPr id="4" name="Rectangle 3"/>
          <p:cNvSpPr/>
          <p:nvPr/>
        </p:nvSpPr>
        <p:spPr>
          <a:xfrm>
            <a:off x="304800" y="5410200"/>
            <a:ext cx="8382000" cy="1384995"/>
          </a:xfrm>
          <a:prstGeom prst="rect">
            <a:avLst/>
          </a:prstGeom>
        </p:spPr>
        <p:txBody>
          <a:bodyPr wrap="square">
            <a:spAutoFit/>
          </a:bodyPr>
          <a:lstStyle/>
          <a:p>
            <a:r>
              <a:rPr lang="en-US" sz="2800" b="1" dirty="0"/>
              <a:t>And the God of peace</a:t>
            </a:r>
            <a:r>
              <a:rPr lang="en-US" sz="2800" dirty="0"/>
              <a:t> shall bruise Satan under your feet shortly. The grace of our Lord Jesus Christ be with you. Amen. Romans 16:20 (KJV)</a:t>
            </a:r>
          </a:p>
        </p:txBody>
      </p:sp>
      <p:pic>
        <p:nvPicPr>
          <p:cNvPr id="7170" name="Picture 2" descr="I HEARD THE BELLS | In Movie Theaters December 2022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066800"/>
            <a:ext cx="4419600" cy="2486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219200"/>
            <a:ext cx="3276600" cy="2246769"/>
          </a:xfrm>
          <a:prstGeom prst="rect">
            <a:avLst/>
          </a:prstGeom>
        </p:spPr>
        <p:txBody>
          <a:bodyPr wrap="square">
            <a:spAutoFit/>
          </a:bodyPr>
          <a:lstStyle/>
          <a:p>
            <a:pPr lvl="0"/>
            <a:r>
              <a:rPr lang="en-US" sz="2000" dirty="0"/>
              <a:t>Then pealed the bells more loud and deep:</a:t>
            </a:r>
            <a:br>
              <a:rPr lang="en-US" sz="2000" dirty="0"/>
            </a:br>
            <a:r>
              <a:rPr lang="en-US" sz="2000" dirty="0"/>
              <a:t>“God is not dead, nor does He sleep,</a:t>
            </a:r>
            <a:br>
              <a:rPr lang="en-US" sz="2000" dirty="0"/>
            </a:br>
            <a:r>
              <a:rPr lang="en-US" sz="2000" dirty="0"/>
              <a:t>For Christ is here; His Spirit near</a:t>
            </a:r>
            <a:br>
              <a:rPr lang="en-US" sz="2000" dirty="0"/>
            </a:br>
            <a:r>
              <a:rPr lang="en-US" sz="2000" dirty="0"/>
              <a:t>Brings peace on earth, good will to men.”</a:t>
            </a:r>
          </a:p>
        </p:txBody>
      </p:sp>
    </p:spTree>
    <p:extLst>
      <p:ext uri="{BB962C8B-B14F-4D97-AF65-F5344CB8AC3E}">
        <p14:creationId xmlns:p14="http://schemas.microsoft.com/office/powerpoint/2010/main" val="2522762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210429</TotalTime>
  <Words>1007</Words>
  <Application>Microsoft Office PowerPoint</Application>
  <PresentationFormat>On-screen Show (4:3)</PresentationFormat>
  <Paragraphs>64</Paragraphs>
  <Slides>11</Slides>
  <Notes>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1_Green curves template Segoe</vt:lpstr>
      <vt:lpstr>White with Courier font for code slides</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2523</cp:revision>
  <cp:lastPrinted>2022-03-14T11:49:24Z</cp:lastPrinted>
  <dcterms:created xsi:type="dcterms:W3CDTF">2017-04-23T09:25:27Z</dcterms:created>
  <dcterms:modified xsi:type="dcterms:W3CDTF">2022-12-25T16:02:03Z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