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2" r:id="rId4"/>
    <p:sldId id="283" r:id="rId5"/>
    <p:sldId id="280" r:id="rId6"/>
    <p:sldId id="263" r:id="rId7"/>
    <p:sldId id="262" r:id="rId8"/>
    <p:sldId id="264" r:id="rId9"/>
    <p:sldId id="293" r:id="rId10"/>
    <p:sldId id="296" r:id="rId11"/>
    <p:sldId id="294" r:id="rId12"/>
    <p:sldId id="295" r:id="rId13"/>
    <p:sldId id="298" r:id="rId14"/>
    <p:sldId id="297" r:id="rId15"/>
    <p:sldId id="265" r:id="rId16"/>
    <p:sldId id="267" r:id="rId17"/>
    <p:sldId id="268" r:id="rId18"/>
    <p:sldId id="269" r:id="rId19"/>
    <p:sldId id="266" r:id="rId20"/>
    <p:sldId id="270" r:id="rId21"/>
    <p:sldId id="272" r:id="rId22"/>
    <p:sldId id="274" r:id="rId23"/>
    <p:sldId id="271" r:id="rId24"/>
    <p:sldId id="275" r:id="rId25"/>
    <p:sldId id="276" r:id="rId26"/>
    <p:sldId id="258" r:id="rId27"/>
    <p:sldId id="257" r:id="rId28"/>
    <p:sldId id="259" r:id="rId29"/>
    <p:sldId id="260" r:id="rId30"/>
    <p:sldId id="261" r:id="rId31"/>
    <p:sldId id="277" r:id="rId32"/>
    <p:sldId id="287" r:id="rId33"/>
    <p:sldId id="284" r:id="rId34"/>
    <p:sldId id="288" r:id="rId35"/>
    <p:sldId id="289" r:id="rId36"/>
    <p:sldId id="290" r:id="rId37"/>
    <p:sldId id="285" r:id="rId38"/>
    <p:sldId id="286" r:id="rId39"/>
    <p:sldId id="299" r:id="rId40"/>
    <p:sldId id="291" r:id="rId41"/>
    <p:sldId id="292" r:id="rId42"/>
    <p:sldId id="278" r:id="rId43"/>
    <p:sldId id="279" r:id="rId44"/>
    <p:sldId id="27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10" y="-78"/>
      </p:cViewPr>
      <p:guideLst>
        <p:guide orient="horz" pos="2160"/>
        <p:guide pos="3840"/>
      </p:guideLst>
    </p:cSldViewPr>
  </p:slideViewPr>
  <p:notesTextViewPr>
    <p:cViewPr>
      <p:scale>
        <a:sx n="1" d="1"/>
        <a:sy n="1" d="1"/>
      </p:scale>
      <p:origin x="0" y="0"/>
    </p:cViewPr>
  </p:notesTextViewPr>
  <p:sorterViewPr>
    <p:cViewPr>
      <p:scale>
        <a:sx n="100" d="100"/>
        <a:sy n="100" d="100"/>
      </p:scale>
      <p:origin x="0" y="-9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12/11/2022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0"/>
            <a:ext cx="10411097" cy="976325"/>
          </a:xfrm>
        </p:spPr>
        <p:txBody>
          <a:bodyPr>
            <a:noAutofit/>
          </a:bodyPr>
          <a:lstStyle/>
          <a:p>
            <a:pPr algn="ctr"/>
            <a:r>
              <a:rPr lang="en-US" sz="5400" b="1" dirty="0" smtClean="0">
                <a:solidFill>
                  <a:srgbClr val="FFFF00"/>
                </a:solidFill>
              </a:rPr>
              <a:t>The Return of the gods</a:t>
            </a:r>
            <a:endParaRPr lang="en-US" sz="5400" b="1" dirty="0">
              <a:solidFill>
                <a:srgbClr val="FFFF00"/>
              </a:solidFill>
            </a:endParaRPr>
          </a:p>
        </p:txBody>
      </p:sp>
      <p:sp>
        <p:nvSpPr>
          <p:cNvPr id="3" name="TextBox 2"/>
          <p:cNvSpPr txBox="1"/>
          <p:nvPr/>
        </p:nvSpPr>
        <p:spPr>
          <a:xfrm>
            <a:off x="509450" y="1436915"/>
            <a:ext cx="11168743" cy="4801314"/>
          </a:xfrm>
          <a:prstGeom prst="rect">
            <a:avLst/>
          </a:prstGeom>
          <a:noFill/>
        </p:spPr>
        <p:txBody>
          <a:bodyPr wrap="square" rtlCol="0">
            <a:spAutoFit/>
          </a:bodyPr>
          <a:lstStyle/>
          <a:p>
            <a:r>
              <a:rPr lang="en-US" sz="4800" dirty="0"/>
              <a:t>If a Nation founded on the pattern of Ancient Israel, America, shall </a:t>
            </a:r>
            <a:r>
              <a:rPr lang="en-US" sz="4800" dirty="0" err="1"/>
              <a:t>apostacize</a:t>
            </a:r>
            <a:r>
              <a:rPr lang="en-US" sz="4800" dirty="0"/>
              <a:t> (fall away) from God, then it would become subject to the same gods and principalities that ancient Israel became subject to in its apostasy.</a:t>
            </a:r>
          </a:p>
          <a:p>
            <a:endParaRPr lang="en-US" dirty="0"/>
          </a:p>
        </p:txBody>
      </p:sp>
    </p:spTree>
    <p:extLst>
      <p:ext uri="{BB962C8B-B14F-4D97-AF65-F5344CB8AC3E}">
        <p14:creationId xmlns:p14="http://schemas.microsoft.com/office/powerpoint/2010/main" val="156239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61257"/>
            <a:ext cx="12043954" cy="6257109"/>
          </a:xfrm>
        </p:spPr>
        <p:txBody>
          <a:bodyPr>
            <a:normAutofit/>
          </a:bodyPr>
          <a:lstStyle/>
          <a:p>
            <a:pPr marL="0" indent="0">
              <a:buNone/>
            </a:pPr>
            <a:r>
              <a:rPr lang="en-US" sz="3200" b="1" baseline="30000" dirty="0"/>
              <a:t>10 </a:t>
            </a:r>
            <a:r>
              <a:rPr lang="en-US" sz="3200" dirty="0"/>
              <a:t>They set up sacred stones and </a:t>
            </a:r>
            <a:r>
              <a:rPr lang="en-US" sz="3200" dirty="0" err="1"/>
              <a:t>Asherah</a:t>
            </a:r>
            <a:r>
              <a:rPr lang="en-US" sz="3200" dirty="0"/>
              <a:t> poles on every high hill and under every spreading tree. </a:t>
            </a:r>
            <a:r>
              <a:rPr lang="en-US" sz="3200" b="1" baseline="30000" dirty="0"/>
              <a:t>11 </a:t>
            </a:r>
            <a:r>
              <a:rPr lang="en-US" sz="3200" dirty="0"/>
              <a:t>At every high place they burned incense, as the nations whom the </a:t>
            </a:r>
            <a:r>
              <a:rPr lang="en-US" sz="3200" cap="small" dirty="0"/>
              <a:t>Lord</a:t>
            </a:r>
            <a:r>
              <a:rPr lang="en-US" sz="3200" dirty="0"/>
              <a:t> had driven out before them had done. They did wicked things that aroused the </a:t>
            </a:r>
            <a:r>
              <a:rPr lang="en-US" sz="3200" cap="small" dirty="0"/>
              <a:t>Lord</a:t>
            </a:r>
            <a:r>
              <a:rPr lang="en-US" sz="3200" dirty="0"/>
              <a:t>’s anger. </a:t>
            </a:r>
            <a:r>
              <a:rPr lang="en-US" sz="3200" b="1" baseline="30000" dirty="0"/>
              <a:t>12 </a:t>
            </a:r>
            <a:r>
              <a:rPr lang="en-US" sz="3200" dirty="0"/>
              <a:t>They worshiped idols, though the </a:t>
            </a:r>
            <a:r>
              <a:rPr lang="en-US" sz="3200" cap="small" dirty="0"/>
              <a:t>Lord</a:t>
            </a:r>
            <a:r>
              <a:rPr lang="en-US" sz="3200" dirty="0"/>
              <a:t> had said, “You shall not do this</a:t>
            </a:r>
            <a:r>
              <a:rPr lang="en-US" sz="3200" dirty="0" smtClean="0"/>
              <a:t>.”</a:t>
            </a:r>
            <a:r>
              <a:rPr lang="en-US" sz="3200" dirty="0"/>
              <a:t> </a:t>
            </a:r>
            <a:r>
              <a:rPr lang="en-US" sz="3200" b="1" baseline="30000" dirty="0"/>
              <a:t>13 </a:t>
            </a:r>
            <a:r>
              <a:rPr lang="en-US" sz="3200" dirty="0"/>
              <a:t>The </a:t>
            </a:r>
            <a:r>
              <a:rPr lang="en-US" sz="3200" cap="small" dirty="0"/>
              <a:t>Lord</a:t>
            </a:r>
            <a:r>
              <a:rPr lang="en-US" sz="3200" dirty="0"/>
              <a:t> warned Israel and Judah through all his prophets and seers: “Turn from your evil ways. Observe my commands and decrees, in accordance with the entire Law that I commanded your ancestors to obey and that I delivered to you through my servants the prophets.”</a:t>
            </a:r>
          </a:p>
          <a:p>
            <a:pPr marL="0" indent="0">
              <a:buNone/>
            </a:pPr>
            <a:endParaRPr lang="en-US" dirty="0"/>
          </a:p>
        </p:txBody>
      </p:sp>
    </p:spTree>
    <p:extLst>
      <p:ext uri="{BB962C8B-B14F-4D97-AF65-F5344CB8AC3E}">
        <p14:creationId xmlns:p14="http://schemas.microsoft.com/office/powerpoint/2010/main" val="2784465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1" y="609601"/>
            <a:ext cx="10131425" cy="5181600"/>
          </a:xfrm>
        </p:spPr>
        <p:txBody>
          <a:bodyPr>
            <a:normAutofit/>
          </a:bodyPr>
          <a:lstStyle/>
          <a:p>
            <a:pPr marL="0" indent="0">
              <a:buNone/>
            </a:pPr>
            <a:r>
              <a:rPr lang="en-US" sz="3600" b="1" baseline="30000" dirty="0"/>
              <a:t>14 </a:t>
            </a:r>
            <a:r>
              <a:rPr lang="en-US" sz="3600" dirty="0"/>
              <a:t>But they would not listen and were as stiff-necked as their ancestors, who did not trust in the </a:t>
            </a:r>
            <a:r>
              <a:rPr lang="en-US" sz="3600" cap="small" dirty="0"/>
              <a:t>Lord</a:t>
            </a:r>
            <a:r>
              <a:rPr lang="en-US" sz="3600" dirty="0"/>
              <a:t> their God. </a:t>
            </a:r>
            <a:r>
              <a:rPr lang="en-US" sz="3600" b="1" baseline="30000" dirty="0"/>
              <a:t>15 </a:t>
            </a:r>
            <a:r>
              <a:rPr lang="en-US" sz="3600" dirty="0"/>
              <a:t>They rejected his decrees and the covenant he had made with their ancestors and the statutes he had warned them to keep. They followed worthless idols and themselves became worthless. They imitated the nations around them although the </a:t>
            </a:r>
            <a:r>
              <a:rPr lang="en-US" sz="3600" cap="small" dirty="0"/>
              <a:t>Lord</a:t>
            </a:r>
            <a:r>
              <a:rPr lang="en-US" sz="3600" dirty="0"/>
              <a:t> had ordered them, “Do not do as they do.”</a:t>
            </a:r>
          </a:p>
          <a:p>
            <a:pPr marL="0" indent="0">
              <a:buNone/>
            </a:pPr>
            <a:endParaRPr lang="en-US" dirty="0"/>
          </a:p>
          <a:p>
            <a:endParaRPr lang="en-US" dirty="0"/>
          </a:p>
        </p:txBody>
      </p:sp>
    </p:spTree>
    <p:extLst>
      <p:ext uri="{BB962C8B-B14F-4D97-AF65-F5344CB8AC3E}">
        <p14:creationId xmlns:p14="http://schemas.microsoft.com/office/powerpoint/2010/main" val="944637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52697"/>
            <a:ext cx="10131425" cy="6296297"/>
          </a:xfrm>
        </p:spPr>
        <p:txBody>
          <a:bodyPr>
            <a:normAutofit/>
          </a:bodyPr>
          <a:lstStyle/>
          <a:p>
            <a:pPr marL="0" indent="0">
              <a:buNone/>
            </a:pPr>
            <a:r>
              <a:rPr lang="en-US" sz="3600" b="1" baseline="30000" dirty="0"/>
              <a:t>16 </a:t>
            </a:r>
            <a:r>
              <a:rPr lang="en-US" sz="3600" dirty="0"/>
              <a:t>They forsook all the commands of the </a:t>
            </a:r>
            <a:r>
              <a:rPr lang="en-US" sz="3600" cap="small" dirty="0"/>
              <a:t>Lord</a:t>
            </a:r>
            <a:r>
              <a:rPr lang="en-US" sz="3600" dirty="0"/>
              <a:t> their God and made for themselves two idols cast in the shape of calves, and an </a:t>
            </a:r>
            <a:r>
              <a:rPr lang="en-US" sz="3600" dirty="0" err="1"/>
              <a:t>Asherah</a:t>
            </a:r>
            <a:r>
              <a:rPr lang="en-US" sz="3600" dirty="0"/>
              <a:t> pole. They bowed down to all the starry hosts, and they worshiped Baal. </a:t>
            </a:r>
            <a:r>
              <a:rPr lang="en-US" sz="3600" b="1" baseline="30000" dirty="0"/>
              <a:t>17 </a:t>
            </a:r>
            <a:r>
              <a:rPr lang="en-US" sz="3600" dirty="0"/>
              <a:t>They sacrificed their sons and daughters in the fire. They practiced divination and sought omens and sold themselves to do evil in the eyes of the </a:t>
            </a:r>
            <a:r>
              <a:rPr lang="en-US" sz="3600" cap="small" dirty="0"/>
              <a:t>Lord</a:t>
            </a:r>
            <a:r>
              <a:rPr lang="en-US" sz="3600" dirty="0"/>
              <a:t>, arousing his anger.</a:t>
            </a:r>
          </a:p>
          <a:p>
            <a:pPr marL="0" indent="0">
              <a:buNone/>
            </a:pPr>
            <a:endParaRPr lang="en-US" dirty="0"/>
          </a:p>
        </p:txBody>
      </p:sp>
    </p:spTree>
    <p:extLst>
      <p:ext uri="{BB962C8B-B14F-4D97-AF65-F5344CB8AC3E}">
        <p14:creationId xmlns:p14="http://schemas.microsoft.com/office/powerpoint/2010/main" val="2247960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3509" y="2142067"/>
            <a:ext cx="11878491" cy="3649133"/>
          </a:xfrm>
        </p:spPr>
        <p:txBody>
          <a:bodyPr>
            <a:normAutofit fontScale="92500" lnSpcReduction="20000"/>
          </a:bodyPr>
          <a:lstStyle/>
          <a:p>
            <a:pPr marL="0" indent="0">
              <a:buNone/>
            </a:pPr>
            <a:r>
              <a:rPr lang="en-US" sz="4000" b="1" baseline="30000" dirty="0"/>
              <a:t>18 </a:t>
            </a:r>
            <a:r>
              <a:rPr lang="en-US" sz="4000" dirty="0"/>
              <a:t>So the </a:t>
            </a:r>
            <a:r>
              <a:rPr lang="en-US" sz="4000" cap="small" dirty="0"/>
              <a:t>Lord</a:t>
            </a:r>
            <a:r>
              <a:rPr lang="en-US" sz="4000" dirty="0"/>
              <a:t> was very angry with Israel and removed them from his presence. Only the tribe of Judah was left, </a:t>
            </a:r>
            <a:r>
              <a:rPr lang="en-US" sz="4000" b="1" baseline="30000" dirty="0"/>
              <a:t>19 </a:t>
            </a:r>
            <a:r>
              <a:rPr lang="en-US" sz="4000" dirty="0"/>
              <a:t>and even Judah did not keep the commands of the </a:t>
            </a:r>
            <a:r>
              <a:rPr lang="en-US" sz="4000" cap="small" dirty="0"/>
              <a:t>Lord</a:t>
            </a:r>
            <a:r>
              <a:rPr lang="en-US" sz="4000" dirty="0"/>
              <a:t> their God. They followed the practices Israel had introduced. </a:t>
            </a:r>
            <a:r>
              <a:rPr lang="en-US" sz="4000" b="1" baseline="30000" dirty="0"/>
              <a:t>20 </a:t>
            </a:r>
            <a:r>
              <a:rPr lang="en-US" sz="4000" dirty="0"/>
              <a:t>Therefore the </a:t>
            </a:r>
            <a:r>
              <a:rPr lang="en-US" sz="4000" cap="small" dirty="0"/>
              <a:t>Lord</a:t>
            </a:r>
            <a:r>
              <a:rPr lang="en-US" sz="4000" dirty="0"/>
              <a:t> rejected all the people of Israel; he afflicted them and gave them into the hands of plunderers, until he thrust them from his presence.</a:t>
            </a:r>
          </a:p>
          <a:p>
            <a:pPr marL="0" indent="0">
              <a:buNone/>
            </a:pPr>
            <a:endParaRPr lang="en-US" dirty="0"/>
          </a:p>
        </p:txBody>
      </p:sp>
    </p:spTree>
    <p:extLst>
      <p:ext uri="{BB962C8B-B14F-4D97-AF65-F5344CB8AC3E}">
        <p14:creationId xmlns:p14="http://schemas.microsoft.com/office/powerpoint/2010/main" val="1237631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70263"/>
            <a:ext cx="10822576" cy="5682343"/>
          </a:xfrm>
        </p:spPr>
        <p:txBody>
          <a:bodyPr>
            <a:normAutofit/>
          </a:bodyPr>
          <a:lstStyle/>
          <a:p>
            <a:pPr marL="0" indent="0">
              <a:buNone/>
            </a:pPr>
            <a:r>
              <a:rPr lang="en-US" sz="3600" b="1" baseline="30000" dirty="0"/>
              <a:t>21 </a:t>
            </a:r>
            <a:r>
              <a:rPr lang="en-US" sz="3600" dirty="0"/>
              <a:t>When he tore Israel away from the house of David, they made Jeroboam son of </a:t>
            </a:r>
            <a:r>
              <a:rPr lang="en-US" sz="3600" dirty="0" err="1"/>
              <a:t>Nebat</a:t>
            </a:r>
            <a:r>
              <a:rPr lang="en-US" sz="3600" dirty="0"/>
              <a:t> their king. Jeroboam enticed Israel away from following the </a:t>
            </a:r>
            <a:r>
              <a:rPr lang="en-US" sz="3600" cap="small" dirty="0"/>
              <a:t>Lord</a:t>
            </a:r>
            <a:r>
              <a:rPr lang="en-US" sz="3600" dirty="0"/>
              <a:t> and caused them to commit a great sin. </a:t>
            </a:r>
            <a:r>
              <a:rPr lang="en-US" sz="3600" b="1" baseline="30000" dirty="0"/>
              <a:t>22 </a:t>
            </a:r>
            <a:r>
              <a:rPr lang="en-US" sz="3600" dirty="0"/>
              <a:t>The Israelites persisted in all the sins of Jeroboam and did not turn away from them </a:t>
            </a:r>
            <a:r>
              <a:rPr lang="en-US" sz="3600" b="1" baseline="30000" dirty="0"/>
              <a:t>23 </a:t>
            </a:r>
            <a:r>
              <a:rPr lang="en-US" sz="3600" dirty="0"/>
              <a:t>until the </a:t>
            </a:r>
            <a:r>
              <a:rPr lang="en-US" sz="3600" cap="small" dirty="0"/>
              <a:t>Lord</a:t>
            </a:r>
            <a:r>
              <a:rPr lang="en-US" sz="3600" dirty="0"/>
              <a:t> removed them from his presence, as he had warned through all his servants the prophets. So the people of Israel were taken from their homeland into exile in Assyria, and they are still </a:t>
            </a:r>
            <a:r>
              <a:rPr lang="en-US" sz="3600" dirty="0" smtClean="0"/>
              <a:t>there.</a:t>
            </a:r>
            <a:endParaRPr lang="en-US" sz="3600" dirty="0"/>
          </a:p>
          <a:p>
            <a:pPr marL="0" indent="0">
              <a:buNone/>
            </a:pPr>
            <a:endParaRPr lang="en-US" dirty="0"/>
          </a:p>
        </p:txBody>
      </p:sp>
    </p:spTree>
    <p:extLst>
      <p:ext uri="{BB962C8B-B14F-4D97-AF65-F5344CB8AC3E}">
        <p14:creationId xmlns:p14="http://schemas.microsoft.com/office/powerpoint/2010/main" val="127793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dirty="0" err="1" smtClean="0">
                <a:solidFill>
                  <a:srgbClr val="FFFF00"/>
                </a:solidFill>
              </a:rPr>
              <a:t>Daimonion</a:t>
            </a:r>
            <a:r>
              <a:rPr lang="en-US" sz="3600" dirty="0" smtClean="0">
                <a:solidFill>
                  <a:srgbClr val="FFFF00"/>
                </a:solidFill>
              </a:rPr>
              <a:t>- Greek- a spirit, a principality, an occult entity, - a god. </a:t>
            </a:r>
          </a:p>
          <a:p>
            <a:pPr marL="0" indent="0">
              <a:buNone/>
            </a:pPr>
            <a:r>
              <a:rPr lang="en-US" sz="3600" dirty="0" smtClean="0">
                <a:solidFill>
                  <a:srgbClr val="FFFF00"/>
                </a:solidFill>
              </a:rPr>
              <a:t>Both </a:t>
            </a:r>
            <a:r>
              <a:rPr lang="en-US" sz="3600" dirty="0" err="1" smtClean="0">
                <a:solidFill>
                  <a:srgbClr val="FFFF00"/>
                </a:solidFill>
              </a:rPr>
              <a:t>Deut</a:t>
            </a:r>
            <a:r>
              <a:rPr lang="en-US" sz="3600" dirty="0" smtClean="0">
                <a:solidFill>
                  <a:srgbClr val="FFFF00"/>
                </a:solidFill>
              </a:rPr>
              <a:t> 32:17 and Psalm 106:36-37  translate </a:t>
            </a:r>
            <a:r>
              <a:rPr lang="en-US" sz="4400" b="1" dirty="0" err="1" smtClean="0">
                <a:solidFill>
                  <a:srgbClr val="FFFF00"/>
                </a:solidFill>
              </a:rPr>
              <a:t>Shedim</a:t>
            </a:r>
            <a:r>
              <a:rPr lang="en-US" sz="3600" dirty="0" smtClean="0">
                <a:solidFill>
                  <a:srgbClr val="FFFF00"/>
                </a:solidFill>
              </a:rPr>
              <a:t> as </a:t>
            </a:r>
            <a:r>
              <a:rPr lang="en-US" sz="4000" i="1" u="sng" dirty="0" err="1" smtClean="0">
                <a:solidFill>
                  <a:srgbClr val="FFFF00"/>
                </a:solidFill>
              </a:rPr>
              <a:t>daimoniois</a:t>
            </a:r>
            <a:endParaRPr lang="en-US" sz="4000" i="1" u="sng" dirty="0">
              <a:solidFill>
                <a:srgbClr val="FFFF00"/>
              </a:solidFill>
            </a:endParaRPr>
          </a:p>
          <a:p>
            <a:pPr marL="0" indent="0">
              <a:buNone/>
            </a:pPr>
            <a:r>
              <a:rPr lang="en-US" sz="6000" b="1" i="1" dirty="0" smtClean="0">
                <a:solidFill>
                  <a:srgbClr val="FFFF00"/>
                </a:solidFill>
              </a:rPr>
              <a:t>‘gods’ are demons! </a:t>
            </a:r>
            <a:endParaRPr lang="en-US" sz="6000" b="1" i="1" dirty="0">
              <a:solidFill>
                <a:srgbClr val="FFFF00"/>
              </a:solidFill>
            </a:endParaRPr>
          </a:p>
        </p:txBody>
      </p:sp>
    </p:spTree>
    <p:extLst>
      <p:ext uri="{BB962C8B-B14F-4D97-AF65-F5344CB8AC3E}">
        <p14:creationId xmlns:p14="http://schemas.microsoft.com/office/powerpoint/2010/main" val="174602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264" y="261258"/>
            <a:ext cx="11234705" cy="6374674"/>
          </a:xfrm>
        </p:spPr>
      </p:pic>
      <p:sp>
        <p:nvSpPr>
          <p:cNvPr id="2" name="Title 1"/>
          <p:cNvSpPr>
            <a:spLocks noGrp="1"/>
          </p:cNvSpPr>
          <p:nvPr>
            <p:ph type="title"/>
          </p:nvPr>
        </p:nvSpPr>
        <p:spPr>
          <a:xfrm>
            <a:off x="607424" y="126275"/>
            <a:ext cx="10131425" cy="1456267"/>
          </a:xfrm>
        </p:spPr>
        <p:txBody>
          <a:bodyPr>
            <a:normAutofit/>
          </a:bodyPr>
          <a:lstStyle/>
          <a:p>
            <a:pPr algn="ctr"/>
            <a:r>
              <a:rPr lang="en-US" sz="5400" b="1" dirty="0" smtClean="0">
                <a:solidFill>
                  <a:srgbClr val="FFFF00"/>
                </a:solidFill>
                <a:effectLst>
                  <a:outerShdw blurRad="38100" dist="38100" dir="2700000" algn="tl">
                    <a:srgbClr val="000000">
                      <a:alpha val="43137"/>
                    </a:srgbClr>
                  </a:outerShdw>
                </a:effectLst>
              </a:rPr>
              <a:t>The Oracle of Delphi</a:t>
            </a:r>
            <a:endParaRPr lang="en-US"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718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FFFF00"/>
                </a:solidFill>
              </a:rPr>
              <a:t>The Twilight of the Gods</a:t>
            </a:r>
            <a:endParaRPr lang="en-US" sz="4800" b="1"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US" sz="4800" b="1" i="1" dirty="0" err="1">
                <a:solidFill>
                  <a:srgbClr val="FFFF00"/>
                </a:solidFill>
              </a:rPr>
              <a:t>Ekballo</a:t>
            </a:r>
            <a:r>
              <a:rPr lang="en-US" sz="4800" dirty="0">
                <a:solidFill>
                  <a:srgbClr val="FFFF00"/>
                </a:solidFill>
              </a:rPr>
              <a:t>- to expel, to eject, to cast out, to send away. </a:t>
            </a:r>
          </a:p>
        </p:txBody>
      </p:sp>
    </p:spTree>
    <p:extLst>
      <p:ext uri="{BB962C8B-B14F-4D97-AF65-F5344CB8AC3E}">
        <p14:creationId xmlns:p14="http://schemas.microsoft.com/office/powerpoint/2010/main" val="43432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rgbClr val="FFFF00"/>
                </a:solidFill>
              </a:rPr>
              <a:t>The Clash of the Gods</a:t>
            </a:r>
            <a:endParaRPr lang="en-US" sz="4400" b="1" dirty="0">
              <a:solidFill>
                <a:srgbClr val="FFFF00"/>
              </a:solidFill>
            </a:endParaRPr>
          </a:p>
        </p:txBody>
      </p:sp>
      <p:sp>
        <p:nvSpPr>
          <p:cNvPr id="3" name="Content Placeholder 2"/>
          <p:cNvSpPr>
            <a:spLocks noGrp="1"/>
          </p:cNvSpPr>
          <p:nvPr>
            <p:ph idx="1"/>
          </p:nvPr>
        </p:nvSpPr>
        <p:spPr>
          <a:xfrm>
            <a:off x="339635" y="2142067"/>
            <a:ext cx="11852366" cy="3649133"/>
          </a:xfrm>
        </p:spPr>
        <p:txBody>
          <a:bodyPr>
            <a:normAutofit/>
          </a:bodyPr>
          <a:lstStyle/>
          <a:p>
            <a:pPr marL="0" indent="0">
              <a:buNone/>
            </a:pPr>
            <a:r>
              <a:rPr lang="en-US" sz="4400" b="1" dirty="0" smtClean="0">
                <a:solidFill>
                  <a:srgbClr val="FFFF00"/>
                </a:solidFill>
              </a:rPr>
              <a:t>Acts </a:t>
            </a:r>
            <a:r>
              <a:rPr lang="en-US" sz="4400" b="1" dirty="0">
                <a:solidFill>
                  <a:srgbClr val="FFFF00"/>
                </a:solidFill>
              </a:rPr>
              <a:t>16:16, ESV: As we were going to the place of prayer, we were met by a slave girl who had a </a:t>
            </a:r>
            <a:r>
              <a:rPr lang="en-US" sz="4400" b="1" dirty="0" smtClean="0">
                <a:solidFill>
                  <a:srgbClr val="FFFF00"/>
                </a:solidFill>
              </a:rPr>
              <a:t>‘spirit </a:t>
            </a:r>
            <a:r>
              <a:rPr lang="en-US" sz="4400" b="1" dirty="0">
                <a:solidFill>
                  <a:srgbClr val="FFFF00"/>
                </a:solidFill>
              </a:rPr>
              <a:t>of </a:t>
            </a:r>
            <a:r>
              <a:rPr lang="en-US" sz="4400" b="1" dirty="0" smtClean="0">
                <a:solidFill>
                  <a:srgbClr val="FFFF00"/>
                </a:solidFill>
              </a:rPr>
              <a:t>divination’ </a:t>
            </a:r>
          </a:p>
          <a:p>
            <a:pPr marL="0" indent="0">
              <a:buNone/>
            </a:pPr>
            <a:r>
              <a:rPr lang="en-US" sz="4400" b="1" dirty="0" smtClean="0">
                <a:solidFill>
                  <a:srgbClr val="FFFF00"/>
                </a:solidFill>
              </a:rPr>
              <a:t>(</a:t>
            </a:r>
            <a:r>
              <a:rPr lang="en-US" sz="4400" b="1" i="1" dirty="0" err="1" smtClean="0">
                <a:solidFill>
                  <a:srgbClr val="FFFF00"/>
                </a:solidFill>
              </a:rPr>
              <a:t>puthon</a:t>
            </a:r>
            <a:r>
              <a:rPr lang="en-US" sz="4400" b="1" i="1" dirty="0" smtClean="0">
                <a:solidFill>
                  <a:srgbClr val="FFFF00"/>
                </a:solidFill>
              </a:rPr>
              <a:t> or python</a:t>
            </a:r>
            <a:r>
              <a:rPr lang="en-US" sz="4400" b="1" dirty="0" smtClean="0">
                <a:solidFill>
                  <a:srgbClr val="FFFF00"/>
                </a:solidFill>
              </a:rPr>
              <a:t>) </a:t>
            </a:r>
            <a:r>
              <a:rPr lang="en-US" sz="4400" b="1" dirty="0">
                <a:solidFill>
                  <a:srgbClr val="FFFF00"/>
                </a:solidFill>
              </a:rPr>
              <a:t>and brought her owners much gain by fortune-telling.</a:t>
            </a:r>
          </a:p>
        </p:txBody>
      </p:sp>
    </p:spTree>
    <p:extLst>
      <p:ext uri="{BB962C8B-B14F-4D97-AF65-F5344CB8AC3E}">
        <p14:creationId xmlns:p14="http://schemas.microsoft.com/office/powerpoint/2010/main" val="113878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b="1" dirty="0" smtClean="0">
                <a:solidFill>
                  <a:srgbClr val="FFFF00"/>
                </a:solidFill>
              </a:rPr>
              <a:t>1 Corinthians 10:20 … The things which the Gentiles sacrifice they sacrifice to the </a:t>
            </a:r>
            <a:r>
              <a:rPr lang="en-US" sz="4000" b="1" i="1" dirty="0" err="1" smtClean="0"/>
              <a:t>daimonia</a:t>
            </a:r>
            <a:r>
              <a:rPr lang="en-US" sz="4000" b="1" dirty="0" smtClean="0">
                <a:solidFill>
                  <a:srgbClr val="FFFF00"/>
                </a:solidFill>
              </a:rPr>
              <a:t> and not to God, and I do not want you to have fellowship with </a:t>
            </a:r>
            <a:r>
              <a:rPr lang="en-US" sz="4000" b="1" i="1" dirty="0" err="1" smtClean="0"/>
              <a:t>daimonia</a:t>
            </a:r>
            <a:r>
              <a:rPr lang="en-US" sz="4000" b="1" dirty="0" smtClean="0">
                <a:solidFill>
                  <a:srgbClr val="FFFF00"/>
                </a:solidFill>
              </a:rPr>
              <a:t>.</a:t>
            </a:r>
            <a:endParaRPr lang="en-US" sz="4000" b="1" dirty="0">
              <a:solidFill>
                <a:srgbClr val="FFFF00"/>
              </a:solidFill>
            </a:endParaRPr>
          </a:p>
        </p:txBody>
      </p:sp>
    </p:spTree>
    <p:extLst>
      <p:ext uri="{BB962C8B-B14F-4D97-AF65-F5344CB8AC3E}">
        <p14:creationId xmlns:p14="http://schemas.microsoft.com/office/powerpoint/2010/main" val="195833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6274"/>
            <a:ext cx="10131425" cy="957943"/>
          </a:xfrm>
        </p:spPr>
        <p:txBody>
          <a:bodyPr>
            <a:normAutofit/>
          </a:bodyPr>
          <a:lstStyle/>
          <a:p>
            <a:pPr algn="ctr"/>
            <a:endParaRPr lang="en-US" sz="4800" b="1" dirty="0">
              <a:solidFill>
                <a:srgbClr val="FFFF00"/>
              </a:solidFill>
            </a:endParaRPr>
          </a:p>
        </p:txBody>
      </p:sp>
      <p:sp>
        <p:nvSpPr>
          <p:cNvPr id="3" name="Content Placeholder 2"/>
          <p:cNvSpPr>
            <a:spLocks noGrp="1"/>
          </p:cNvSpPr>
          <p:nvPr>
            <p:ph idx="1"/>
          </p:nvPr>
        </p:nvSpPr>
        <p:spPr>
          <a:xfrm>
            <a:off x="685800" y="1462798"/>
            <a:ext cx="10131425" cy="3649133"/>
          </a:xfrm>
        </p:spPr>
        <p:txBody>
          <a:bodyPr>
            <a:normAutofit/>
          </a:bodyPr>
          <a:lstStyle/>
          <a:p>
            <a:pPr marL="0" indent="0">
              <a:buNone/>
            </a:pPr>
            <a:endParaRPr lang="en-US" sz="6000" dirty="0"/>
          </a:p>
        </p:txBody>
      </p:sp>
    </p:spTree>
    <p:extLst>
      <p:ext uri="{BB962C8B-B14F-4D97-AF65-F5344CB8AC3E}">
        <p14:creationId xmlns:p14="http://schemas.microsoft.com/office/powerpoint/2010/main" val="1717057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31136" cy="1456267"/>
          </a:xfrm>
        </p:spPr>
        <p:txBody>
          <a:bodyPr/>
          <a:lstStyle/>
          <a:p>
            <a:endParaRPr lang="en-US" dirty="0"/>
          </a:p>
        </p:txBody>
      </p:sp>
      <p:sp>
        <p:nvSpPr>
          <p:cNvPr id="3" name="Content Placeholder 2"/>
          <p:cNvSpPr>
            <a:spLocks noGrp="1"/>
          </p:cNvSpPr>
          <p:nvPr>
            <p:ph idx="1"/>
          </p:nvPr>
        </p:nvSpPr>
        <p:spPr>
          <a:xfrm>
            <a:off x="261257" y="2142067"/>
            <a:ext cx="11495314" cy="3649133"/>
          </a:xfrm>
        </p:spPr>
        <p:txBody>
          <a:bodyPr>
            <a:noAutofit/>
          </a:bodyPr>
          <a:lstStyle/>
          <a:p>
            <a:pPr marL="0" indent="0">
              <a:buNone/>
            </a:pPr>
            <a:r>
              <a:rPr lang="en-US" sz="4000" b="1" baseline="30000" dirty="0">
                <a:solidFill>
                  <a:srgbClr val="FFFF00"/>
                </a:solidFill>
              </a:rPr>
              <a:t>17 </a:t>
            </a:r>
            <a:r>
              <a:rPr lang="en-US" sz="4000" b="1" dirty="0">
                <a:solidFill>
                  <a:srgbClr val="FFFF00"/>
                </a:solidFill>
              </a:rPr>
              <a:t>She followed Paul and us, crying out, “These men are servants of the Most High God, who proclaim to you the way of salvation.” </a:t>
            </a:r>
            <a:endParaRPr lang="en-US" sz="4000" b="1" dirty="0" smtClean="0">
              <a:solidFill>
                <a:srgbClr val="FFFF00"/>
              </a:solidFill>
            </a:endParaRPr>
          </a:p>
          <a:p>
            <a:pPr marL="0" indent="0">
              <a:buNone/>
            </a:pPr>
            <a:r>
              <a:rPr lang="en-US" sz="4000" b="1" baseline="30000" dirty="0" smtClean="0">
                <a:solidFill>
                  <a:srgbClr val="FFFF00"/>
                </a:solidFill>
              </a:rPr>
              <a:t>18</a:t>
            </a:r>
            <a:r>
              <a:rPr lang="en-US" sz="4000" b="1" baseline="30000" dirty="0">
                <a:solidFill>
                  <a:srgbClr val="FFFF00"/>
                </a:solidFill>
              </a:rPr>
              <a:t> </a:t>
            </a:r>
            <a:r>
              <a:rPr lang="en-US" sz="4000" b="1" dirty="0">
                <a:solidFill>
                  <a:srgbClr val="FFFF00"/>
                </a:solidFill>
              </a:rPr>
              <a:t>And this she kept doing for many days. Paul, having become greatly annoyed, turned and said to the spirit, “I command you in the name of Jesus Christ to come out of her.” And it came out that very hour.</a:t>
            </a:r>
          </a:p>
        </p:txBody>
      </p:sp>
    </p:spTree>
    <p:extLst>
      <p:ext uri="{BB962C8B-B14F-4D97-AF65-F5344CB8AC3E}">
        <p14:creationId xmlns:p14="http://schemas.microsoft.com/office/powerpoint/2010/main" val="1521899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2400"/>
            <a:ext cx="10131425" cy="1456267"/>
          </a:xfrm>
        </p:spPr>
        <p:txBody>
          <a:bodyPr>
            <a:normAutofit fontScale="90000"/>
          </a:bodyPr>
          <a:lstStyle/>
          <a:p>
            <a:pPr algn="ctr"/>
            <a:r>
              <a:rPr lang="en-US" sz="4400" b="1" dirty="0" smtClean="0">
                <a:solidFill>
                  <a:srgbClr val="FFFF00"/>
                </a:solidFill>
              </a:rPr>
              <a:t>The Spell was Broken</a:t>
            </a:r>
            <a:br>
              <a:rPr lang="en-US" sz="4400" b="1" dirty="0" smtClean="0">
                <a:solidFill>
                  <a:srgbClr val="FFFF00"/>
                </a:solidFill>
              </a:rPr>
            </a:br>
            <a:r>
              <a:rPr lang="en-US" sz="4400" b="1" dirty="0" smtClean="0">
                <a:solidFill>
                  <a:srgbClr val="FFFF00"/>
                </a:solidFill>
              </a:rPr>
              <a:t>(</a:t>
            </a:r>
            <a:r>
              <a:rPr lang="en-US" sz="3100" b="1" dirty="0" smtClean="0">
                <a:solidFill>
                  <a:srgbClr val="FFFF00"/>
                </a:solidFill>
              </a:rPr>
              <a:t>Every </a:t>
            </a:r>
            <a:r>
              <a:rPr lang="en-US" sz="3100" b="1" dirty="0">
                <a:solidFill>
                  <a:srgbClr val="FFFF00"/>
                </a:solidFill>
              </a:rPr>
              <a:t>realm of society was </a:t>
            </a:r>
            <a:r>
              <a:rPr lang="en-US" sz="3100" b="1" dirty="0" smtClean="0">
                <a:solidFill>
                  <a:srgbClr val="FFFF00"/>
                </a:solidFill>
              </a:rPr>
              <a:t>effected)</a:t>
            </a:r>
            <a:r>
              <a:rPr lang="en-US" sz="4400" b="1" dirty="0">
                <a:solidFill>
                  <a:srgbClr val="FFFF00"/>
                </a:solidFill>
              </a:rPr>
              <a:t/>
            </a:r>
            <a:br>
              <a:rPr lang="en-US" sz="4400" b="1" dirty="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287383" y="1608667"/>
            <a:ext cx="11665131" cy="3649133"/>
          </a:xfrm>
        </p:spPr>
        <p:txBody>
          <a:bodyPr>
            <a:noAutofit/>
          </a:bodyPr>
          <a:lstStyle/>
          <a:p>
            <a:r>
              <a:rPr lang="en-US" sz="2800" dirty="0"/>
              <a:t>The degradation of human life was transformed as paganism yielded to the new belief that </a:t>
            </a:r>
            <a:r>
              <a:rPr lang="en-US" sz="2800" dirty="0" smtClean="0">
                <a:solidFill>
                  <a:srgbClr val="FFFF00"/>
                </a:solidFill>
              </a:rPr>
              <a:t>life </a:t>
            </a:r>
            <a:r>
              <a:rPr lang="en-US" sz="2800" dirty="0">
                <a:solidFill>
                  <a:srgbClr val="FFFF00"/>
                </a:solidFill>
              </a:rPr>
              <a:t>was now </a:t>
            </a:r>
            <a:r>
              <a:rPr lang="en-US" sz="2800" dirty="0" smtClean="0">
                <a:solidFill>
                  <a:srgbClr val="FFFF00"/>
                </a:solidFill>
              </a:rPr>
              <a:t>sacred</a:t>
            </a:r>
            <a:r>
              <a:rPr lang="en-US" sz="2800" dirty="0" smtClean="0"/>
              <a:t>.</a:t>
            </a:r>
            <a:endParaRPr lang="en-US" sz="2800" dirty="0"/>
          </a:p>
          <a:p>
            <a:r>
              <a:rPr lang="en-US" sz="2800" dirty="0"/>
              <a:t>The </a:t>
            </a:r>
            <a:r>
              <a:rPr lang="en-US" sz="2800" u="sng" dirty="0"/>
              <a:t>individual</a:t>
            </a:r>
            <a:r>
              <a:rPr lang="en-US" sz="2800" dirty="0"/>
              <a:t> was also sacred and </a:t>
            </a:r>
            <a:r>
              <a:rPr lang="en-US" sz="2800" dirty="0">
                <a:solidFill>
                  <a:srgbClr val="FFFF00"/>
                </a:solidFill>
              </a:rPr>
              <a:t>possessed immutable rights</a:t>
            </a:r>
          </a:p>
          <a:p>
            <a:r>
              <a:rPr lang="en-US" sz="2800" u="sng" dirty="0"/>
              <a:t>Women</a:t>
            </a:r>
            <a:r>
              <a:rPr lang="en-US" sz="2800" dirty="0"/>
              <a:t> were sacred and treated as </a:t>
            </a:r>
            <a:r>
              <a:rPr lang="en-US" sz="2800" dirty="0">
                <a:solidFill>
                  <a:srgbClr val="FFFF00"/>
                </a:solidFill>
              </a:rPr>
              <a:t>equal heirs </a:t>
            </a:r>
            <a:r>
              <a:rPr lang="en-US" sz="2800" dirty="0"/>
              <a:t>of the kingdom  </a:t>
            </a:r>
            <a:r>
              <a:rPr lang="en-US" sz="2800" dirty="0" smtClean="0"/>
              <a:t>(1Peter 3:7)</a:t>
            </a:r>
          </a:p>
          <a:p>
            <a:r>
              <a:rPr lang="en-US" sz="2800" dirty="0" smtClean="0"/>
              <a:t>The </a:t>
            </a:r>
            <a:r>
              <a:rPr lang="en-US" sz="2800" u="sng" dirty="0" smtClean="0"/>
              <a:t>Poor</a:t>
            </a:r>
            <a:r>
              <a:rPr lang="en-US" sz="2800" dirty="0" smtClean="0"/>
              <a:t> and the Weak were </a:t>
            </a:r>
            <a:r>
              <a:rPr lang="en-US" sz="2800" dirty="0" smtClean="0">
                <a:solidFill>
                  <a:srgbClr val="FFFF00"/>
                </a:solidFill>
              </a:rPr>
              <a:t>no less created </a:t>
            </a:r>
            <a:r>
              <a:rPr lang="en-US" sz="2800" dirty="0" smtClean="0"/>
              <a:t>in image of God than the rich and powerful</a:t>
            </a:r>
          </a:p>
          <a:p>
            <a:r>
              <a:rPr lang="en-US" sz="2800" u="sng" dirty="0" smtClean="0"/>
              <a:t>Every life </a:t>
            </a:r>
            <a:r>
              <a:rPr lang="en-US" sz="2800" dirty="0" smtClean="0"/>
              <a:t>was now of </a:t>
            </a:r>
            <a:r>
              <a:rPr lang="en-US" sz="2800" dirty="0" smtClean="0">
                <a:solidFill>
                  <a:srgbClr val="FFFF00"/>
                </a:solidFill>
              </a:rPr>
              <a:t>inestimable value </a:t>
            </a:r>
            <a:r>
              <a:rPr lang="en-US" sz="2800" dirty="0" smtClean="0"/>
              <a:t>and </a:t>
            </a:r>
            <a:r>
              <a:rPr lang="en-US" sz="2800" dirty="0" smtClean="0">
                <a:solidFill>
                  <a:srgbClr val="FFFF00"/>
                </a:solidFill>
              </a:rPr>
              <a:t>equally precious </a:t>
            </a:r>
            <a:r>
              <a:rPr lang="en-US" sz="2800" dirty="0" smtClean="0"/>
              <a:t>in the sight of God</a:t>
            </a:r>
          </a:p>
        </p:txBody>
      </p:sp>
    </p:spTree>
    <p:extLst>
      <p:ext uri="{BB962C8B-B14F-4D97-AF65-F5344CB8AC3E}">
        <p14:creationId xmlns:p14="http://schemas.microsoft.com/office/powerpoint/2010/main" val="4036273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FF00"/>
                </a:solidFill>
              </a:rPr>
              <a:t>The Spell was Broken</a:t>
            </a:r>
            <a:br>
              <a:rPr lang="en-US" sz="4800" b="1" dirty="0">
                <a:solidFill>
                  <a:srgbClr val="FFFF00"/>
                </a:solidFill>
              </a:rPr>
            </a:br>
            <a:r>
              <a:rPr lang="en-US" sz="4800" b="1" dirty="0">
                <a:solidFill>
                  <a:srgbClr val="FFFF00"/>
                </a:solidFill>
              </a:rPr>
              <a:t>(</a:t>
            </a:r>
            <a:r>
              <a:rPr lang="en-US" b="1" dirty="0">
                <a:solidFill>
                  <a:srgbClr val="FFFF00"/>
                </a:solidFill>
              </a:rPr>
              <a:t>Every realm of society was effected)</a:t>
            </a:r>
            <a:r>
              <a:rPr lang="en-US" sz="4800" b="1" dirty="0">
                <a:solidFill>
                  <a:srgbClr val="FFFF00"/>
                </a:solidFill>
              </a:rPr>
              <a:t/>
            </a:r>
            <a:br>
              <a:rPr lang="en-US" sz="4800" b="1" dirty="0">
                <a:solidFill>
                  <a:srgbClr val="FFFF00"/>
                </a:solidFill>
              </a:rPr>
            </a:br>
            <a:endParaRPr lang="en-US" dirty="0"/>
          </a:p>
        </p:txBody>
      </p:sp>
      <p:sp>
        <p:nvSpPr>
          <p:cNvPr id="3" name="Content Placeholder 2"/>
          <p:cNvSpPr>
            <a:spLocks noGrp="1"/>
          </p:cNvSpPr>
          <p:nvPr>
            <p:ph idx="1"/>
          </p:nvPr>
        </p:nvSpPr>
        <p:spPr>
          <a:xfrm>
            <a:off x="117567" y="2142067"/>
            <a:ext cx="11952514" cy="3649133"/>
          </a:xfrm>
        </p:spPr>
        <p:txBody>
          <a:bodyPr>
            <a:noAutofit/>
          </a:bodyPr>
          <a:lstStyle/>
          <a:p>
            <a:r>
              <a:rPr lang="en-US" sz="3200" dirty="0"/>
              <a:t>Sexuality was now to be treated as a sacred gift from God, to be honored and kept in the equally sacred vessel of marriage. (one genetic male and one genetic female).</a:t>
            </a:r>
          </a:p>
          <a:p>
            <a:r>
              <a:rPr lang="en-US" sz="3200" dirty="0"/>
              <a:t>Children were a gift and no longer to be abused or mistreated.  To take their lives because they were unwanted was a crime. </a:t>
            </a:r>
          </a:p>
          <a:p>
            <a:r>
              <a:rPr lang="en-US" sz="3200" dirty="0"/>
              <a:t>Emperors and Rulers, governors and kingdoms could no longer claim the authority of godhood. </a:t>
            </a:r>
          </a:p>
          <a:p>
            <a:pPr marL="0" indent="0">
              <a:buNone/>
            </a:pPr>
            <a:endParaRPr lang="en-US" sz="3200" dirty="0"/>
          </a:p>
        </p:txBody>
      </p:sp>
    </p:spTree>
    <p:extLst>
      <p:ext uri="{BB962C8B-B14F-4D97-AF65-F5344CB8AC3E}">
        <p14:creationId xmlns:p14="http://schemas.microsoft.com/office/powerpoint/2010/main" val="277779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4400" dirty="0" smtClean="0">
                <a:solidFill>
                  <a:srgbClr val="FFFF00"/>
                </a:solidFill>
              </a:rPr>
              <a:t>1Peter 3:7 “Likewise</a:t>
            </a:r>
            <a:r>
              <a:rPr lang="en-US" sz="4400" dirty="0">
                <a:solidFill>
                  <a:srgbClr val="FFFF00"/>
                </a:solidFill>
              </a:rPr>
              <a:t>, husbands, live with your wives in an understanding way, showing honor to the woman as the weaker vessel, since they are heirs with </a:t>
            </a:r>
            <a:r>
              <a:rPr lang="en-US" sz="4400" dirty="0" smtClean="0">
                <a:solidFill>
                  <a:srgbClr val="FFFF00"/>
                </a:solidFill>
              </a:rPr>
              <a:t>you</a:t>
            </a:r>
            <a:r>
              <a:rPr lang="en-US" sz="4400" baseline="30000" dirty="0">
                <a:solidFill>
                  <a:srgbClr val="FFFF00"/>
                </a:solidFill>
              </a:rPr>
              <a:t> </a:t>
            </a:r>
            <a:r>
              <a:rPr lang="en-US" sz="4400" dirty="0" smtClean="0">
                <a:solidFill>
                  <a:srgbClr val="FFFF00"/>
                </a:solidFill>
              </a:rPr>
              <a:t>of </a:t>
            </a:r>
            <a:r>
              <a:rPr lang="en-US" sz="4400" dirty="0">
                <a:solidFill>
                  <a:srgbClr val="FFFF00"/>
                </a:solidFill>
              </a:rPr>
              <a:t>the grace of life, so that your prayers may not be hindered</a:t>
            </a:r>
            <a:r>
              <a:rPr lang="en-US" sz="4400" dirty="0" smtClean="0">
                <a:solidFill>
                  <a:srgbClr val="FFFF00"/>
                </a:solidFill>
              </a:rPr>
              <a:t>.”</a:t>
            </a:r>
            <a:endParaRPr lang="en-US" sz="4400" dirty="0">
              <a:solidFill>
                <a:srgbClr val="FFFF00"/>
              </a:solidFill>
            </a:endParaRPr>
          </a:p>
        </p:txBody>
      </p:sp>
    </p:spTree>
    <p:extLst>
      <p:ext uri="{BB962C8B-B14F-4D97-AF65-F5344CB8AC3E}">
        <p14:creationId xmlns:p14="http://schemas.microsoft.com/office/powerpoint/2010/main" val="1481420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95795"/>
            <a:ext cx="10131425" cy="918755"/>
          </a:xfrm>
        </p:spPr>
        <p:txBody>
          <a:bodyPr/>
          <a:lstStyle/>
          <a:p>
            <a:pPr algn="ctr"/>
            <a:r>
              <a:rPr lang="en-US" b="1" dirty="0" smtClean="0"/>
              <a:t>Mass Exorcism</a:t>
            </a:r>
            <a:endParaRPr lang="en-US" b="1" dirty="0"/>
          </a:p>
        </p:txBody>
      </p:sp>
      <p:sp>
        <p:nvSpPr>
          <p:cNvPr id="3" name="Content Placeholder 2"/>
          <p:cNvSpPr>
            <a:spLocks noGrp="1"/>
          </p:cNvSpPr>
          <p:nvPr>
            <p:ph idx="1"/>
          </p:nvPr>
        </p:nvSpPr>
        <p:spPr>
          <a:xfrm>
            <a:off x="297769" y="1562947"/>
            <a:ext cx="11769635" cy="3649133"/>
          </a:xfrm>
        </p:spPr>
        <p:txBody>
          <a:bodyPr>
            <a:noAutofit/>
          </a:bodyPr>
          <a:lstStyle/>
          <a:p>
            <a:pPr marL="0" indent="0">
              <a:buNone/>
            </a:pPr>
            <a:r>
              <a:rPr lang="en-US" sz="3600" b="1" dirty="0" smtClean="0">
                <a:solidFill>
                  <a:srgbClr val="FFFF00"/>
                </a:solidFill>
              </a:rPr>
              <a:t>Matthew 12:43-44 </a:t>
            </a:r>
          </a:p>
          <a:p>
            <a:pPr marL="0" indent="0">
              <a:buNone/>
            </a:pPr>
            <a:r>
              <a:rPr lang="en-US" sz="3600" dirty="0" smtClean="0">
                <a:solidFill>
                  <a:srgbClr val="FFFF00"/>
                </a:solidFill>
              </a:rPr>
              <a:t>“When</a:t>
            </a:r>
            <a:r>
              <a:rPr lang="en-US" sz="3600" dirty="0">
                <a:solidFill>
                  <a:srgbClr val="FFFF00"/>
                </a:solidFill>
              </a:rPr>
              <a:t> the unclean spirit has gone out of a person, it passes through waterless places seeking rest, but finds none. </a:t>
            </a:r>
            <a:endParaRPr lang="en-US" sz="3600" dirty="0" smtClean="0">
              <a:solidFill>
                <a:srgbClr val="FFFF00"/>
              </a:solidFill>
            </a:endParaRPr>
          </a:p>
          <a:p>
            <a:pPr marL="0" indent="0">
              <a:buNone/>
            </a:pPr>
            <a:r>
              <a:rPr lang="en-US" sz="3600" b="1" baseline="30000" dirty="0" smtClean="0">
                <a:solidFill>
                  <a:srgbClr val="FFFF00"/>
                </a:solidFill>
              </a:rPr>
              <a:t>44</a:t>
            </a:r>
            <a:r>
              <a:rPr lang="en-US" sz="3600" b="1" baseline="30000" dirty="0">
                <a:solidFill>
                  <a:srgbClr val="FFFF00"/>
                </a:solidFill>
              </a:rPr>
              <a:t> </a:t>
            </a:r>
            <a:r>
              <a:rPr lang="en-US" sz="3600" dirty="0">
                <a:solidFill>
                  <a:srgbClr val="FFFF00"/>
                </a:solidFill>
              </a:rPr>
              <a:t>Then it says, ‘I will return to my house from which I came.’ And when it comes, it finds the house empty, swept, and put in order. </a:t>
            </a:r>
            <a:endParaRPr lang="en-US" sz="3600" dirty="0" smtClean="0">
              <a:solidFill>
                <a:srgbClr val="FFFF00"/>
              </a:solidFill>
            </a:endParaRPr>
          </a:p>
          <a:p>
            <a:pPr marL="0" indent="0">
              <a:buNone/>
            </a:pPr>
            <a:r>
              <a:rPr lang="en-US" sz="3600" b="1" baseline="30000" dirty="0" smtClean="0">
                <a:solidFill>
                  <a:srgbClr val="FFFF00"/>
                </a:solidFill>
              </a:rPr>
              <a:t>45</a:t>
            </a:r>
            <a:r>
              <a:rPr lang="en-US" sz="3600" b="1" baseline="30000" dirty="0">
                <a:solidFill>
                  <a:srgbClr val="FFFF00"/>
                </a:solidFill>
              </a:rPr>
              <a:t> </a:t>
            </a:r>
            <a:r>
              <a:rPr lang="en-US" sz="3600" dirty="0">
                <a:solidFill>
                  <a:srgbClr val="FFFF00"/>
                </a:solidFill>
              </a:rPr>
              <a:t>Then it goes and brings with it seven other spirits more evil than itself, and they enter and dwell there, and the last state of that person is worse than the first. So also will it be with this evil generation.”</a:t>
            </a:r>
          </a:p>
        </p:txBody>
      </p:sp>
    </p:spTree>
    <p:extLst>
      <p:ext uri="{BB962C8B-B14F-4D97-AF65-F5344CB8AC3E}">
        <p14:creationId xmlns:p14="http://schemas.microsoft.com/office/powerpoint/2010/main" val="3341801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1162594"/>
          </a:xfrm>
        </p:spPr>
        <p:txBody>
          <a:bodyPr>
            <a:normAutofit fontScale="90000"/>
          </a:bodyPr>
          <a:lstStyle/>
          <a:p>
            <a:pPr algn="ctr"/>
            <a:r>
              <a:rPr lang="en-US" sz="4000" b="1" dirty="0">
                <a:solidFill>
                  <a:srgbClr val="FFFF00"/>
                </a:solidFill>
                <a:effectLst>
                  <a:outerShdw blurRad="38100" dist="38100" dir="2700000" algn="tl">
                    <a:srgbClr val="000000">
                      <a:alpha val="43137"/>
                    </a:srgbClr>
                  </a:outerShdw>
                </a:effectLst>
              </a:rPr>
              <a:t>Pre-Christian Vs. Post-Christian</a:t>
            </a:r>
            <a:r>
              <a:rPr lang="en-US" sz="4000" b="1" dirty="0"/>
              <a:t/>
            </a:r>
            <a:br>
              <a:rPr lang="en-US" sz="4000" b="1" dirty="0"/>
            </a:br>
            <a:endParaRPr lang="en-US" sz="4000" b="1" dirty="0"/>
          </a:p>
        </p:txBody>
      </p:sp>
      <p:sp>
        <p:nvSpPr>
          <p:cNvPr id="3" name="Content Placeholder 2"/>
          <p:cNvSpPr>
            <a:spLocks noGrp="1"/>
          </p:cNvSpPr>
          <p:nvPr>
            <p:ph idx="1"/>
          </p:nvPr>
        </p:nvSpPr>
        <p:spPr>
          <a:xfrm>
            <a:off x="169817" y="1045029"/>
            <a:ext cx="11861074" cy="5394960"/>
          </a:xfrm>
        </p:spPr>
        <p:txBody>
          <a:bodyPr>
            <a:normAutofit fontScale="92500"/>
          </a:bodyPr>
          <a:lstStyle/>
          <a:p>
            <a:pPr marL="0" indent="0">
              <a:buNone/>
            </a:pPr>
            <a:endParaRPr lang="en-US" sz="3200" dirty="0" smtClean="0"/>
          </a:p>
          <a:p>
            <a:r>
              <a:rPr lang="en-US" sz="3200" dirty="0" smtClean="0"/>
              <a:t>A </a:t>
            </a:r>
            <a:r>
              <a:rPr lang="en-US" sz="3200" b="1" dirty="0">
                <a:solidFill>
                  <a:srgbClr val="FFFF00"/>
                </a:solidFill>
              </a:rPr>
              <a:t>post</a:t>
            </a:r>
            <a:r>
              <a:rPr lang="en-US" sz="3200" dirty="0"/>
              <a:t>-Christian civilization will end up in afar darker state than a </a:t>
            </a:r>
            <a:r>
              <a:rPr lang="en-US" sz="3200" b="1" u="sng" dirty="0" smtClean="0"/>
              <a:t>pre</a:t>
            </a:r>
            <a:r>
              <a:rPr lang="en-US" sz="3200" dirty="0" smtClean="0"/>
              <a:t>-Christian </a:t>
            </a:r>
            <a:r>
              <a:rPr lang="en-US" sz="3200" dirty="0"/>
              <a:t>civilization.  </a:t>
            </a:r>
          </a:p>
          <a:p>
            <a:r>
              <a:rPr lang="en-US" sz="3200" dirty="0"/>
              <a:t>A </a:t>
            </a:r>
            <a:r>
              <a:rPr lang="en-US" sz="3200" b="1" u="sng" dirty="0"/>
              <a:t>pre</a:t>
            </a:r>
            <a:r>
              <a:rPr lang="en-US" sz="3200" dirty="0"/>
              <a:t>-Christian civilization may produce a Caligula or a Nero or a Diocletian, but a </a:t>
            </a:r>
            <a:r>
              <a:rPr lang="en-US" sz="3200" b="1" dirty="0">
                <a:solidFill>
                  <a:srgbClr val="FFFF00"/>
                </a:solidFill>
              </a:rPr>
              <a:t>Post</a:t>
            </a:r>
            <a:r>
              <a:rPr lang="en-US" sz="3200" dirty="0"/>
              <a:t>-Christian civilization will produce a Stalin or a Hitler. </a:t>
            </a:r>
          </a:p>
          <a:p>
            <a:r>
              <a:rPr lang="en-US" sz="3200" dirty="0"/>
              <a:t>A </a:t>
            </a:r>
            <a:r>
              <a:rPr lang="en-US" sz="3200" b="1" dirty="0"/>
              <a:t>pre</a:t>
            </a:r>
            <a:r>
              <a:rPr lang="en-US" sz="3200" dirty="0"/>
              <a:t>-Christian society may give birth to barbarism, but a </a:t>
            </a:r>
            <a:r>
              <a:rPr lang="en-US" sz="3200" b="1" dirty="0">
                <a:solidFill>
                  <a:srgbClr val="FFFF00"/>
                </a:solidFill>
              </a:rPr>
              <a:t>Post</a:t>
            </a:r>
            <a:r>
              <a:rPr lang="en-US" sz="3200" dirty="0"/>
              <a:t>-Christian  society will give birth to an even darker off-spring, Fascism, Communism, and Nazism. </a:t>
            </a:r>
          </a:p>
          <a:p>
            <a:r>
              <a:rPr lang="en-US" sz="3200" dirty="0"/>
              <a:t>A </a:t>
            </a:r>
            <a:r>
              <a:rPr lang="en-US" sz="3200" b="1" dirty="0"/>
              <a:t>pre</a:t>
            </a:r>
            <a:r>
              <a:rPr lang="en-US" sz="3200" dirty="0"/>
              <a:t>-Christian nation may erect an altar of human sacrifice.  But a </a:t>
            </a:r>
            <a:r>
              <a:rPr lang="en-US" sz="3200" b="1" dirty="0">
                <a:solidFill>
                  <a:srgbClr val="FFFF00"/>
                </a:solidFill>
              </a:rPr>
              <a:t>Post</a:t>
            </a:r>
            <a:r>
              <a:rPr lang="en-US" sz="3200" dirty="0"/>
              <a:t>-Christian nation will build Auschwitz</a:t>
            </a:r>
          </a:p>
          <a:p>
            <a:pPr marL="0" indent="0">
              <a:buNone/>
            </a:pPr>
            <a:endParaRPr lang="en-US" dirty="0"/>
          </a:p>
        </p:txBody>
      </p:sp>
    </p:spTree>
    <p:extLst>
      <p:ext uri="{BB962C8B-B14F-4D97-AF65-F5344CB8AC3E}">
        <p14:creationId xmlns:p14="http://schemas.microsoft.com/office/powerpoint/2010/main" val="2574025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0"/>
            <a:ext cx="9562011" cy="6980268"/>
          </a:xfrm>
        </p:spPr>
      </p:pic>
    </p:spTree>
    <p:extLst>
      <p:ext uri="{BB962C8B-B14F-4D97-AF65-F5344CB8AC3E}">
        <p14:creationId xmlns:p14="http://schemas.microsoft.com/office/powerpoint/2010/main" val="377007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84" y="744341"/>
            <a:ext cx="10953205" cy="5878528"/>
          </a:xfrm>
        </p:spPr>
        <p:txBody>
          <a:bodyPr>
            <a:normAutofit fontScale="92500" lnSpcReduction="20000"/>
          </a:bodyPr>
          <a:lstStyle/>
          <a:p>
            <a:pPr marL="0" indent="0">
              <a:buNone/>
            </a:pPr>
            <a:r>
              <a:rPr lang="en-US" sz="2600" dirty="0" smtClean="0"/>
              <a:t>“..it </a:t>
            </a:r>
            <a:r>
              <a:rPr lang="en-US" sz="2600" dirty="0"/>
              <a:t>would be peculiarly </a:t>
            </a:r>
            <a:r>
              <a:rPr lang="en-US" sz="2600" dirty="0">
                <a:solidFill>
                  <a:srgbClr val="FFFF00"/>
                </a:solidFill>
              </a:rPr>
              <a:t>improper to omit in this first official Act, my fervent supplications to that Almighty Being who rules over the Universe</a:t>
            </a:r>
            <a:r>
              <a:rPr lang="en-US" sz="2600" dirty="0"/>
              <a:t>, who presides in the Councils of Nations, and whose providential aids can supply every human defect, that his benediction may consecrate to the liberties and happiness of the People of the United </a:t>
            </a:r>
            <a:r>
              <a:rPr lang="en-US" sz="2600" dirty="0" smtClean="0"/>
              <a:t>States,”</a:t>
            </a:r>
          </a:p>
          <a:p>
            <a:pPr marL="0" indent="0">
              <a:buNone/>
            </a:pPr>
            <a:r>
              <a:rPr lang="en-US" sz="2600" u="sng" dirty="0">
                <a:solidFill>
                  <a:srgbClr val="FFFF00"/>
                </a:solidFill>
              </a:rPr>
              <a:t>No People can be bound to acknowledge and adore the invisible hand, which conducts the Affairs of men more than the People of the United States</a:t>
            </a:r>
            <a:r>
              <a:rPr lang="en-US" sz="2600" dirty="0"/>
              <a:t>. </a:t>
            </a:r>
            <a:r>
              <a:rPr lang="en-US" sz="2600" u="sng" dirty="0">
                <a:solidFill>
                  <a:srgbClr val="FFFF00"/>
                </a:solidFill>
              </a:rPr>
              <a:t>Every step</a:t>
            </a:r>
            <a:r>
              <a:rPr lang="en-US" sz="2600" dirty="0"/>
              <a:t>, </a:t>
            </a:r>
            <a:r>
              <a:rPr lang="en-US" sz="2600" u="sng" dirty="0">
                <a:solidFill>
                  <a:srgbClr val="FFFF00"/>
                </a:solidFill>
              </a:rPr>
              <a:t>by which they have advanced to the character of an independent nation, seems to have been distinguished by some token of providential agency</a:t>
            </a:r>
            <a:r>
              <a:rPr lang="en-US" sz="2600" u="sng" dirty="0" smtClean="0">
                <a:solidFill>
                  <a:srgbClr val="FFFF00"/>
                </a:solidFill>
              </a:rPr>
              <a:t>.</a:t>
            </a:r>
          </a:p>
          <a:p>
            <a:pPr marL="0" indent="0">
              <a:buNone/>
            </a:pPr>
            <a:r>
              <a:rPr lang="en-US" sz="2600" dirty="0"/>
              <a:t>And in the important revolution just accomplished in the system of their United Government, the tranquil deliberations and voluntary consent of so many distinct communities, from which the event has resulted, cannot be compared with the means by which most Governments have been established, </a:t>
            </a:r>
            <a:r>
              <a:rPr lang="en-US" sz="2600" dirty="0">
                <a:solidFill>
                  <a:srgbClr val="FFFF00"/>
                </a:solidFill>
              </a:rPr>
              <a:t>without some return of pious gratitude along with an humble anticipation of the future blessings </a:t>
            </a:r>
            <a:r>
              <a:rPr lang="en-US" sz="2600" dirty="0"/>
              <a:t>which the past seem to presage. These reflections, arising out of the present crisis, have forced themselves too strongly on my mind to be suppressed. You will join with me I trust in thinking, that there are none under the influence of which, the proceedings of a new and free Government can more auspiciously commence</a:t>
            </a:r>
            <a:r>
              <a:rPr lang="en-US" sz="2600"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20140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1" y="0"/>
            <a:ext cx="10189028" cy="6913518"/>
          </a:xfrm>
          <a:prstGeom prst="rect">
            <a:avLst/>
          </a:prstGeom>
        </p:spPr>
      </p:pic>
      <p:sp>
        <p:nvSpPr>
          <p:cNvPr id="3" name="Content Placeholder 2"/>
          <p:cNvSpPr>
            <a:spLocks noGrp="1"/>
          </p:cNvSpPr>
          <p:nvPr>
            <p:ph idx="1"/>
          </p:nvPr>
        </p:nvSpPr>
        <p:spPr>
          <a:xfrm>
            <a:off x="777241" y="-953587"/>
            <a:ext cx="10861765" cy="6113416"/>
          </a:xfrm>
        </p:spPr>
        <p:txBody>
          <a:bodyPr>
            <a:normAutofit/>
          </a:bodyPr>
          <a:lstStyle/>
          <a:p>
            <a:pPr marL="0" indent="0">
              <a:buNone/>
            </a:pPr>
            <a:endParaRPr lang="en-US" dirty="0" smtClean="0"/>
          </a:p>
          <a:p>
            <a:pPr marL="0" indent="0">
              <a:buNone/>
            </a:pPr>
            <a:r>
              <a:rPr lang="en-US" sz="4800" b="1" dirty="0" smtClean="0">
                <a:solidFill>
                  <a:srgbClr val="FF0000"/>
                </a:solidFill>
                <a:effectLst>
                  <a:outerShdw blurRad="38100" dist="38100" dir="2700000" algn="tl">
                    <a:srgbClr val="000000">
                      <a:alpha val="43137"/>
                    </a:srgbClr>
                  </a:outerShdw>
                </a:effectLst>
              </a:rPr>
              <a:t>Translation</a:t>
            </a:r>
            <a:r>
              <a:rPr lang="en-US" sz="4800" b="1" dirty="0">
                <a:solidFill>
                  <a:srgbClr val="FF0000"/>
                </a:solidFill>
                <a:effectLst>
                  <a:outerShdw blurRad="38100" dist="38100" dir="2700000" algn="tl">
                    <a:srgbClr val="000000">
                      <a:alpha val="43137"/>
                    </a:srgbClr>
                  </a:outerShdw>
                </a:effectLst>
              </a:rPr>
              <a:t>: </a:t>
            </a:r>
            <a:endParaRPr lang="en-US" sz="4800" b="1" dirty="0" smtClean="0">
              <a:solidFill>
                <a:srgbClr val="FF0000"/>
              </a:solidFill>
              <a:effectLst>
                <a:outerShdw blurRad="38100" dist="38100" dir="2700000" algn="tl">
                  <a:srgbClr val="000000">
                    <a:alpha val="43137"/>
                  </a:srgbClr>
                </a:outerShdw>
              </a:effectLst>
            </a:endParaRPr>
          </a:p>
          <a:p>
            <a:pPr marL="0" indent="0">
              <a:buNone/>
            </a:pPr>
            <a:r>
              <a:rPr lang="en-US" sz="4800" b="1" dirty="0" smtClean="0">
                <a:solidFill>
                  <a:srgbClr val="FF0000"/>
                </a:solidFill>
                <a:effectLst>
                  <a:outerShdw blurRad="38100" dist="38100" dir="2700000" algn="tl">
                    <a:srgbClr val="000000">
                      <a:alpha val="43137"/>
                    </a:srgbClr>
                  </a:outerShdw>
                </a:effectLst>
              </a:rPr>
              <a:t>“If </a:t>
            </a:r>
            <a:r>
              <a:rPr lang="en-US" sz="4800" b="1" dirty="0">
                <a:solidFill>
                  <a:srgbClr val="FF0000"/>
                </a:solidFill>
                <a:effectLst>
                  <a:outerShdw blurRad="38100" dist="38100" dir="2700000" algn="tl">
                    <a:srgbClr val="000000">
                      <a:alpha val="43137"/>
                    </a:srgbClr>
                  </a:outerShdw>
                </a:effectLst>
              </a:rPr>
              <a:t>America ever turned away from God and His eternal Laws, its blessings would be removed.”</a:t>
            </a:r>
          </a:p>
          <a:p>
            <a:endParaRPr lang="en-US" sz="4400" dirty="0"/>
          </a:p>
        </p:txBody>
      </p:sp>
    </p:spTree>
    <p:extLst>
      <p:ext uri="{BB962C8B-B14F-4D97-AF65-F5344CB8AC3E}">
        <p14:creationId xmlns:p14="http://schemas.microsoft.com/office/powerpoint/2010/main" val="4116914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571" y="796836"/>
            <a:ext cx="11522621" cy="5608320"/>
          </a:xfrm>
        </p:spPr>
        <p:txBody>
          <a:bodyPr>
            <a:noAutofit/>
          </a:bodyPr>
          <a:lstStyle/>
          <a:p>
            <a:pPr marL="0" indent="0">
              <a:buNone/>
            </a:pPr>
            <a:r>
              <a:rPr lang="en-US" sz="2800" dirty="0" smtClean="0"/>
              <a:t>“The </a:t>
            </a:r>
            <a:r>
              <a:rPr lang="en-US" sz="2800" dirty="0"/>
              <a:t>Lord will be our God, and delight to dwell among us, as his one people, and will command a blessing upon us in all our ways. So that we shall see much more of his wisdom, power, goodness and truth, than formerly we have been acquainted with. We shall find that the God of Israel is among us, when ten of us shall be able to resist a thousand of our enemies; when he shall make us a praise and glory that men shall say of succeeding plantations, “the Lord make it likely that of New England.” For we must consider that we shall be as a </a:t>
            </a:r>
            <a:r>
              <a:rPr lang="en-US" sz="2800" b="1" dirty="0">
                <a:solidFill>
                  <a:srgbClr val="FFFF00"/>
                </a:solidFill>
              </a:rPr>
              <a:t>city upon a hill</a:t>
            </a:r>
            <a:r>
              <a:rPr lang="en-US" sz="2800" dirty="0"/>
              <a:t>. The eyes of all people are upon us. </a:t>
            </a:r>
            <a:r>
              <a:rPr lang="en-US" sz="2800" b="1" dirty="0">
                <a:solidFill>
                  <a:srgbClr val="FFFF00"/>
                </a:solidFill>
              </a:rPr>
              <a:t>So that if we shall deal falsely with our God in this work we have undertaken, and so cause him to withdraw his present help from us, we shall be made a story and a by-word through the world.</a:t>
            </a:r>
            <a:r>
              <a:rPr lang="en-US" sz="2800" dirty="0"/>
              <a:t> We shall open the mouths of enemies to speak evil of the ways of God, and all professors for God’s sake. We shall shame the faces of many of God’s worthy servants, and cause their prayers to be turned into curses upon us till we be consumed out of the good land whither we are a going</a:t>
            </a:r>
            <a:r>
              <a:rPr lang="en-US" sz="2800" dirty="0" smtClean="0"/>
              <a:t>.”  </a:t>
            </a:r>
            <a:r>
              <a:rPr lang="en-US" sz="2800" dirty="0" smtClean="0">
                <a:solidFill>
                  <a:srgbClr val="00B050"/>
                </a:solidFill>
              </a:rPr>
              <a:t>John Winthrop “A Model of Christian Charity” 1630</a:t>
            </a:r>
            <a:endParaRPr lang="en-US" sz="2800" dirty="0">
              <a:solidFill>
                <a:srgbClr val="00B050"/>
              </a:solidFill>
            </a:endParaRPr>
          </a:p>
        </p:txBody>
      </p:sp>
    </p:spTree>
    <p:extLst>
      <p:ext uri="{BB962C8B-B14F-4D97-AF65-F5344CB8AC3E}">
        <p14:creationId xmlns:p14="http://schemas.microsoft.com/office/powerpoint/2010/main" val="172869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a:t>
            </a:r>
            <a:r>
              <a:rPr lang="en-US" dirty="0"/>
              <a:t>The Chief god of the Canaanite Pantheon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475" y="2344668"/>
            <a:ext cx="2925308" cy="36204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807" y="2373708"/>
            <a:ext cx="7334250" cy="3562350"/>
          </a:xfrm>
          <a:prstGeom prst="rect">
            <a:avLst/>
          </a:prstGeom>
        </p:spPr>
      </p:pic>
    </p:spTree>
    <p:extLst>
      <p:ext uri="{BB962C8B-B14F-4D97-AF65-F5344CB8AC3E}">
        <p14:creationId xmlns:p14="http://schemas.microsoft.com/office/powerpoint/2010/main" val="2326276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0"/>
            <a:ext cx="8288382" cy="6943861"/>
          </a:xfrm>
        </p:spPr>
      </p:pic>
      <p:sp>
        <p:nvSpPr>
          <p:cNvPr id="5" name="TextBox 4"/>
          <p:cNvSpPr txBox="1"/>
          <p:nvPr/>
        </p:nvSpPr>
        <p:spPr>
          <a:xfrm>
            <a:off x="685801" y="3331029"/>
            <a:ext cx="10972800" cy="3416320"/>
          </a:xfrm>
          <a:prstGeom prst="rect">
            <a:avLst/>
          </a:prstGeom>
          <a:noFill/>
        </p:spPr>
        <p:txBody>
          <a:bodyPr wrap="square" rtlCol="0">
            <a:spAutoFit/>
          </a:bodyPr>
          <a:lstStyle/>
          <a:p>
            <a:r>
              <a:rPr lang="en-US" sz="3600" b="1" dirty="0" smtClean="0">
                <a:solidFill>
                  <a:srgbClr val="FFC000"/>
                </a:solidFill>
              </a:rPr>
              <a:t>“If America followed the ways of God, it would become the most blessed, prosperous and powerful of civilizations.  But if our hearts turn away, so that we will not obey, but shall be seduced, and worship and serve other gods, our pleasure and profits, and serve them… we shall surely perish!” </a:t>
            </a:r>
            <a:endParaRPr lang="en-US" sz="3600" b="1" dirty="0">
              <a:solidFill>
                <a:srgbClr val="FFC000"/>
              </a:solidFill>
            </a:endParaRPr>
          </a:p>
        </p:txBody>
      </p:sp>
    </p:spTree>
    <p:extLst>
      <p:ext uri="{BB962C8B-B14F-4D97-AF65-F5344CB8AC3E}">
        <p14:creationId xmlns:p14="http://schemas.microsoft.com/office/powerpoint/2010/main" val="1757632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smtClean="0"/>
              <a:t>“Where there is God, there is Truth.  But where there is more than one god or may gods or </a:t>
            </a:r>
            <a:r>
              <a:rPr lang="en-US" sz="4400" dirty="0" err="1" smtClean="0"/>
              <a:t>Baals</a:t>
            </a:r>
            <a:r>
              <a:rPr lang="en-US" sz="4400" dirty="0" smtClean="0"/>
              <a:t>, the door is open for many “truths”, conflicting truths and thus no truth.”  Jonathan Cahn</a:t>
            </a:r>
            <a:endParaRPr lang="en-US" sz="4400" dirty="0"/>
          </a:p>
        </p:txBody>
      </p:sp>
    </p:spTree>
    <p:extLst>
      <p:ext uri="{BB962C8B-B14F-4D97-AF65-F5344CB8AC3E}">
        <p14:creationId xmlns:p14="http://schemas.microsoft.com/office/powerpoint/2010/main" val="294983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smtClean="0"/>
              <a:t>The Mission of Baal is to cause a nation that has known God to stop knowing Him and then to forget Him, and then to forget that it ever knew Him. </a:t>
            </a:r>
            <a:endParaRPr lang="en-US" sz="4400" dirty="0"/>
          </a:p>
        </p:txBody>
      </p:sp>
    </p:spTree>
    <p:extLst>
      <p:ext uri="{BB962C8B-B14F-4D97-AF65-F5344CB8AC3E}">
        <p14:creationId xmlns:p14="http://schemas.microsoft.com/office/powerpoint/2010/main" val="4133596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777" y="609600"/>
            <a:ext cx="9784073" cy="6535456"/>
          </a:xfrm>
        </p:spPr>
      </p:pic>
    </p:spTree>
    <p:extLst>
      <p:ext uri="{BB962C8B-B14F-4D97-AF65-F5344CB8AC3E}">
        <p14:creationId xmlns:p14="http://schemas.microsoft.com/office/powerpoint/2010/main" val="308932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5400" dirty="0" smtClean="0"/>
              <a:t>Jeremiah 23:27 </a:t>
            </a:r>
            <a:r>
              <a:rPr lang="en-US" sz="5400" b="1" baseline="30000" dirty="0"/>
              <a:t> </a:t>
            </a:r>
            <a:r>
              <a:rPr lang="en-US" sz="5400" dirty="0"/>
              <a:t>They think the dreams they tell one another will make my people forget my name, just as their ancestors forgot my name through Baal worship.</a:t>
            </a:r>
          </a:p>
        </p:txBody>
      </p:sp>
    </p:spTree>
    <p:extLst>
      <p:ext uri="{BB962C8B-B14F-4D97-AF65-F5344CB8AC3E}">
        <p14:creationId xmlns:p14="http://schemas.microsoft.com/office/powerpoint/2010/main" val="1833869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Amnesia</a:t>
            </a:r>
            <a:endParaRPr lang="en-US" dirty="0"/>
          </a:p>
        </p:txBody>
      </p:sp>
      <p:sp>
        <p:nvSpPr>
          <p:cNvPr id="3" name="Content Placeholder 2"/>
          <p:cNvSpPr>
            <a:spLocks noGrp="1"/>
          </p:cNvSpPr>
          <p:nvPr>
            <p:ph idx="1"/>
          </p:nvPr>
        </p:nvSpPr>
        <p:spPr/>
        <p:txBody>
          <a:bodyPr/>
          <a:lstStyle/>
          <a:p>
            <a:pPr marL="0" indent="0">
              <a:buNone/>
            </a:pPr>
            <a:r>
              <a:rPr lang="en-US" dirty="0" smtClean="0"/>
              <a:t>In the case of America, Baal would use the same strategy: First seek to separate the nation from the Word of God and His ways. </a:t>
            </a:r>
          </a:p>
          <a:p>
            <a:pPr marL="0" indent="0">
              <a:buNone/>
            </a:pPr>
            <a:r>
              <a:rPr lang="en-US" dirty="0" smtClean="0"/>
              <a:t>1960s Prayer and the Bible out of Schools</a:t>
            </a:r>
          </a:p>
          <a:p>
            <a:pPr marL="0" indent="0">
              <a:buNone/>
            </a:pPr>
            <a:r>
              <a:rPr lang="en-US" dirty="0" smtClean="0"/>
              <a:t>1980 Supreme court struck down The Ten Commandments of Public School and in the public Square</a:t>
            </a:r>
          </a:p>
          <a:p>
            <a:pPr marL="0" indent="0">
              <a:buNone/>
            </a:pPr>
            <a:endParaRPr lang="en-US" dirty="0" smtClean="0"/>
          </a:p>
          <a:p>
            <a:pPr marL="0" indent="0">
              <a:buNone/>
            </a:pPr>
            <a:r>
              <a:rPr lang="en-US" dirty="0" smtClean="0"/>
              <a:t>Baal’s agenda would permeate every sphere of American culture. Newspapers would no longer publish sermons, magazines no longer endorse Christian values. Entertainment would no longer uphold biblical morality.  TV stations no longer promote prayer or present the ways of God in a positive light but would war against them.  Hostile to Jesus. </a:t>
            </a:r>
          </a:p>
        </p:txBody>
      </p:sp>
    </p:spTree>
    <p:extLst>
      <p:ext uri="{BB962C8B-B14F-4D97-AF65-F5344CB8AC3E}">
        <p14:creationId xmlns:p14="http://schemas.microsoft.com/office/powerpoint/2010/main" val="3698866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2142067"/>
            <a:ext cx="10874828" cy="3649133"/>
          </a:xfrm>
        </p:spPr>
        <p:txBody>
          <a:bodyPr>
            <a:noAutofit/>
          </a:bodyPr>
          <a:lstStyle/>
          <a:p>
            <a:pPr marL="0" indent="0">
              <a:buNone/>
            </a:pPr>
            <a:r>
              <a:rPr lang="en-US" sz="4000" dirty="0" smtClean="0"/>
              <a:t>Since the Word of God served as safeguards against the gods and paganism, their removal opened the door for the gods to come in unhindered.  It could now indulge on all that the commandments had warned against.   The guardrails are down.  The nation was left wide open to the subjection and dominion of the gods. </a:t>
            </a:r>
            <a:endParaRPr lang="en-US" sz="4000" dirty="0"/>
          </a:p>
        </p:txBody>
      </p:sp>
    </p:spTree>
    <p:extLst>
      <p:ext uri="{BB962C8B-B14F-4D97-AF65-F5344CB8AC3E}">
        <p14:creationId xmlns:p14="http://schemas.microsoft.com/office/powerpoint/2010/main" val="1790367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2400"/>
            <a:ext cx="10131425" cy="1456267"/>
          </a:xfrm>
        </p:spPr>
        <p:txBody>
          <a:bodyPr>
            <a:normAutofit fontScale="90000"/>
          </a:bodyPr>
          <a:lstStyle/>
          <a:p>
            <a:pPr algn="ctr"/>
            <a:r>
              <a:rPr lang="en-US" sz="4400" b="1" dirty="0" smtClean="0">
                <a:solidFill>
                  <a:srgbClr val="FFFF00"/>
                </a:solidFill>
              </a:rPr>
              <a:t>The Spell was Broken</a:t>
            </a:r>
            <a:br>
              <a:rPr lang="en-US" sz="4400" b="1" dirty="0" smtClean="0">
                <a:solidFill>
                  <a:srgbClr val="FFFF00"/>
                </a:solidFill>
              </a:rPr>
            </a:br>
            <a:r>
              <a:rPr lang="en-US" sz="4400" b="1" dirty="0" smtClean="0">
                <a:solidFill>
                  <a:srgbClr val="FFFF00"/>
                </a:solidFill>
              </a:rPr>
              <a:t>(</a:t>
            </a:r>
            <a:r>
              <a:rPr lang="en-US" sz="3100" b="1" dirty="0" smtClean="0">
                <a:solidFill>
                  <a:srgbClr val="FFFF00"/>
                </a:solidFill>
              </a:rPr>
              <a:t>Every </a:t>
            </a:r>
            <a:r>
              <a:rPr lang="en-US" sz="3100" b="1" dirty="0">
                <a:solidFill>
                  <a:srgbClr val="FFFF00"/>
                </a:solidFill>
              </a:rPr>
              <a:t>realm of society was </a:t>
            </a:r>
            <a:r>
              <a:rPr lang="en-US" sz="3100" b="1" dirty="0" smtClean="0">
                <a:solidFill>
                  <a:srgbClr val="FFFF00"/>
                </a:solidFill>
              </a:rPr>
              <a:t>effected)</a:t>
            </a:r>
            <a:r>
              <a:rPr lang="en-US" sz="4400" b="1" dirty="0">
                <a:solidFill>
                  <a:srgbClr val="FFFF00"/>
                </a:solidFill>
              </a:rPr>
              <a:t/>
            </a:r>
            <a:br>
              <a:rPr lang="en-US" sz="4400" b="1" dirty="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287383" y="1608667"/>
            <a:ext cx="11665131" cy="3649133"/>
          </a:xfrm>
        </p:spPr>
        <p:txBody>
          <a:bodyPr>
            <a:noAutofit/>
          </a:bodyPr>
          <a:lstStyle/>
          <a:p>
            <a:r>
              <a:rPr lang="en-US" sz="2800" dirty="0"/>
              <a:t>The degradation of human life was transformed as paganism yielded to the new belief that </a:t>
            </a:r>
            <a:r>
              <a:rPr lang="en-US" sz="2800" dirty="0" smtClean="0">
                <a:solidFill>
                  <a:srgbClr val="FFFF00"/>
                </a:solidFill>
              </a:rPr>
              <a:t>life </a:t>
            </a:r>
            <a:r>
              <a:rPr lang="en-US" sz="2800" dirty="0">
                <a:solidFill>
                  <a:srgbClr val="FFFF00"/>
                </a:solidFill>
              </a:rPr>
              <a:t>was now </a:t>
            </a:r>
            <a:r>
              <a:rPr lang="en-US" sz="2800" dirty="0" smtClean="0">
                <a:solidFill>
                  <a:srgbClr val="FFFF00"/>
                </a:solidFill>
              </a:rPr>
              <a:t>sacred</a:t>
            </a:r>
            <a:r>
              <a:rPr lang="en-US" sz="2800" dirty="0" smtClean="0"/>
              <a:t>.</a:t>
            </a:r>
            <a:endParaRPr lang="en-US" sz="2800" dirty="0"/>
          </a:p>
          <a:p>
            <a:r>
              <a:rPr lang="en-US" sz="2800" dirty="0"/>
              <a:t>The </a:t>
            </a:r>
            <a:r>
              <a:rPr lang="en-US" sz="2800" u="sng" dirty="0"/>
              <a:t>individual</a:t>
            </a:r>
            <a:r>
              <a:rPr lang="en-US" sz="2800" dirty="0"/>
              <a:t> was also sacred and </a:t>
            </a:r>
            <a:r>
              <a:rPr lang="en-US" sz="2800" dirty="0">
                <a:solidFill>
                  <a:srgbClr val="FFFF00"/>
                </a:solidFill>
              </a:rPr>
              <a:t>possessed immutable rights</a:t>
            </a:r>
          </a:p>
          <a:p>
            <a:r>
              <a:rPr lang="en-US" sz="2800" u="sng" dirty="0"/>
              <a:t>Women</a:t>
            </a:r>
            <a:r>
              <a:rPr lang="en-US" sz="2800" dirty="0"/>
              <a:t> were sacred and treated as </a:t>
            </a:r>
            <a:r>
              <a:rPr lang="en-US" sz="2800" dirty="0">
                <a:solidFill>
                  <a:srgbClr val="FFFF00"/>
                </a:solidFill>
              </a:rPr>
              <a:t>equal heirs </a:t>
            </a:r>
            <a:r>
              <a:rPr lang="en-US" sz="2800" dirty="0"/>
              <a:t>of the kingdom  </a:t>
            </a:r>
            <a:r>
              <a:rPr lang="en-US" sz="2800" dirty="0" smtClean="0"/>
              <a:t>(1Peter 3:7)</a:t>
            </a:r>
          </a:p>
          <a:p>
            <a:r>
              <a:rPr lang="en-US" sz="2800" dirty="0" smtClean="0"/>
              <a:t>The </a:t>
            </a:r>
            <a:r>
              <a:rPr lang="en-US" sz="2800" u="sng" dirty="0" smtClean="0"/>
              <a:t>Poor</a:t>
            </a:r>
            <a:r>
              <a:rPr lang="en-US" sz="2800" dirty="0" smtClean="0"/>
              <a:t> and the Weak were </a:t>
            </a:r>
            <a:r>
              <a:rPr lang="en-US" sz="2800" dirty="0" smtClean="0">
                <a:solidFill>
                  <a:srgbClr val="FFFF00"/>
                </a:solidFill>
              </a:rPr>
              <a:t>no less created </a:t>
            </a:r>
            <a:r>
              <a:rPr lang="en-US" sz="2800" dirty="0" smtClean="0"/>
              <a:t>in image of God than the rich and powerful</a:t>
            </a:r>
          </a:p>
          <a:p>
            <a:r>
              <a:rPr lang="en-US" sz="2800" u="sng" dirty="0" smtClean="0"/>
              <a:t>Every life </a:t>
            </a:r>
            <a:r>
              <a:rPr lang="en-US" sz="2800" dirty="0" smtClean="0"/>
              <a:t>was now of </a:t>
            </a:r>
            <a:r>
              <a:rPr lang="en-US" sz="2800" dirty="0" smtClean="0">
                <a:solidFill>
                  <a:srgbClr val="FFFF00"/>
                </a:solidFill>
              </a:rPr>
              <a:t>inestimable value </a:t>
            </a:r>
            <a:r>
              <a:rPr lang="en-US" sz="2800" dirty="0" smtClean="0"/>
              <a:t>and </a:t>
            </a:r>
            <a:r>
              <a:rPr lang="en-US" sz="2800" dirty="0" smtClean="0">
                <a:solidFill>
                  <a:srgbClr val="FFFF00"/>
                </a:solidFill>
              </a:rPr>
              <a:t>equally precious </a:t>
            </a:r>
            <a:r>
              <a:rPr lang="en-US" sz="2800" dirty="0" smtClean="0"/>
              <a:t>in the sight of God</a:t>
            </a:r>
          </a:p>
        </p:txBody>
      </p:sp>
    </p:spTree>
    <p:extLst>
      <p:ext uri="{BB962C8B-B14F-4D97-AF65-F5344CB8AC3E}">
        <p14:creationId xmlns:p14="http://schemas.microsoft.com/office/powerpoint/2010/main" val="2397085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FF00"/>
                </a:solidFill>
              </a:rPr>
              <a:t>The Spell was Broken</a:t>
            </a:r>
            <a:br>
              <a:rPr lang="en-US" sz="4800" b="1" dirty="0">
                <a:solidFill>
                  <a:srgbClr val="FFFF00"/>
                </a:solidFill>
              </a:rPr>
            </a:br>
            <a:r>
              <a:rPr lang="en-US" sz="4800" b="1" dirty="0">
                <a:solidFill>
                  <a:srgbClr val="FFFF00"/>
                </a:solidFill>
              </a:rPr>
              <a:t>(</a:t>
            </a:r>
            <a:r>
              <a:rPr lang="en-US" b="1" dirty="0">
                <a:solidFill>
                  <a:srgbClr val="FFFF00"/>
                </a:solidFill>
              </a:rPr>
              <a:t>Every realm of society was effected)</a:t>
            </a:r>
            <a:r>
              <a:rPr lang="en-US" sz="4800" b="1" dirty="0">
                <a:solidFill>
                  <a:srgbClr val="FFFF00"/>
                </a:solidFill>
              </a:rPr>
              <a:t/>
            </a:r>
            <a:br>
              <a:rPr lang="en-US" sz="4800" b="1" dirty="0">
                <a:solidFill>
                  <a:srgbClr val="FFFF00"/>
                </a:solidFill>
              </a:rPr>
            </a:br>
            <a:endParaRPr lang="en-US" dirty="0"/>
          </a:p>
        </p:txBody>
      </p:sp>
      <p:sp>
        <p:nvSpPr>
          <p:cNvPr id="3" name="Content Placeholder 2"/>
          <p:cNvSpPr>
            <a:spLocks noGrp="1"/>
          </p:cNvSpPr>
          <p:nvPr>
            <p:ph idx="1"/>
          </p:nvPr>
        </p:nvSpPr>
        <p:spPr>
          <a:xfrm>
            <a:off x="117567" y="2142067"/>
            <a:ext cx="11952514" cy="3649133"/>
          </a:xfrm>
        </p:spPr>
        <p:txBody>
          <a:bodyPr>
            <a:noAutofit/>
          </a:bodyPr>
          <a:lstStyle/>
          <a:p>
            <a:r>
              <a:rPr lang="en-US" sz="3200" dirty="0"/>
              <a:t>Sexuality was now to be treated as a sacred gift from God, to be honored and kept in the equally sacred vessel of marriage. (one genetic male and one genetic female).</a:t>
            </a:r>
          </a:p>
          <a:p>
            <a:r>
              <a:rPr lang="en-US" sz="3200" dirty="0"/>
              <a:t>Children were a gift and no longer to be abused or mistreated.  To take their lives because they were unwanted was a crime. </a:t>
            </a:r>
          </a:p>
          <a:p>
            <a:r>
              <a:rPr lang="en-US" sz="3200" dirty="0"/>
              <a:t>Emperors and Rulers, governors and kingdoms could no longer claim the authority of godhood. </a:t>
            </a:r>
          </a:p>
          <a:p>
            <a:pPr marL="0" indent="0">
              <a:buNone/>
            </a:pPr>
            <a:endParaRPr lang="en-US" sz="3200" dirty="0"/>
          </a:p>
        </p:txBody>
      </p:sp>
    </p:spTree>
    <p:extLst>
      <p:ext uri="{BB962C8B-B14F-4D97-AF65-F5344CB8AC3E}">
        <p14:creationId xmlns:p14="http://schemas.microsoft.com/office/powerpoint/2010/main" val="927750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Practical Applications for your “House”</a:t>
            </a:r>
            <a:endParaRPr lang="en-US" b="1" dirty="0">
              <a:solidFill>
                <a:srgbClr val="FFFF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4738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4" y="1057850"/>
            <a:ext cx="10131425" cy="3649133"/>
          </a:xfrm>
        </p:spPr>
        <p:txBody>
          <a:bodyPr>
            <a:noAutofit/>
          </a:bodyPr>
          <a:lstStyle/>
          <a:p>
            <a:pPr marL="0" indent="0">
              <a:buNone/>
            </a:pPr>
            <a:r>
              <a:rPr lang="en-US" sz="4000" dirty="0" smtClean="0"/>
              <a:t>Baal- The king </a:t>
            </a:r>
            <a:r>
              <a:rPr lang="en-US" sz="4000" dirty="0"/>
              <a:t>of the gods and chief enemy of Israel.  The Lord of the clouds- the god of fertility, Lord of rain, master of the waters the caused the earth to bear fruit.  If he prospered, the land prospered, if he languished, so did the people. </a:t>
            </a:r>
          </a:p>
        </p:txBody>
      </p:sp>
    </p:spTree>
    <p:extLst>
      <p:ext uri="{BB962C8B-B14F-4D97-AF65-F5344CB8AC3E}">
        <p14:creationId xmlns:p14="http://schemas.microsoft.com/office/powerpoint/2010/main" val="3927992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8" y="1"/>
            <a:ext cx="10131425" cy="979714"/>
          </a:xfrm>
        </p:spPr>
        <p:txBody>
          <a:bodyPr/>
          <a:lstStyle/>
          <a:p>
            <a:r>
              <a:rPr lang="en-US" b="1" dirty="0" smtClean="0">
                <a:solidFill>
                  <a:srgbClr val="FFFF00"/>
                </a:solidFill>
              </a:rPr>
              <a:t>How Demons can cause you to think Negatively</a:t>
            </a:r>
            <a:endParaRPr lang="en-US" b="1" dirty="0">
              <a:solidFill>
                <a:srgbClr val="FFFF00"/>
              </a:solidFill>
            </a:endParaRPr>
          </a:p>
        </p:txBody>
      </p:sp>
      <p:sp>
        <p:nvSpPr>
          <p:cNvPr id="3" name="Content Placeholder 2"/>
          <p:cNvSpPr>
            <a:spLocks noGrp="1"/>
          </p:cNvSpPr>
          <p:nvPr>
            <p:ph idx="1"/>
          </p:nvPr>
        </p:nvSpPr>
        <p:spPr>
          <a:xfrm>
            <a:off x="248194" y="979715"/>
            <a:ext cx="11834949" cy="5878285"/>
          </a:xfrm>
        </p:spPr>
        <p:txBody>
          <a:bodyPr>
            <a:normAutofit fontScale="92500" lnSpcReduction="10000"/>
          </a:bodyPr>
          <a:lstStyle/>
          <a:p>
            <a:pPr marL="0" indent="0">
              <a:buNone/>
            </a:pPr>
            <a:r>
              <a:rPr lang="en-US" sz="2800" dirty="0" smtClean="0"/>
              <a:t>Demons are persons without bodies</a:t>
            </a:r>
          </a:p>
          <a:p>
            <a:pPr marL="0" indent="0">
              <a:buNone/>
            </a:pPr>
            <a:r>
              <a:rPr lang="en-US" sz="2800" b="1" dirty="0"/>
              <a:t>How Demons can Cause you to Think Negatively</a:t>
            </a:r>
            <a:endParaRPr lang="en-US" sz="2800" dirty="0"/>
          </a:p>
          <a:p>
            <a:pPr marL="0" indent="0">
              <a:buNone/>
            </a:pPr>
            <a:r>
              <a:rPr lang="en-US" sz="2800" b="1" dirty="0" smtClean="0"/>
              <a:t>3 </a:t>
            </a:r>
            <a:r>
              <a:rPr lang="en-US" sz="2800" b="1" dirty="0"/>
              <a:t>Objectives that Demons have.</a:t>
            </a:r>
            <a:endParaRPr lang="en-US" sz="2800" dirty="0"/>
          </a:p>
          <a:p>
            <a:pPr lvl="0"/>
            <a:r>
              <a:rPr lang="en-US" sz="2800" dirty="0"/>
              <a:t>Torment and Torture</a:t>
            </a:r>
          </a:p>
          <a:p>
            <a:pPr lvl="0"/>
            <a:r>
              <a:rPr lang="en-US" sz="2800" dirty="0"/>
              <a:t>To keep you from knowing Christ as savior</a:t>
            </a:r>
          </a:p>
          <a:p>
            <a:pPr lvl="0"/>
            <a:r>
              <a:rPr lang="en-US" sz="2800" dirty="0"/>
              <a:t>If you come to Christ, to keep you from serving Him </a:t>
            </a:r>
            <a:r>
              <a:rPr lang="en-US" sz="2800" dirty="0" smtClean="0"/>
              <a:t>effectively</a:t>
            </a:r>
            <a:r>
              <a:rPr lang="en-US" sz="2800" dirty="0"/>
              <a:t> </a:t>
            </a:r>
          </a:p>
          <a:p>
            <a:pPr marL="0" lvl="0" indent="0">
              <a:buNone/>
            </a:pPr>
            <a:endParaRPr lang="en-US" sz="2800" b="1" dirty="0" smtClean="0"/>
          </a:p>
          <a:p>
            <a:pPr marL="0" lvl="0" indent="0">
              <a:buNone/>
            </a:pPr>
            <a:r>
              <a:rPr lang="en-US" sz="2800" b="1" dirty="0" smtClean="0"/>
              <a:t>Flesh</a:t>
            </a:r>
            <a:r>
              <a:rPr lang="en-US" sz="2800" dirty="0" smtClean="0"/>
              <a:t>- </a:t>
            </a:r>
            <a:r>
              <a:rPr lang="en-US" sz="2800" dirty="0"/>
              <a:t>the old nature of Adam.  Adam did not have any children until he was a rebel. Every descendent has the nature of a rebel in them. </a:t>
            </a:r>
          </a:p>
          <a:p>
            <a:pPr lvl="0"/>
            <a:r>
              <a:rPr lang="en-US" sz="2800" b="1" dirty="0"/>
              <a:t>Evil Spirits </a:t>
            </a:r>
            <a:r>
              <a:rPr lang="en-US" sz="2800" dirty="0"/>
              <a:t>It is important </a:t>
            </a:r>
            <a:r>
              <a:rPr lang="en-US" sz="2800" b="1" dirty="0"/>
              <a:t>to know what you’re dealing with</a:t>
            </a:r>
            <a:r>
              <a:rPr lang="en-US" sz="2800" dirty="0"/>
              <a:t> because the remedies are going to be different. You may be trying to deal with something as if it’s the flesh.  You may be trying to crucify the flesh . You can’t crucify a demon.  Neither can you cast out your flesh.</a:t>
            </a:r>
          </a:p>
          <a:p>
            <a:pPr marL="0" indent="0">
              <a:buNone/>
            </a:pPr>
            <a:endParaRPr lang="en-US" dirty="0" smtClean="0"/>
          </a:p>
        </p:txBody>
      </p:sp>
    </p:spTree>
    <p:extLst>
      <p:ext uri="{BB962C8B-B14F-4D97-AF65-F5344CB8AC3E}">
        <p14:creationId xmlns:p14="http://schemas.microsoft.com/office/powerpoint/2010/main" val="276703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30629"/>
            <a:ext cx="11782697" cy="6727371"/>
          </a:xfrm>
        </p:spPr>
        <p:txBody>
          <a:bodyPr>
            <a:normAutofit fontScale="47500" lnSpcReduction="20000"/>
          </a:bodyPr>
          <a:lstStyle/>
          <a:p>
            <a:pPr marL="0" indent="0">
              <a:buNone/>
            </a:pPr>
            <a:r>
              <a:rPr lang="en-US" sz="4500" dirty="0">
                <a:solidFill>
                  <a:srgbClr val="FFFF00"/>
                </a:solidFill>
              </a:rPr>
              <a:t>Characteristics of Demons</a:t>
            </a:r>
          </a:p>
          <a:p>
            <a:pPr marL="0" lvl="0" indent="0">
              <a:buNone/>
            </a:pPr>
            <a:r>
              <a:rPr lang="en-US" sz="4500" u="sng" dirty="0"/>
              <a:t>Entice</a:t>
            </a:r>
            <a:r>
              <a:rPr lang="en-US" sz="4500" dirty="0"/>
              <a:t>- you to do evil.  Negative attraction (tempt, beguile, seduce, bait).  Anything that came to you in words, came from a person. </a:t>
            </a:r>
          </a:p>
          <a:p>
            <a:pPr marL="0" lvl="0" indent="0">
              <a:buNone/>
            </a:pPr>
            <a:r>
              <a:rPr lang="en-US" sz="4500" u="sng" dirty="0"/>
              <a:t>Harass</a:t>
            </a:r>
            <a:r>
              <a:rPr lang="en-US" sz="4500" dirty="0"/>
              <a:t>-in a moment of weakness, it slips in </a:t>
            </a:r>
          </a:p>
          <a:p>
            <a:pPr marL="0" lvl="0" indent="0">
              <a:buNone/>
            </a:pPr>
            <a:r>
              <a:rPr lang="en-US" sz="4500" u="sng" dirty="0"/>
              <a:t>Torment</a:t>
            </a:r>
            <a:r>
              <a:rPr lang="en-US" sz="4500" dirty="0"/>
              <a:t>- the tormentor “God doesn’t love you, you’re not really saved.  They torment emotionally with fear, torment physically with sickness </a:t>
            </a:r>
          </a:p>
          <a:p>
            <a:pPr marL="0" lvl="0" indent="0">
              <a:buNone/>
            </a:pPr>
            <a:r>
              <a:rPr lang="en-US" sz="4500" u="sng" dirty="0"/>
              <a:t>Compel</a:t>
            </a:r>
            <a:r>
              <a:rPr lang="en-US" sz="4500" dirty="0"/>
              <a:t>- make us do things that we really don’t want to do.</a:t>
            </a:r>
          </a:p>
          <a:p>
            <a:pPr marL="0" lvl="0" indent="0">
              <a:buNone/>
            </a:pPr>
            <a:r>
              <a:rPr lang="en-US" sz="4500" u="sng" dirty="0"/>
              <a:t>Enslave</a:t>
            </a:r>
            <a:r>
              <a:rPr lang="en-US" sz="4500" dirty="0"/>
              <a:t>- Make you a slave.  Person is a slave of whatever has mastered him. Person can sin and stop sinning. Ex. get drunk, stop getting drunk because he’s not enslaved. An alcoholic is a person who can’t stop sinning. pornography, over-eating, sexual sin, voyeurism, cell-phone.</a:t>
            </a:r>
          </a:p>
          <a:p>
            <a:pPr marL="0" indent="0">
              <a:buNone/>
            </a:pPr>
            <a:r>
              <a:rPr lang="en-US" sz="4500" dirty="0"/>
              <a:t>When you put the word “compel” and “enslave” together, you get the word addiction and that is demonic.   If the Son sets you free, you are free indeed! </a:t>
            </a:r>
          </a:p>
          <a:p>
            <a:pPr marL="0" lvl="0" indent="0">
              <a:buNone/>
            </a:pPr>
            <a:r>
              <a:rPr lang="en-US" sz="4500" u="sng" dirty="0"/>
              <a:t>Defile</a:t>
            </a:r>
            <a:r>
              <a:rPr lang="en-US" sz="4500" dirty="0"/>
              <a:t>- Make you feel dirty and unclean.  Evil an impure images and thoughts and words in our minds.  Anything that wants to keep you from worship of God.</a:t>
            </a:r>
          </a:p>
          <a:p>
            <a:pPr marL="0" lvl="0" indent="0">
              <a:buNone/>
            </a:pPr>
            <a:r>
              <a:rPr lang="en-US" sz="4500" u="sng" dirty="0"/>
              <a:t>Distract</a:t>
            </a:r>
            <a:r>
              <a:rPr lang="en-US" sz="4500" dirty="0"/>
              <a:t>- Cell phones, people and events to keep you from focus</a:t>
            </a:r>
          </a:p>
          <a:p>
            <a:pPr marL="0" lvl="0" indent="0">
              <a:buNone/>
            </a:pPr>
            <a:r>
              <a:rPr lang="en-US" sz="4500" u="sng" dirty="0"/>
              <a:t>Deceive</a:t>
            </a:r>
            <a:r>
              <a:rPr lang="en-US" sz="4500" dirty="0"/>
              <a:t>- behind all forms of religious deception.  Fake news, </a:t>
            </a:r>
            <a:r>
              <a:rPr lang="en-US" sz="4500" dirty="0" err="1"/>
              <a:t>gaslighting</a:t>
            </a:r>
            <a:r>
              <a:rPr lang="en-US" sz="4500" dirty="0"/>
              <a:t>, etc. Be careful how your hear.  </a:t>
            </a:r>
            <a:r>
              <a:rPr lang="en-US" sz="4500" b="1" dirty="0">
                <a:solidFill>
                  <a:srgbClr val="FFFF00"/>
                </a:solidFill>
              </a:rPr>
              <a:t>Test everything! </a:t>
            </a:r>
          </a:p>
          <a:p>
            <a:pPr marL="0" lvl="0" indent="0">
              <a:buNone/>
            </a:pPr>
            <a:r>
              <a:rPr lang="en-US" sz="4500" u="sng" dirty="0"/>
              <a:t>Sickness</a:t>
            </a:r>
            <a:r>
              <a:rPr lang="en-US" sz="4500" dirty="0"/>
              <a:t>, </a:t>
            </a:r>
            <a:r>
              <a:rPr lang="en-US" sz="4500" u="sng" dirty="0" smtClean="0"/>
              <a:t>tiredness</a:t>
            </a:r>
            <a:r>
              <a:rPr lang="en-US" sz="4500" dirty="0" smtClean="0"/>
              <a:t> </a:t>
            </a:r>
            <a:r>
              <a:rPr lang="en-US" sz="4500" dirty="0"/>
              <a:t>or </a:t>
            </a:r>
            <a:r>
              <a:rPr lang="en-US" sz="4500" u="sng" dirty="0"/>
              <a:t>Kill </a:t>
            </a:r>
            <a:r>
              <a:rPr lang="en-US" sz="4500" dirty="0"/>
              <a:t>you. </a:t>
            </a:r>
          </a:p>
          <a:p>
            <a:pPr marL="0" indent="0">
              <a:buNone/>
            </a:pPr>
            <a:r>
              <a:rPr lang="en-US" sz="4500" dirty="0"/>
              <a:t> </a:t>
            </a:r>
            <a:r>
              <a:rPr lang="en-US" sz="4500" dirty="0" smtClean="0"/>
              <a:t>Areas </a:t>
            </a:r>
            <a:r>
              <a:rPr lang="en-US" sz="4500" dirty="0"/>
              <a:t>they operate: </a:t>
            </a:r>
            <a:r>
              <a:rPr lang="en-US" sz="4500" b="1" dirty="0"/>
              <a:t>pride, rebellion, witchcraft, fear</a:t>
            </a:r>
            <a:endParaRPr lang="en-US" sz="4500" dirty="0"/>
          </a:p>
          <a:p>
            <a:pPr marL="0" indent="0">
              <a:buNone/>
            </a:pPr>
            <a:endParaRPr lang="en-US" dirty="0"/>
          </a:p>
        </p:txBody>
      </p:sp>
    </p:spTree>
    <p:extLst>
      <p:ext uri="{BB962C8B-B14F-4D97-AF65-F5344CB8AC3E}">
        <p14:creationId xmlns:p14="http://schemas.microsoft.com/office/powerpoint/2010/main" val="96334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7252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2868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066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6" y="-200296"/>
            <a:ext cx="10131425" cy="827314"/>
          </a:xfrm>
        </p:spPr>
        <p:txBody>
          <a:bodyPr/>
          <a:lstStyle/>
          <a:p>
            <a:r>
              <a:rPr lang="en-US" dirty="0" smtClean="0"/>
              <a:t>Judges 2:10-13</a:t>
            </a:r>
            <a:endParaRPr lang="en-US" dirty="0"/>
          </a:p>
        </p:txBody>
      </p:sp>
      <p:sp>
        <p:nvSpPr>
          <p:cNvPr id="3" name="Content Placeholder 2"/>
          <p:cNvSpPr>
            <a:spLocks noGrp="1"/>
          </p:cNvSpPr>
          <p:nvPr>
            <p:ph idx="1"/>
          </p:nvPr>
        </p:nvSpPr>
        <p:spPr>
          <a:xfrm>
            <a:off x="248194" y="1750181"/>
            <a:ext cx="11782697" cy="3649133"/>
          </a:xfrm>
        </p:spPr>
        <p:txBody>
          <a:bodyPr>
            <a:noAutofit/>
          </a:bodyPr>
          <a:lstStyle/>
          <a:p>
            <a:pPr marL="0" indent="0">
              <a:buNone/>
            </a:pPr>
            <a:r>
              <a:rPr lang="en-US" sz="3200" b="1" baseline="30000" dirty="0"/>
              <a:t>10 </a:t>
            </a:r>
            <a:r>
              <a:rPr lang="en-US" sz="3200" dirty="0"/>
              <a:t>After that whole generation had been gathered to their ancestors, another generation grew up who knew neither the </a:t>
            </a:r>
            <a:r>
              <a:rPr lang="en-US" sz="3200" cap="small" dirty="0"/>
              <a:t>Lord</a:t>
            </a:r>
            <a:r>
              <a:rPr lang="en-US" sz="3200" dirty="0"/>
              <a:t> nor what he had done for Israel. </a:t>
            </a:r>
            <a:r>
              <a:rPr lang="en-US" sz="3200" b="1" baseline="30000" dirty="0"/>
              <a:t>11 </a:t>
            </a:r>
            <a:r>
              <a:rPr lang="en-US" sz="3200" dirty="0"/>
              <a:t>Then the Israelites did evil in the eyes of the </a:t>
            </a:r>
            <a:r>
              <a:rPr lang="en-US" sz="3200" cap="small" dirty="0"/>
              <a:t>Lord</a:t>
            </a:r>
            <a:r>
              <a:rPr lang="en-US" sz="3200" dirty="0"/>
              <a:t> and served the </a:t>
            </a:r>
            <a:r>
              <a:rPr lang="en-US" sz="3200" dirty="0" err="1"/>
              <a:t>Baals</a:t>
            </a:r>
            <a:r>
              <a:rPr lang="en-US" sz="3200" dirty="0"/>
              <a:t>. </a:t>
            </a:r>
            <a:r>
              <a:rPr lang="en-US" sz="3200" b="1" baseline="30000" dirty="0"/>
              <a:t>12 </a:t>
            </a:r>
            <a:r>
              <a:rPr lang="en-US" sz="3200" dirty="0"/>
              <a:t>They forsook the </a:t>
            </a:r>
            <a:r>
              <a:rPr lang="en-US" sz="3200" cap="small" dirty="0"/>
              <a:t>Lord</a:t>
            </a:r>
            <a:r>
              <a:rPr lang="en-US" sz="3200" dirty="0"/>
              <a:t>, the God of their ancestors, who had brought them out of Egypt. They followed and worshiped various gods of the peoples around them. They aroused the </a:t>
            </a:r>
            <a:r>
              <a:rPr lang="en-US" sz="3200" cap="small" dirty="0"/>
              <a:t>Lord</a:t>
            </a:r>
            <a:r>
              <a:rPr lang="en-US" sz="3200" dirty="0"/>
              <a:t>’s anger </a:t>
            </a:r>
            <a:r>
              <a:rPr lang="en-US" sz="3200" b="1" baseline="30000" dirty="0"/>
              <a:t>13 </a:t>
            </a:r>
            <a:r>
              <a:rPr lang="en-US" sz="3200" dirty="0"/>
              <a:t>because they forsook him and served Baal and the </a:t>
            </a:r>
            <a:r>
              <a:rPr lang="en-US" sz="3200" dirty="0" err="1"/>
              <a:t>Ashtoreths</a:t>
            </a:r>
            <a:r>
              <a:rPr lang="en-US" sz="3200" dirty="0"/>
              <a:t>. </a:t>
            </a:r>
            <a:r>
              <a:rPr lang="en-US" sz="3200" b="1" baseline="30000" dirty="0" smtClean="0"/>
              <a:t>14 </a:t>
            </a:r>
            <a:r>
              <a:rPr lang="en-US" sz="3200" b="1" baseline="30000" dirty="0"/>
              <a:t> </a:t>
            </a:r>
            <a:r>
              <a:rPr lang="en-US" sz="3200" dirty="0"/>
              <a:t>In his anger against Israel the </a:t>
            </a:r>
            <a:r>
              <a:rPr lang="en-US" sz="3200" cap="small" dirty="0"/>
              <a:t>Lord</a:t>
            </a:r>
            <a:r>
              <a:rPr lang="en-US" sz="3200" dirty="0"/>
              <a:t> gave them into the hands of raiders who plundered them. He sold them into the hands of their enemies all around, whom they were no longer able to resist.</a:t>
            </a:r>
          </a:p>
        </p:txBody>
      </p:sp>
    </p:spTree>
    <p:extLst>
      <p:ext uri="{BB962C8B-B14F-4D97-AF65-F5344CB8AC3E}">
        <p14:creationId xmlns:p14="http://schemas.microsoft.com/office/powerpoint/2010/main" val="4206306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400" b="1" dirty="0">
                <a:solidFill>
                  <a:srgbClr val="FFFF00"/>
                </a:solidFill>
              </a:rPr>
              <a:t>“They served their idols, which became a snare to them.  The even sacrificed their sons and daughters to </a:t>
            </a:r>
            <a:r>
              <a:rPr lang="en-US" sz="4400" b="1" i="1" u="sng" dirty="0" err="1">
                <a:solidFill>
                  <a:srgbClr val="FFFF00"/>
                </a:solidFill>
              </a:rPr>
              <a:t>shedim</a:t>
            </a:r>
            <a:r>
              <a:rPr lang="en-US" sz="4400" b="1" dirty="0" smtClean="0">
                <a:solidFill>
                  <a:srgbClr val="FFFF00"/>
                </a:solidFill>
              </a:rPr>
              <a:t>.” </a:t>
            </a:r>
          </a:p>
          <a:p>
            <a:pPr marL="0" indent="0">
              <a:buNone/>
            </a:pPr>
            <a:r>
              <a:rPr lang="en-US" sz="4400" b="1" dirty="0" smtClean="0">
                <a:solidFill>
                  <a:srgbClr val="FFFF00"/>
                </a:solidFill>
              </a:rPr>
              <a:t>Psalm </a:t>
            </a:r>
            <a:r>
              <a:rPr lang="en-US" sz="4400" b="1" dirty="0">
                <a:solidFill>
                  <a:srgbClr val="FFFF00"/>
                </a:solidFill>
              </a:rPr>
              <a:t>106:36-37  </a:t>
            </a:r>
          </a:p>
          <a:p>
            <a:pPr marL="0" indent="0">
              <a:buNone/>
            </a:pPr>
            <a:endParaRPr lang="en-US" dirty="0"/>
          </a:p>
        </p:txBody>
      </p:sp>
    </p:spTree>
    <p:extLst>
      <p:ext uri="{BB962C8B-B14F-4D97-AF65-F5344CB8AC3E}">
        <p14:creationId xmlns:p14="http://schemas.microsoft.com/office/powerpoint/2010/main" val="114831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a:solidFill>
                  <a:srgbClr val="FFFF00"/>
                </a:solidFill>
              </a:rPr>
              <a:t>“They sacrificed to </a:t>
            </a:r>
            <a:r>
              <a:rPr lang="en-US" sz="4000" b="1" i="1" dirty="0" err="1">
                <a:solidFill>
                  <a:srgbClr val="FFFF00"/>
                </a:solidFill>
              </a:rPr>
              <a:t>shedim</a:t>
            </a:r>
            <a:r>
              <a:rPr lang="en-US" sz="4000" b="1" i="1" dirty="0">
                <a:solidFill>
                  <a:srgbClr val="FFFF00"/>
                </a:solidFill>
              </a:rPr>
              <a:t>, </a:t>
            </a:r>
            <a:r>
              <a:rPr lang="en-US" sz="4000" dirty="0">
                <a:solidFill>
                  <a:srgbClr val="FFFF00"/>
                </a:solidFill>
              </a:rPr>
              <a:t>not to God, to gods they did not know, to new gods, new gods that had come. </a:t>
            </a:r>
            <a:r>
              <a:rPr lang="en-US" sz="4000" dirty="0" err="1">
                <a:solidFill>
                  <a:srgbClr val="FFFF00"/>
                </a:solidFill>
              </a:rPr>
              <a:t>Deut</a:t>
            </a:r>
            <a:r>
              <a:rPr lang="en-US" sz="4000" dirty="0">
                <a:solidFill>
                  <a:srgbClr val="FFFF00"/>
                </a:solidFill>
              </a:rPr>
              <a:t> 32:17</a:t>
            </a:r>
          </a:p>
        </p:txBody>
      </p:sp>
    </p:spTree>
    <p:extLst>
      <p:ext uri="{BB962C8B-B14F-4D97-AF65-F5344CB8AC3E}">
        <p14:creationId xmlns:p14="http://schemas.microsoft.com/office/powerpoint/2010/main" val="228005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u="sng" dirty="0" err="1" smtClean="0">
                <a:solidFill>
                  <a:srgbClr val="FFFF00"/>
                </a:solidFill>
              </a:rPr>
              <a:t>Shedim</a:t>
            </a:r>
            <a:r>
              <a:rPr lang="en-US" sz="3600" b="1" dirty="0" smtClean="0">
                <a:solidFill>
                  <a:srgbClr val="FFFF00"/>
                </a:solidFill>
              </a:rPr>
              <a:t>- Heb. pl. n - ‘</a:t>
            </a:r>
            <a:r>
              <a:rPr lang="en-US" sz="3600" b="1" dirty="0" err="1" smtClean="0">
                <a:solidFill>
                  <a:srgbClr val="FFFF00"/>
                </a:solidFill>
              </a:rPr>
              <a:t>shud</a:t>
            </a:r>
            <a:r>
              <a:rPr lang="en-US" sz="3600" b="1" dirty="0" smtClean="0">
                <a:solidFill>
                  <a:srgbClr val="FFFF00"/>
                </a:solidFill>
              </a:rPr>
              <a:t>’ v. - to act violently, lay waste, to devastate, that which brings destruction. </a:t>
            </a:r>
            <a:endParaRPr lang="en-US" sz="3600" b="1" dirty="0">
              <a:solidFill>
                <a:srgbClr val="FFFF00"/>
              </a:solidFill>
            </a:endParaRPr>
          </a:p>
        </p:txBody>
      </p:sp>
    </p:spTree>
    <p:extLst>
      <p:ext uri="{BB962C8B-B14F-4D97-AF65-F5344CB8AC3E}">
        <p14:creationId xmlns:p14="http://schemas.microsoft.com/office/powerpoint/2010/main" val="1250734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3" y="209006"/>
            <a:ext cx="10131425" cy="1007776"/>
          </a:xfrm>
        </p:spPr>
        <p:txBody>
          <a:bodyPr/>
          <a:lstStyle/>
          <a:p>
            <a:r>
              <a:rPr lang="en-US" b="1" dirty="0" smtClean="0">
                <a:solidFill>
                  <a:srgbClr val="FFFF00"/>
                </a:solidFill>
              </a:rPr>
              <a:t>2 Kings 17:7-23</a:t>
            </a:r>
            <a:endParaRPr lang="en-US" b="1" dirty="0">
              <a:solidFill>
                <a:srgbClr val="FFFF00"/>
              </a:solidFill>
            </a:endParaRPr>
          </a:p>
        </p:txBody>
      </p:sp>
      <p:sp>
        <p:nvSpPr>
          <p:cNvPr id="3" name="Content Placeholder 2"/>
          <p:cNvSpPr>
            <a:spLocks noGrp="1"/>
          </p:cNvSpPr>
          <p:nvPr>
            <p:ph idx="1"/>
          </p:nvPr>
        </p:nvSpPr>
        <p:spPr>
          <a:xfrm>
            <a:off x="143691" y="2142067"/>
            <a:ext cx="11795760" cy="3649133"/>
          </a:xfrm>
        </p:spPr>
        <p:txBody>
          <a:bodyPr>
            <a:noAutofit/>
          </a:bodyPr>
          <a:lstStyle/>
          <a:p>
            <a:pPr marL="0" indent="0">
              <a:buNone/>
            </a:pPr>
            <a:r>
              <a:rPr lang="en-US" sz="3600" b="1" baseline="30000" dirty="0"/>
              <a:t>7 </a:t>
            </a:r>
            <a:r>
              <a:rPr lang="en-US" sz="3600" dirty="0"/>
              <a:t>All this took place because the Israelites had sinned against the </a:t>
            </a:r>
            <a:r>
              <a:rPr lang="en-US" sz="3600" cap="small" dirty="0"/>
              <a:t>Lord</a:t>
            </a:r>
            <a:r>
              <a:rPr lang="en-US" sz="3600" dirty="0"/>
              <a:t> their God, who had brought them up out of Egypt from under the power of Pharaoh king of Egypt. They worshiped other gods </a:t>
            </a:r>
            <a:r>
              <a:rPr lang="en-US" sz="3600" b="1" baseline="30000" dirty="0"/>
              <a:t>8 </a:t>
            </a:r>
            <a:r>
              <a:rPr lang="en-US" sz="3600" dirty="0"/>
              <a:t>and followed the practices of the nations the </a:t>
            </a:r>
            <a:r>
              <a:rPr lang="en-US" sz="3600" cap="small" dirty="0"/>
              <a:t>Lord</a:t>
            </a:r>
            <a:r>
              <a:rPr lang="en-US" sz="3600" dirty="0"/>
              <a:t> had driven out before them, as well as the practices that the kings of Israel had introduced. </a:t>
            </a:r>
            <a:r>
              <a:rPr lang="en-US" sz="3600" b="1" baseline="30000" dirty="0"/>
              <a:t>9 </a:t>
            </a:r>
            <a:r>
              <a:rPr lang="en-US" sz="3600" dirty="0"/>
              <a:t>The Israelites secretly did things against the </a:t>
            </a:r>
            <a:r>
              <a:rPr lang="en-US" sz="3600" cap="small" dirty="0"/>
              <a:t>Lord</a:t>
            </a:r>
            <a:r>
              <a:rPr lang="en-US" sz="3600" dirty="0"/>
              <a:t> their God that were not right. From watchtower to fortified city they built themselves high places in all their towns. </a:t>
            </a:r>
          </a:p>
        </p:txBody>
      </p:sp>
    </p:spTree>
    <p:extLst>
      <p:ext uri="{BB962C8B-B14F-4D97-AF65-F5344CB8AC3E}">
        <p14:creationId xmlns:p14="http://schemas.microsoft.com/office/powerpoint/2010/main" val="4164503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575</TotalTime>
  <Words>1736</Words>
  <Application>Microsoft Office PowerPoint</Application>
  <PresentationFormat>Custom</PresentationFormat>
  <Paragraphs>102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Celestial</vt:lpstr>
      <vt:lpstr>The Return of the gods</vt:lpstr>
      <vt:lpstr>PowerPoint Presentation</vt:lpstr>
      <vt:lpstr>Baal- The Chief god of the Canaanite Pantheon</vt:lpstr>
      <vt:lpstr>PowerPoint Presentation</vt:lpstr>
      <vt:lpstr>Judges 2:10-13</vt:lpstr>
      <vt:lpstr>PowerPoint Presentation</vt:lpstr>
      <vt:lpstr>PowerPoint Presentation</vt:lpstr>
      <vt:lpstr>PowerPoint Presentation</vt:lpstr>
      <vt:lpstr>2 Kings 17:7-23</vt:lpstr>
      <vt:lpstr>PowerPoint Presentation</vt:lpstr>
      <vt:lpstr>PowerPoint Presentation</vt:lpstr>
      <vt:lpstr>PowerPoint Presentation</vt:lpstr>
      <vt:lpstr>PowerPoint Presentation</vt:lpstr>
      <vt:lpstr>PowerPoint Presentation</vt:lpstr>
      <vt:lpstr>PowerPoint Presentation</vt:lpstr>
      <vt:lpstr>The Oracle of Delphi</vt:lpstr>
      <vt:lpstr>The Twilight of the Gods</vt:lpstr>
      <vt:lpstr>The Clash of the Gods</vt:lpstr>
      <vt:lpstr>PowerPoint Presentation</vt:lpstr>
      <vt:lpstr>PowerPoint Presentation</vt:lpstr>
      <vt:lpstr>The Spell was Broken (Every realm of society was effected) </vt:lpstr>
      <vt:lpstr>The Spell was Broken (Every realm of society was effected) </vt:lpstr>
      <vt:lpstr>PowerPoint Presentation</vt:lpstr>
      <vt:lpstr>Mass Exorcism</vt:lpstr>
      <vt:lpstr>Pre-Christian Vs. Post-Christian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Amnesia</vt:lpstr>
      <vt:lpstr>PowerPoint Presentation</vt:lpstr>
      <vt:lpstr>The Spell was Broken (Every realm of society was effected) </vt:lpstr>
      <vt:lpstr>The Spell was Broken (Every realm of society was effected) </vt:lpstr>
      <vt:lpstr>Practical Applications for your “House”</vt:lpstr>
      <vt:lpstr>How Demons can cause you to think Negatively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Ogilvie</dc:creator>
  <cp:lastModifiedBy>LifeGate</cp:lastModifiedBy>
  <cp:revision>30</cp:revision>
  <dcterms:created xsi:type="dcterms:W3CDTF">2022-12-10T22:54:58Z</dcterms:created>
  <dcterms:modified xsi:type="dcterms:W3CDTF">2022-12-11T16:55:13Z</dcterms:modified>
</cp:coreProperties>
</file>