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04" r:id="rId3"/>
    <p:sldId id="305" r:id="rId4"/>
    <p:sldId id="306" r:id="rId5"/>
    <p:sldId id="308" r:id="rId6"/>
    <p:sldId id="307" r:id="rId7"/>
    <p:sldId id="301" r:id="rId8"/>
    <p:sldId id="300" r:id="rId9"/>
    <p:sldId id="299" r:id="rId10"/>
    <p:sldId id="291" r:id="rId11"/>
    <p:sldId id="295" r:id="rId12"/>
    <p:sldId id="292" r:id="rId13"/>
    <p:sldId id="289" r:id="rId14"/>
    <p:sldId id="290" r:id="rId15"/>
    <p:sldId id="288" r:id="rId16"/>
    <p:sldId id="275" r:id="rId17"/>
    <p:sldId id="258" r:id="rId18"/>
    <p:sldId id="283" r:id="rId19"/>
    <p:sldId id="278" r:id="rId20"/>
    <p:sldId id="309" r:id="rId21"/>
    <p:sldId id="279" r:id="rId22"/>
    <p:sldId id="282" r:id="rId23"/>
    <p:sldId id="267" r:id="rId24"/>
    <p:sldId id="287" r:id="rId25"/>
    <p:sldId id="268" r:id="rId26"/>
    <p:sldId id="269" r:id="rId27"/>
    <p:sldId id="284" r:id="rId28"/>
    <p:sldId id="286" r:id="rId29"/>
    <p:sldId id="285" r:id="rId30"/>
    <p:sldId id="310" r:id="rId31"/>
    <p:sldId id="296" r:id="rId32"/>
    <p:sldId id="298" r:id="rId33"/>
    <p:sldId id="302" r:id="rId34"/>
    <p:sldId id="273" r:id="rId3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4D4D4D"/>
    <a:srgbClr val="B92D14"/>
    <a:srgbClr val="35759D"/>
    <a:srgbClr val="35B19D"/>
    <a:srgbClr val="20A6C6"/>
    <a:srgbClr val="0033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70" d="100"/>
          <a:sy n="70" d="100"/>
        </p:scale>
        <p:origin x="-2718" y="-82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29</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34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13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14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1/1/2023 11:50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1/1/2023 11:50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17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18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1/1/2023 11:50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337AE-60D0-4E22-8AC3-5BCDD722A6AF}" type="slidenum">
              <a:rPr lang="en-US" altLang="en-US"/>
              <a:pPr/>
              <a:t>23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5008047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38798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1950" y="5715000"/>
            <a:ext cx="83058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Sunday, January 1, 2023</a:t>
            </a:r>
          </a:p>
        </p:txBody>
      </p:sp>
      <p:sp>
        <p:nvSpPr>
          <p:cNvPr id="5" name="TextBox 4"/>
          <p:cNvSpPr txBox="1"/>
          <p:nvPr/>
        </p:nvSpPr>
        <p:spPr>
          <a:xfrm>
            <a:off x="990600" y="5007114"/>
            <a:ext cx="7239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 SERMON FOR LIFEGATE</a:t>
            </a:r>
            <a:endParaRPr lang="en-US" sz="4000" b="1" dirty="0">
              <a:effectLst>
                <a:outerShdw blurRad="38100" dist="38100" dir="2700000" algn="tl">
                  <a:srgbClr val="000000">
                    <a:alpha val="43137"/>
                  </a:srgbClr>
                </a:outerShdw>
              </a:effectLst>
            </a:endParaRPr>
          </a:p>
        </p:txBody>
      </p:sp>
      <p:pic>
        <p:nvPicPr>
          <p:cNvPr id="5122" name="Picture 2" descr="Declaring God's Word For Breakthrough - Celebration Community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l="16082" t="25149" r="18757" b="10276"/>
          <a:stretch/>
        </p:blipFill>
        <p:spPr bwMode="auto">
          <a:xfrm>
            <a:off x="1014755" y="304800"/>
            <a:ext cx="7000189" cy="3186514"/>
          </a:xfrm>
          <a:prstGeom prst="rect">
            <a:avLst/>
          </a:prstGeom>
          <a:noFill/>
          <a:ln w="53975">
            <a:solidFill>
              <a:srgbClr val="FFFF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3505200"/>
            <a:ext cx="5334000" cy="1323439"/>
          </a:xfrm>
          <a:prstGeom prst="rect">
            <a:avLst/>
          </a:prstGeom>
          <a:noFill/>
        </p:spPr>
        <p:txBody>
          <a:bodyPr wrap="square" rtlCol="0">
            <a:spAutoFit/>
          </a:bodyPr>
          <a:lstStyle/>
          <a:p>
            <a:r>
              <a:rPr lang="en-US" sz="4000" b="1" dirty="0" smtClean="0">
                <a:solidFill>
                  <a:schemeClr val="accent4">
                    <a:lumMod val="10000"/>
                  </a:schemeClr>
                </a:solidFill>
                <a:latin typeface="AR JULIAN" panose="02000000000000000000" pitchFamily="2" charset="0"/>
              </a:rPr>
              <a:t>A Message of Hope</a:t>
            </a:r>
          </a:p>
          <a:p>
            <a:r>
              <a:rPr lang="en-US" sz="4000" b="1" dirty="0" smtClean="0">
                <a:solidFill>
                  <a:schemeClr val="accent4">
                    <a:lumMod val="10000"/>
                  </a:schemeClr>
                </a:solidFill>
                <a:latin typeface="AR JULIAN" panose="02000000000000000000" pitchFamily="2" charset="0"/>
              </a:rPr>
              <a:t>And Activation  </a:t>
            </a:r>
            <a:endParaRPr lang="en-US" sz="4000" b="1" dirty="0">
              <a:solidFill>
                <a:schemeClr val="accent4">
                  <a:lumMod val="10000"/>
                </a:schemeClr>
              </a:solidFill>
              <a:latin typeface="AR JULIAN" panose="02000000000000000000"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195" y="1447800"/>
            <a:ext cx="8686800" cy="5693866"/>
          </a:xfrm>
          <a:prstGeom prst="rect">
            <a:avLst/>
          </a:prstGeom>
        </p:spPr>
        <p:txBody>
          <a:bodyPr wrap="square">
            <a:spAutoFit/>
          </a:bodyPr>
          <a:lstStyle/>
          <a:p>
            <a:pPr algn="l"/>
            <a:r>
              <a:rPr lang="en-US" sz="2600" dirty="0"/>
              <a:t>We are not waiting for something big to start an invasion from heaven. God has already invaded from heaven. Something big happened two thousand years ago. Yes we can underutilize the privileges, </a:t>
            </a:r>
            <a:r>
              <a:rPr lang="en-US" sz="2600" dirty="0" smtClean="0"/>
              <a:t>power, </a:t>
            </a:r>
            <a:r>
              <a:rPr lang="en-US" sz="2600" dirty="0"/>
              <a:t>and authority of that first invasion by Jesus Christ and secondly when He sent the Holy </a:t>
            </a:r>
            <a:r>
              <a:rPr lang="en-US" sz="2600" dirty="0" smtClean="0"/>
              <a:t>Spirit at Pentecost. </a:t>
            </a:r>
            <a:endParaRPr lang="en-US" sz="2600" dirty="0"/>
          </a:p>
          <a:p>
            <a:pPr algn="l"/>
            <a:r>
              <a:rPr lang="en-US" sz="2600" dirty="0"/>
              <a:t> </a:t>
            </a:r>
          </a:p>
          <a:p>
            <a:pPr algn="l"/>
            <a:r>
              <a:rPr lang="en-US" sz="2600" dirty="0" smtClean="0"/>
              <a:t>But it has been proven </a:t>
            </a:r>
            <a:r>
              <a:rPr lang="en-US" sz="2600" dirty="0"/>
              <a:t>beyond any doubt that God can pour out His extraordinary presence and convicting grace through genuine </a:t>
            </a:r>
            <a:r>
              <a:rPr lang="en-US" sz="2600" dirty="0" smtClean="0"/>
              <a:t>revival in the Church </a:t>
            </a:r>
            <a:r>
              <a:rPr lang="en-US" sz="2600" dirty="0"/>
              <a:t>any time His people humble themselves and seek His face and repent of their entanglements with Jezebel, the world, and dead religion, and their own pansy </a:t>
            </a:r>
            <a:r>
              <a:rPr lang="en-US" sz="2600" dirty="0" smtClean="0"/>
              <a:t>flesh and prevail in effectual prayer. </a:t>
            </a:r>
            <a:endParaRPr lang="en-US" sz="2600" dirty="0"/>
          </a:p>
          <a:p>
            <a:pPr algn="l"/>
            <a:r>
              <a:rPr lang="en-US" sz="2600" dirty="0"/>
              <a:t> </a:t>
            </a:r>
          </a:p>
        </p:txBody>
      </p:sp>
      <p:sp>
        <p:nvSpPr>
          <p:cNvPr id="5"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Are Not Waiting On Something Big To Happen To Be Victorious</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9885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76400"/>
            <a:ext cx="8229600" cy="4031873"/>
          </a:xfrm>
          <a:prstGeom prst="rect">
            <a:avLst/>
          </a:prstGeom>
        </p:spPr>
        <p:txBody>
          <a:bodyPr wrap="square">
            <a:spAutoFit/>
          </a:bodyPr>
          <a:lstStyle/>
          <a:p>
            <a:pPr algn="l"/>
            <a:r>
              <a:rPr lang="en-US" sz="3200" dirty="0" smtClean="0"/>
              <a:t>Awake</a:t>
            </a:r>
            <a:r>
              <a:rPr lang="en-US" sz="3200" dirty="0"/>
              <a:t>, awake, O Zion, clothe yourself with strength. Put on your garments of splendor, O Jerusalem, the holy city. The uncircumcised and defiled will not enter you again. </a:t>
            </a:r>
            <a:r>
              <a:rPr lang="en-US" sz="3200" baseline="30000" dirty="0"/>
              <a:t>2 </a:t>
            </a:r>
            <a:r>
              <a:rPr lang="en-US" sz="3200" dirty="0"/>
              <a:t> </a:t>
            </a:r>
            <a:r>
              <a:rPr lang="en-US" sz="3200" dirty="0">
                <a:solidFill>
                  <a:srgbClr val="FFFF00"/>
                </a:solidFill>
              </a:rPr>
              <a:t>Shake off your dust; rise up</a:t>
            </a:r>
            <a:r>
              <a:rPr lang="en-US" sz="3200" dirty="0"/>
              <a:t>, sit enthroned, O Jerusalem. Free yourself from the chains on your neck, O captive Daughter of Zion. </a:t>
            </a:r>
            <a:r>
              <a:rPr lang="en-US" sz="3200" b="1" dirty="0"/>
              <a:t>Isaiah 52:1-2 (NIV) </a:t>
            </a:r>
            <a:endParaRPr lang="en-US" sz="3200" dirty="0"/>
          </a:p>
        </p:txBody>
      </p:sp>
      <p:sp>
        <p:nvSpPr>
          <p:cNvPr id="5" name="Title 1"/>
          <p:cNvSpPr txBox="1">
            <a:spLocks/>
          </p:cNvSpPr>
          <p:nvPr/>
        </p:nvSpPr>
        <p:spPr bwMode="auto">
          <a:xfrm>
            <a:off x="0" y="152400"/>
            <a:ext cx="8991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God Expects His People To Rise Up Under The Most Challenging Circumstances </a:t>
            </a:r>
            <a:endParaRPr lang="en-US" sz="36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0461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95" y="1447800"/>
            <a:ext cx="8927805" cy="5262979"/>
          </a:xfrm>
          <a:prstGeom prst="rect">
            <a:avLst/>
          </a:prstGeom>
        </p:spPr>
        <p:txBody>
          <a:bodyPr wrap="square">
            <a:spAutoFit/>
          </a:bodyPr>
          <a:lstStyle/>
          <a:p>
            <a:pPr algn="l"/>
            <a:r>
              <a:rPr lang="en-US" dirty="0" smtClean="0"/>
              <a:t>Therefore</a:t>
            </a:r>
            <a:r>
              <a:rPr lang="en-US" dirty="0"/>
              <a:t>, God is waiting on the </a:t>
            </a:r>
            <a:r>
              <a:rPr lang="en-US" dirty="0" smtClean="0"/>
              <a:t>Church </a:t>
            </a:r>
            <a:r>
              <a:rPr lang="en-US" dirty="0"/>
              <a:t>to rise up. </a:t>
            </a:r>
            <a:r>
              <a:rPr lang="en-US" b="1" dirty="0">
                <a:solidFill>
                  <a:srgbClr val="FFFF00"/>
                </a:solidFill>
              </a:rPr>
              <a:t>He is waiting </a:t>
            </a:r>
            <a:r>
              <a:rPr lang="en-US" b="1" dirty="0" smtClean="0">
                <a:solidFill>
                  <a:srgbClr val="FFFF00"/>
                </a:solidFill>
              </a:rPr>
              <a:t>for US TO RISE UP.</a:t>
            </a:r>
            <a:r>
              <a:rPr lang="en-US" dirty="0" smtClean="0"/>
              <a:t> He is waiting for a people of faith to rise up. He is waiting on </a:t>
            </a:r>
            <a:r>
              <a:rPr lang="en-US" dirty="0"/>
              <a:t>intercessors to press in, contend, and </a:t>
            </a:r>
            <a:r>
              <a:rPr lang="en-US" dirty="0" smtClean="0"/>
              <a:t>decree, and </a:t>
            </a:r>
            <a:r>
              <a:rPr lang="en-US" dirty="0"/>
              <a:t>receive the abundant answers. He is waiting on bold determined obedient warriors of </a:t>
            </a:r>
            <a:r>
              <a:rPr lang="en-US" dirty="0" smtClean="0"/>
              <a:t>grace to stand in the gap.</a:t>
            </a:r>
            <a:endParaRPr lang="en-US" dirty="0"/>
          </a:p>
          <a:p>
            <a:pPr algn="l"/>
            <a:r>
              <a:rPr lang="en-US" dirty="0"/>
              <a:t> </a:t>
            </a:r>
          </a:p>
          <a:p>
            <a:pPr algn="l"/>
            <a:r>
              <a:rPr lang="en-US" dirty="0"/>
              <a:t>Economic collapse is not going to bring or hinder revival. War is not going to bring revival or hinder revival. An </a:t>
            </a:r>
            <a:r>
              <a:rPr lang="en-US" dirty="0" err="1"/>
              <a:t>EMP</a:t>
            </a:r>
            <a:r>
              <a:rPr lang="en-US" dirty="0"/>
              <a:t> </a:t>
            </a:r>
            <a:r>
              <a:rPr lang="en-US" dirty="0" smtClean="0"/>
              <a:t>or nuclear attack </a:t>
            </a:r>
            <a:r>
              <a:rPr lang="en-US" dirty="0"/>
              <a:t>with no electricity is not going to bring or hinder revival. Another world-wide medical fiasco is not going to bring or hinder spiritual awakening. In short, outward circumstances do not bring breakthrough in the earth </a:t>
            </a:r>
            <a:r>
              <a:rPr lang="en-US" b="1" dirty="0">
                <a:solidFill>
                  <a:srgbClr val="FFFF00"/>
                </a:solidFill>
              </a:rPr>
              <a:t>The </a:t>
            </a:r>
            <a:r>
              <a:rPr lang="en-US" b="1" dirty="0" smtClean="0">
                <a:solidFill>
                  <a:srgbClr val="FFFF00"/>
                </a:solidFill>
              </a:rPr>
              <a:t>Church </a:t>
            </a:r>
            <a:r>
              <a:rPr lang="en-US" b="1" dirty="0">
                <a:solidFill>
                  <a:srgbClr val="FFFF00"/>
                </a:solidFill>
              </a:rPr>
              <a:t>obeys, LIVES ABOVE THE CHAOS and receives the </a:t>
            </a:r>
            <a:r>
              <a:rPr lang="en-US" b="1" dirty="0" smtClean="0">
                <a:solidFill>
                  <a:srgbClr val="FFFF00"/>
                </a:solidFill>
              </a:rPr>
              <a:t>promises, </a:t>
            </a:r>
            <a:r>
              <a:rPr lang="en-US" b="1" dirty="0">
                <a:solidFill>
                  <a:srgbClr val="FFFF00"/>
                </a:solidFill>
              </a:rPr>
              <a:t>and HEAVEN RELEASES THE ALREADY PAID FOR VICTORY. </a:t>
            </a:r>
          </a:p>
        </p:txBody>
      </p:sp>
      <p:sp>
        <p:nvSpPr>
          <p:cNvPr id="3"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Have What It Takes To Shake This Generation To The Core</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185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12642"/>
            <a:ext cx="8915400" cy="5016758"/>
          </a:xfrm>
          <a:prstGeom prst="rect">
            <a:avLst/>
          </a:prstGeom>
        </p:spPr>
        <p:txBody>
          <a:bodyPr wrap="square">
            <a:spAutoFit/>
          </a:bodyPr>
          <a:lstStyle/>
          <a:p>
            <a:pPr marL="457200" lvl="0" indent="-457200" algn="l">
              <a:buFont typeface="+mj-lt"/>
              <a:buAutoNum type="arabicPeriod"/>
            </a:pPr>
            <a:r>
              <a:rPr lang="en-US" sz="2000" b="1" dirty="0" smtClean="0">
                <a:solidFill>
                  <a:srgbClr val="FFFF00"/>
                </a:solidFill>
              </a:rPr>
              <a:t>GOD </a:t>
            </a:r>
            <a:r>
              <a:rPr lang="en-US" sz="2000" b="1" dirty="0">
                <a:solidFill>
                  <a:srgbClr val="FFFF00"/>
                </a:solidFill>
              </a:rPr>
              <a:t>HAS REVEALED HIMSELF FAITHFUL</a:t>
            </a:r>
            <a:r>
              <a:rPr lang="en-US" sz="2000" dirty="0">
                <a:solidFill>
                  <a:srgbClr val="FFFF00"/>
                </a:solidFill>
              </a:rPr>
              <a:t> </a:t>
            </a:r>
            <a:r>
              <a:rPr lang="en-US" sz="2000" dirty="0"/>
              <a:t>EVEN WHEN WE FEEL FRUSTRATED BY DELAYS AND OUTCOMES THAT GRIEVE US.</a:t>
            </a:r>
          </a:p>
          <a:p>
            <a:pPr marL="457200" lvl="0" indent="-457200" algn="l">
              <a:buFont typeface="+mj-lt"/>
              <a:buAutoNum type="arabicPeriod"/>
            </a:pPr>
            <a:r>
              <a:rPr lang="en-US" sz="2000" dirty="0"/>
              <a:t>GOD IS CALLING US TO </a:t>
            </a:r>
            <a:r>
              <a:rPr lang="en-US" sz="2000" b="1" dirty="0">
                <a:solidFill>
                  <a:srgbClr val="FFFF00"/>
                </a:solidFill>
              </a:rPr>
              <a:t>DECLARE THAT HE IS HOLY</a:t>
            </a:r>
            <a:r>
              <a:rPr lang="en-US" sz="2000" dirty="0">
                <a:solidFill>
                  <a:srgbClr val="FFFF00"/>
                </a:solidFill>
              </a:rPr>
              <a:t> </a:t>
            </a:r>
            <a:r>
              <a:rPr lang="en-US" sz="2000" dirty="0"/>
              <a:t>EVEN WHEN THE WORLD IS MOCKING HIM AND WE LOOK LIKE LOSERS. </a:t>
            </a:r>
          </a:p>
          <a:p>
            <a:pPr marL="457200" lvl="0" indent="-457200" algn="l">
              <a:buFont typeface="+mj-lt"/>
              <a:buAutoNum type="arabicPeriod"/>
            </a:pPr>
            <a:r>
              <a:rPr lang="en-US" sz="2000" b="1" dirty="0">
                <a:solidFill>
                  <a:srgbClr val="FFFF00"/>
                </a:solidFill>
              </a:rPr>
              <a:t>GOD IS ASKING US TO CRY OUT FOR HEAVEN’S INVASIONS TO BREAK THE </a:t>
            </a:r>
            <a:r>
              <a:rPr lang="en-US" sz="2000" b="1" dirty="0" smtClean="0">
                <a:solidFill>
                  <a:srgbClr val="FFFF00"/>
                </a:solidFill>
              </a:rPr>
              <a:t>“CLOSED </a:t>
            </a:r>
            <a:r>
              <a:rPr lang="en-US" sz="2000" b="1" dirty="0">
                <a:solidFill>
                  <a:srgbClr val="FFFF00"/>
                </a:solidFill>
              </a:rPr>
              <a:t>LOOPS OF EVIL</a:t>
            </a:r>
            <a:r>
              <a:rPr lang="en-US" sz="2000" dirty="0">
                <a:solidFill>
                  <a:srgbClr val="FFFF00"/>
                </a:solidFill>
              </a:rPr>
              <a:t> </a:t>
            </a:r>
            <a:r>
              <a:rPr lang="en-US" sz="2000" b="1" dirty="0" smtClean="0">
                <a:solidFill>
                  <a:srgbClr val="FFFF00"/>
                </a:solidFill>
              </a:rPr>
              <a:t>SYSTEMS”</a:t>
            </a:r>
            <a:r>
              <a:rPr lang="en-US" sz="2000" dirty="0" smtClean="0">
                <a:solidFill>
                  <a:srgbClr val="FFFF00"/>
                </a:solidFill>
              </a:rPr>
              <a:t> </a:t>
            </a:r>
            <a:r>
              <a:rPr lang="en-US" sz="2000" dirty="0" smtClean="0"/>
              <a:t>THAT REINFORCE TYRANNY, LIES, BONDAGE, IDOLATRY, </a:t>
            </a:r>
            <a:r>
              <a:rPr lang="en-US" sz="2000" dirty="0"/>
              <a:t>AND DESTRUCTION OF </a:t>
            </a:r>
            <a:r>
              <a:rPr lang="en-US" sz="2000" dirty="0" smtClean="0"/>
              <a:t>COMMUNITIES AND NATION AND WORLD.</a:t>
            </a:r>
            <a:endParaRPr lang="en-US" sz="2000" dirty="0"/>
          </a:p>
          <a:p>
            <a:pPr marL="457200" lvl="0" indent="-457200" algn="l">
              <a:buFont typeface="+mj-lt"/>
              <a:buAutoNum type="arabicPeriod"/>
            </a:pPr>
            <a:r>
              <a:rPr lang="en-US" sz="2000" b="1" dirty="0">
                <a:solidFill>
                  <a:srgbClr val="FFFF00"/>
                </a:solidFill>
              </a:rPr>
              <a:t>GOD IS SHOWING US OUR TOTAL DEPENDENCY ON THE HOLY SPIRIT TO ENGAGE HARDENED </a:t>
            </a:r>
            <a:r>
              <a:rPr lang="en-US" sz="2000" b="1" dirty="0" smtClean="0">
                <a:solidFill>
                  <a:srgbClr val="FFFF00"/>
                </a:solidFill>
              </a:rPr>
              <a:t>HEARTS,</a:t>
            </a:r>
            <a:r>
              <a:rPr lang="en-US" sz="2000" dirty="0" smtClean="0">
                <a:solidFill>
                  <a:srgbClr val="FFFF00"/>
                </a:solidFill>
              </a:rPr>
              <a:t> </a:t>
            </a:r>
            <a:r>
              <a:rPr lang="en-US" sz="2000" b="1" dirty="0" smtClean="0">
                <a:solidFill>
                  <a:srgbClr val="FFFF00"/>
                </a:solidFill>
              </a:rPr>
              <a:t>CITIES, </a:t>
            </a:r>
            <a:r>
              <a:rPr lang="en-US" sz="2000" b="1" dirty="0">
                <a:solidFill>
                  <a:srgbClr val="FFFF00"/>
                </a:solidFill>
              </a:rPr>
              <a:t>AND </a:t>
            </a:r>
            <a:r>
              <a:rPr lang="en-US" sz="2000" b="1" dirty="0" smtClean="0">
                <a:solidFill>
                  <a:srgbClr val="FFFF00"/>
                </a:solidFill>
              </a:rPr>
              <a:t>NATIONS, </a:t>
            </a:r>
            <a:r>
              <a:rPr lang="en-US" sz="2000" dirty="0"/>
              <a:t>TO PERSUADE THEM TO TURN TO GOD IN WHOLE HEARTED DEVOTION – </a:t>
            </a:r>
            <a:r>
              <a:rPr lang="en-US" sz="2000" dirty="0" smtClean="0"/>
              <a:t>WE MUST EXPECT BAPTISMS OF THE HOLY SPIRT TO OVERCOME </a:t>
            </a:r>
            <a:r>
              <a:rPr lang="en-US" sz="2000" dirty="0"/>
              <a:t>THE SENSE OF WEAKNESS THAT GOD USES </a:t>
            </a:r>
            <a:r>
              <a:rPr lang="en-US" sz="2000" dirty="0" smtClean="0"/>
              <a:t>MAINLY TRUTHS </a:t>
            </a:r>
            <a:r>
              <a:rPr lang="en-US" sz="2000" dirty="0"/>
              <a:t>AND </a:t>
            </a:r>
            <a:r>
              <a:rPr lang="en-US" sz="2000" dirty="0" smtClean="0"/>
              <a:t>TEACHINGS AND </a:t>
            </a:r>
            <a:r>
              <a:rPr lang="en-US" sz="2000" dirty="0"/>
              <a:t>COMPELLING REVELATIONS TO MOVE PEOPLE OUT OF THEIR LIES AND DECEPTIONS TO </a:t>
            </a:r>
            <a:r>
              <a:rPr lang="en-US" sz="2000" b="1" dirty="0">
                <a:solidFill>
                  <a:srgbClr val="FFFF00"/>
                </a:solidFill>
              </a:rPr>
              <a:t>ACCEPT HIS FREE </a:t>
            </a:r>
            <a:r>
              <a:rPr lang="en-US" sz="2000" b="1" dirty="0" smtClean="0">
                <a:solidFill>
                  <a:srgbClr val="FFFF00"/>
                </a:solidFill>
              </a:rPr>
              <a:t>GRACE.</a:t>
            </a:r>
            <a:endParaRPr lang="en-US" sz="2000" dirty="0">
              <a:solidFill>
                <a:srgbClr val="FFFF00"/>
              </a:solidFill>
            </a:endParaRPr>
          </a:p>
        </p:txBody>
      </p:sp>
      <p:sp>
        <p:nvSpPr>
          <p:cNvPr id="3"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Lessons Learned From 2022</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92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295400"/>
            <a:ext cx="8686800" cy="5940088"/>
          </a:xfrm>
          <a:prstGeom prst="rect">
            <a:avLst/>
          </a:prstGeom>
        </p:spPr>
        <p:txBody>
          <a:bodyPr wrap="square">
            <a:spAutoFit/>
          </a:bodyPr>
          <a:lstStyle/>
          <a:p>
            <a:pPr marL="342900" lvl="0" indent="-342900" algn="l">
              <a:buFont typeface="+mj-lt"/>
              <a:buAutoNum type="arabicPeriod" startAt="5"/>
            </a:pPr>
            <a:r>
              <a:rPr lang="en-US" sz="2000" b="1" dirty="0">
                <a:solidFill>
                  <a:srgbClr val="FFFF00"/>
                </a:solidFill>
              </a:rPr>
              <a:t>GOD IS REVEALING THAT THERE WILL BE MUCH SPIRITUAL WARFARE AND WE WILL HAVE TO LEARN THE METHODS AND MEANS OF STANDING IN THE AUTHORITY OF CHRIST</a:t>
            </a:r>
            <a:r>
              <a:rPr lang="en-US" sz="2000" dirty="0">
                <a:solidFill>
                  <a:srgbClr val="FFFF00"/>
                </a:solidFill>
              </a:rPr>
              <a:t> </a:t>
            </a:r>
            <a:r>
              <a:rPr lang="en-US" sz="2000" dirty="0"/>
              <a:t>AND REBUKING THE ENEMY AND DECLARING RESTRAINING ORDERS OVER SPIRIT REALMS OF DARKNESS </a:t>
            </a:r>
            <a:r>
              <a:rPr lang="en-US" sz="2000" dirty="0" smtClean="0"/>
              <a:t> TO WALK IN SUSTAINED REVIVAL.</a:t>
            </a:r>
            <a:endParaRPr lang="en-US" sz="2000" dirty="0"/>
          </a:p>
          <a:p>
            <a:pPr marL="342900" lvl="0" indent="-342900" algn="l">
              <a:buFont typeface="+mj-lt"/>
              <a:buAutoNum type="arabicPeriod" startAt="5"/>
            </a:pPr>
            <a:r>
              <a:rPr lang="en-US" sz="2000" b="1" dirty="0">
                <a:solidFill>
                  <a:srgbClr val="FFFF00"/>
                </a:solidFill>
              </a:rPr>
              <a:t>WE HAVE TO SHOW PEOPLE THAT THE </a:t>
            </a:r>
            <a:r>
              <a:rPr lang="en-US" sz="2000" b="1" dirty="0" smtClean="0">
                <a:solidFill>
                  <a:srgbClr val="FFFF00"/>
                </a:solidFill>
              </a:rPr>
              <a:t>FALSE LOVERS </a:t>
            </a:r>
            <a:r>
              <a:rPr lang="en-US" sz="2000" b="1" dirty="0">
                <a:solidFill>
                  <a:srgbClr val="FFFF00"/>
                </a:solidFill>
              </a:rPr>
              <a:t>OF </a:t>
            </a:r>
            <a:r>
              <a:rPr lang="en-US" sz="2000" b="1" dirty="0" smtClean="0">
                <a:solidFill>
                  <a:srgbClr val="FFFF00"/>
                </a:solidFill>
              </a:rPr>
              <a:t>THIS </a:t>
            </a:r>
            <a:r>
              <a:rPr lang="en-US" sz="2000" b="1" dirty="0">
                <a:solidFill>
                  <a:srgbClr val="FFFF00"/>
                </a:solidFill>
              </a:rPr>
              <a:t>WORLD WILL LEAVE </a:t>
            </a:r>
            <a:r>
              <a:rPr lang="en-US" sz="2000" b="1" dirty="0" smtClean="0">
                <a:solidFill>
                  <a:srgbClr val="FFFF00"/>
                </a:solidFill>
              </a:rPr>
              <a:t>THEM DOWN</a:t>
            </a:r>
            <a:r>
              <a:rPr lang="en-US" sz="2000" dirty="0" smtClean="0">
                <a:solidFill>
                  <a:srgbClr val="FFFF00"/>
                </a:solidFill>
              </a:rPr>
              <a:t> </a:t>
            </a:r>
            <a:r>
              <a:rPr lang="en-US" sz="2000" dirty="0"/>
              <a:t>AND ARE WAY LESS FULFILLING THEN THE FAIREST OF THEM ALL – JESUS CHRIST OF </a:t>
            </a:r>
            <a:r>
              <a:rPr lang="en-US" sz="2000" dirty="0" smtClean="0"/>
              <a:t>NAZARETH.</a:t>
            </a:r>
            <a:endParaRPr lang="en-US" sz="2000" dirty="0"/>
          </a:p>
          <a:p>
            <a:pPr marL="342900" lvl="0" indent="-342900" algn="l">
              <a:buFont typeface="+mj-lt"/>
              <a:buAutoNum type="arabicPeriod" startAt="5"/>
            </a:pPr>
            <a:r>
              <a:rPr lang="en-US" sz="2000" b="1" dirty="0">
                <a:solidFill>
                  <a:srgbClr val="FFFF00"/>
                </a:solidFill>
              </a:rPr>
              <a:t>THERE IS A HOLY BIRTH PANG OF RIGHTEOUS JEALOUSY FOR BRINGING FORTH FRUIT UNTO THE LORD </a:t>
            </a:r>
            <a:r>
              <a:rPr lang="en-US" sz="2000" b="1" dirty="0"/>
              <a:t>– </a:t>
            </a:r>
            <a:r>
              <a:rPr lang="en-US" sz="2000" dirty="0"/>
              <a:t>WE ARE NOT SATISFIED WITH RELIGIOUS PLATITUDES THAT SAY – </a:t>
            </a:r>
            <a:r>
              <a:rPr lang="en-US" sz="2000" dirty="0" smtClean="0"/>
              <a:t>“GUYS </a:t>
            </a:r>
            <a:r>
              <a:rPr lang="en-US" sz="2000" dirty="0"/>
              <a:t>GOD BRINGS THE INCREASE – BE CONTENT YOU AT LEAST TRIED</a:t>
            </a:r>
            <a:r>
              <a:rPr lang="en-US" sz="2000" dirty="0" smtClean="0"/>
              <a:t>.”</a:t>
            </a:r>
            <a:endParaRPr lang="en-US" sz="2000" dirty="0"/>
          </a:p>
          <a:p>
            <a:pPr marL="342900" indent="-342900" algn="l">
              <a:buFont typeface="+mj-lt"/>
              <a:buAutoNum type="arabicPeriod" startAt="5"/>
            </a:pPr>
            <a:r>
              <a:rPr lang="en-US" sz="2000" b="1" dirty="0">
                <a:solidFill>
                  <a:srgbClr val="FFFF00"/>
                </a:solidFill>
              </a:rPr>
              <a:t>UNDERSTANDING AND </a:t>
            </a:r>
            <a:r>
              <a:rPr lang="en-US" sz="2000" b="1" dirty="0" smtClean="0">
                <a:solidFill>
                  <a:srgbClr val="FFFF00"/>
                </a:solidFill>
              </a:rPr>
              <a:t>DISCERNING </a:t>
            </a:r>
            <a:r>
              <a:rPr lang="en-US" sz="2000" b="1" dirty="0">
                <a:solidFill>
                  <a:srgbClr val="FFFF00"/>
                </a:solidFill>
              </a:rPr>
              <a:t>AND RECEIVING WARNINGS IS CRITICAL TO PREVENTING MORE </a:t>
            </a:r>
            <a:r>
              <a:rPr lang="en-US" sz="2000" b="1" dirty="0" smtClean="0">
                <a:solidFill>
                  <a:srgbClr val="FFFF00"/>
                </a:solidFill>
              </a:rPr>
              <a:t>SEVERE CORRECTION </a:t>
            </a:r>
            <a:r>
              <a:rPr lang="en-US" sz="2000" b="1" dirty="0">
                <a:solidFill>
                  <a:srgbClr val="FFFF00"/>
                </a:solidFill>
              </a:rPr>
              <a:t>OR JUDGMENT IN </a:t>
            </a:r>
            <a:r>
              <a:rPr lang="en-US" sz="2000" b="1" dirty="0" smtClean="0">
                <a:solidFill>
                  <a:srgbClr val="FFFF00"/>
                </a:solidFill>
              </a:rPr>
              <a:t>OUR </a:t>
            </a:r>
            <a:r>
              <a:rPr lang="en-US" sz="2000" b="1" dirty="0">
                <a:solidFill>
                  <a:srgbClr val="FFFF00"/>
                </a:solidFill>
              </a:rPr>
              <a:t>LIVES.</a:t>
            </a:r>
            <a:r>
              <a:rPr lang="en-US" sz="2000" dirty="0"/>
              <a:t> What we realize is that when things come without warning it is very </a:t>
            </a:r>
            <a:r>
              <a:rPr lang="en-US" sz="2000" dirty="0" smtClean="0"/>
              <a:t>sudden </a:t>
            </a:r>
            <a:r>
              <a:rPr lang="en-US" sz="2000" dirty="0"/>
              <a:t>and very dangerous. Warnings are a blessing. </a:t>
            </a:r>
          </a:p>
        </p:txBody>
      </p:sp>
      <p:sp>
        <p:nvSpPr>
          <p:cNvPr id="3" name="Title 1"/>
          <p:cNvSpPr txBox="1">
            <a:spLocks/>
          </p:cNvSpPr>
          <p:nvPr/>
        </p:nvSpPr>
        <p:spPr bwMode="auto">
          <a:xfrm>
            <a:off x="152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Lessons Learned From 2022</a:t>
            </a:r>
            <a:endParaRPr lang="en-US" sz="4000" kern="0" dirty="0">
              <a:solidFill>
                <a:srgbClr val="FFFF00"/>
              </a:solidFill>
              <a:effectLst>
                <a:outerShdw blurRad="38100" dist="38100" dir="2700000" algn="tl">
                  <a:srgbClr val="000000">
                    <a:alpha val="43137"/>
                  </a:srgbClr>
                </a:outerShdw>
              </a:effectLst>
            </a:endParaRPr>
          </a:p>
        </p:txBody>
      </p:sp>
      <p:pic>
        <p:nvPicPr>
          <p:cNvPr id="7170" name="Picture 2" descr="Why You Should Not Drive on a Flat Tire | Raben T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9780" y="381000"/>
            <a:ext cx="10332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371600"/>
            <a:ext cx="8915400" cy="5493812"/>
          </a:xfrm>
          <a:prstGeom prst="rect">
            <a:avLst/>
          </a:prstGeom>
        </p:spPr>
        <p:txBody>
          <a:bodyPr wrap="square">
            <a:spAutoFit/>
          </a:bodyPr>
          <a:lstStyle/>
          <a:p>
            <a:endParaRPr lang="en-US" sz="2700" b="1" dirty="0">
              <a:solidFill>
                <a:srgbClr val="002060"/>
              </a:solidFill>
              <a:effectLst>
                <a:outerShdw blurRad="38100" dist="38100" dir="2700000" algn="tl">
                  <a:srgbClr val="000000">
                    <a:alpha val="43137"/>
                  </a:srgbClr>
                </a:outerShdw>
              </a:effectLst>
            </a:endParaRPr>
          </a:p>
          <a:p>
            <a:r>
              <a:rPr lang="en-US" sz="2700" b="1" dirty="0">
                <a:effectLst>
                  <a:outerShdw blurRad="38100" dist="38100" dir="2700000" algn="tl">
                    <a:srgbClr val="000000">
                      <a:alpha val="43137"/>
                    </a:srgbClr>
                  </a:outerShdw>
                </a:effectLst>
              </a:rPr>
              <a:t>No one reaches advanced levels of spiritual maturity and desirable promised lands without several significant seasons of </a:t>
            </a:r>
            <a:r>
              <a:rPr lang="en-US" sz="2700" b="1" dirty="0" smtClean="0">
                <a:effectLst>
                  <a:outerShdw blurRad="38100" dist="38100" dir="2700000" algn="tl">
                    <a:srgbClr val="000000">
                      <a:alpha val="43137"/>
                    </a:srgbClr>
                  </a:outerShdw>
                </a:effectLst>
              </a:rPr>
              <a:t>waiting or delay. </a:t>
            </a:r>
            <a:r>
              <a:rPr lang="en-US" sz="2700" b="1" dirty="0">
                <a:effectLst>
                  <a:outerShdw blurRad="38100" dist="38100" dir="2700000" algn="tl">
                    <a:srgbClr val="000000">
                      <a:alpha val="43137"/>
                    </a:srgbClr>
                  </a:outerShdw>
                </a:effectLst>
              </a:rPr>
              <a:t>I'll take that even further: no one deserves spiritual maturity and promised lands if you cannot </a:t>
            </a:r>
            <a:r>
              <a:rPr lang="en-US" sz="2700" b="1" dirty="0" smtClean="0">
                <a:effectLst>
                  <a:outerShdw blurRad="38100" dist="38100" dir="2700000" algn="tl">
                    <a:srgbClr val="000000">
                      <a:alpha val="43137"/>
                    </a:srgbClr>
                  </a:outerShdw>
                </a:effectLst>
              </a:rPr>
              <a:t>wait for God </a:t>
            </a:r>
            <a:r>
              <a:rPr lang="en-US" sz="2700" b="1" dirty="0">
                <a:effectLst>
                  <a:outerShdw blurRad="38100" dist="38100" dir="2700000" algn="tl">
                    <a:srgbClr val="000000">
                      <a:alpha val="43137"/>
                    </a:srgbClr>
                  </a:outerShdw>
                </a:effectLst>
              </a:rPr>
              <a:t>patiently, purposefully, and transformationally</a:t>
            </a:r>
            <a:r>
              <a:rPr lang="en-US" sz="2700" b="1" dirty="0" smtClean="0">
                <a:effectLst>
                  <a:outerShdw blurRad="38100" dist="38100" dir="2700000" algn="tl">
                    <a:srgbClr val="000000">
                      <a:alpha val="43137"/>
                    </a:srgbClr>
                  </a:outerShdw>
                </a:effectLst>
              </a:rPr>
              <a:t>. There </a:t>
            </a:r>
            <a:r>
              <a:rPr lang="en-US" sz="2700" b="1" dirty="0">
                <a:effectLst>
                  <a:outerShdw blurRad="38100" dist="38100" dir="2700000" algn="tl">
                    <a:srgbClr val="000000">
                      <a:alpha val="43137"/>
                    </a:srgbClr>
                  </a:outerShdw>
                </a:effectLst>
              </a:rPr>
              <a:t>are reasons and ways to wait on our God. It does not have to be confusing and miserable. Stop your toddler tantrum, sit at Jesus' feet every morning, open the Word, and hear the general and individual </a:t>
            </a:r>
            <a:r>
              <a:rPr lang="en-US" sz="2700" b="1" dirty="0" smtClean="0">
                <a:effectLst>
                  <a:outerShdw blurRad="38100" dist="38100" dir="2700000" algn="tl">
                    <a:srgbClr val="000000">
                      <a:alpha val="43137"/>
                    </a:srgbClr>
                  </a:outerShdw>
                </a:effectLst>
              </a:rPr>
              <a:t>revelations you need for your next assignment. </a:t>
            </a:r>
            <a:r>
              <a:rPr lang="en-US" sz="2700" b="1" dirty="0" smtClean="0">
                <a:solidFill>
                  <a:srgbClr val="002060"/>
                </a:solidFill>
                <a:effectLst>
                  <a:outerShdw blurRad="38100" dist="38100" dir="2700000" algn="tl">
                    <a:srgbClr val="000000">
                      <a:alpha val="43137"/>
                    </a:srgbClr>
                  </a:outerShdw>
                </a:effectLst>
              </a:rPr>
              <a:t> </a:t>
            </a:r>
            <a:r>
              <a:rPr lang="en-US" sz="2700" b="1" dirty="0" smtClean="0">
                <a:solidFill>
                  <a:srgbClr val="FFFF00"/>
                </a:solidFill>
                <a:effectLst>
                  <a:outerShdw blurRad="38100" dist="38100" dir="2700000" algn="tl">
                    <a:srgbClr val="000000">
                      <a:alpha val="43137"/>
                    </a:srgbClr>
                  </a:outerShdw>
                </a:effectLst>
              </a:rPr>
              <a:t>Junior </a:t>
            </a:r>
            <a:r>
              <a:rPr lang="en-US" sz="2700" b="1" dirty="0">
                <a:solidFill>
                  <a:srgbClr val="FFFF00"/>
                </a:solidFill>
                <a:effectLst>
                  <a:outerShdw blurRad="38100" dist="38100" dir="2700000" algn="tl">
                    <a:srgbClr val="000000">
                      <a:alpha val="43137"/>
                    </a:srgbClr>
                  </a:outerShdw>
                </a:effectLst>
              </a:rPr>
              <a:t>DeSouza </a:t>
            </a:r>
          </a:p>
        </p:txBody>
      </p:sp>
      <p:sp>
        <p:nvSpPr>
          <p:cNvPr id="4" name="Rectangle 3"/>
          <p:cNvSpPr/>
          <p:nvPr/>
        </p:nvSpPr>
        <p:spPr>
          <a:xfrm>
            <a:off x="381000" y="141982"/>
            <a:ext cx="8305800" cy="1569660"/>
          </a:xfrm>
          <a:prstGeom prst="rect">
            <a:avLst/>
          </a:prstGeom>
          <a:solidFill>
            <a:schemeClr val="accent1">
              <a:alpha val="43000"/>
            </a:schemeClr>
          </a:solidFill>
        </p:spPr>
        <p:txBody>
          <a:bodyPr wrap="square">
            <a:spAutoFit/>
          </a:bodyPr>
          <a:lstStyle/>
          <a:p>
            <a:r>
              <a:rPr lang="en-US" sz="3200" b="1" dirty="0">
                <a:solidFill>
                  <a:srgbClr val="FFFF00"/>
                </a:solidFill>
                <a:effectLst>
                  <a:outerShdw blurRad="38100" dist="38100" dir="2700000" algn="tl">
                    <a:srgbClr val="000000">
                      <a:alpha val="43137"/>
                    </a:srgbClr>
                  </a:outerShdw>
                </a:effectLst>
              </a:rPr>
              <a:t>Realize There are Seasons of Waiting</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In The Journey For The Next </a:t>
            </a:r>
            <a:r>
              <a:rPr lang="en-US" sz="3200" b="1" dirty="0" smtClean="0">
                <a:solidFill>
                  <a:srgbClr val="FFFF00"/>
                </a:solidFill>
                <a:effectLst>
                  <a:outerShdw blurRad="38100" dist="38100" dir="2700000" algn="tl">
                    <a:srgbClr val="000000">
                      <a:alpha val="43137"/>
                    </a:srgbClr>
                  </a:outerShdw>
                </a:effectLst>
              </a:rPr>
              <a:t>ASSIGNMENT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55652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632770"/>
            <a:ext cx="4038600" cy="3539430"/>
          </a:xfrm>
          <a:prstGeom prst="rect">
            <a:avLst/>
          </a:prstGeom>
        </p:spPr>
        <p:txBody>
          <a:bodyPr wrap="square">
            <a:spAutoFit/>
          </a:bodyPr>
          <a:lstStyle/>
          <a:p>
            <a:pPr algn="l"/>
            <a:r>
              <a:rPr lang="en-US" sz="2800" b="1" dirty="0" smtClean="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These things happened to them as examples and were written down as warnings for us, on whom the fulfillment of the ages has come. 1 Corinthians </a:t>
            </a:r>
            <a:r>
              <a:rPr lang="en-US" sz="2800" b="1" dirty="0" smtClean="0">
                <a:effectLst>
                  <a:outerShdw blurRad="38100" dist="38100" dir="2700000" algn="tl">
                    <a:srgbClr val="000000">
                      <a:alpha val="43137"/>
                    </a:srgbClr>
                  </a:outerShdw>
                </a:effectLst>
              </a:rPr>
              <a:t>10:11</a:t>
            </a:r>
            <a:endParaRPr lang="en-US" sz="2800" b="1" dirty="0">
              <a:effectLst>
                <a:outerShdw blurRad="38100" dist="38100" dir="2700000" algn="tl">
                  <a:srgbClr val="000000">
                    <a:alpha val="43137"/>
                  </a:srgbClr>
                </a:outerShdw>
              </a:effectLst>
            </a:endParaRPr>
          </a:p>
        </p:txBody>
      </p:sp>
      <p:pic>
        <p:nvPicPr>
          <p:cNvPr id="8194" name="Picture 2" descr="Image result for learn from the p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2438400"/>
            <a:ext cx="4222228"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00800" cy="1384995"/>
          </a:xfrm>
          <a:prstGeom prst="rect">
            <a:avLst/>
          </a:prstGeom>
          <a:solidFill>
            <a:schemeClr val="accent1">
              <a:alpha val="42000"/>
            </a:schemeClr>
          </a:solidFill>
        </p:spPr>
        <p:txBody>
          <a:bodyPr wrap="square">
            <a:spAutoFit/>
          </a:bodyPr>
          <a:lstStyle/>
          <a:p>
            <a:r>
              <a:rPr lang="en-US" sz="2800" b="1" dirty="0">
                <a:solidFill>
                  <a:srgbClr val="FFFF00"/>
                </a:solidFill>
                <a:effectLst>
                  <a:outerShdw blurRad="38100" dist="38100" dir="2700000" algn="tl">
                    <a:srgbClr val="000000">
                      <a:alpha val="43137"/>
                    </a:srgbClr>
                  </a:outerShdw>
                </a:effectLst>
              </a:rPr>
              <a:t>God Uses The Past </a:t>
            </a:r>
            <a:br>
              <a:rPr lang="en-US" sz="2800" b="1" dirty="0">
                <a:solidFill>
                  <a:srgbClr val="FFFF00"/>
                </a:solidFill>
                <a:effectLst>
                  <a:outerShdw blurRad="38100" dist="38100" dir="2700000" algn="tl">
                    <a:srgbClr val="000000">
                      <a:alpha val="43137"/>
                    </a:srgbClr>
                  </a:outerShdw>
                </a:effectLst>
              </a:rPr>
            </a:br>
            <a:r>
              <a:rPr lang="en-US" sz="2800" b="1" dirty="0">
                <a:solidFill>
                  <a:srgbClr val="FFFF00"/>
                </a:solidFill>
                <a:effectLst>
                  <a:outerShdw blurRad="38100" dist="38100" dir="2700000" algn="tl">
                    <a:srgbClr val="000000">
                      <a:alpha val="43137"/>
                    </a:srgbClr>
                  </a:outerShdw>
                </a:effectLst>
              </a:rPr>
              <a:t>To Teach Us How To Navigate </a:t>
            </a:r>
            <a:br>
              <a:rPr lang="en-US" sz="2800" b="1" dirty="0">
                <a:solidFill>
                  <a:srgbClr val="FFFF00"/>
                </a:solidFill>
                <a:effectLst>
                  <a:outerShdw blurRad="38100" dist="38100" dir="2700000" algn="tl">
                    <a:srgbClr val="000000">
                      <a:alpha val="43137"/>
                    </a:srgbClr>
                  </a:outerShdw>
                </a:effectLst>
              </a:rPr>
            </a:br>
            <a:r>
              <a:rPr lang="en-US" sz="2800" b="1" dirty="0">
                <a:solidFill>
                  <a:srgbClr val="FFFF00"/>
                </a:solidFill>
                <a:effectLst>
                  <a:outerShdw blurRad="38100" dist="38100" dir="2700000" algn="tl">
                    <a:srgbClr val="000000">
                      <a:alpha val="43137"/>
                    </a:srgbClr>
                  </a:outerShdw>
                </a:effectLst>
              </a:rPr>
              <a:t>The Present and Future</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194113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754862"/>
            <a:ext cx="8458200" cy="4493538"/>
          </a:xfrm>
          <a:prstGeom prst="rect">
            <a:avLst/>
          </a:prstGeom>
        </p:spPr>
        <p:txBody>
          <a:bodyPr wrap="square">
            <a:spAutoFit/>
          </a:bodyPr>
          <a:lstStyle/>
          <a:p>
            <a:r>
              <a:rPr lang="en-US" sz="2200" baseline="30000" dirty="0"/>
              <a:t>1 </a:t>
            </a:r>
            <a:r>
              <a:rPr lang="en-US" sz="2200" dirty="0"/>
              <a:t> Early in the morning Joshua and all the Israelites set out from </a:t>
            </a:r>
            <a:r>
              <a:rPr lang="en-US" sz="2200" dirty="0" err="1"/>
              <a:t>Shittim</a:t>
            </a:r>
            <a:r>
              <a:rPr lang="en-US" sz="2200" dirty="0"/>
              <a:t> and went to the Jordan, where they camped before crossing over. </a:t>
            </a:r>
            <a:r>
              <a:rPr lang="en-US" sz="2200" baseline="30000" dirty="0"/>
              <a:t>2 </a:t>
            </a:r>
            <a:r>
              <a:rPr lang="en-US" sz="2200" dirty="0"/>
              <a:t> After three days the officers went throughout the camp, </a:t>
            </a:r>
            <a:r>
              <a:rPr lang="en-US" sz="2200" baseline="30000" dirty="0"/>
              <a:t>3 </a:t>
            </a:r>
            <a:r>
              <a:rPr lang="en-US" sz="2200" dirty="0"/>
              <a:t> giving orders to the people: "When you see the ark of the covenant of the </a:t>
            </a:r>
            <a:r>
              <a:rPr lang="en-US" sz="2200" cap="small" dirty="0"/>
              <a:t>LORD</a:t>
            </a:r>
            <a:r>
              <a:rPr lang="en-US" sz="2200" dirty="0"/>
              <a:t> your God, and the priests, who are Levites, carrying it, you are to move out from your positions and follow it. </a:t>
            </a:r>
            <a:r>
              <a:rPr lang="en-US" sz="2200" baseline="30000" dirty="0"/>
              <a:t>4 </a:t>
            </a:r>
            <a:r>
              <a:rPr lang="en-US" sz="2200" dirty="0"/>
              <a:t> </a:t>
            </a:r>
            <a:r>
              <a:rPr lang="en-US" sz="2200" b="1" dirty="0">
                <a:solidFill>
                  <a:srgbClr val="FFFF00"/>
                </a:solidFill>
              </a:rPr>
              <a:t>Then you will know which way to go, since you have never been this way before</a:t>
            </a:r>
            <a:r>
              <a:rPr lang="en-US" sz="2200" dirty="0"/>
              <a:t>. But keep a distance of about a thousand yards between you and the ark; do not go near it." </a:t>
            </a:r>
            <a:r>
              <a:rPr lang="en-US" sz="2200" baseline="30000" dirty="0"/>
              <a:t>5 </a:t>
            </a:r>
            <a:r>
              <a:rPr lang="en-US" sz="2200" dirty="0"/>
              <a:t> Joshua told the people, "Consecrate yourselves, for tomorrow the </a:t>
            </a:r>
            <a:r>
              <a:rPr lang="en-US" sz="2200" cap="small" dirty="0"/>
              <a:t>LORD</a:t>
            </a:r>
            <a:r>
              <a:rPr lang="en-US" sz="2200" dirty="0"/>
              <a:t> will do amazing things among you." </a:t>
            </a:r>
            <a:r>
              <a:rPr lang="en-US" sz="2200" baseline="30000" dirty="0"/>
              <a:t>6 </a:t>
            </a:r>
            <a:r>
              <a:rPr lang="en-US" sz="2200" dirty="0"/>
              <a:t> Joshua said to the priests, "Take up the ark of the covenant and pass on ahead of the people." So they took it up and went ahead of them. </a:t>
            </a:r>
            <a:r>
              <a:rPr lang="en-US" sz="2200" b="1" dirty="0" smtClean="0"/>
              <a:t>Joshua </a:t>
            </a:r>
            <a:r>
              <a:rPr lang="en-US" sz="2200" b="1" dirty="0"/>
              <a:t>3:1-8 (NIV) </a:t>
            </a:r>
            <a:endParaRPr lang="en-US" sz="2200" dirty="0"/>
          </a:p>
        </p:txBody>
      </p:sp>
      <p:sp>
        <p:nvSpPr>
          <p:cNvPr id="7" name="Rectangle 6"/>
          <p:cNvSpPr/>
          <p:nvPr/>
        </p:nvSpPr>
        <p:spPr>
          <a:xfrm>
            <a:off x="1447800" y="76200"/>
            <a:ext cx="6400800" cy="1200329"/>
          </a:xfrm>
          <a:prstGeom prst="rect">
            <a:avLst/>
          </a:prstGeom>
          <a:solidFill>
            <a:schemeClr val="accent1">
              <a:alpha val="42000"/>
            </a:schemeClr>
          </a:solidFill>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WHAT LED UP TO THIS MOMENT?</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343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95400" y="152400"/>
            <a:ext cx="6400800" cy="1077218"/>
          </a:xfrm>
          <a:prstGeom prst="rect">
            <a:avLst/>
          </a:prstGeom>
          <a:solidFill>
            <a:schemeClr val="accent1">
              <a:alpha val="42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A POWERFUL PROMISE OF INHERITING PROVISION </a:t>
            </a:r>
            <a:endParaRPr lang="en-US" sz="3200" dirty="0">
              <a:effectLst>
                <a:outerShdw blurRad="38100" dist="38100" dir="2700000" algn="tl">
                  <a:srgbClr val="000000">
                    <a:alpha val="43137"/>
                  </a:srgbClr>
                </a:outerShdw>
              </a:effectLst>
            </a:endParaRPr>
          </a:p>
        </p:txBody>
      </p:sp>
      <p:sp>
        <p:nvSpPr>
          <p:cNvPr id="2" name="Rectangle 1"/>
          <p:cNvSpPr/>
          <p:nvPr/>
        </p:nvSpPr>
        <p:spPr>
          <a:xfrm>
            <a:off x="304800" y="2133600"/>
            <a:ext cx="8610600" cy="2862322"/>
          </a:xfrm>
          <a:prstGeom prst="rect">
            <a:avLst/>
          </a:prstGeom>
        </p:spPr>
        <p:txBody>
          <a:bodyPr wrap="square">
            <a:spAutoFit/>
          </a:bodyPr>
          <a:lstStyle/>
          <a:p>
            <a:pPr algn="l"/>
            <a:r>
              <a:rPr lang="en-US" sz="2000" dirty="0" smtClean="0"/>
              <a:t>"Moses </a:t>
            </a:r>
            <a:r>
              <a:rPr lang="en-US" sz="2000" dirty="0"/>
              <a:t>my servant is dead. Now then, you and all these people, </a:t>
            </a:r>
            <a:r>
              <a:rPr lang="en-US" sz="2000" b="1" dirty="0">
                <a:solidFill>
                  <a:srgbClr val="FFFF00"/>
                </a:solidFill>
              </a:rPr>
              <a:t>get ready to cross </a:t>
            </a:r>
            <a:r>
              <a:rPr lang="en-US" sz="2000" b="1" dirty="0" smtClean="0">
                <a:solidFill>
                  <a:srgbClr val="FFFF00"/>
                </a:solidFill>
              </a:rPr>
              <a:t>over the </a:t>
            </a:r>
            <a:r>
              <a:rPr lang="en-US" sz="2000" b="1" dirty="0">
                <a:solidFill>
                  <a:srgbClr val="FFFF00"/>
                </a:solidFill>
              </a:rPr>
              <a:t>Jordan River into the land I am about to give to them-</a:t>
            </a:r>
            <a:r>
              <a:rPr lang="en-US" sz="2000" dirty="0"/>
              <a:t>-to the Israelites. </a:t>
            </a:r>
            <a:r>
              <a:rPr lang="en-US" sz="2000" b="1" dirty="0" smtClean="0">
                <a:solidFill>
                  <a:srgbClr val="FFFF00"/>
                </a:solidFill>
              </a:rPr>
              <a:t>I </a:t>
            </a:r>
            <a:r>
              <a:rPr lang="en-US" sz="2000" b="1" dirty="0">
                <a:solidFill>
                  <a:srgbClr val="FFFF00"/>
                </a:solidFill>
              </a:rPr>
              <a:t>will give you every place where you set your foot</a:t>
            </a:r>
            <a:r>
              <a:rPr lang="en-US" sz="2000" dirty="0"/>
              <a:t>, as I promised Moses. </a:t>
            </a:r>
            <a:r>
              <a:rPr lang="en-US" sz="2000" b="1" dirty="0" smtClean="0">
                <a:solidFill>
                  <a:srgbClr val="FFFF00"/>
                </a:solidFill>
              </a:rPr>
              <a:t>No </a:t>
            </a:r>
            <a:r>
              <a:rPr lang="en-US" sz="2000" b="1" dirty="0">
                <a:solidFill>
                  <a:srgbClr val="FFFF00"/>
                </a:solidFill>
              </a:rPr>
              <a:t>one will be able to stand up against you all the days of your life.</a:t>
            </a:r>
            <a:r>
              <a:rPr lang="en-US" sz="2000" dirty="0"/>
              <a:t> As I was with Moses, so I will be with you; </a:t>
            </a:r>
            <a:r>
              <a:rPr lang="en-US" sz="2000" b="1" dirty="0">
                <a:solidFill>
                  <a:srgbClr val="FFFF00"/>
                </a:solidFill>
              </a:rPr>
              <a:t>I will never leave you nor forsake you</a:t>
            </a:r>
            <a:r>
              <a:rPr lang="en-US" sz="2000" dirty="0"/>
              <a:t>. </a:t>
            </a:r>
            <a:r>
              <a:rPr lang="en-US" sz="2000" b="1" dirty="0" smtClean="0">
                <a:solidFill>
                  <a:schemeClr val="bg2">
                    <a:lumMod val="40000"/>
                    <a:lumOff val="60000"/>
                  </a:schemeClr>
                </a:solidFill>
              </a:rPr>
              <a:t>Be </a:t>
            </a:r>
            <a:r>
              <a:rPr lang="en-US" sz="2000" b="1" dirty="0">
                <a:solidFill>
                  <a:schemeClr val="bg2">
                    <a:lumMod val="40000"/>
                    <a:lumOff val="60000"/>
                  </a:schemeClr>
                </a:solidFill>
              </a:rPr>
              <a:t>strong and very courageous. Be careful to obey all the law my servant Moses gave you; do not turn from it to the right or to the left</a:t>
            </a:r>
            <a:r>
              <a:rPr lang="en-US" sz="2000" dirty="0"/>
              <a:t>, that </a:t>
            </a:r>
            <a:r>
              <a:rPr lang="en-US" sz="2000" b="1" dirty="0">
                <a:solidFill>
                  <a:srgbClr val="FFFF00"/>
                </a:solidFill>
              </a:rPr>
              <a:t>you may be successful wherever you go</a:t>
            </a:r>
            <a:r>
              <a:rPr lang="en-US" sz="2000" dirty="0"/>
              <a:t>. </a:t>
            </a:r>
            <a:r>
              <a:rPr lang="en-US" sz="2000" dirty="0" smtClean="0"/>
              <a:t>Joshua 1:2,3, 5,7  </a:t>
            </a:r>
            <a:r>
              <a:rPr lang="en-US" sz="2000" dirty="0"/>
              <a:t>(NIV</a:t>
            </a:r>
            <a:r>
              <a:rPr lang="en-US" sz="2000" dirty="0" smtClean="0"/>
              <a:t>)</a:t>
            </a:r>
            <a:endParaRPr lang="en-US" sz="2000" dirty="0"/>
          </a:p>
        </p:txBody>
      </p:sp>
      <p:sp>
        <p:nvSpPr>
          <p:cNvPr id="5" name="TextBox 4"/>
          <p:cNvSpPr txBox="1"/>
          <p:nvPr/>
        </p:nvSpPr>
        <p:spPr>
          <a:xfrm>
            <a:off x="304800" y="1524000"/>
            <a:ext cx="8458200" cy="523220"/>
          </a:xfrm>
          <a:prstGeom prst="rect">
            <a:avLst/>
          </a:prstGeom>
          <a:noFill/>
        </p:spPr>
        <p:txBody>
          <a:bodyPr wrap="square" rtlCol="0">
            <a:spAutoFit/>
          </a:bodyPr>
          <a:lstStyle/>
          <a:p>
            <a:r>
              <a:rPr lang="en-US" sz="2800" dirty="0" smtClean="0">
                <a:solidFill>
                  <a:srgbClr val="FFFF00"/>
                </a:solidFill>
              </a:rPr>
              <a:t>Generational Hand Off With A Powerful Trajectory </a:t>
            </a:r>
            <a:endParaRPr lang="en-US" sz="2800" dirty="0">
              <a:solidFill>
                <a:srgbClr val="FFFF00"/>
              </a:solidFill>
            </a:endParaRPr>
          </a:p>
        </p:txBody>
      </p:sp>
      <p:sp>
        <p:nvSpPr>
          <p:cNvPr id="6" name="Rectangle 5"/>
          <p:cNvSpPr/>
          <p:nvPr/>
        </p:nvSpPr>
        <p:spPr>
          <a:xfrm>
            <a:off x="381000" y="5181600"/>
            <a:ext cx="8382000" cy="1631216"/>
          </a:xfrm>
          <a:prstGeom prst="rect">
            <a:avLst/>
          </a:prstGeom>
        </p:spPr>
        <p:txBody>
          <a:bodyPr wrap="square">
            <a:spAutoFit/>
          </a:bodyPr>
          <a:lstStyle/>
          <a:p>
            <a:pPr algn="l"/>
            <a:r>
              <a:rPr lang="en-US" sz="2000" dirty="0" smtClean="0"/>
              <a:t>So </a:t>
            </a:r>
            <a:r>
              <a:rPr lang="en-US" sz="2000" dirty="0"/>
              <a:t>Joshua ordered the officers of the people: </a:t>
            </a:r>
            <a:r>
              <a:rPr lang="en-US" sz="2000" baseline="30000" dirty="0"/>
              <a:t>11 </a:t>
            </a:r>
            <a:r>
              <a:rPr lang="en-US" sz="2000" dirty="0"/>
              <a:t> "Go through the camp and tell the people, </a:t>
            </a:r>
            <a:r>
              <a:rPr lang="en-US" sz="2000" b="1" dirty="0">
                <a:solidFill>
                  <a:srgbClr val="FFFF00"/>
                </a:solidFill>
              </a:rPr>
              <a:t>'Get your supplies ready. </a:t>
            </a:r>
            <a:r>
              <a:rPr lang="en-US" sz="2000" b="1" dirty="0">
                <a:solidFill>
                  <a:schemeClr val="bg2">
                    <a:lumMod val="40000"/>
                    <a:lumOff val="60000"/>
                  </a:schemeClr>
                </a:solidFill>
              </a:rPr>
              <a:t>Three days from now you will cross the Jordan here to go in and take possession of the land </a:t>
            </a:r>
            <a:r>
              <a:rPr lang="en-US" sz="2000" dirty="0"/>
              <a:t>the </a:t>
            </a:r>
            <a:r>
              <a:rPr lang="en-US" sz="2000" cap="small" dirty="0"/>
              <a:t>LORD</a:t>
            </a:r>
            <a:r>
              <a:rPr lang="en-US" sz="2000" dirty="0"/>
              <a:t> your God is giving you for your own.'" </a:t>
            </a:r>
            <a:r>
              <a:rPr lang="en-US" sz="2000" b="1" dirty="0"/>
              <a:t>Joshua 1:10-11 (NIV) </a:t>
            </a:r>
            <a:endParaRPr lang="en-US" sz="2000" dirty="0"/>
          </a:p>
        </p:txBody>
      </p:sp>
    </p:spTree>
    <p:extLst>
      <p:ext uri="{BB962C8B-B14F-4D97-AF65-F5344CB8AC3E}">
        <p14:creationId xmlns:p14="http://schemas.microsoft.com/office/powerpoint/2010/main" val="144647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836611"/>
          </a:xfrm>
          <a:solidFill>
            <a:schemeClr val="accent1">
              <a:alpha val="46000"/>
            </a:schemeClr>
          </a:solidFill>
        </p:spPr>
        <p:txBody>
          <a:bodyPr/>
          <a:lstStyle/>
          <a:p>
            <a:pPr algn="ctr"/>
            <a:r>
              <a:rPr lang="en-US" sz="4400" b="1" dirty="0" smtClean="0">
                <a:solidFill>
                  <a:srgbClr val="FFFF00"/>
                </a:solidFill>
                <a:effectLst>
                  <a:outerShdw blurRad="38100" dist="38100" dir="2700000" algn="tl">
                    <a:srgbClr val="000000">
                      <a:alpha val="43137"/>
                    </a:srgbClr>
                  </a:outerShdw>
                </a:effectLst>
              </a:rPr>
              <a:t>Example - From 1931</a:t>
            </a:r>
            <a:endParaRPr lang="en-US" sz="4000" dirty="0">
              <a:solidFill>
                <a:srgbClr val="FFFF00"/>
              </a:solidFill>
              <a:effectLst>
                <a:outerShdw blurRad="38100" dist="38100" dir="2700000" algn="tl">
                  <a:srgbClr val="000000">
                    <a:alpha val="43137"/>
                  </a:srgbClr>
                </a:outerShdw>
              </a:effectLst>
            </a:endParaRPr>
          </a:p>
        </p:txBody>
      </p:sp>
      <p:pic>
        <p:nvPicPr>
          <p:cNvPr id="21506" name="Picture 2" descr="Image result for missionary C.T. Studd con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730" t="11078" r="12373" b="5284"/>
          <a:stretch/>
        </p:blipFill>
        <p:spPr bwMode="auto">
          <a:xfrm>
            <a:off x="228600" y="990600"/>
            <a:ext cx="1752599" cy="24673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Norman Grubb and his wif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9498" r="3898" b="43126"/>
          <a:stretch/>
        </p:blipFill>
        <p:spPr bwMode="auto">
          <a:xfrm>
            <a:off x="6781800" y="914400"/>
            <a:ext cx="1564240" cy="237582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Image result for C. T. Stud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822160">
            <a:off x="1971366" y="1460042"/>
            <a:ext cx="2992223"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4400" y="3419374"/>
            <a:ext cx="4267200" cy="461665"/>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C. T. </a:t>
            </a:r>
            <a:r>
              <a:rPr lang="en-US" sz="2400" b="1" dirty="0" err="1" smtClean="0">
                <a:solidFill>
                  <a:srgbClr val="FFFF00"/>
                </a:solidFill>
                <a:effectLst>
                  <a:outerShdw blurRad="38100" dist="38100" dir="2700000" algn="tl">
                    <a:srgbClr val="000000">
                      <a:alpha val="43137"/>
                    </a:srgbClr>
                  </a:outerShdw>
                </a:effectLst>
              </a:rPr>
              <a:t>Studd</a:t>
            </a:r>
            <a:r>
              <a:rPr lang="en-US" sz="2400" b="1" dirty="0" smtClean="0">
                <a:solidFill>
                  <a:srgbClr val="FFFF00"/>
                </a:solidFill>
                <a:effectLst>
                  <a:outerShdw blurRad="38100" dist="38100" dir="2700000" algn="tl">
                    <a:srgbClr val="000000">
                      <a:alpha val="43137"/>
                    </a:srgbClr>
                  </a:outerShdw>
                </a:effectLst>
              </a:rPr>
              <a:t> </a:t>
            </a:r>
            <a:endParaRPr lang="en-US" sz="2400" dirty="0">
              <a:effectLst>
                <a:outerShdw blurRad="38100" dist="38100" dir="2700000" algn="tl">
                  <a:srgbClr val="000000">
                    <a:alpha val="43137"/>
                  </a:srgbClr>
                </a:outerShdw>
              </a:effectLst>
            </a:endParaRPr>
          </a:p>
        </p:txBody>
      </p:sp>
      <p:sp>
        <p:nvSpPr>
          <p:cNvPr id="10" name="Rectangle 9"/>
          <p:cNvSpPr/>
          <p:nvPr/>
        </p:nvSpPr>
        <p:spPr>
          <a:xfrm>
            <a:off x="5791200" y="3276600"/>
            <a:ext cx="4267200" cy="461665"/>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Norman Grubb </a:t>
            </a:r>
            <a:endParaRPr lang="en-US" sz="2400" dirty="0">
              <a:effectLst>
                <a:outerShdw blurRad="38100" dist="38100" dir="2700000" algn="tl">
                  <a:srgbClr val="000000">
                    <a:alpha val="43137"/>
                  </a:srgbClr>
                </a:outerShdw>
              </a:effectLst>
            </a:endParaRPr>
          </a:p>
        </p:txBody>
      </p:sp>
      <p:sp>
        <p:nvSpPr>
          <p:cNvPr id="11" name="Rectangle 10"/>
          <p:cNvSpPr/>
          <p:nvPr/>
        </p:nvSpPr>
        <p:spPr>
          <a:xfrm rot="19832320">
            <a:off x="1895032" y="2938402"/>
            <a:ext cx="4267200" cy="461665"/>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Ministry in the Congo </a:t>
            </a:r>
            <a:endParaRPr lang="en-US" sz="2400" dirty="0">
              <a:effectLst>
                <a:outerShdw blurRad="38100" dist="38100" dir="2700000" algn="tl">
                  <a:srgbClr val="000000">
                    <a:alpha val="43137"/>
                  </a:srgbClr>
                </a:outerShdw>
              </a:effectLst>
            </a:endParaRPr>
          </a:p>
        </p:txBody>
      </p:sp>
      <p:pic>
        <p:nvPicPr>
          <p:cNvPr id="21514" name="Picture 10" descr="Image result for Great Depressio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1603498">
            <a:off x="4245099" y="3549973"/>
            <a:ext cx="3771901" cy="222848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rot="1613936">
            <a:off x="3094586" y="5574349"/>
            <a:ext cx="4742280" cy="400110"/>
          </a:xfrm>
          <a:prstGeom prst="rect">
            <a:avLst/>
          </a:prstGeom>
        </p:spPr>
        <p:txBody>
          <a:bodyPr wrap="square">
            <a:spAutoFit/>
          </a:bodyPr>
          <a:lstStyle/>
          <a:p>
            <a:r>
              <a:rPr lang="en-US" sz="2000" b="1" dirty="0" smtClean="0">
                <a:solidFill>
                  <a:srgbClr val="FFFF00"/>
                </a:solidFill>
                <a:effectLst>
                  <a:outerShdw blurRad="38100" dist="38100" dir="2700000" algn="tl">
                    <a:srgbClr val="000000">
                      <a:alpha val="43137"/>
                    </a:srgbClr>
                  </a:outerShdw>
                </a:effectLst>
              </a:rPr>
              <a:t>The Great Depression is going on</a:t>
            </a:r>
            <a:endParaRPr lang="en-US" sz="2000" dirty="0">
              <a:effectLst>
                <a:outerShdw blurRad="38100" dist="38100" dir="2700000" algn="tl">
                  <a:srgbClr val="000000">
                    <a:alpha val="43137"/>
                  </a:srgbClr>
                </a:outerShdw>
              </a:effectLst>
            </a:endParaRPr>
          </a:p>
        </p:txBody>
      </p:sp>
      <p:sp>
        <p:nvSpPr>
          <p:cNvPr id="14" name="Title 1"/>
          <p:cNvSpPr txBox="1">
            <a:spLocks/>
          </p:cNvSpPr>
          <p:nvPr/>
        </p:nvSpPr>
        <p:spPr>
          <a:xfrm>
            <a:off x="-2034284" y="4038600"/>
            <a:ext cx="8382000" cy="1551194"/>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2800" b="1" dirty="0" smtClean="0">
                <a:solidFill>
                  <a:schemeClr val="tx1"/>
                </a:solidFill>
              </a:rPr>
              <a:t>Crisis</a:t>
            </a:r>
          </a:p>
          <a:p>
            <a:pPr algn="ctr"/>
            <a:r>
              <a:rPr lang="en-US" sz="2800" b="1" dirty="0" smtClean="0">
                <a:solidFill>
                  <a:schemeClr val="tx1"/>
                </a:solidFill>
              </a:rPr>
              <a:t>Of Faith</a:t>
            </a:r>
          </a:p>
          <a:p>
            <a:pPr algn="ctr"/>
            <a:r>
              <a:rPr lang="en-US" sz="2800" b="1" dirty="0" smtClean="0">
                <a:solidFill>
                  <a:schemeClr val="tx1"/>
                </a:solidFill>
              </a:rPr>
              <a:t>And Direction</a:t>
            </a:r>
          </a:p>
          <a:p>
            <a:pPr algn="ctr"/>
            <a:r>
              <a:rPr lang="en-US" sz="2800" b="1" dirty="0" smtClean="0">
                <a:solidFill>
                  <a:schemeClr val="tx1"/>
                </a:solidFill>
              </a:rPr>
              <a:t>35 Missionaries in Congo</a:t>
            </a:r>
            <a:endParaRPr lang="en-US" sz="2400" dirty="0">
              <a:solidFill>
                <a:schemeClr val="tx1"/>
              </a:solidFill>
            </a:endParaRPr>
          </a:p>
        </p:txBody>
      </p:sp>
      <p:sp>
        <p:nvSpPr>
          <p:cNvPr id="3" name="Rectangle 2"/>
          <p:cNvSpPr/>
          <p:nvPr/>
        </p:nvSpPr>
        <p:spPr>
          <a:xfrm>
            <a:off x="152400" y="6032992"/>
            <a:ext cx="5324770" cy="646331"/>
          </a:xfrm>
          <a:prstGeom prst="rect">
            <a:avLst/>
          </a:prstGeom>
        </p:spPr>
        <p:txBody>
          <a:bodyPr wrap="square">
            <a:spAutoFit/>
          </a:bodyPr>
          <a:lstStyle/>
          <a:p>
            <a:r>
              <a:rPr lang="en-US" sz="1800" dirty="0"/>
              <a:t>"Not only for the heart of Africa but for the whole unevangelized world." </a:t>
            </a:r>
          </a:p>
        </p:txBody>
      </p:sp>
    </p:spTree>
    <p:extLst>
      <p:ext uri="{BB962C8B-B14F-4D97-AF65-F5344CB8AC3E}">
        <p14:creationId xmlns:p14="http://schemas.microsoft.com/office/powerpoint/2010/main" val="319255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278" y="4719697"/>
            <a:ext cx="8552121" cy="2062103"/>
          </a:xfrm>
          <a:prstGeom prst="rect">
            <a:avLst/>
          </a:prstGeom>
        </p:spPr>
        <p:txBody>
          <a:bodyPr wrap="square">
            <a:spAutoFit/>
          </a:bodyPr>
          <a:lstStyle/>
          <a:p>
            <a:r>
              <a:rPr lang="en-US" sz="3200" b="1" dirty="0" smtClean="0"/>
              <a:t>Whatever you secretly believe about God will be true of your prayer life. </a:t>
            </a:r>
            <a:r>
              <a:rPr lang="en-US" sz="3200" b="1" dirty="0" smtClean="0">
                <a:solidFill>
                  <a:srgbClr val="FFFF00"/>
                </a:solidFill>
              </a:rPr>
              <a:t>That’s how you will pray (personally and corporately</a:t>
            </a:r>
            <a:r>
              <a:rPr lang="en-US" sz="3200" b="1" dirty="0" smtClean="0"/>
              <a:t>.” Corey Russell </a:t>
            </a:r>
            <a:endParaRPr lang="en-US" sz="3200" b="1" dirty="0"/>
          </a:p>
        </p:txBody>
      </p:sp>
      <p:pic>
        <p:nvPicPr>
          <p:cNvPr id="2050" name="Picture 2" descr="Image result for prayer lif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745" y="1333500"/>
            <a:ext cx="5825067" cy="3276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98341" y="3860926"/>
            <a:ext cx="350520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And Fasting</a:t>
            </a:r>
            <a:endParaRPr lang="en-US" sz="4400" b="1" dirty="0">
              <a:solidFill>
                <a:srgbClr val="FF0000"/>
              </a:solidFill>
              <a:effectLst>
                <a:outerShdw blurRad="38100" dist="38100" dir="2700000" algn="tl">
                  <a:srgbClr val="000000">
                    <a:alpha val="43137"/>
                  </a:srgbClr>
                </a:outerShdw>
              </a:effectLst>
            </a:endParaRPr>
          </a:p>
        </p:txBody>
      </p:sp>
      <p:pic>
        <p:nvPicPr>
          <p:cNvPr id="7" name="Picture 6"/>
          <p:cNvPicPr/>
          <p:nvPr/>
        </p:nvPicPr>
        <p:blipFill rotWithShape="1">
          <a:blip r:embed="rId3"/>
          <a:srcRect l="1880" t="14733" b="3399"/>
          <a:stretch/>
        </p:blipFill>
        <p:spPr bwMode="auto">
          <a:xfrm>
            <a:off x="2895600" y="209106"/>
            <a:ext cx="5543107" cy="1848294"/>
          </a:xfrm>
          <a:prstGeom prst="rect">
            <a:avLst/>
          </a:prstGeom>
          <a:ln w="22225">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364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47800"/>
            <a:ext cx="8610600" cy="1938992"/>
          </a:xfrm>
          <a:prstGeom prst="rect">
            <a:avLst/>
          </a:prstGeom>
        </p:spPr>
        <p:txBody>
          <a:bodyPr wrap="square">
            <a:spAutoFit/>
          </a:bodyPr>
          <a:lstStyle/>
          <a:p>
            <a:r>
              <a:rPr lang="en-US" dirty="0"/>
              <a:t>Well, I had learned the first step </a:t>
            </a:r>
            <a:r>
              <a:rPr lang="en-US" dirty="0" smtClean="0"/>
              <a:t>of PREVAILING PRAYER from </a:t>
            </a:r>
            <a:r>
              <a:rPr lang="en-US" dirty="0"/>
              <a:t>Rees Howells. Not JUST calling on God and asking Him for deliverance; nor listening to man - </a:t>
            </a:r>
            <a:r>
              <a:rPr lang="en-US" b="1" dirty="0">
                <a:solidFill>
                  <a:srgbClr val="FFFF00"/>
                </a:solidFill>
              </a:rPr>
              <a:t>but listening to God</a:t>
            </a:r>
            <a:r>
              <a:rPr lang="en-US" b="1" dirty="0"/>
              <a:t>.</a:t>
            </a:r>
            <a:r>
              <a:rPr lang="en-US" dirty="0"/>
              <a:t> In other words, </a:t>
            </a:r>
            <a:r>
              <a:rPr lang="en-US" b="1" dirty="0">
                <a:solidFill>
                  <a:srgbClr val="FFFF00"/>
                </a:solidFill>
              </a:rPr>
              <a:t>not what we “think” should be done alone, but what does He have to say to us about </a:t>
            </a:r>
            <a:r>
              <a:rPr lang="en-US" b="1" dirty="0" smtClean="0">
                <a:solidFill>
                  <a:srgbClr val="FFFF00"/>
                </a:solidFill>
              </a:rPr>
              <a:t>the situation.</a:t>
            </a:r>
            <a:r>
              <a:rPr lang="en-US" dirty="0" smtClean="0">
                <a:solidFill>
                  <a:srgbClr val="FFFF00"/>
                </a:solidFill>
              </a:rPr>
              <a:t> </a:t>
            </a:r>
            <a:endParaRPr lang="en-US" dirty="0">
              <a:solidFill>
                <a:srgbClr val="FFFF00"/>
              </a:solidFill>
            </a:endParaRPr>
          </a:p>
        </p:txBody>
      </p:sp>
      <p:sp>
        <p:nvSpPr>
          <p:cNvPr id="5" name="Rectangle 4"/>
          <p:cNvSpPr/>
          <p:nvPr/>
        </p:nvSpPr>
        <p:spPr>
          <a:xfrm>
            <a:off x="0" y="3429000"/>
            <a:ext cx="9144000" cy="3139321"/>
          </a:xfrm>
          <a:prstGeom prst="rect">
            <a:avLst/>
          </a:prstGeom>
        </p:spPr>
        <p:txBody>
          <a:bodyPr wrap="square">
            <a:spAutoFit/>
          </a:bodyPr>
          <a:lstStyle/>
          <a:p>
            <a:r>
              <a:rPr lang="en-US" sz="2200" dirty="0"/>
              <a:t>Then we </a:t>
            </a:r>
            <a:r>
              <a:rPr lang="en-US" sz="2200" dirty="0" smtClean="0"/>
              <a:t>saw it. </a:t>
            </a:r>
            <a:r>
              <a:rPr lang="en-US" sz="2200" dirty="0"/>
              <a:t>We got into focus how Joshua and all such men spoke their words of </a:t>
            </a:r>
            <a:r>
              <a:rPr lang="en-US" sz="2200" dirty="0" smtClean="0"/>
              <a:t>faith over the situation. </a:t>
            </a:r>
            <a:r>
              <a:rPr lang="en-US" sz="2200" dirty="0"/>
              <a:t>They named their needs. </a:t>
            </a:r>
            <a:r>
              <a:rPr lang="en-US" sz="2200" dirty="0">
                <a:solidFill>
                  <a:srgbClr val="FFFF00"/>
                </a:solidFill>
              </a:rPr>
              <a:t>They, not God. </a:t>
            </a:r>
            <a:r>
              <a:rPr lang="en-US" sz="2200" dirty="0" smtClean="0">
                <a:solidFill>
                  <a:srgbClr val="FFFF00"/>
                </a:solidFill>
              </a:rPr>
              <a:t>“What </a:t>
            </a:r>
            <a:r>
              <a:rPr lang="en-US" sz="2200" dirty="0">
                <a:solidFill>
                  <a:srgbClr val="FFFF00"/>
                </a:solidFill>
              </a:rPr>
              <a:t>things soever </a:t>
            </a:r>
            <a:r>
              <a:rPr lang="en-US" sz="2200" dirty="0" smtClean="0">
                <a:solidFill>
                  <a:srgbClr val="FFFF00"/>
                </a:solidFill>
              </a:rPr>
              <a:t>you </a:t>
            </a:r>
            <a:r>
              <a:rPr lang="en-US" sz="2200" dirty="0">
                <a:solidFill>
                  <a:srgbClr val="FFFF00"/>
                </a:solidFill>
              </a:rPr>
              <a:t>desire, when </a:t>
            </a:r>
            <a:r>
              <a:rPr lang="en-US" sz="2200" dirty="0" smtClean="0">
                <a:solidFill>
                  <a:srgbClr val="FFFF00"/>
                </a:solidFill>
              </a:rPr>
              <a:t>you </a:t>
            </a:r>
            <a:r>
              <a:rPr lang="en-US" sz="2200" dirty="0">
                <a:solidFill>
                  <a:srgbClr val="FFFF00"/>
                </a:solidFill>
              </a:rPr>
              <a:t>pray, believe that </a:t>
            </a:r>
            <a:r>
              <a:rPr lang="en-US" sz="2200" dirty="0" smtClean="0">
                <a:solidFill>
                  <a:srgbClr val="FFFF00"/>
                </a:solidFill>
              </a:rPr>
              <a:t>you </a:t>
            </a:r>
            <a:r>
              <a:rPr lang="en-US" sz="2200" dirty="0">
                <a:solidFill>
                  <a:srgbClr val="FFFF00"/>
                </a:solidFill>
              </a:rPr>
              <a:t>receive them, and </a:t>
            </a:r>
            <a:r>
              <a:rPr lang="en-US" sz="2200" dirty="0" smtClean="0">
                <a:solidFill>
                  <a:srgbClr val="FFFF00"/>
                </a:solidFill>
              </a:rPr>
              <a:t>you </a:t>
            </a:r>
            <a:r>
              <a:rPr lang="en-US" sz="2200" dirty="0">
                <a:solidFill>
                  <a:srgbClr val="FFFF00"/>
                </a:solidFill>
              </a:rPr>
              <a:t>shall have them. Mark 11:24 </a:t>
            </a:r>
            <a:r>
              <a:rPr lang="en-US" sz="2200" dirty="0" smtClean="0"/>
              <a:t>This </a:t>
            </a:r>
            <a:r>
              <a:rPr lang="en-US" sz="2200" dirty="0"/>
              <a:t>was the secret. The hidden key. This life is not to be God’s people pathetically </a:t>
            </a:r>
            <a:r>
              <a:rPr lang="en-US" sz="2200" dirty="0" smtClean="0"/>
              <a:t>pleading with God</a:t>
            </a:r>
            <a:r>
              <a:rPr lang="en-US" sz="2200" dirty="0"/>
              <a:t>, calling on God as though He is at a distance and not </a:t>
            </a:r>
            <a:r>
              <a:rPr lang="en-US" sz="2200" dirty="0" smtClean="0"/>
              <a:t>willing </a:t>
            </a:r>
            <a:r>
              <a:rPr lang="en-US" sz="2200" dirty="0"/>
              <a:t>to help. It is God’s marvelous plan of entrusting Himself to man, joining Himself to </a:t>
            </a:r>
            <a:r>
              <a:rPr lang="en-US" sz="2200" dirty="0" smtClean="0"/>
              <a:t>man. </a:t>
            </a:r>
            <a:r>
              <a:rPr lang="en-US" sz="2200" dirty="0"/>
              <a:t>It is </a:t>
            </a:r>
            <a:r>
              <a:rPr lang="en-US" sz="2200" dirty="0" smtClean="0"/>
              <a:t>God’s Children speaking </a:t>
            </a:r>
            <a:r>
              <a:rPr lang="en-US" sz="2200" dirty="0"/>
              <a:t>as God led by the Spirit. It is </a:t>
            </a:r>
            <a:r>
              <a:rPr lang="en-US" sz="2200" dirty="0" err="1" smtClean="0"/>
              <a:t>fasith</a:t>
            </a:r>
            <a:r>
              <a:rPr lang="en-US" sz="2200" dirty="0" smtClean="0"/>
              <a:t> in </a:t>
            </a:r>
            <a:r>
              <a:rPr lang="en-US" sz="2200" dirty="0"/>
              <a:t>action, just like with Moses, Elijah, and the rest.</a:t>
            </a:r>
          </a:p>
        </p:txBody>
      </p:sp>
      <p:sp>
        <p:nvSpPr>
          <p:cNvPr id="6" name="Title 1"/>
          <p:cNvSpPr>
            <a:spLocks noGrp="1"/>
          </p:cNvSpPr>
          <p:nvPr>
            <p:ph type="title"/>
          </p:nvPr>
        </p:nvSpPr>
        <p:spPr>
          <a:xfrm>
            <a:off x="381000" y="230188"/>
            <a:ext cx="8382000" cy="747897"/>
          </a:xfrm>
          <a:solidFill>
            <a:schemeClr val="accent1">
              <a:alpha val="50000"/>
            </a:schemeClr>
          </a:solidFill>
        </p:spPr>
        <p:txBody>
          <a:bodyPr/>
          <a:lstStyle/>
          <a:p>
            <a:pPr algn="ctr"/>
            <a:r>
              <a:rPr lang="en-US" sz="4800" b="1" dirty="0" smtClean="0">
                <a:solidFill>
                  <a:srgbClr val="FFFF00"/>
                </a:solidFill>
              </a:rPr>
              <a:t>The Breakthrough Revelation</a:t>
            </a:r>
            <a:endParaRPr lang="en-US" sz="4800" b="1" dirty="0">
              <a:solidFill>
                <a:srgbClr val="FFFF00"/>
              </a:solidFill>
            </a:endParaRPr>
          </a:p>
        </p:txBody>
      </p:sp>
    </p:spTree>
    <p:extLst>
      <p:ext uri="{BB962C8B-B14F-4D97-AF65-F5344CB8AC3E}">
        <p14:creationId xmlns:p14="http://schemas.microsoft.com/office/powerpoint/2010/main" val="4062159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747897"/>
          </a:xfrm>
          <a:solidFill>
            <a:schemeClr val="accent1">
              <a:alpha val="50000"/>
            </a:schemeClr>
          </a:solidFill>
        </p:spPr>
        <p:txBody>
          <a:bodyPr/>
          <a:lstStyle/>
          <a:p>
            <a:pPr algn="ctr"/>
            <a:r>
              <a:rPr lang="en-US" sz="5400" b="1" dirty="0" smtClean="0">
                <a:solidFill>
                  <a:srgbClr val="FFFF00"/>
                </a:solidFill>
              </a:rPr>
              <a:t>The Impossibility Met </a:t>
            </a:r>
            <a:endParaRPr lang="en-US" sz="5400" b="1" dirty="0">
              <a:solidFill>
                <a:srgbClr val="FFFF00"/>
              </a:solidFill>
            </a:endParaRPr>
          </a:p>
        </p:txBody>
      </p:sp>
      <p:pic>
        <p:nvPicPr>
          <p:cNvPr id="22530" name="Picture 2" descr="Image result for Great Depress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1159071"/>
            <a:ext cx="5791200" cy="17373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3048000"/>
            <a:ext cx="8534400" cy="3108543"/>
          </a:xfrm>
          <a:prstGeom prst="rect">
            <a:avLst/>
          </a:prstGeom>
        </p:spPr>
        <p:txBody>
          <a:bodyPr wrap="square">
            <a:spAutoFit/>
          </a:bodyPr>
          <a:lstStyle/>
          <a:p>
            <a:pPr marL="457200" indent="-457200">
              <a:buFont typeface="Arial" panose="020B0604020202020204" pitchFamily="34" charset="0"/>
              <a:buChar char="•"/>
            </a:pPr>
            <a:r>
              <a:rPr lang="en-US" sz="2800" b="1" dirty="0" smtClean="0">
                <a:effectLst>
                  <a:outerShdw blurRad="38100" dist="38100" dir="2700000" algn="tl">
                    <a:srgbClr val="000000">
                      <a:alpha val="43137"/>
                    </a:srgbClr>
                  </a:outerShdw>
                </a:effectLst>
              </a:rPr>
              <a:t>The </a:t>
            </a:r>
            <a:r>
              <a:rPr lang="en-US" sz="2800" b="1" dirty="0">
                <a:effectLst>
                  <a:outerShdw blurRad="38100" dist="38100" dir="2700000" algn="tl">
                    <a:srgbClr val="000000">
                      <a:alpha val="43137"/>
                    </a:srgbClr>
                  </a:outerShdw>
                </a:effectLst>
              </a:rPr>
              <a:t>First year by end of 1932 - 10 new missionaries </a:t>
            </a:r>
          </a:p>
          <a:p>
            <a:pPr marL="457200" indent="-457200">
              <a:buFont typeface="Arial" panose="020B0604020202020204" pitchFamily="34" charset="0"/>
              <a:buChar char="•"/>
            </a:pPr>
            <a:r>
              <a:rPr lang="en-US" sz="2800" b="1" dirty="0">
                <a:effectLst>
                  <a:outerShdw blurRad="38100" dist="38100" dir="2700000" algn="tl">
                    <a:srgbClr val="000000">
                      <a:alpha val="43137"/>
                    </a:srgbClr>
                  </a:outerShdw>
                </a:effectLst>
              </a:rPr>
              <a:t>1933  fifteen, </a:t>
            </a:r>
          </a:p>
          <a:p>
            <a:pPr marL="457200" indent="-457200">
              <a:buFont typeface="Arial" panose="020B0604020202020204" pitchFamily="34" charset="0"/>
              <a:buChar char="•"/>
            </a:pPr>
            <a:r>
              <a:rPr lang="en-US" sz="2800" b="1" dirty="0">
                <a:effectLst>
                  <a:outerShdw blurRad="38100" dist="38100" dir="2700000" algn="tl">
                    <a:srgbClr val="000000">
                      <a:alpha val="43137"/>
                    </a:srgbClr>
                  </a:outerShdw>
                </a:effectLst>
              </a:rPr>
              <a:t>1934 twenty-five, </a:t>
            </a:r>
          </a:p>
          <a:p>
            <a:pPr marL="457200" indent="-457200">
              <a:buFont typeface="Arial" panose="020B0604020202020204" pitchFamily="34" charset="0"/>
              <a:buChar char="•"/>
            </a:pPr>
            <a:r>
              <a:rPr lang="en-US" sz="2800" b="1" dirty="0">
                <a:effectLst>
                  <a:outerShdw blurRad="38100" dist="38100" dir="2700000" algn="tl">
                    <a:srgbClr val="000000">
                      <a:alpha val="43137"/>
                    </a:srgbClr>
                  </a:outerShdw>
                </a:effectLst>
              </a:rPr>
              <a:t>1935  fifty, </a:t>
            </a:r>
          </a:p>
          <a:p>
            <a:pPr marL="457200" indent="-457200">
              <a:buFont typeface="Arial" panose="020B0604020202020204" pitchFamily="34" charset="0"/>
              <a:buChar char="•"/>
            </a:pPr>
            <a:r>
              <a:rPr lang="en-US" sz="2800" b="1" dirty="0">
                <a:effectLst>
                  <a:outerShdw blurRad="38100" dist="38100" dir="2700000" algn="tl">
                    <a:srgbClr val="000000">
                      <a:alpha val="43137"/>
                    </a:srgbClr>
                  </a:outerShdw>
                </a:effectLst>
              </a:rPr>
              <a:t>1936  seventy-five </a:t>
            </a:r>
          </a:p>
          <a:p>
            <a:pPr marL="457200" indent="-457200">
              <a:buFont typeface="Arial" panose="020B0604020202020204" pitchFamily="34" charset="0"/>
              <a:buChar char="•"/>
            </a:pPr>
            <a:r>
              <a:rPr lang="en-US" sz="2800" b="1" dirty="0">
                <a:effectLst>
                  <a:outerShdw blurRad="38100" dist="38100" dir="2700000" algn="tl">
                    <a:srgbClr val="000000">
                      <a:alpha val="43137"/>
                    </a:srgbClr>
                  </a:outerShdw>
                </a:effectLst>
              </a:rPr>
              <a:t> </a:t>
            </a:r>
          </a:p>
          <a:p>
            <a:pPr marL="457200" indent="-457200">
              <a:buFont typeface="Arial" panose="020B0604020202020204" pitchFamily="34" charset="0"/>
              <a:buChar char="•"/>
            </a:pPr>
            <a:r>
              <a:rPr lang="en-US" sz="2800" b="1" dirty="0" smtClean="0">
                <a:effectLst>
                  <a:outerShdw blurRad="38100" dist="38100" dir="2700000" algn="tl">
                    <a:srgbClr val="000000">
                      <a:alpha val="43137"/>
                    </a:srgbClr>
                  </a:outerShdw>
                </a:effectLst>
              </a:rPr>
              <a:t>1976  - 1500 </a:t>
            </a:r>
            <a:r>
              <a:rPr lang="en-US" sz="2800" b="1" dirty="0">
                <a:effectLst>
                  <a:outerShdw blurRad="38100" dist="38100" dir="2700000" algn="tl">
                    <a:srgbClr val="000000">
                      <a:alpha val="43137"/>
                    </a:srgbClr>
                  </a:outerShdw>
                </a:effectLst>
              </a:rPr>
              <a:t>workers in 40 countries </a:t>
            </a:r>
          </a:p>
        </p:txBody>
      </p:sp>
    </p:spTree>
    <p:extLst>
      <p:ext uri="{BB962C8B-B14F-4D97-AF65-F5344CB8AC3E}">
        <p14:creationId xmlns:p14="http://schemas.microsoft.com/office/powerpoint/2010/main" val="265978354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0"/>
            <a:ext cx="8153400" cy="1523494"/>
          </a:xfrm>
          <a:solidFill>
            <a:schemeClr val="accent1">
              <a:alpha val="42000"/>
            </a:schemeClr>
          </a:solidFill>
        </p:spPr>
        <p:txBody>
          <a:bodyPr/>
          <a:lstStyle/>
          <a:p>
            <a:pPr algn="ctr"/>
            <a:r>
              <a:rPr lang="en-US" sz="4000" dirty="0" smtClean="0">
                <a:solidFill>
                  <a:srgbClr val="FFFF00"/>
                </a:solidFill>
              </a:rPr>
              <a:t>Four Keys to Crossing Into </a:t>
            </a:r>
            <a:br>
              <a:rPr lang="en-US" sz="4000" dirty="0" smtClean="0">
                <a:solidFill>
                  <a:srgbClr val="FFFF00"/>
                </a:solidFill>
              </a:rPr>
            </a:br>
            <a:r>
              <a:rPr lang="en-US" sz="4000" dirty="0" smtClean="0">
                <a:solidFill>
                  <a:srgbClr val="FFFF00"/>
                </a:solidFill>
              </a:rPr>
              <a:t>Your New Assignment </a:t>
            </a:r>
            <a:endParaRPr lang="en-US" sz="4000" dirty="0">
              <a:solidFill>
                <a:srgbClr val="FFFF00"/>
              </a:solidFill>
            </a:endParaRPr>
          </a:p>
        </p:txBody>
      </p:sp>
      <p:sp>
        <p:nvSpPr>
          <p:cNvPr id="5" name="TextBox 4"/>
          <p:cNvSpPr txBox="1"/>
          <p:nvPr/>
        </p:nvSpPr>
        <p:spPr>
          <a:xfrm>
            <a:off x="152400" y="1752600"/>
            <a:ext cx="8763000" cy="4893647"/>
          </a:xfrm>
          <a:prstGeom prst="rect">
            <a:avLst/>
          </a:prstGeom>
          <a:noFill/>
        </p:spPr>
        <p:txBody>
          <a:bodyPr wrap="square" rtlCol="0">
            <a:spAutoFit/>
          </a:bodyPr>
          <a:lstStyle/>
          <a:p>
            <a:pPr marL="342900" indent="-342900" algn="l">
              <a:buAutoNum type="arabicPeriod"/>
            </a:pPr>
            <a:r>
              <a:rPr lang="en-US" sz="2600" b="1" dirty="0" smtClean="0">
                <a:effectLst>
                  <a:outerShdw blurRad="38100" dist="38100" dir="2700000" algn="tl">
                    <a:srgbClr val="000000">
                      <a:alpha val="43137"/>
                    </a:srgbClr>
                  </a:outerShdw>
                </a:effectLst>
              </a:rPr>
              <a:t>Identify by </a:t>
            </a:r>
            <a:r>
              <a:rPr lang="en-US" sz="2600" b="1" dirty="0" smtClean="0">
                <a:solidFill>
                  <a:srgbClr val="FFFF00"/>
                </a:solidFill>
                <a:effectLst>
                  <a:outerShdw blurRad="38100" dist="38100" dir="2700000" algn="tl">
                    <a:srgbClr val="000000">
                      <a:alpha val="43137"/>
                    </a:srgbClr>
                  </a:outerShdw>
                </a:effectLst>
              </a:rPr>
              <a:t>LISTENING PRAYER the next assignment</a:t>
            </a:r>
            <a:r>
              <a:rPr lang="en-US" sz="2600" b="1" dirty="0" smtClean="0">
                <a:effectLst>
                  <a:outerShdw blurRad="38100" dist="38100" dir="2700000" algn="tl">
                    <a:srgbClr val="000000">
                      <a:alpha val="43137"/>
                    </a:srgbClr>
                  </a:outerShdw>
                </a:effectLst>
              </a:rPr>
              <a:t> the Lord has directed you toward.</a:t>
            </a:r>
          </a:p>
          <a:p>
            <a:pPr marL="342900" indent="-342900" algn="l">
              <a:buAutoNum type="arabicPeriod"/>
            </a:pPr>
            <a:r>
              <a:rPr lang="en-US" sz="2600" b="1" dirty="0" smtClean="0">
                <a:effectLst>
                  <a:outerShdw blurRad="38100" dist="38100" dir="2700000" algn="tl">
                    <a:srgbClr val="000000">
                      <a:alpha val="43137"/>
                    </a:srgbClr>
                  </a:outerShdw>
                </a:effectLst>
              </a:rPr>
              <a:t>Face your impossibility, obstacle, spiritual battle, adversary  </a:t>
            </a:r>
            <a:r>
              <a:rPr lang="en-US" sz="2600" b="1" dirty="0" smtClean="0">
                <a:solidFill>
                  <a:srgbClr val="FFFF00"/>
                </a:solidFill>
                <a:effectLst>
                  <a:outerShdw blurRad="38100" dist="38100" dir="2700000" algn="tl">
                    <a:srgbClr val="000000">
                      <a:alpha val="43137"/>
                    </a:srgbClr>
                  </a:outerShdw>
                </a:effectLst>
              </a:rPr>
              <a:t>through LIVING-BOLD-FAITH in God  </a:t>
            </a:r>
          </a:p>
          <a:p>
            <a:pPr marL="342900" indent="-342900" algn="l">
              <a:buAutoNum type="arabicPeriod"/>
            </a:pPr>
            <a:r>
              <a:rPr lang="en-US" sz="2600" b="1" dirty="0" smtClean="0">
                <a:effectLst>
                  <a:outerShdw blurRad="38100" dist="38100" dir="2700000" algn="tl">
                    <a:srgbClr val="000000">
                      <a:alpha val="43137"/>
                    </a:srgbClr>
                  </a:outerShdw>
                </a:effectLst>
              </a:rPr>
              <a:t>Confess you cannot cross in your own strength – </a:t>
            </a:r>
            <a:r>
              <a:rPr lang="en-US" sz="2600" b="1" dirty="0" smtClean="0">
                <a:solidFill>
                  <a:srgbClr val="FFFF00"/>
                </a:solidFill>
                <a:effectLst>
                  <a:outerShdw blurRad="38100" dist="38100" dir="2700000" algn="tl">
                    <a:srgbClr val="000000">
                      <a:alpha val="43137"/>
                    </a:srgbClr>
                  </a:outerShdw>
                </a:effectLst>
              </a:rPr>
              <a:t>but pray, declare, and speak the Lord’s WILL concerning overcoming the impossibility </a:t>
            </a:r>
            <a:r>
              <a:rPr lang="en-US" sz="2600" b="1" dirty="0" smtClean="0">
                <a:effectLst>
                  <a:outerShdw blurRad="38100" dist="38100" dir="2700000" algn="tl">
                    <a:srgbClr val="000000">
                      <a:alpha val="43137"/>
                    </a:srgbClr>
                  </a:outerShdw>
                </a:effectLst>
              </a:rPr>
              <a:t>– believe you will cross over into  your calling and inheritance -  step by step.</a:t>
            </a:r>
          </a:p>
          <a:p>
            <a:pPr marL="342900" indent="-342900" algn="l">
              <a:buAutoNum type="arabicPeriod"/>
            </a:pPr>
            <a:r>
              <a:rPr lang="en-US" sz="2600" b="1" dirty="0" smtClean="0">
                <a:solidFill>
                  <a:srgbClr val="FFFF00"/>
                </a:solidFill>
                <a:effectLst>
                  <a:outerShdw blurRad="38100" dist="38100" dir="2700000" algn="tl">
                    <a:srgbClr val="000000">
                      <a:alpha val="43137"/>
                    </a:srgbClr>
                  </a:outerShdw>
                </a:effectLst>
              </a:rPr>
              <a:t>If you are overwhelmed  by the impossibility and the distance to your next assignment </a:t>
            </a:r>
            <a:r>
              <a:rPr lang="en-US" sz="2600" b="1" dirty="0" smtClean="0">
                <a:effectLst>
                  <a:outerShdw blurRad="38100" dist="38100" dir="2700000" algn="tl">
                    <a:srgbClr val="000000">
                      <a:alpha val="43137"/>
                    </a:srgbClr>
                  </a:outerShdw>
                </a:effectLst>
              </a:rPr>
              <a:t>– seek for clarity and a merciful co-laborer to walk with you. </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24572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81200"/>
            <a:ext cx="7772400" cy="3170099"/>
          </a:xfrm>
          <a:prstGeom prst="rect">
            <a:avLst/>
          </a:prstGeom>
        </p:spPr>
        <p:txBody>
          <a:bodyPr wrap="square">
            <a:spAutoFit/>
          </a:bodyPr>
          <a:lstStyle/>
          <a:p>
            <a:r>
              <a:rPr lang="en-US" sz="4000" dirty="0"/>
              <a:t>Here is a solemn lesson, </a:t>
            </a:r>
            <a:r>
              <a:rPr lang="en-US" sz="4000" b="1" dirty="0"/>
              <a:t>just as God cannot compel sinners to repent by force, </a:t>
            </a:r>
            <a:r>
              <a:rPr lang="en-US" sz="4000" b="1" dirty="0">
                <a:solidFill>
                  <a:srgbClr val="FFFF00"/>
                </a:solidFill>
              </a:rPr>
              <a:t>so </a:t>
            </a:r>
            <a:r>
              <a:rPr lang="en-US" sz="4000" b="1" dirty="0" smtClean="0">
                <a:solidFill>
                  <a:srgbClr val="FFFF00"/>
                </a:solidFill>
              </a:rPr>
              <a:t>He </a:t>
            </a:r>
            <a:r>
              <a:rPr lang="en-US" sz="4000" b="1" dirty="0">
                <a:solidFill>
                  <a:srgbClr val="FFFF00"/>
                </a:solidFill>
              </a:rPr>
              <a:t>cannot force </a:t>
            </a:r>
            <a:r>
              <a:rPr lang="en-US" sz="4000" b="1" dirty="0" smtClean="0">
                <a:solidFill>
                  <a:srgbClr val="FFFF00"/>
                </a:solidFill>
              </a:rPr>
              <a:t>His Saints </a:t>
            </a:r>
            <a:r>
              <a:rPr lang="en-US" sz="4000" b="1" dirty="0">
                <a:solidFill>
                  <a:srgbClr val="FFFF00"/>
                </a:solidFill>
              </a:rPr>
              <a:t>to be radical</a:t>
            </a:r>
            <a:r>
              <a:rPr lang="en-US" sz="4000" dirty="0"/>
              <a:t>. Arthur Wallis  </a:t>
            </a:r>
          </a:p>
        </p:txBody>
      </p:sp>
      <p:sp>
        <p:nvSpPr>
          <p:cNvPr id="3" name="Rectangle 2"/>
          <p:cNvSpPr/>
          <p:nvPr/>
        </p:nvSpPr>
        <p:spPr>
          <a:xfrm>
            <a:off x="228600" y="95071"/>
            <a:ext cx="8686800" cy="1384995"/>
          </a:xfrm>
          <a:prstGeom prst="rect">
            <a:avLst/>
          </a:prstGeom>
          <a:solidFill>
            <a:schemeClr val="accent1">
              <a:alpha val="61000"/>
            </a:schemeClr>
          </a:solidFill>
        </p:spPr>
        <p:txBody>
          <a:bodyPr wrap="square">
            <a:spAutoFit/>
          </a:bodyPr>
          <a:lstStyle/>
          <a:p>
            <a:r>
              <a:rPr lang="en-US" sz="2800" b="1" dirty="0">
                <a:solidFill>
                  <a:srgbClr val="FFFF00"/>
                </a:solidFill>
                <a:effectLst>
                  <a:outerShdw blurRad="38100" dist="38100" dir="2700000" algn="tl">
                    <a:srgbClr val="000000">
                      <a:alpha val="43137"/>
                    </a:srgbClr>
                  </a:outerShdw>
                </a:effectLst>
              </a:rPr>
              <a:t>God Is Always Working To Bring His</a:t>
            </a:r>
            <a:br>
              <a:rPr lang="en-US" sz="2800" b="1" dirty="0">
                <a:solidFill>
                  <a:srgbClr val="FFFF00"/>
                </a:solidFill>
                <a:effectLst>
                  <a:outerShdw blurRad="38100" dist="38100" dir="2700000" algn="tl">
                    <a:srgbClr val="000000">
                      <a:alpha val="43137"/>
                    </a:srgbClr>
                  </a:outerShdw>
                </a:effectLst>
              </a:rPr>
            </a:br>
            <a:r>
              <a:rPr lang="en-US" sz="2800" b="1" dirty="0">
                <a:solidFill>
                  <a:srgbClr val="FFFF00"/>
                </a:solidFill>
                <a:effectLst>
                  <a:outerShdw blurRad="38100" dist="38100" dir="2700000" algn="tl">
                    <a:srgbClr val="000000">
                      <a:alpha val="43137"/>
                    </a:srgbClr>
                  </a:outerShdw>
                </a:effectLst>
              </a:rPr>
              <a:t>People Into Fulfillment – </a:t>
            </a:r>
            <a:r>
              <a:rPr lang="en-US" sz="2800" b="1" dirty="0">
                <a:effectLst>
                  <a:outerShdw blurRad="38100" dist="38100" dir="2700000" algn="tl">
                    <a:srgbClr val="000000">
                      <a:alpha val="43137"/>
                    </a:srgbClr>
                  </a:outerShdw>
                </a:effectLst>
              </a:rPr>
              <a:t>But They Have to participate with Him and Believe His </a:t>
            </a:r>
            <a:r>
              <a:rPr lang="en-US" sz="2800" b="1" dirty="0" smtClean="0">
                <a:effectLst>
                  <a:outerShdw blurRad="38100" dist="38100" dir="2700000" algn="tl">
                    <a:srgbClr val="000000">
                      <a:alpha val="43137"/>
                    </a:srgbClr>
                  </a:outerShdw>
                </a:effectLst>
              </a:rPr>
              <a:t>Promises</a:t>
            </a:r>
            <a:endParaRPr lang="en-US" sz="2800" dirty="0">
              <a:effectLst>
                <a:outerShdw blurRad="38100" dist="38100" dir="2700000" algn="tl">
                  <a:srgbClr val="000000">
                    <a:alpha val="43137"/>
                  </a:srgbClr>
                </a:outerShdw>
              </a:effectLst>
            </a:endParaRPr>
          </a:p>
        </p:txBody>
      </p:sp>
      <p:pic>
        <p:nvPicPr>
          <p:cNvPr id="4098" name="Picture 2" descr="Revival and Recovery by Arthur Wal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876800"/>
            <a:ext cx="1502292" cy="161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1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ample Closed-loop Marketing Design Principles &gt; Revenue Architects Blo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30" t="2904" r="5445" b="4751"/>
          <a:stretch/>
        </p:blipFill>
        <p:spPr bwMode="auto">
          <a:xfrm rot="18244644" flipV="1">
            <a:off x="2616966" y="1397707"/>
            <a:ext cx="4642688" cy="4919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3395"/>
            <a:ext cx="8153400" cy="1384995"/>
          </a:xfrm>
          <a:prstGeom prst="rect">
            <a:avLst/>
          </a:prstGeom>
          <a:solidFill>
            <a:schemeClr val="accent1">
              <a:alpha val="48000"/>
            </a:schemeClr>
          </a:solidFill>
        </p:spPr>
        <p:txBody>
          <a:bodyPr wrap="square">
            <a:spAutoFit/>
          </a:bodyPr>
          <a:lstStyle/>
          <a:p>
            <a:pPr algn="ctr"/>
            <a:r>
              <a:rPr lang="en-US" sz="2800" b="1" dirty="0" smtClean="0">
                <a:solidFill>
                  <a:srgbClr val="FFFF00"/>
                </a:solidFill>
              </a:rPr>
              <a:t>Jesus Came Into the World and Broke Into</a:t>
            </a:r>
          </a:p>
          <a:p>
            <a:pPr algn="ctr"/>
            <a:r>
              <a:rPr lang="en-US" sz="2800" b="1" dirty="0" smtClean="0">
                <a:solidFill>
                  <a:srgbClr val="FFFF00"/>
                </a:solidFill>
              </a:rPr>
              <a:t>The Closed Loop of Mankind’s </a:t>
            </a:r>
          </a:p>
          <a:p>
            <a:pPr algn="ctr"/>
            <a:r>
              <a:rPr lang="en-US" sz="2800" b="1" dirty="0" smtClean="0">
                <a:solidFill>
                  <a:srgbClr val="FFFF00"/>
                </a:solidFill>
              </a:rPr>
              <a:t>Systems of  Sin, Idolatry, and Tyranny </a:t>
            </a:r>
          </a:p>
        </p:txBody>
      </p:sp>
      <p:sp>
        <p:nvSpPr>
          <p:cNvPr id="4" name="TextBox 3"/>
          <p:cNvSpPr txBox="1"/>
          <p:nvPr/>
        </p:nvSpPr>
        <p:spPr>
          <a:xfrm>
            <a:off x="6553200" y="2504182"/>
            <a:ext cx="2057400" cy="1077218"/>
          </a:xfrm>
          <a:prstGeom prst="rect">
            <a:avLst/>
          </a:prstGeom>
          <a:noFill/>
        </p:spPr>
        <p:txBody>
          <a:bodyPr wrap="square" rtlCol="0">
            <a:spAutoFit/>
          </a:bodyPr>
          <a:lstStyle/>
          <a:p>
            <a:r>
              <a:rPr lang="en-US" sz="3200" dirty="0" smtClean="0"/>
              <a:t>Normalize</a:t>
            </a:r>
          </a:p>
          <a:p>
            <a:r>
              <a:rPr lang="en-US" sz="3200" dirty="0" smtClean="0"/>
              <a:t>Idolatry </a:t>
            </a:r>
            <a:endParaRPr lang="en-US" sz="3200" dirty="0"/>
          </a:p>
        </p:txBody>
      </p:sp>
      <p:sp>
        <p:nvSpPr>
          <p:cNvPr id="8" name="TextBox 7"/>
          <p:cNvSpPr txBox="1"/>
          <p:nvPr/>
        </p:nvSpPr>
        <p:spPr>
          <a:xfrm>
            <a:off x="1981200" y="4966395"/>
            <a:ext cx="1752600" cy="954107"/>
          </a:xfrm>
          <a:prstGeom prst="rect">
            <a:avLst/>
          </a:prstGeom>
          <a:noFill/>
        </p:spPr>
        <p:txBody>
          <a:bodyPr wrap="square" rtlCol="0">
            <a:spAutoFit/>
          </a:bodyPr>
          <a:lstStyle/>
          <a:p>
            <a:r>
              <a:rPr lang="en-US" sz="2800" dirty="0" smtClean="0"/>
              <a:t>Tyrants</a:t>
            </a:r>
          </a:p>
          <a:p>
            <a:r>
              <a:rPr lang="en-US" sz="2800" dirty="0" smtClean="0"/>
              <a:t>Take over  </a:t>
            </a:r>
            <a:endParaRPr lang="en-US" sz="2800" dirty="0"/>
          </a:p>
        </p:txBody>
      </p:sp>
      <p:sp>
        <p:nvSpPr>
          <p:cNvPr id="9" name="TextBox 8"/>
          <p:cNvSpPr txBox="1"/>
          <p:nvPr/>
        </p:nvSpPr>
        <p:spPr>
          <a:xfrm>
            <a:off x="6400800" y="5018782"/>
            <a:ext cx="2590800" cy="1077218"/>
          </a:xfrm>
          <a:prstGeom prst="rect">
            <a:avLst/>
          </a:prstGeom>
          <a:noFill/>
        </p:spPr>
        <p:txBody>
          <a:bodyPr wrap="square" rtlCol="0">
            <a:spAutoFit/>
          </a:bodyPr>
          <a:lstStyle/>
          <a:p>
            <a:r>
              <a:rPr lang="en-US" sz="3200" dirty="0" smtClean="0"/>
              <a:t>Lie To The Masses </a:t>
            </a:r>
            <a:endParaRPr lang="en-US" sz="3200" dirty="0"/>
          </a:p>
        </p:txBody>
      </p:sp>
      <p:sp>
        <p:nvSpPr>
          <p:cNvPr id="10" name="TextBox 9"/>
          <p:cNvSpPr txBox="1"/>
          <p:nvPr/>
        </p:nvSpPr>
        <p:spPr>
          <a:xfrm>
            <a:off x="838200" y="1689318"/>
            <a:ext cx="2057400" cy="1815882"/>
          </a:xfrm>
          <a:prstGeom prst="rect">
            <a:avLst/>
          </a:prstGeom>
          <a:noFill/>
        </p:spPr>
        <p:txBody>
          <a:bodyPr wrap="square" rtlCol="0">
            <a:spAutoFit/>
          </a:bodyPr>
          <a:lstStyle/>
          <a:p>
            <a:r>
              <a:rPr lang="en-US" sz="2800" dirty="0" smtClean="0"/>
              <a:t>People  </a:t>
            </a:r>
            <a:r>
              <a:rPr lang="en-US" sz="2800" dirty="0"/>
              <a:t>Want </a:t>
            </a:r>
            <a:r>
              <a:rPr lang="en-US" sz="2800" dirty="0" smtClean="0"/>
              <a:t>More </a:t>
            </a:r>
          </a:p>
          <a:p>
            <a:r>
              <a:rPr lang="en-US" sz="2800" dirty="0" smtClean="0"/>
              <a:t>Idols To Medicate    </a:t>
            </a:r>
            <a:endParaRPr lang="en-US" sz="2800" dirty="0"/>
          </a:p>
        </p:txBody>
      </p:sp>
      <p:sp>
        <p:nvSpPr>
          <p:cNvPr id="11" name="TextBox 10"/>
          <p:cNvSpPr txBox="1"/>
          <p:nvPr/>
        </p:nvSpPr>
        <p:spPr>
          <a:xfrm>
            <a:off x="3505200" y="1294850"/>
            <a:ext cx="1752600" cy="646331"/>
          </a:xfrm>
          <a:prstGeom prst="rect">
            <a:avLst/>
          </a:prstGeom>
          <a:noFill/>
        </p:spPr>
        <p:txBody>
          <a:bodyPr wrap="square" rtlCol="0">
            <a:spAutoFit/>
          </a:bodyPr>
          <a:lstStyle/>
          <a:p>
            <a:r>
              <a:rPr lang="en-US" sz="3600" dirty="0" smtClean="0"/>
              <a:t>Sin </a:t>
            </a:r>
            <a:endParaRPr lang="en-US" sz="3600" dirty="0"/>
          </a:p>
        </p:txBody>
      </p:sp>
      <p:sp>
        <p:nvSpPr>
          <p:cNvPr id="6" name="Rectangle 5"/>
          <p:cNvSpPr/>
          <p:nvPr/>
        </p:nvSpPr>
        <p:spPr>
          <a:xfrm>
            <a:off x="76200" y="3810000"/>
            <a:ext cx="1999807" cy="2554545"/>
          </a:xfrm>
          <a:prstGeom prst="rect">
            <a:avLst/>
          </a:prstGeom>
        </p:spPr>
        <p:txBody>
          <a:bodyPr wrap="square">
            <a:spAutoFit/>
          </a:bodyPr>
          <a:lstStyle/>
          <a:p>
            <a:r>
              <a:rPr lang="en-US" sz="1600" dirty="0">
                <a:solidFill>
                  <a:srgbClr val="FFFF00"/>
                </a:solidFill>
              </a:rPr>
              <a:t>The god of this age has blinded the minds of unbelievers, so that they cannot see the light of the </a:t>
            </a:r>
            <a:r>
              <a:rPr lang="en-US" sz="1600" dirty="0" smtClean="0">
                <a:solidFill>
                  <a:srgbClr val="FFFF00"/>
                </a:solidFill>
              </a:rPr>
              <a:t>Gospel </a:t>
            </a:r>
            <a:r>
              <a:rPr lang="en-US" sz="1600" dirty="0">
                <a:solidFill>
                  <a:srgbClr val="FFFF00"/>
                </a:solidFill>
              </a:rPr>
              <a:t>of the glory of Christ, who is the image of God. </a:t>
            </a:r>
            <a:endParaRPr lang="en-US" sz="1600" dirty="0" smtClean="0">
              <a:solidFill>
                <a:srgbClr val="FFFF00"/>
              </a:solidFill>
            </a:endParaRPr>
          </a:p>
          <a:p>
            <a:r>
              <a:rPr lang="en-US" sz="1600" dirty="0" smtClean="0">
                <a:solidFill>
                  <a:srgbClr val="FFFF00"/>
                </a:solidFill>
              </a:rPr>
              <a:t>2 Corinthians 4:4</a:t>
            </a:r>
            <a:endParaRPr lang="en-US" sz="1600" dirty="0">
              <a:solidFill>
                <a:srgbClr val="FFFF00"/>
              </a:solidFill>
            </a:endParaRPr>
          </a:p>
        </p:txBody>
      </p:sp>
      <p:pic>
        <p:nvPicPr>
          <p:cNvPr id="6146" name="Picture 2" descr="Jesus on the Cross - 10 Powerful Facts About the Crucifixion"/>
          <p:cNvPicPr>
            <a:picLocks noChangeAspect="1" noChangeArrowheads="1"/>
          </p:cNvPicPr>
          <p:nvPr/>
        </p:nvPicPr>
        <p:blipFill rotWithShape="1">
          <a:blip r:embed="rId3">
            <a:extLst>
              <a:ext uri="{28A0092B-C50C-407E-A947-70E740481C1C}">
                <a14:useLocalDpi xmlns:a14="http://schemas.microsoft.com/office/drawing/2010/main" val="0"/>
              </a:ext>
            </a:extLst>
          </a:blip>
          <a:srcRect l="29134" t="16009" r="35285"/>
          <a:stretch/>
        </p:blipFill>
        <p:spPr bwMode="auto">
          <a:xfrm>
            <a:off x="3573798" y="2597259"/>
            <a:ext cx="2146825" cy="26478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7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6259" y="3505199"/>
            <a:ext cx="1828800" cy="461665"/>
          </a:xfrm>
          <a:prstGeom prst="rect">
            <a:avLst/>
          </a:prstGeom>
          <a:noFill/>
        </p:spPr>
        <p:txBody>
          <a:bodyPr wrap="square" rtlCol="0">
            <a:spAutoFit/>
          </a:bodyPr>
          <a:lstStyle/>
          <a:p>
            <a:r>
              <a:rPr lang="en-US" dirty="0" smtClean="0"/>
              <a:t>Goliath </a:t>
            </a:r>
            <a:endParaRPr lang="en-US" dirty="0"/>
          </a:p>
        </p:txBody>
      </p:sp>
      <p:pic>
        <p:nvPicPr>
          <p:cNvPr id="1028" name="Picture 4" descr="Tut' Review: Not So Good To Be Pharaoh - WS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00200"/>
            <a:ext cx="2762250" cy="180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3520713"/>
            <a:ext cx="1828800" cy="461665"/>
          </a:xfrm>
          <a:prstGeom prst="rect">
            <a:avLst/>
          </a:prstGeom>
          <a:noFill/>
        </p:spPr>
        <p:txBody>
          <a:bodyPr wrap="square" rtlCol="0">
            <a:spAutoFit/>
          </a:bodyPr>
          <a:lstStyle/>
          <a:p>
            <a:r>
              <a:rPr lang="en-US" dirty="0" smtClean="0"/>
              <a:t>Pharaoh</a:t>
            </a:r>
            <a:endParaRPr lang="en-US" dirty="0"/>
          </a:p>
        </p:txBody>
      </p:sp>
      <p:pic>
        <p:nvPicPr>
          <p:cNvPr id="1030" name="Picture 6" descr="3 Things Elijah Teaches Us About Partnership with God | Sojourn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592" y="1549632"/>
            <a:ext cx="2438400" cy="1574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6891" y="3200400"/>
            <a:ext cx="2592309" cy="830997"/>
          </a:xfrm>
          <a:prstGeom prst="rect">
            <a:avLst/>
          </a:prstGeom>
          <a:noFill/>
        </p:spPr>
        <p:txBody>
          <a:bodyPr wrap="square" rtlCol="0">
            <a:spAutoFit/>
          </a:bodyPr>
          <a:lstStyle/>
          <a:p>
            <a:r>
              <a:rPr lang="en-US" dirty="0" smtClean="0"/>
              <a:t>3 ½ Year Famine</a:t>
            </a:r>
          </a:p>
          <a:p>
            <a:r>
              <a:rPr lang="en-US" dirty="0" smtClean="0"/>
              <a:t>And Idolatry  </a:t>
            </a:r>
            <a:endParaRPr lang="en-US" dirty="0"/>
          </a:p>
        </p:txBody>
      </p:sp>
      <p:pic>
        <p:nvPicPr>
          <p:cNvPr id="1032" name="Picture 8" descr="WHO WAS THE FOURTH PERSON IN KING NEBUCHADNEZZAR'S FURNAC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559" y="4164437"/>
            <a:ext cx="2362200" cy="17701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87624" y="5991323"/>
            <a:ext cx="2756968" cy="830997"/>
          </a:xfrm>
          <a:prstGeom prst="rect">
            <a:avLst/>
          </a:prstGeom>
          <a:noFill/>
        </p:spPr>
        <p:txBody>
          <a:bodyPr wrap="square" rtlCol="0">
            <a:spAutoFit/>
          </a:bodyPr>
          <a:lstStyle/>
          <a:p>
            <a:r>
              <a:rPr lang="en-US" dirty="0" smtClean="0"/>
              <a:t>King Nebuchadnezzar  </a:t>
            </a:r>
            <a:endParaRPr lang="en-US" dirty="0"/>
          </a:p>
        </p:txBody>
      </p:sp>
      <p:pic>
        <p:nvPicPr>
          <p:cNvPr id="1034" name="Picture 10" descr="'Esther Denounces Haman the Agagite' Limited Edition Print - Bernard L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428" t="24876" r="12134" b="19436"/>
          <a:stretch/>
        </p:blipFill>
        <p:spPr bwMode="auto">
          <a:xfrm>
            <a:off x="6700318" y="4069365"/>
            <a:ext cx="1685454" cy="17111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13625" y="5791200"/>
            <a:ext cx="2273175" cy="830997"/>
          </a:xfrm>
          <a:prstGeom prst="rect">
            <a:avLst/>
          </a:prstGeom>
          <a:noFill/>
        </p:spPr>
        <p:txBody>
          <a:bodyPr wrap="square" rtlCol="0">
            <a:spAutoFit/>
          </a:bodyPr>
          <a:lstStyle/>
          <a:p>
            <a:r>
              <a:rPr lang="en-US" dirty="0" smtClean="0"/>
              <a:t>Haman and Esther   </a:t>
            </a:r>
            <a:endParaRPr lang="en-US" dirty="0"/>
          </a:p>
        </p:txBody>
      </p:sp>
      <p:pic>
        <p:nvPicPr>
          <p:cNvPr id="1036" name="Picture 12" descr="What is your Goliath? - Neither Height Nor Depth"/>
          <p:cNvPicPr>
            <a:picLocks noChangeAspect="1" noChangeArrowheads="1"/>
          </p:cNvPicPr>
          <p:nvPr/>
        </p:nvPicPr>
        <p:blipFill rotWithShape="1">
          <a:blip r:embed="rId7">
            <a:extLst>
              <a:ext uri="{28A0092B-C50C-407E-A947-70E740481C1C}">
                <a14:useLocalDpi xmlns:a14="http://schemas.microsoft.com/office/drawing/2010/main" val="0"/>
              </a:ext>
            </a:extLst>
          </a:blip>
          <a:srcRect l="15654" r="5343"/>
          <a:stretch/>
        </p:blipFill>
        <p:spPr bwMode="auto">
          <a:xfrm>
            <a:off x="4038600" y="1537451"/>
            <a:ext cx="1544118" cy="1926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36006" y="5991323"/>
            <a:ext cx="2273175" cy="461665"/>
          </a:xfrm>
          <a:prstGeom prst="rect">
            <a:avLst/>
          </a:prstGeom>
          <a:noFill/>
        </p:spPr>
        <p:txBody>
          <a:bodyPr wrap="square" rtlCol="0">
            <a:spAutoFit/>
          </a:bodyPr>
          <a:lstStyle/>
          <a:p>
            <a:r>
              <a:rPr lang="en-US" dirty="0" smtClean="0"/>
              <a:t>Jezebel </a:t>
            </a:r>
            <a:endParaRPr lang="en-US" dirty="0"/>
          </a:p>
        </p:txBody>
      </p:sp>
      <p:pic>
        <p:nvPicPr>
          <p:cNvPr id="1038" name="Picture 14" descr="Jezebel: Slander of The Queen of Israel, Virgin of Baal, Princess of Tyre |  Ancient Origin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013" r="8215"/>
          <a:stretch/>
        </p:blipFill>
        <p:spPr bwMode="auto">
          <a:xfrm>
            <a:off x="921378" y="4069365"/>
            <a:ext cx="1702429" cy="19219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762000" y="95071"/>
            <a:ext cx="7696200" cy="1200329"/>
          </a:xfrm>
          <a:prstGeom prst="rect">
            <a:avLst/>
          </a:prstGeom>
          <a:solidFill>
            <a:schemeClr val="accent1">
              <a:alpha val="43000"/>
            </a:schemeClr>
          </a:solidFill>
        </p:spPr>
        <p:txBody>
          <a:bodyPr wrap="square">
            <a:spAutoFit/>
          </a:bodyPr>
          <a:lstStyle/>
          <a:p>
            <a:r>
              <a:rPr lang="en-US" b="1" dirty="0" smtClean="0">
                <a:solidFill>
                  <a:srgbClr val="FFFF00"/>
                </a:solidFill>
                <a:effectLst>
                  <a:outerShdw blurRad="38100" dist="38100" dir="2700000" algn="tl">
                    <a:srgbClr val="000000">
                      <a:alpha val="43137"/>
                    </a:srgbClr>
                  </a:outerShdw>
                </a:effectLst>
              </a:rPr>
              <a:t>GOD IS ABLE TO OVERCOME</a:t>
            </a:r>
          </a:p>
          <a:p>
            <a:r>
              <a:rPr lang="en-US" b="1" dirty="0" smtClean="0">
                <a:solidFill>
                  <a:srgbClr val="FFFF00"/>
                </a:solidFill>
                <a:effectLst>
                  <a:outerShdw blurRad="38100" dist="38100" dir="2700000" algn="tl">
                    <a:srgbClr val="000000">
                      <a:alpha val="43137"/>
                    </a:srgbClr>
                  </a:outerShdw>
                </a:effectLst>
              </a:rPr>
              <a:t>EVERY EVIL ATTACK AND</a:t>
            </a:r>
          </a:p>
          <a:p>
            <a:r>
              <a:rPr lang="en-US" b="1" dirty="0" smtClean="0">
                <a:solidFill>
                  <a:srgbClr val="FFFF00"/>
                </a:solidFill>
                <a:effectLst>
                  <a:outerShdw blurRad="38100" dist="38100" dir="2700000" algn="tl">
                    <a:srgbClr val="000000">
                      <a:alpha val="43137"/>
                    </a:srgbClr>
                  </a:outerShdw>
                </a:effectLst>
              </a:rPr>
              <a:t>ANTI-CHRIST AGENDA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258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74838"/>
            <a:ext cx="8077200" cy="2862322"/>
          </a:xfrm>
          <a:prstGeom prst="rect">
            <a:avLst/>
          </a:prstGeom>
        </p:spPr>
        <p:txBody>
          <a:bodyPr wrap="square">
            <a:spAutoFit/>
          </a:bodyPr>
          <a:lstStyle/>
          <a:p>
            <a:r>
              <a:rPr lang="en-US" sz="3600" dirty="0"/>
              <a:t>On this day the enemies of the Jews had hoped to overpower them</a:t>
            </a:r>
            <a:r>
              <a:rPr lang="en-US" sz="3600" b="1" dirty="0"/>
              <a:t>, </a:t>
            </a:r>
            <a:r>
              <a:rPr lang="en-US" sz="3600" b="1" dirty="0">
                <a:solidFill>
                  <a:srgbClr val="FFFF00"/>
                </a:solidFill>
              </a:rPr>
              <a:t>but now the tables were turned</a:t>
            </a:r>
            <a:r>
              <a:rPr lang="en-US" sz="3600" dirty="0"/>
              <a:t> and the Jews got the upper hand over those who hated them. Esther 9:1 </a:t>
            </a:r>
          </a:p>
        </p:txBody>
      </p:sp>
      <p:sp>
        <p:nvSpPr>
          <p:cNvPr id="3" name="Rectangle 2"/>
          <p:cNvSpPr/>
          <p:nvPr/>
        </p:nvSpPr>
        <p:spPr>
          <a:xfrm>
            <a:off x="228600" y="95071"/>
            <a:ext cx="8534400" cy="1384995"/>
          </a:xfrm>
          <a:prstGeom prst="rect">
            <a:avLst/>
          </a:prstGeom>
          <a:solidFill>
            <a:schemeClr val="accent1">
              <a:alpha val="43000"/>
            </a:schemeClr>
          </a:solidFill>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God Has The Power To Turn The Tables</a:t>
            </a:r>
          </a:p>
          <a:p>
            <a:r>
              <a:rPr lang="en-US" sz="2800" b="1" dirty="0" smtClean="0">
                <a:solidFill>
                  <a:srgbClr val="FFFF00"/>
                </a:solidFill>
                <a:effectLst>
                  <a:outerShdw blurRad="38100" dist="38100" dir="2700000" algn="tl">
                    <a:srgbClr val="000000">
                      <a:alpha val="43137"/>
                    </a:srgbClr>
                  </a:outerShdw>
                </a:effectLst>
              </a:rPr>
              <a:t>Feet on The Ground</a:t>
            </a:r>
          </a:p>
          <a:p>
            <a:r>
              <a:rPr lang="en-US" sz="2800" b="1" dirty="0" smtClean="0">
                <a:solidFill>
                  <a:srgbClr val="FFFF00"/>
                </a:solidFill>
                <a:effectLst>
                  <a:outerShdw blurRad="38100" dist="38100" dir="2700000" algn="tl">
                    <a:srgbClr val="000000">
                      <a:alpha val="43137"/>
                    </a:srgbClr>
                  </a:outerShdw>
                </a:effectLst>
              </a:rPr>
              <a:t>Faith In God’s Supernatural Working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2581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1800" y="3276600"/>
            <a:ext cx="1828800" cy="461665"/>
          </a:xfrm>
          <a:prstGeom prst="rect">
            <a:avLst/>
          </a:prstGeom>
          <a:noFill/>
        </p:spPr>
        <p:txBody>
          <a:bodyPr wrap="square" rtlCol="0">
            <a:spAutoFit/>
          </a:bodyPr>
          <a:lstStyle/>
          <a:p>
            <a:r>
              <a:rPr lang="en-US" dirty="0" smtClean="0"/>
              <a:t>Rome </a:t>
            </a:r>
            <a:endParaRPr lang="en-US" dirty="0"/>
          </a:p>
        </p:txBody>
      </p:sp>
      <p:sp>
        <p:nvSpPr>
          <p:cNvPr id="5" name="TextBox 4"/>
          <p:cNvSpPr txBox="1"/>
          <p:nvPr/>
        </p:nvSpPr>
        <p:spPr>
          <a:xfrm>
            <a:off x="3086634" y="3273220"/>
            <a:ext cx="2819400" cy="461665"/>
          </a:xfrm>
          <a:prstGeom prst="rect">
            <a:avLst/>
          </a:prstGeom>
          <a:noFill/>
        </p:spPr>
        <p:txBody>
          <a:bodyPr wrap="square" rtlCol="0">
            <a:spAutoFit/>
          </a:bodyPr>
          <a:lstStyle/>
          <a:p>
            <a:r>
              <a:rPr lang="en-US" dirty="0" smtClean="0"/>
              <a:t>Ephesus</a:t>
            </a:r>
            <a:endParaRPr lang="en-US" dirty="0"/>
          </a:p>
        </p:txBody>
      </p:sp>
      <p:sp>
        <p:nvSpPr>
          <p:cNvPr id="7" name="TextBox 6"/>
          <p:cNvSpPr txBox="1"/>
          <p:nvPr/>
        </p:nvSpPr>
        <p:spPr>
          <a:xfrm>
            <a:off x="228600" y="3195935"/>
            <a:ext cx="2592309" cy="461665"/>
          </a:xfrm>
          <a:prstGeom prst="rect">
            <a:avLst/>
          </a:prstGeom>
          <a:noFill/>
        </p:spPr>
        <p:txBody>
          <a:bodyPr wrap="square" rtlCol="0">
            <a:spAutoFit/>
          </a:bodyPr>
          <a:lstStyle/>
          <a:p>
            <a:r>
              <a:rPr lang="en-US" dirty="0" smtClean="0"/>
              <a:t>Jerusalem </a:t>
            </a:r>
            <a:endParaRPr lang="en-US" dirty="0"/>
          </a:p>
        </p:txBody>
      </p:sp>
      <p:sp>
        <p:nvSpPr>
          <p:cNvPr id="11" name="TextBox 10"/>
          <p:cNvSpPr txBox="1"/>
          <p:nvPr/>
        </p:nvSpPr>
        <p:spPr>
          <a:xfrm>
            <a:off x="6489825" y="5815017"/>
            <a:ext cx="2273175" cy="830997"/>
          </a:xfrm>
          <a:prstGeom prst="rect">
            <a:avLst/>
          </a:prstGeom>
          <a:noFill/>
        </p:spPr>
        <p:txBody>
          <a:bodyPr wrap="square" rtlCol="0">
            <a:spAutoFit/>
          </a:bodyPr>
          <a:lstStyle/>
          <a:p>
            <a:r>
              <a:rPr lang="en-US" dirty="0" smtClean="0"/>
              <a:t>Paul Shipwrecked</a:t>
            </a:r>
            <a:endParaRPr lang="en-US" dirty="0"/>
          </a:p>
        </p:txBody>
      </p:sp>
      <p:sp>
        <p:nvSpPr>
          <p:cNvPr id="13" name="TextBox 12"/>
          <p:cNvSpPr txBox="1"/>
          <p:nvPr/>
        </p:nvSpPr>
        <p:spPr>
          <a:xfrm>
            <a:off x="228600" y="6230515"/>
            <a:ext cx="2564395" cy="461665"/>
          </a:xfrm>
          <a:prstGeom prst="rect">
            <a:avLst/>
          </a:prstGeom>
          <a:noFill/>
        </p:spPr>
        <p:txBody>
          <a:bodyPr wrap="square" rtlCol="0">
            <a:spAutoFit/>
          </a:bodyPr>
          <a:lstStyle/>
          <a:p>
            <a:r>
              <a:rPr lang="en-US" dirty="0" smtClean="0"/>
              <a:t>Herod </a:t>
            </a:r>
            <a:endParaRPr lang="en-US" dirty="0"/>
          </a:p>
        </p:txBody>
      </p:sp>
      <p:sp>
        <p:nvSpPr>
          <p:cNvPr id="3" name="AutoShape 12" descr="Do not open until Election Day: State laws will delay counting mail-in  votes in Trump-Biden r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4" descr="Do not open until Election Day: State laws will delay counting mail-in  votes in Trump-Biden ra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5" name="Picture 17" descr="Turkey.. Ancient Ephesus accompanies its visitors on a rich jour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265" y="1703560"/>
            <a:ext cx="25541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10 Facts About the Holy Land in the Time of Jesus | History H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53" y="1600200"/>
            <a:ext cx="2116721" cy="1621734"/>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Why Did the Romans Care about 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567" y="1600200"/>
            <a:ext cx="3018033" cy="1576922"/>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H2Oh!: God Keeps His Promises, Lesson 13: H2Oh! Rescue: Paul's Shipwreck -  Seeds of Faith Podca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4898" y="3757881"/>
            <a:ext cx="1566413" cy="20409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ing Herod Photograph by Icons Of The Bible - Fine Art Americ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4588"/>
          <a:stretch/>
        </p:blipFill>
        <p:spPr bwMode="auto">
          <a:xfrm>
            <a:off x="649743" y="4086132"/>
            <a:ext cx="1905000" cy="1869148"/>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Wednesday: A Witness Who Convicts | Sabbath School N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757881"/>
            <a:ext cx="1627383" cy="209984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276746" y="5867400"/>
            <a:ext cx="2895454" cy="830997"/>
          </a:xfrm>
          <a:prstGeom prst="rect">
            <a:avLst/>
          </a:prstGeom>
          <a:noFill/>
        </p:spPr>
        <p:txBody>
          <a:bodyPr wrap="square" rtlCol="0">
            <a:spAutoFit/>
          </a:bodyPr>
          <a:lstStyle/>
          <a:p>
            <a:r>
              <a:rPr lang="en-US" dirty="0" smtClean="0"/>
              <a:t>Paul and Silas</a:t>
            </a:r>
          </a:p>
          <a:p>
            <a:r>
              <a:rPr lang="en-US" dirty="0" smtClean="0"/>
              <a:t>Falsely Imprisoned</a:t>
            </a:r>
            <a:endParaRPr lang="en-US" dirty="0"/>
          </a:p>
        </p:txBody>
      </p:sp>
      <p:sp>
        <p:nvSpPr>
          <p:cNvPr id="30" name="Rectangle 29"/>
          <p:cNvSpPr/>
          <p:nvPr/>
        </p:nvSpPr>
        <p:spPr>
          <a:xfrm>
            <a:off x="762000" y="95071"/>
            <a:ext cx="7696200" cy="1200329"/>
          </a:xfrm>
          <a:prstGeom prst="rect">
            <a:avLst/>
          </a:prstGeom>
          <a:solidFill>
            <a:schemeClr val="accent1">
              <a:alpha val="43000"/>
            </a:schemeClr>
          </a:solidFill>
        </p:spPr>
        <p:txBody>
          <a:bodyPr wrap="square">
            <a:spAutoFit/>
          </a:bodyPr>
          <a:lstStyle/>
          <a:p>
            <a:r>
              <a:rPr lang="en-US" b="1" dirty="0" smtClean="0">
                <a:solidFill>
                  <a:srgbClr val="FFFF00"/>
                </a:solidFill>
                <a:effectLst>
                  <a:outerShdw blurRad="38100" dist="38100" dir="2700000" algn="tl">
                    <a:srgbClr val="000000">
                      <a:alpha val="43137"/>
                    </a:srgbClr>
                  </a:outerShdw>
                </a:effectLst>
              </a:rPr>
              <a:t>GOD IS ABLE TO OVERCOME</a:t>
            </a:r>
          </a:p>
          <a:p>
            <a:r>
              <a:rPr lang="en-US" b="1" dirty="0" smtClean="0">
                <a:solidFill>
                  <a:srgbClr val="FFFF00"/>
                </a:solidFill>
                <a:effectLst>
                  <a:outerShdw blurRad="38100" dist="38100" dir="2700000" algn="tl">
                    <a:srgbClr val="000000">
                      <a:alpha val="43137"/>
                    </a:srgbClr>
                  </a:outerShdw>
                </a:effectLst>
              </a:rPr>
              <a:t>EVERY EVIL ATTACK AND</a:t>
            </a:r>
          </a:p>
          <a:p>
            <a:r>
              <a:rPr lang="en-US" b="1" dirty="0" smtClean="0">
                <a:solidFill>
                  <a:srgbClr val="FFFF00"/>
                </a:solidFill>
                <a:effectLst>
                  <a:outerShdw blurRad="38100" dist="38100" dir="2700000" algn="tl">
                    <a:srgbClr val="000000">
                      <a:alpha val="43137"/>
                    </a:srgbClr>
                  </a:outerShdw>
                </a:effectLst>
              </a:rPr>
              <a:t>ANTI-CHRIST AGENDA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320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3"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8077200" cy="5401479"/>
          </a:xfrm>
          <a:prstGeom prst="rect">
            <a:avLst/>
          </a:prstGeom>
        </p:spPr>
        <p:txBody>
          <a:bodyPr wrap="square">
            <a:spAutoFit/>
          </a:bodyPr>
          <a:lstStyle/>
          <a:p>
            <a:r>
              <a:rPr lang="en-US" sz="2300" dirty="0" smtClean="0"/>
              <a:t>But </a:t>
            </a:r>
            <a:r>
              <a:rPr lang="en-US" sz="2300" dirty="0"/>
              <a:t>some of them became obstinate; they refused to believe and publicly maligned the Way. So Paul left them. He took the disciples with him and had discussions daily in the lecture hall of </a:t>
            </a:r>
            <a:r>
              <a:rPr lang="en-US" sz="2300" dirty="0" err="1"/>
              <a:t>Tyrannus</a:t>
            </a:r>
            <a:r>
              <a:rPr lang="en-US" sz="2300" dirty="0"/>
              <a:t>. </a:t>
            </a:r>
            <a:r>
              <a:rPr lang="en-US" sz="2300" baseline="30000" dirty="0"/>
              <a:t>10 </a:t>
            </a:r>
            <a:r>
              <a:rPr lang="en-US" sz="2300" dirty="0"/>
              <a:t> This went on for two years, so that all the Jews and Greeks who lived in the province of Asia heard the word of the Lord. </a:t>
            </a:r>
            <a:r>
              <a:rPr lang="en-US" sz="2300" b="1" dirty="0"/>
              <a:t>Acts 19:9-10 (NIV) </a:t>
            </a:r>
            <a:endParaRPr lang="en-US" sz="2300" dirty="0"/>
          </a:p>
          <a:p>
            <a:r>
              <a:rPr lang="en-US" sz="2300" dirty="0" smtClean="0"/>
              <a:t>When </a:t>
            </a:r>
            <a:r>
              <a:rPr lang="en-US" sz="2300" dirty="0"/>
              <a:t>this became known to the Jews and Greeks living in Ephesus, they were all seized with fear, and the name of the Lord Jesus was held in high honor. </a:t>
            </a:r>
            <a:r>
              <a:rPr lang="en-US" sz="2300" baseline="30000" dirty="0"/>
              <a:t>18 </a:t>
            </a:r>
            <a:r>
              <a:rPr lang="en-US" sz="2300" dirty="0"/>
              <a:t> Many of those who believed now came and openly confessed their evil deeds. </a:t>
            </a:r>
            <a:r>
              <a:rPr lang="en-US" sz="2300" baseline="30000" dirty="0"/>
              <a:t>19 </a:t>
            </a:r>
            <a:r>
              <a:rPr lang="en-US" sz="2300" dirty="0"/>
              <a:t> A number who had practiced sorcery brought their scrolls together and burned them publicly. When they calculated the value of the scrolls, the total came to fifty thousand drachmas. </a:t>
            </a:r>
            <a:r>
              <a:rPr lang="en-US" sz="2300" baseline="30000" dirty="0"/>
              <a:t>20 </a:t>
            </a:r>
            <a:r>
              <a:rPr lang="en-US" sz="2300" dirty="0"/>
              <a:t> </a:t>
            </a:r>
            <a:r>
              <a:rPr lang="en-US" sz="2300" b="1" dirty="0">
                <a:solidFill>
                  <a:srgbClr val="FFFF00"/>
                </a:solidFill>
              </a:rPr>
              <a:t>In this way the word of the Lord spread widely and grew in power</a:t>
            </a:r>
            <a:r>
              <a:rPr lang="en-US" sz="2300" dirty="0"/>
              <a:t>. </a:t>
            </a:r>
            <a:r>
              <a:rPr lang="en-US" sz="2300" b="1" dirty="0"/>
              <a:t>Acts 19:17-20 (NIV) </a:t>
            </a:r>
            <a:endParaRPr lang="en-US" sz="2300" dirty="0"/>
          </a:p>
        </p:txBody>
      </p:sp>
      <p:sp>
        <p:nvSpPr>
          <p:cNvPr id="3" name="Title 1"/>
          <p:cNvSpPr txBox="1">
            <a:spLocks/>
          </p:cNvSpPr>
          <p:nvPr/>
        </p:nvSpPr>
        <p:spPr bwMode="auto">
          <a:xfrm>
            <a:off x="304800" y="0"/>
            <a:ext cx="8686800" cy="1523494"/>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GOD BROKE INTO A CITY THAT </a:t>
            </a:r>
          </a:p>
          <a:p>
            <a:pPr algn="ctr"/>
            <a:r>
              <a:rPr lang="en-US" sz="3600" kern="0" dirty="0" smtClean="0">
                <a:solidFill>
                  <a:srgbClr val="FFFF00"/>
                </a:solidFill>
                <a:effectLst>
                  <a:outerShdw blurRad="38100" dist="38100" dir="2700000" algn="tl">
                    <a:srgbClr val="000000">
                      <a:alpha val="43137"/>
                    </a:srgbClr>
                  </a:outerShdw>
                </a:effectLst>
              </a:rPr>
              <a:t>HAD A CLOSED LOOP OF EVIL</a:t>
            </a:r>
            <a:endParaRPr lang="en-US" sz="36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8230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1800" y="3268663"/>
            <a:ext cx="1828800" cy="830997"/>
          </a:xfrm>
          <a:prstGeom prst="rect">
            <a:avLst/>
          </a:prstGeom>
          <a:noFill/>
        </p:spPr>
        <p:txBody>
          <a:bodyPr wrap="square" rtlCol="0">
            <a:spAutoFit/>
          </a:bodyPr>
          <a:lstStyle/>
          <a:p>
            <a:r>
              <a:rPr lang="en-US" dirty="0" smtClean="0"/>
              <a:t>Coal Strike</a:t>
            </a:r>
          </a:p>
          <a:p>
            <a:r>
              <a:rPr lang="en-US" dirty="0" smtClean="0"/>
              <a:t>1890’s</a:t>
            </a:r>
            <a:endParaRPr lang="en-US" dirty="0"/>
          </a:p>
        </p:txBody>
      </p:sp>
      <p:sp>
        <p:nvSpPr>
          <p:cNvPr id="5" name="TextBox 4"/>
          <p:cNvSpPr txBox="1"/>
          <p:nvPr/>
        </p:nvSpPr>
        <p:spPr>
          <a:xfrm>
            <a:off x="338750" y="3284176"/>
            <a:ext cx="2819400" cy="830997"/>
          </a:xfrm>
          <a:prstGeom prst="rect">
            <a:avLst/>
          </a:prstGeom>
          <a:noFill/>
        </p:spPr>
        <p:txBody>
          <a:bodyPr wrap="square" rtlCol="0">
            <a:spAutoFit/>
          </a:bodyPr>
          <a:lstStyle/>
          <a:p>
            <a:r>
              <a:rPr lang="en-US" dirty="0" smtClean="0"/>
              <a:t>Financial Panic 1857</a:t>
            </a:r>
            <a:endParaRPr lang="en-US" dirty="0"/>
          </a:p>
        </p:txBody>
      </p:sp>
      <p:sp>
        <p:nvSpPr>
          <p:cNvPr id="7" name="TextBox 6"/>
          <p:cNvSpPr txBox="1"/>
          <p:nvPr/>
        </p:nvSpPr>
        <p:spPr>
          <a:xfrm>
            <a:off x="3532454" y="3199666"/>
            <a:ext cx="2592309" cy="830997"/>
          </a:xfrm>
          <a:prstGeom prst="rect">
            <a:avLst/>
          </a:prstGeom>
          <a:noFill/>
        </p:spPr>
        <p:txBody>
          <a:bodyPr wrap="square" rtlCol="0">
            <a:spAutoFit/>
          </a:bodyPr>
          <a:lstStyle/>
          <a:p>
            <a:r>
              <a:rPr lang="en-US" dirty="0" smtClean="0"/>
              <a:t>Supreme Court</a:t>
            </a:r>
          </a:p>
          <a:p>
            <a:r>
              <a:rPr lang="en-US" dirty="0" smtClean="0"/>
              <a:t>Dred Scott 1857</a:t>
            </a:r>
            <a:endParaRPr lang="en-US" dirty="0"/>
          </a:p>
        </p:txBody>
      </p:sp>
      <p:sp>
        <p:nvSpPr>
          <p:cNvPr id="9" name="TextBox 8"/>
          <p:cNvSpPr txBox="1"/>
          <p:nvPr/>
        </p:nvSpPr>
        <p:spPr>
          <a:xfrm>
            <a:off x="-132879" y="6074783"/>
            <a:ext cx="2756968" cy="461665"/>
          </a:xfrm>
          <a:prstGeom prst="rect">
            <a:avLst/>
          </a:prstGeom>
          <a:noFill/>
        </p:spPr>
        <p:txBody>
          <a:bodyPr wrap="square" rtlCol="0">
            <a:spAutoFit/>
          </a:bodyPr>
          <a:lstStyle/>
          <a:p>
            <a:r>
              <a:rPr lang="en-US" dirty="0" smtClean="0"/>
              <a:t>Medical Tyranny</a:t>
            </a:r>
            <a:endParaRPr lang="en-US" dirty="0"/>
          </a:p>
        </p:txBody>
      </p:sp>
      <p:sp>
        <p:nvSpPr>
          <p:cNvPr id="11" name="TextBox 10"/>
          <p:cNvSpPr txBox="1"/>
          <p:nvPr/>
        </p:nvSpPr>
        <p:spPr>
          <a:xfrm>
            <a:off x="4394418" y="6019800"/>
            <a:ext cx="2273175" cy="461665"/>
          </a:xfrm>
          <a:prstGeom prst="rect">
            <a:avLst/>
          </a:prstGeom>
          <a:noFill/>
        </p:spPr>
        <p:txBody>
          <a:bodyPr wrap="square" rtlCol="0">
            <a:spAutoFit/>
          </a:bodyPr>
          <a:lstStyle/>
          <a:p>
            <a:r>
              <a:rPr lang="en-US" dirty="0" err="1" smtClean="0"/>
              <a:t>EMP</a:t>
            </a:r>
            <a:r>
              <a:rPr lang="en-US" dirty="0" smtClean="0"/>
              <a:t> Attack </a:t>
            </a:r>
            <a:endParaRPr lang="en-US" dirty="0"/>
          </a:p>
        </p:txBody>
      </p:sp>
      <p:sp>
        <p:nvSpPr>
          <p:cNvPr id="13" name="TextBox 12"/>
          <p:cNvSpPr txBox="1"/>
          <p:nvPr/>
        </p:nvSpPr>
        <p:spPr>
          <a:xfrm>
            <a:off x="6655805" y="5915180"/>
            <a:ext cx="2564395" cy="461665"/>
          </a:xfrm>
          <a:prstGeom prst="rect">
            <a:avLst/>
          </a:prstGeom>
          <a:noFill/>
        </p:spPr>
        <p:txBody>
          <a:bodyPr wrap="square" rtlCol="0">
            <a:spAutoFit/>
          </a:bodyPr>
          <a:lstStyle/>
          <a:p>
            <a:r>
              <a:rPr lang="en-US" dirty="0" smtClean="0"/>
              <a:t>Stolen Elections   </a:t>
            </a:r>
            <a:endParaRPr lang="en-US" dirty="0"/>
          </a:p>
        </p:txBody>
      </p:sp>
      <p:pic>
        <p:nvPicPr>
          <p:cNvPr id="2050" name="Picture 2" descr="Panic of 1857 | United States history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92263"/>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ed Scott decision | Definition, History, Summary, Significance, &amp; Facts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859" y="1592263"/>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istory of coal miners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012" y="1553504"/>
            <a:ext cx="1280376" cy="16484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ectronics-killing EMP weapons for combat aircraft is focus of $15 million  contract to Raytheon | Military Aerospac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36" r="23666"/>
          <a:stretch/>
        </p:blipFill>
        <p:spPr bwMode="auto">
          <a:xfrm>
            <a:off x="4606379" y="4134115"/>
            <a:ext cx="1849255" cy="18599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edical Tyranny 2020 - YouTu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05" y="4383977"/>
            <a:ext cx="2438400" cy="169080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2" descr="Do not open until Election Day: State laws will delay counting mail-in  votes in Trump-Biden race"/>
          <p:cNvSpPr>
            <a:spLocks noChangeAspect="1" noChangeArrowheads="1"/>
          </p:cNvSpPr>
          <p:nvPr/>
        </p:nvSpPr>
        <p:spPr bwMode="auto">
          <a:xfrm>
            <a:off x="155575" y="-381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4" descr="Do not open until Election Day: State laws will delay counting mail-in  votes in Trump-Biden race"/>
          <p:cNvSpPr>
            <a:spLocks noChangeAspect="1" noChangeArrowheads="1"/>
          </p:cNvSpPr>
          <p:nvPr/>
        </p:nvSpPr>
        <p:spPr bwMode="auto">
          <a:xfrm>
            <a:off x="307975" y="-2286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5964" y="4399490"/>
            <a:ext cx="2272041" cy="15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762000" y="95071"/>
            <a:ext cx="7696200" cy="1200329"/>
          </a:xfrm>
          <a:prstGeom prst="rect">
            <a:avLst/>
          </a:prstGeom>
          <a:solidFill>
            <a:schemeClr val="accent1">
              <a:alpha val="43000"/>
            </a:schemeClr>
          </a:solidFill>
        </p:spPr>
        <p:txBody>
          <a:bodyPr wrap="square">
            <a:spAutoFit/>
          </a:bodyPr>
          <a:lstStyle/>
          <a:p>
            <a:r>
              <a:rPr lang="en-US" b="1" dirty="0" smtClean="0">
                <a:solidFill>
                  <a:srgbClr val="FFFF00"/>
                </a:solidFill>
                <a:effectLst>
                  <a:outerShdw blurRad="38100" dist="38100" dir="2700000" algn="tl">
                    <a:srgbClr val="000000">
                      <a:alpha val="43137"/>
                    </a:srgbClr>
                  </a:outerShdw>
                </a:effectLst>
              </a:rPr>
              <a:t>GOD IS ABLE TO OVERCOME</a:t>
            </a:r>
          </a:p>
          <a:p>
            <a:r>
              <a:rPr lang="en-US" b="1" dirty="0" smtClean="0">
                <a:solidFill>
                  <a:srgbClr val="FFFF00"/>
                </a:solidFill>
                <a:effectLst>
                  <a:outerShdw blurRad="38100" dist="38100" dir="2700000" algn="tl">
                    <a:srgbClr val="000000">
                      <a:alpha val="43137"/>
                    </a:srgbClr>
                  </a:outerShdw>
                </a:effectLst>
              </a:rPr>
              <a:t>EVERY EVIL ATTACK AND</a:t>
            </a:r>
          </a:p>
          <a:p>
            <a:r>
              <a:rPr lang="en-US" b="1" dirty="0" smtClean="0">
                <a:solidFill>
                  <a:srgbClr val="FFFF00"/>
                </a:solidFill>
                <a:effectLst>
                  <a:outerShdw blurRad="38100" dist="38100" dir="2700000" algn="tl">
                    <a:srgbClr val="000000">
                      <a:alpha val="43137"/>
                    </a:srgbClr>
                  </a:outerShdw>
                </a:effectLst>
              </a:rPr>
              <a:t>ANTI-CHRIST AGENDA </a:t>
            </a:r>
            <a:endParaRPr lang="en-US" dirty="0">
              <a:effectLst>
                <a:outerShdw blurRad="38100" dist="38100" dir="2700000" algn="tl">
                  <a:srgbClr val="000000">
                    <a:alpha val="43137"/>
                  </a:srgbClr>
                </a:outerShdw>
              </a:effectLst>
            </a:endParaRPr>
          </a:p>
        </p:txBody>
      </p:sp>
      <p:sp>
        <p:nvSpPr>
          <p:cNvPr id="18" name="TextBox 17"/>
          <p:cNvSpPr txBox="1"/>
          <p:nvPr/>
        </p:nvSpPr>
        <p:spPr>
          <a:xfrm>
            <a:off x="2083805" y="5838980"/>
            <a:ext cx="2756968" cy="830997"/>
          </a:xfrm>
          <a:prstGeom prst="rect">
            <a:avLst/>
          </a:prstGeom>
          <a:noFill/>
        </p:spPr>
        <p:txBody>
          <a:bodyPr wrap="square" rtlCol="0">
            <a:spAutoFit/>
          </a:bodyPr>
          <a:lstStyle/>
          <a:p>
            <a:r>
              <a:rPr lang="en-US" dirty="0" smtClean="0"/>
              <a:t>Sexual</a:t>
            </a:r>
          </a:p>
          <a:p>
            <a:r>
              <a:rPr lang="en-US" dirty="0" smtClean="0"/>
              <a:t>Colonization</a:t>
            </a:r>
            <a:endParaRPr lang="en-US" dirty="0"/>
          </a:p>
        </p:txBody>
      </p:sp>
      <p:pic>
        <p:nvPicPr>
          <p:cNvPr id="3074" name="Picture 2" descr="What Does It Take For Breakthrough?"/>
          <p:cNvPicPr>
            <a:picLocks noChangeAspect="1" noChangeArrowheads="1"/>
          </p:cNvPicPr>
          <p:nvPr/>
        </p:nvPicPr>
        <p:blipFill rotWithShape="1">
          <a:blip r:embed="rId9">
            <a:extLst>
              <a:ext uri="{28A0092B-C50C-407E-A947-70E740481C1C}">
                <a14:useLocalDpi xmlns:a14="http://schemas.microsoft.com/office/drawing/2010/main" val="0"/>
              </a:ext>
            </a:extLst>
          </a:blip>
          <a:srcRect l="13708" t="16511" r="11540" b="12047"/>
          <a:stretch/>
        </p:blipFill>
        <p:spPr bwMode="auto">
          <a:xfrm>
            <a:off x="2426192" y="4276470"/>
            <a:ext cx="1947334" cy="15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2590800"/>
            <a:ext cx="8458200" cy="4154984"/>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rPr>
              <a:t>“Since </a:t>
            </a:r>
            <a:r>
              <a:rPr lang="en-US" sz="2400" b="1" dirty="0">
                <a:effectLst>
                  <a:outerShdw blurRad="38100" dist="38100" dir="2700000" algn="tl">
                    <a:srgbClr val="000000">
                      <a:alpha val="43137"/>
                    </a:srgbClr>
                  </a:outerShdw>
                </a:effectLst>
              </a:rPr>
              <a:t>mankind's natural development is so far ahead of the spiritual it is more imperative than ever that we go into the </a:t>
            </a:r>
            <a:r>
              <a:rPr lang="en-US" sz="2400" b="1" dirty="0">
                <a:solidFill>
                  <a:srgbClr val="FFFF00"/>
                </a:solidFill>
                <a:effectLst>
                  <a:outerShdw blurRad="38100" dist="38100" dir="2700000" algn="tl">
                    <a:srgbClr val="000000">
                      <a:alpha val="43137"/>
                    </a:srgbClr>
                  </a:outerShdw>
                </a:effectLst>
              </a:rPr>
              <a:t>means of grace called </a:t>
            </a:r>
            <a:r>
              <a:rPr lang="en-US" sz="2400" b="1" dirty="0" smtClean="0">
                <a:solidFill>
                  <a:srgbClr val="FFFF00"/>
                </a:solidFill>
                <a:effectLst>
                  <a:outerShdw blurRad="38100" dist="38100" dir="2700000" algn="tl">
                    <a:srgbClr val="000000">
                      <a:alpha val="43137"/>
                    </a:srgbClr>
                  </a:outerShdw>
                </a:effectLst>
              </a:rPr>
              <a:t>fasting</a:t>
            </a:r>
            <a:r>
              <a:rPr lang="en-US" sz="2400" b="1" dirty="0" smtClean="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I say that it is more important that we fast today than it was in the time of </a:t>
            </a:r>
            <a:r>
              <a:rPr lang="en-US" sz="2400" b="1" dirty="0" smtClean="0">
                <a:effectLst>
                  <a:outerShdw blurRad="38100" dist="38100" dir="2700000" algn="tl">
                    <a:srgbClr val="000000">
                      <a:alpha val="43137"/>
                    </a:srgbClr>
                  </a:outerShdw>
                </a:effectLst>
              </a:rPr>
              <a:t>Christ. It </a:t>
            </a:r>
            <a:r>
              <a:rPr lang="en-US" sz="2400" b="1" dirty="0">
                <a:effectLst>
                  <a:outerShdw blurRad="38100" dist="38100" dir="2700000" algn="tl">
                    <a:srgbClr val="000000">
                      <a:alpha val="43137"/>
                    </a:srgbClr>
                  </a:outerShdw>
                </a:effectLst>
              </a:rPr>
              <a:t>is the only way we can bring about national </a:t>
            </a:r>
            <a:r>
              <a:rPr lang="en-US" sz="2400" b="1" dirty="0" smtClean="0">
                <a:effectLst>
                  <a:outerShdw blurRad="38100" dist="38100" dir="2700000" algn="tl">
                    <a:srgbClr val="000000">
                      <a:alpha val="43137"/>
                    </a:srgbClr>
                  </a:outerShdw>
                </a:effectLst>
              </a:rPr>
              <a:t>revival. </a:t>
            </a:r>
            <a:r>
              <a:rPr lang="en-US" sz="2400" b="1" dirty="0">
                <a:effectLst>
                  <a:outerShdw blurRad="38100" dist="38100" dir="2700000" algn="tl">
                    <a:srgbClr val="000000">
                      <a:alpha val="43137"/>
                    </a:srgbClr>
                  </a:outerShdw>
                </a:effectLst>
              </a:rPr>
              <a:t>America is drunk with </a:t>
            </a:r>
            <a:r>
              <a:rPr lang="en-US" sz="2400" b="1" dirty="0" smtClean="0">
                <a:effectLst>
                  <a:outerShdw blurRad="38100" dist="38100" dir="2700000" algn="tl">
                    <a:srgbClr val="000000">
                      <a:alpha val="43137"/>
                    </a:srgbClr>
                  </a:outerShdw>
                </a:effectLst>
              </a:rPr>
              <a:t>food, entertainment, alcohol, sex, </a:t>
            </a:r>
            <a:r>
              <a:rPr lang="en-US" sz="2400" b="1" dirty="0">
                <a:effectLst>
                  <a:outerShdw blurRad="38100" dist="38100" dir="2700000" algn="tl">
                    <a:srgbClr val="000000">
                      <a:alpha val="43137"/>
                    </a:srgbClr>
                  </a:outerShdw>
                </a:effectLst>
              </a:rPr>
              <a:t>and </a:t>
            </a:r>
            <a:r>
              <a:rPr lang="en-US" sz="2400" b="1" dirty="0" smtClean="0">
                <a:effectLst>
                  <a:outerShdw blurRad="38100" dist="38100" dir="2700000" algn="tl">
                    <a:srgbClr val="000000">
                      <a:alpha val="43137"/>
                    </a:srgbClr>
                  </a:outerShdw>
                </a:effectLst>
              </a:rPr>
              <a:t>money. People </a:t>
            </a:r>
            <a:r>
              <a:rPr lang="en-US" sz="2400" b="1" dirty="0">
                <a:effectLst>
                  <a:outerShdw blurRad="38100" dist="38100" dir="2700000" algn="tl">
                    <a:srgbClr val="000000">
                      <a:alpha val="43137"/>
                    </a:srgbClr>
                  </a:outerShdw>
                </a:effectLst>
              </a:rPr>
              <a:t>are literally saturated with all of these things </a:t>
            </a:r>
            <a:r>
              <a:rPr lang="en-US" sz="2400" b="1" dirty="0" smtClean="0">
                <a:effectLst>
                  <a:outerShdw blurRad="38100" dist="38100" dir="2700000" algn="tl">
                    <a:srgbClr val="000000">
                      <a:alpha val="43137"/>
                    </a:srgbClr>
                  </a:outerShdw>
                </a:effectLst>
              </a:rPr>
              <a:t>and what </a:t>
            </a:r>
            <a:r>
              <a:rPr lang="en-US" sz="2400" b="1" dirty="0">
                <a:effectLst>
                  <a:outerShdw blurRad="38100" dist="38100" dir="2700000" algn="tl">
                    <a:srgbClr val="000000">
                      <a:alpha val="43137"/>
                    </a:srgbClr>
                  </a:outerShdw>
                </a:effectLst>
              </a:rPr>
              <a:t>little faith many Christians have left is smothered out with food </a:t>
            </a:r>
            <a:r>
              <a:rPr lang="en-US" sz="2400" b="1" dirty="0" smtClean="0">
                <a:effectLst>
                  <a:outerShdw blurRad="38100" dist="38100" dir="2700000" algn="tl">
                    <a:srgbClr val="000000">
                      <a:alpha val="43137"/>
                    </a:srgbClr>
                  </a:outerShdw>
                </a:effectLst>
              </a:rPr>
              <a:t>. There </a:t>
            </a:r>
            <a:r>
              <a:rPr lang="en-US" sz="2400" b="1" dirty="0">
                <a:effectLst>
                  <a:outerShdw blurRad="38100" dist="38100" dir="2700000" algn="tl">
                    <a:srgbClr val="000000">
                      <a:alpha val="43137"/>
                    </a:srgbClr>
                  </a:outerShdw>
                </a:effectLst>
              </a:rPr>
              <a:t>are many more </a:t>
            </a:r>
            <a:r>
              <a:rPr lang="en-US" sz="2400" b="1" dirty="0" smtClean="0">
                <a:effectLst>
                  <a:outerShdw blurRad="38100" dist="38100" dir="2700000" algn="tl">
                    <a:srgbClr val="000000">
                      <a:alpha val="43137"/>
                    </a:srgbClr>
                  </a:outerShdw>
                </a:effectLst>
              </a:rPr>
              <a:t>potlucks  </a:t>
            </a:r>
            <a:r>
              <a:rPr lang="en-US" sz="2400" b="1" dirty="0">
                <a:effectLst>
                  <a:outerShdw blurRad="38100" dist="38100" dir="2700000" algn="tl">
                    <a:srgbClr val="000000">
                      <a:alpha val="43137"/>
                    </a:srgbClr>
                  </a:outerShdw>
                </a:effectLst>
              </a:rPr>
              <a:t>then there are prayer </a:t>
            </a:r>
            <a:r>
              <a:rPr lang="en-US" sz="2400" b="1" dirty="0" smtClean="0">
                <a:effectLst>
                  <a:outerShdw blurRad="38100" dist="38100" dir="2700000" algn="tl">
                    <a:srgbClr val="000000">
                      <a:alpha val="43137"/>
                    </a:srgbClr>
                  </a:outerShdw>
                </a:effectLst>
              </a:rPr>
              <a:t>meetings.” </a:t>
            </a:r>
            <a:r>
              <a:rPr lang="en-US" sz="2400" b="1" dirty="0" smtClean="0">
                <a:solidFill>
                  <a:srgbClr val="FFFF00"/>
                </a:solidFill>
                <a:effectLst>
                  <a:outerShdw blurRad="38100" dist="38100" dir="2700000" algn="tl">
                    <a:srgbClr val="000000">
                      <a:alpha val="43137"/>
                    </a:srgbClr>
                  </a:outerShdw>
                </a:effectLst>
              </a:rPr>
              <a:t>Franklin </a:t>
            </a:r>
            <a:r>
              <a:rPr lang="en-US" sz="2400" b="1" dirty="0">
                <a:solidFill>
                  <a:srgbClr val="FFFF00"/>
                </a:solidFill>
                <a:effectLst>
                  <a:outerShdw blurRad="38100" dist="38100" dir="2700000" algn="tl">
                    <a:srgbClr val="000000">
                      <a:alpha val="43137"/>
                    </a:srgbClr>
                  </a:outerShdw>
                </a:effectLst>
              </a:rPr>
              <a:t>Hall </a:t>
            </a:r>
            <a:r>
              <a:rPr lang="en-US" sz="2400" b="1" dirty="0" smtClean="0">
                <a:solidFill>
                  <a:srgbClr val="FFFF00"/>
                </a:solidFill>
                <a:effectLst>
                  <a:outerShdw blurRad="38100" dist="38100" dir="2700000" algn="tl">
                    <a:srgbClr val="000000">
                      <a:alpha val="43137"/>
                    </a:srgbClr>
                  </a:outerShdw>
                </a:effectLst>
              </a:rPr>
              <a:t>1948</a:t>
            </a:r>
            <a:endParaRPr lang="en-US" sz="2400" b="1" dirty="0">
              <a:solidFill>
                <a:srgbClr val="FFFF00"/>
              </a:solidFill>
              <a:effectLst>
                <a:outerShdw blurRad="38100" dist="38100" dir="2700000" algn="tl">
                  <a:srgbClr val="000000">
                    <a:alpha val="43137"/>
                  </a:srgbClr>
                </a:outerShdw>
              </a:effectLst>
            </a:endParaRPr>
          </a:p>
        </p:txBody>
      </p:sp>
      <p:pic>
        <p:nvPicPr>
          <p:cNvPr id="8194" name="Picture 2" descr="Image result for what is f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7" y="304800"/>
            <a:ext cx="5483225"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2503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0"/>
            <a:ext cx="8686800" cy="5262979"/>
          </a:xfrm>
          <a:prstGeom prst="rect">
            <a:avLst/>
          </a:prstGeom>
        </p:spPr>
        <p:txBody>
          <a:bodyPr wrap="square">
            <a:spAutoFit/>
          </a:bodyPr>
          <a:lstStyle/>
          <a:p>
            <a:pPr algn="l"/>
            <a:r>
              <a:rPr lang="en-US" b="1" dirty="0"/>
              <a:t>THE CLOSED LOOP OF EVIL SAYS </a:t>
            </a:r>
            <a:r>
              <a:rPr lang="en-US" b="1" dirty="0" smtClean="0"/>
              <a:t>IT </a:t>
            </a:r>
            <a:r>
              <a:rPr lang="en-US" b="1" dirty="0"/>
              <a:t>WILL NEVER ALLOW US TO CROSS OVER INTO THE PROMISES OF GOD – </a:t>
            </a:r>
            <a:r>
              <a:rPr lang="en-US" b="1" dirty="0" smtClean="0"/>
              <a:t>“WE </a:t>
            </a:r>
            <a:r>
              <a:rPr lang="en-US" b="1" dirty="0"/>
              <a:t>HAVE STOLEN YOUR COUNTRY AND THE MORAL NARRATIVE AND YOU WILL NOT SUCCEED. GIVE UP ALREADY</a:t>
            </a:r>
            <a:r>
              <a:rPr lang="en-US" b="1" dirty="0" smtClean="0"/>
              <a:t>.”</a:t>
            </a:r>
            <a:endParaRPr lang="en-US" dirty="0"/>
          </a:p>
          <a:p>
            <a:pPr algn="l"/>
            <a:r>
              <a:rPr lang="en-US" dirty="0"/>
              <a:t> </a:t>
            </a:r>
          </a:p>
          <a:p>
            <a:pPr algn="l"/>
            <a:r>
              <a:rPr lang="en-US" b="1" dirty="0">
                <a:solidFill>
                  <a:srgbClr val="FFFF00"/>
                </a:solidFill>
              </a:rPr>
              <a:t>THEREFORE, LORD WE CHOOSE TO ALLOW YOU TO HELP US TO CROSS THE ROARING RAGING JORDAN RIVER </a:t>
            </a:r>
            <a:r>
              <a:rPr lang="en-US" dirty="0"/>
              <a:t>OF FUTILITY, FEAR, AND UNCERTAINTY – THAT SAYS WE WILL NOT SEE THE OUTPOURINGS OF THE HOLY SPIRIT THAT </a:t>
            </a:r>
            <a:r>
              <a:rPr lang="en-US" dirty="0" smtClean="0"/>
              <a:t>BRINGS </a:t>
            </a:r>
            <a:r>
              <a:rPr lang="en-US" dirty="0"/>
              <a:t>ON A GENERAL AWAKENING </a:t>
            </a:r>
            <a:r>
              <a:rPr lang="en-US" dirty="0" smtClean="0"/>
              <a:t>– </a:t>
            </a:r>
            <a:r>
              <a:rPr lang="en-US" b="1" dirty="0" smtClean="0">
                <a:solidFill>
                  <a:srgbClr val="FFFF00"/>
                </a:solidFill>
              </a:rPr>
              <a:t>WE WILL ENTER IN OUR INHERITANCE  </a:t>
            </a:r>
            <a:r>
              <a:rPr lang="en-US" dirty="0" smtClean="0"/>
              <a:t>AND THESE LYING SPIRITS WILL FAIL LIKE ALL THE OTHER ANTI-CHRIST AGENDAS OF THE PAST.  </a:t>
            </a:r>
            <a:endParaRPr lang="en-US" dirty="0"/>
          </a:p>
        </p:txBody>
      </p:sp>
      <p:sp>
        <p:nvSpPr>
          <p:cNvPr id="5" name="Rectangle 4"/>
          <p:cNvSpPr/>
          <p:nvPr/>
        </p:nvSpPr>
        <p:spPr>
          <a:xfrm>
            <a:off x="762000" y="95071"/>
            <a:ext cx="7696200" cy="1384995"/>
          </a:xfrm>
          <a:prstGeom prst="rect">
            <a:avLst/>
          </a:prstGeom>
          <a:solidFill>
            <a:schemeClr val="accent1">
              <a:alpha val="43000"/>
            </a:schemeClr>
          </a:solidFill>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The Arrogant Intimidation of The</a:t>
            </a:r>
          </a:p>
          <a:p>
            <a:r>
              <a:rPr lang="en-US" sz="2800" b="1" dirty="0" smtClean="0">
                <a:solidFill>
                  <a:srgbClr val="FFFF00"/>
                </a:solidFill>
                <a:effectLst>
                  <a:outerShdw blurRad="38100" dist="38100" dir="2700000" algn="tl">
                    <a:srgbClr val="000000">
                      <a:alpha val="43137"/>
                    </a:srgbClr>
                  </a:outerShdw>
                </a:effectLst>
              </a:rPr>
              <a:t>Principalities Ruling Over the Closed Loop</a:t>
            </a:r>
          </a:p>
          <a:p>
            <a:r>
              <a:rPr lang="en-US" sz="2800" b="1" dirty="0" smtClean="0">
                <a:solidFill>
                  <a:srgbClr val="FFFF00"/>
                </a:solidFill>
                <a:effectLst>
                  <a:outerShdw blurRad="38100" dist="38100" dir="2700000" algn="tl">
                    <a:srgbClr val="000000">
                      <a:alpha val="43137"/>
                    </a:srgbClr>
                  </a:outerShdw>
                </a:effectLst>
              </a:rPr>
              <a:t>Systems of Evil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956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195" y="1447800"/>
            <a:ext cx="8686800" cy="5693866"/>
          </a:xfrm>
          <a:prstGeom prst="rect">
            <a:avLst/>
          </a:prstGeom>
        </p:spPr>
        <p:txBody>
          <a:bodyPr wrap="square">
            <a:spAutoFit/>
          </a:bodyPr>
          <a:lstStyle/>
          <a:p>
            <a:pPr algn="l"/>
            <a:r>
              <a:rPr lang="en-US" sz="2600" dirty="0">
                <a:solidFill>
                  <a:srgbClr val="FFFF00"/>
                </a:solidFill>
              </a:rPr>
              <a:t>We are not waiting for something big to start an invasion from heaven. </a:t>
            </a:r>
            <a:r>
              <a:rPr lang="en-US" sz="2600" dirty="0"/>
              <a:t>God has already invaded from heaven. Something big happened two thousand years ago. Yes we can underutilize the privileges, </a:t>
            </a:r>
            <a:r>
              <a:rPr lang="en-US" sz="2600" dirty="0" smtClean="0"/>
              <a:t>power, </a:t>
            </a:r>
            <a:r>
              <a:rPr lang="en-US" sz="2600" dirty="0"/>
              <a:t>and authority of that first invasion by Jesus Christ and secondly when He sent the Holy </a:t>
            </a:r>
            <a:r>
              <a:rPr lang="en-US" sz="2600" dirty="0" smtClean="0"/>
              <a:t>Spirit at Pentecost. </a:t>
            </a:r>
            <a:endParaRPr lang="en-US" sz="2600" dirty="0"/>
          </a:p>
          <a:p>
            <a:pPr algn="l"/>
            <a:r>
              <a:rPr lang="en-US" sz="2600" dirty="0"/>
              <a:t> </a:t>
            </a:r>
          </a:p>
          <a:p>
            <a:pPr algn="l"/>
            <a:r>
              <a:rPr lang="en-US" sz="2600" dirty="0" smtClean="0"/>
              <a:t>But it has been proven </a:t>
            </a:r>
            <a:r>
              <a:rPr lang="en-US" sz="2600" dirty="0"/>
              <a:t>beyond any doubt that God can pour out His extraordinary presence and convicting grace through genuine </a:t>
            </a:r>
            <a:r>
              <a:rPr lang="en-US" sz="2600" dirty="0" smtClean="0"/>
              <a:t>revival in the Church </a:t>
            </a:r>
            <a:r>
              <a:rPr lang="en-US" sz="2600" dirty="0"/>
              <a:t>any time His people humble themselves and seek His face and repent of their entanglements with Jezebel, the world, and dead religion, and their own pansy </a:t>
            </a:r>
            <a:r>
              <a:rPr lang="en-US" sz="2600" dirty="0" smtClean="0"/>
              <a:t>flesh, and prevail in effectual prayer. </a:t>
            </a:r>
            <a:endParaRPr lang="en-US" sz="2600" dirty="0"/>
          </a:p>
          <a:p>
            <a:pPr algn="l"/>
            <a:r>
              <a:rPr lang="en-US" sz="2600" dirty="0"/>
              <a:t> </a:t>
            </a:r>
          </a:p>
        </p:txBody>
      </p:sp>
      <p:sp>
        <p:nvSpPr>
          <p:cNvPr id="5"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Are Not Waiting On Something Big To Happen To Be Victorious</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0359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95" y="1447800"/>
            <a:ext cx="8927805" cy="5262979"/>
          </a:xfrm>
          <a:prstGeom prst="rect">
            <a:avLst/>
          </a:prstGeom>
        </p:spPr>
        <p:txBody>
          <a:bodyPr wrap="square">
            <a:spAutoFit/>
          </a:bodyPr>
          <a:lstStyle/>
          <a:p>
            <a:pPr algn="l"/>
            <a:r>
              <a:rPr lang="en-US" dirty="0" smtClean="0"/>
              <a:t>Therefore</a:t>
            </a:r>
            <a:r>
              <a:rPr lang="en-US" dirty="0"/>
              <a:t>, God is waiting on the </a:t>
            </a:r>
            <a:r>
              <a:rPr lang="en-US" dirty="0" smtClean="0"/>
              <a:t>Church </a:t>
            </a:r>
            <a:r>
              <a:rPr lang="en-US" dirty="0"/>
              <a:t>to rise up. </a:t>
            </a:r>
            <a:r>
              <a:rPr lang="en-US" b="1" dirty="0">
                <a:solidFill>
                  <a:srgbClr val="FFFF00"/>
                </a:solidFill>
              </a:rPr>
              <a:t>He is waiting </a:t>
            </a:r>
            <a:r>
              <a:rPr lang="en-US" b="1" dirty="0" smtClean="0">
                <a:solidFill>
                  <a:srgbClr val="FFFF00"/>
                </a:solidFill>
              </a:rPr>
              <a:t>for US TO RISE UP.</a:t>
            </a:r>
            <a:r>
              <a:rPr lang="en-US" dirty="0" smtClean="0"/>
              <a:t> He is waiting for a people of faith to rise up. He is waiting on </a:t>
            </a:r>
            <a:r>
              <a:rPr lang="en-US" dirty="0"/>
              <a:t>intercessors to press in, contend, and </a:t>
            </a:r>
            <a:r>
              <a:rPr lang="en-US" dirty="0" smtClean="0"/>
              <a:t>decree, and </a:t>
            </a:r>
            <a:r>
              <a:rPr lang="en-US" dirty="0"/>
              <a:t>receive the abundant answers. He is waiting on bold determined obedient warriors of </a:t>
            </a:r>
            <a:r>
              <a:rPr lang="en-US" dirty="0" smtClean="0"/>
              <a:t>grace to stand in the gap.</a:t>
            </a:r>
            <a:endParaRPr lang="en-US" dirty="0"/>
          </a:p>
          <a:p>
            <a:pPr algn="l"/>
            <a:r>
              <a:rPr lang="en-US" dirty="0"/>
              <a:t> </a:t>
            </a:r>
          </a:p>
          <a:p>
            <a:pPr algn="l"/>
            <a:r>
              <a:rPr lang="en-US" dirty="0"/>
              <a:t>Economic collapse is not going to bring or hinder revival. War is not going to bring revival or hinder revival. An </a:t>
            </a:r>
            <a:r>
              <a:rPr lang="en-US" dirty="0" err="1"/>
              <a:t>EMP</a:t>
            </a:r>
            <a:r>
              <a:rPr lang="en-US" dirty="0"/>
              <a:t> </a:t>
            </a:r>
            <a:r>
              <a:rPr lang="en-US" dirty="0" smtClean="0"/>
              <a:t>or nuclear attack </a:t>
            </a:r>
            <a:r>
              <a:rPr lang="en-US" dirty="0"/>
              <a:t>with no electricity is not going to bring or hinder revival. Another world-wide medical fiasco is not going to bring or hinder spiritual awakening. In short, outward circumstances do not bring breakthrough in the earth </a:t>
            </a:r>
            <a:r>
              <a:rPr lang="en-US" b="1" dirty="0">
                <a:solidFill>
                  <a:srgbClr val="FFFF00"/>
                </a:solidFill>
              </a:rPr>
              <a:t>The </a:t>
            </a:r>
            <a:r>
              <a:rPr lang="en-US" b="1" dirty="0" smtClean="0">
                <a:solidFill>
                  <a:srgbClr val="FFFF00"/>
                </a:solidFill>
              </a:rPr>
              <a:t>Church </a:t>
            </a:r>
            <a:r>
              <a:rPr lang="en-US" b="1" dirty="0">
                <a:solidFill>
                  <a:srgbClr val="FFFF00"/>
                </a:solidFill>
              </a:rPr>
              <a:t>obeys, LIVES ABOVE THE CHAOS and receives the </a:t>
            </a:r>
            <a:r>
              <a:rPr lang="en-US" b="1" dirty="0" smtClean="0">
                <a:solidFill>
                  <a:srgbClr val="FFFF00"/>
                </a:solidFill>
              </a:rPr>
              <a:t>promises, </a:t>
            </a:r>
            <a:r>
              <a:rPr lang="en-US" b="1" dirty="0">
                <a:solidFill>
                  <a:srgbClr val="FFFF00"/>
                </a:solidFill>
              </a:rPr>
              <a:t>and HEAVEN RELEASES THE ALREADY PAID FOR VICTORY. </a:t>
            </a:r>
          </a:p>
        </p:txBody>
      </p:sp>
      <p:sp>
        <p:nvSpPr>
          <p:cNvPr id="3"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Have What It Takes To Shake This Generation To The Core</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2186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00200"/>
            <a:ext cx="8610600" cy="5078313"/>
          </a:xfrm>
          <a:prstGeom prst="rect">
            <a:avLst/>
          </a:prstGeom>
        </p:spPr>
        <p:txBody>
          <a:bodyPr wrap="square">
            <a:spAutoFit/>
          </a:bodyPr>
          <a:lstStyle/>
          <a:p>
            <a:r>
              <a:rPr lang="en-US" sz="3600" dirty="0"/>
              <a:t>'But the court will sit, and his power will be taken away and completely destroyed forever. 27  </a:t>
            </a:r>
            <a:r>
              <a:rPr lang="en-US" sz="3600" b="1" dirty="0">
                <a:solidFill>
                  <a:srgbClr val="FFFF00"/>
                </a:solidFill>
              </a:rPr>
              <a:t>Then the sovereignty, power and greatness of the kingdoms under the whole heaven will be handed over to the saints, the people of the Most High</a:t>
            </a:r>
            <a:r>
              <a:rPr lang="en-US" sz="3600" dirty="0"/>
              <a:t>. His kingdom will be an everlasting kingdom, and all rulers will worship and obey him.' Daniel </a:t>
            </a:r>
            <a:r>
              <a:rPr lang="en-US" sz="3600" dirty="0" smtClean="0"/>
              <a:t>7:26-27</a:t>
            </a:r>
            <a:endParaRPr lang="en-US" sz="3600" dirty="0"/>
          </a:p>
        </p:txBody>
      </p:sp>
    </p:spTree>
    <p:extLst>
      <p:ext uri="{BB962C8B-B14F-4D97-AF65-F5344CB8AC3E}">
        <p14:creationId xmlns:p14="http://schemas.microsoft.com/office/powerpoint/2010/main" val="3783805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2621"/>
            <a:ext cx="8458200" cy="5262979"/>
          </a:xfrm>
          <a:prstGeom prst="rect">
            <a:avLst/>
          </a:prstGeom>
        </p:spPr>
        <p:txBody>
          <a:bodyPr wrap="square">
            <a:spAutoFit/>
          </a:bodyPr>
          <a:lstStyle/>
          <a:p>
            <a:r>
              <a:rPr lang="en-US" sz="2800" b="1" dirty="0" smtClean="0"/>
              <a:t>“</a:t>
            </a:r>
            <a:r>
              <a:rPr lang="en-US" sz="2800" b="1" dirty="0">
                <a:solidFill>
                  <a:srgbClr val="FFFF00"/>
                </a:solidFill>
              </a:rPr>
              <a:t>Lord we pray for spontaneous and planned Holy Spirit trajectory-changing societal-impacting invasions </a:t>
            </a:r>
            <a:r>
              <a:rPr lang="en-US" sz="2800" b="1" dirty="0" smtClean="0">
                <a:solidFill>
                  <a:srgbClr val="FFFF00"/>
                </a:solidFill>
              </a:rPr>
              <a:t>of the Holy Spirit THIS YEAR</a:t>
            </a:r>
            <a:r>
              <a:rPr lang="en-US" sz="2800" b="1" dirty="0"/>
              <a:t>. Lord we believe the </a:t>
            </a:r>
            <a:r>
              <a:rPr lang="en-US" sz="2800" b="1" dirty="0" smtClean="0"/>
              <a:t>Kingdom of God is </a:t>
            </a:r>
            <a:r>
              <a:rPr lang="en-US" sz="2800" b="1" dirty="0"/>
              <a:t>a kingdom of intentionality </a:t>
            </a:r>
            <a:r>
              <a:rPr lang="en-US" sz="2800" b="1" dirty="0" smtClean="0">
                <a:solidFill>
                  <a:srgbClr val="FFFF00"/>
                </a:solidFill>
              </a:rPr>
              <a:t>(feet on the ground) </a:t>
            </a:r>
            <a:r>
              <a:rPr lang="en-US" sz="2800" b="1" dirty="0" smtClean="0"/>
              <a:t>but </a:t>
            </a:r>
            <a:r>
              <a:rPr lang="en-US" sz="2800" b="1" dirty="0"/>
              <a:t>it is also a kingdom of sovereignty and of receiving that which only You can </a:t>
            </a:r>
            <a:r>
              <a:rPr lang="en-US" sz="2800" b="1" dirty="0" smtClean="0"/>
              <a:t>do </a:t>
            </a:r>
            <a:r>
              <a:rPr lang="en-US" sz="2800" b="1" dirty="0" smtClean="0">
                <a:solidFill>
                  <a:srgbClr val="FFFF00"/>
                </a:solidFill>
              </a:rPr>
              <a:t>(faith in the God of Heaven)</a:t>
            </a:r>
            <a:r>
              <a:rPr lang="en-US" sz="2800" b="1" dirty="0" smtClean="0"/>
              <a:t>. </a:t>
            </a:r>
            <a:r>
              <a:rPr lang="en-US" sz="2800" b="1" dirty="0"/>
              <a:t>So our faces are turned intently towards You but we are asking </a:t>
            </a:r>
            <a:r>
              <a:rPr lang="en-US" sz="2800" b="1" dirty="0" smtClean="0"/>
              <a:t>that You </a:t>
            </a:r>
            <a:r>
              <a:rPr lang="en-US" sz="2800" b="1" dirty="0"/>
              <a:t>not </a:t>
            </a:r>
            <a:r>
              <a:rPr lang="en-US" sz="2800" b="1" dirty="0" smtClean="0"/>
              <a:t>linger </a:t>
            </a:r>
            <a:r>
              <a:rPr lang="en-US" sz="2800" b="1" dirty="0"/>
              <a:t>for mankind </a:t>
            </a:r>
            <a:r>
              <a:rPr lang="en-US" sz="1400" b="1" dirty="0" smtClean="0"/>
              <a:t>(Micah 5:7) </a:t>
            </a:r>
            <a:r>
              <a:rPr lang="en-US" sz="2800" b="1" dirty="0" smtClean="0"/>
              <a:t>but  </a:t>
            </a:r>
            <a:r>
              <a:rPr lang="en-US" sz="2800" b="1" dirty="0"/>
              <a:t>to come with the showers of </a:t>
            </a:r>
            <a:r>
              <a:rPr lang="en-US" sz="2800" b="1" dirty="0" smtClean="0"/>
              <a:t>grace; </a:t>
            </a:r>
            <a:r>
              <a:rPr lang="en-US" sz="2800" b="1" dirty="0"/>
              <a:t>the showers of </a:t>
            </a:r>
            <a:r>
              <a:rPr lang="en-US" sz="2800" b="1" dirty="0" smtClean="0"/>
              <a:t>intervention and salvation. </a:t>
            </a:r>
            <a:r>
              <a:rPr lang="en-US" sz="2800" b="1" dirty="0"/>
              <a:t>We bless You in Jesus name</a:t>
            </a:r>
            <a:r>
              <a:rPr lang="en-US" sz="2800" b="1" dirty="0" smtClean="0"/>
              <a:t>.”</a:t>
            </a:r>
            <a:endParaRPr lang="en-US" sz="2800" dirty="0"/>
          </a:p>
        </p:txBody>
      </p:sp>
      <p:sp>
        <p:nvSpPr>
          <p:cNvPr id="3" name="Title 1"/>
          <p:cNvSpPr txBox="1">
            <a:spLocks/>
          </p:cNvSpPr>
          <p:nvPr/>
        </p:nvSpPr>
        <p:spPr bwMode="auto">
          <a:xfrm>
            <a:off x="495300" y="0"/>
            <a:ext cx="8153400" cy="1523494"/>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Final Prayer </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258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676400"/>
            <a:ext cx="8839200" cy="5262979"/>
          </a:xfrm>
          <a:prstGeom prst="rect">
            <a:avLst/>
          </a:prstGeom>
        </p:spPr>
        <p:txBody>
          <a:bodyPr wrap="square">
            <a:spAutoFit/>
          </a:bodyPr>
          <a:lstStyle/>
          <a:p>
            <a:pPr marL="342900" indent="-342900" algn="l">
              <a:buAutoNum type="arabicPeriod"/>
            </a:pPr>
            <a:r>
              <a:rPr lang="en-US" sz="2800" dirty="0" smtClean="0"/>
              <a:t>Fasting is a deliberate choice to ABSTAIN from food or other things to </a:t>
            </a:r>
            <a:r>
              <a:rPr lang="en-US" sz="2800" b="1" dirty="0" smtClean="0">
                <a:solidFill>
                  <a:srgbClr val="FFFF00"/>
                </a:solidFill>
              </a:rPr>
              <a:t>PRIORITIZE</a:t>
            </a:r>
            <a:r>
              <a:rPr lang="en-US" sz="2800" dirty="0" smtClean="0"/>
              <a:t>  the spiritual burdens of the Lord for the purpose of focused prayer and for humbling ourselves for an intervention.</a:t>
            </a:r>
          </a:p>
          <a:p>
            <a:pPr marL="342900" indent="-342900" algn="l">
              <a:buAutoNum type="arabicPeriod"/>
            </a:pPr>
            <a:r>
              <a:rPr lang="en-US" sz="2800" dirty="0" smtClean="0"/>
              <a:t>Fasting is a spiritual urgency that resists the appetites of the natural flesh </a:t>
            </a:r>
            <a:r>
              <a:rPr lang="en-US" sz="2800" b="1" dirty="0" smtClean="0">
                <a:solidFill>
                  <a:srgbClr val="FFFF00"/>
                </a:solidFill>
              </a:rPr>
              <a:t>to touch and agree with God for Kingdom answers.</a:t>
            </a:r>
          </a:p>
          <a:p>
            <a:pPr marL="342900" indent="-342900" algn="l">
              <a:buAutoNum type="arabicPeriod"/>
            </a:pPr>
            <a:r>
              <a:rPr lang="en-US" sz="2800" dirty="0" smtClean="0"/>
              <a:t>Fasting is a </a:t>
            </a:r>
            <a:r>
              <a:rPr lang="en-US" sz="2800" b="1" dirty="0" smtClean="0">
                <a:solidFill>
                  <a:srgbClr val="FFFF00"/>
                </a:solidFill>
              </a:rPr>
              <a:t>form of SPIRITUAL WARFARE </a:t>
            </a:r>
            <a:r>
              <a:rPr lang="en-US" sz="2800" dirty="0" smtClean="0"/>
              <a:t>that puts God on the front-burner and the flesh on the back-burner.</a:t>
            </a:r>
          </a:p>
          <a:p>
            <a:pPr marL="342900" indent="-342900" algn="l">
              <a:buAutoNum type="arabicPeriod"/>
            </a:pPr>
            <a:r>
              <a:rPr lang="en-US" sz="2800" dirty="0" smtClean="0"/>
              <a:t>Fasting detoxes the soul from food – media – carnal fixations and emotional bondages. </a:t>
            </a:r>
          </a:p>
        </p:txBody>
      </p:sp>
      <p:pic>
        <p:nvPicPr>
          <p:cNvPr id="4100" name="Picture 4" descr="Image result for what is fasti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87" b="12176"/>
          <a:stretch/>
        </p:blipFill>
        <p:spPr bwMode="auto">
          <a:xfrm>
            <a:off x="2819400" y="20840"/>
            <a:ext cx="3810000" cy="163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52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4588"/>
            <a:ext cx="2209800" cy="290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How January 6 changed what it means to be a Republican in one Pennsylvania  county | CNN Politics"/>
          <p:cNvPicPr>
            <a:picLocks noChangeAspect="1" noChangeArrowheads="1"/>
          </p:cNvPicPr>
          <p:nvPr/>
        </p:nvPicPr>
        <p:blipFill rotWithShape="1">
          <a:blip r:embed="rId3">
            <a:extLst>
              <a:ext uri="{28A0092B-C50C-407E-A947-70E740481C1C}">
                <a14:useLocalDpi xmlns:a14="http://schemas.microsoft.com/office/drawing/2010/main" val="0"/>
              </a:ext>
            </a:extLst>
          </a:blip>
          <a:srcRect l="29092" t="8262" r="48333" b="26259"/>
          <a:stretch/>
        </p:blipFill>
        <p:spPr bwMode="auto">
          <a:xfrm>
            <a:off x="2590800" y="3294588"/>
            <a:ext cx="1794096" cy="2900363"/>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 photo description available."/>
          <p:cNvPicPr>
            <a:picLocks noChangeAspect="1" noChangeArrowheads="1"/>
          </p:cNvPicPr>
          <p:nvPr/>
        </p:nvPicPr>
        <p:blipFill rotWithShape="1">
          <a:blip r:embed="rId4">
            <a:extLst>
              <a:ext uri="{28A0092B-C50C-407E-A947-70E740481C1C}">
                <a14:useLocalDpi xmlns:a14="http://schemas.microsoft.com/office/drawing/2010/main" val="0"/>
              </a:ext>
            </a:extLst>
          </a:blip>
          <a:srcRect l="53398" r="29380" b="53015"/>
          <a:stretch/>
        </p:blipFill>
        <p:spPr bwMode="auto">
          <a:xfrm>
            <a:off x="6934200" y="3276600"/>
            <a:ext cx="1905000" cy="29235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2590800" y="1666420"/>
            <a:ext cx="64770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Men’s Ministry Team </a:t>
            </a:r>
            <a:endParaRPr lang="en-US" sz="4000" kern="0" dirty="0">
              <a:solidFill>
                <a:srgbClr val="FFFF00"/>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LifeGate Ministry Updates </a:t>
            </a:r>
            <a:endParaRPr lang="en-US" sz="4000" kern="0" dirty="0">
              <a:solidFill>
                <a:srgbClr val="FFFF00"/>
              </a:solidFill>
              <a:effectLst>
                <a:outerShdw blurRad="38100" dist="38100" dir="2700000" algn="tl">
                  <a:srgbClr val="000000">
                    <a:alpha val="43137"/>
                  </a:srgbClr>
                </a:outerShdw>
              </a:effectLst>
            </a:endParaRPr>
          </a:p>
        </p:txBody>
      </p:sp>
      <p:pic>
        <p:nvPicPr>
          <p:cNvPr id="10249" name="Picture 9" descr="Leadership Team - LifeG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47" y="1143000"/>
            <a:ext cx="2819400" cy="28194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1" descr="Park Street Chapel | Elizabethtown P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036" y="407816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8436" y="6221293"/>
            <a:ext cx="2558564" cy="461665"/>
          </a:xfrm>
          <a:prstGeom prst="rect">
            <a:avLst/>
          </a:prstGeom>
          <a:noFill/>
        </p:spPr>
        <p:txBody>
          <a:bodyPr wrap="square" rtlCol="0">
            <a:spAutoFit/>
          </a:bodyPr>
          <a:lstStyle/>
          <a:p>
            <a:r>
              <a:rPr lang="en-US" dirty="0" smtClean="0"/>
              <a:t>Park St. Chapel </a:t>
            </a:r>
            <a:endParaRPr lang="en-US" dirty="0"/>
          </a:p>
        </p:txBody>
      </p:sp>
    </p:spTree>
    <p:extLst>
      <p:ext uri="{BB962C8B-B14F-4D97-AF65-F5344CB8AC3E}">
        <p14:creationId xmlns:p14="http://schemas.microsoft.com/office/powerpoint/2010/main" val="262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World War II History Books About the Battle of Okinawa | Hachette Book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14321"/>
            <a:ext cx="8458200" cy="44264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24" name="Picture 8" descr="United States of America Map With American Flag 3D illustration - License,  download or print for £3.00 | Photos | Picfai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97122">
            <a:off x="2836321" y="3103358"/>
            <a:ext cx="6537025" cy="260215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You Are Discerning Correctly</a:t>
            </a:r>
          </a:p>
          <a:p>
            <a:pPr algn="ctr"/>
            <a:r>
              <a:rPr lang="en-US" sz="4000" kern="0" dirty="0" smtClean="0">
                <a:solidFill>
                  <a:srgbClr val="FFFF00"/>
                </a:solidFill>
                <a:effectLst>
                  <a:outerShdw blurRad="38100" dist="38100" dir="2700000" algn="tl">
                    <a:srgbClr val="000000">
                      <a:alpha val="43137"/>
                    </a:srgbClr>
                  </a:outerShdw>
                </a:effectLst>
              </a:rPr>
              <a:t>When You Sense Danger </a:t>
            </a:r>
            <a:endParaRPr lang="en-US" sz="4000" kern="0" dirty="0">
              <a:solidFill>
                <a:srgbClr val="FFFF00"/>
              </a:solidFill>
              <a:effectLst>
                <a:outerShdw blurRad="38100" dist="38100" dir="2700000" algn="tl">
                  <a:srgbClr val="000000">
                    <a:alpha val="43137"/>
                  </a:srgbClr>
                </a:outerShdw>
              </a:effectLst>
            </a:endParaRPr>
          </a:p>
        </p:txBody>
      </p:sp>
      <p:pic>
        <p:nvPicPr>
          <p:cNvPr id="9228" name="Picture 12" descr="Dagger Stabbing the Ace of Hearts Card Art Print by Jill Battaglia - Fine  Art Americ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6" b="27744"/>
          <a:stretch/>
        </p:blipFill>
        <p:spPr bwMode="auto">
          <a:xfrm rot="1076342">
            <a:off x="6381005" y="2644603"/>
            <a:ext cx="1146540" cy="16590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29" name="Picture 13" descr="C:\Users\donne\AppData\Local\Microsoft\Windows\INetCache\IE\YOZT29E1\heart_PNG5112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9002" flipH="1">
            <a:off x="5715000" y="3845118"/>
            <a:ext cx="105420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agger Stabbing the Ace of Hearts Card Art Print by Jill Battaglia - Fine  Art Americ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6" b="27744"/>
          <a:stretch/>
        </p:blipFill>
        <p:spPr bwMode="auto">
          <a:xfrm rot="5584756">
            <a:off x="6527930" y="3995800"/>
            <a:ext cx="1146540" cy="16590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12" descr="Dagger Stabbing the Ace of Hearts Card Art Print by Jill Battaglia - Fine  Art Americ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6" b="27744"/>
          <a:stretch/>
        </p:blipFill>
        <p:spPr bwMode="auto">
          <a:xfrm rot="12044835">
            <a:off x="5014219" y="4178010"/>
            <a:ext cx="1146540" cy="16590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5" name="Picture 12" descr="Dagger Stabbing the Ace of Hearts Card Art Print by Jill Battaglia - Fine  Art Americ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6" b="27744"/>
          <a:stretch/>
        </p:blipFill>
        <p:spPr bwMode="auto">
          <a:xfrm rot="17047070">
            <a:off x="4676594" y="2930385"/>
            <a:ext cx="1146540" cy="16590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 name="Picture 12" descr="Dagger Stabbing the Ace of Hearts Card Art Print by Jill Battaglia - Fine  Art Americ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6" b="27744"/>
          <a:stretch/>
        </p:blipFill>
        <p:spPr bwMode="auto">
          <a:xfrm rot="21071718">
            <a:off x="5620873" y="2519792"/>
            <a:ext cx="1146540" cy="16590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30"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809" b="58923"/>
          <a:stretch/>
        </p:blipFill>
        <p:spPr bwMode="auto">
          <a:xfrm>
            <a:off x="228600" y="1679530"/>
            <a:ext cx="1904704" cy="187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eet On The Ground Posters - Fine Art America"/>
          <p:cNvPicPr>
            <a:picLocks noChangeAspect="1" noChangeArrowheads="1"/>
          </p:cNvPicPr>
          <p:nvPr/>
        </p:nvPicPr>
        <p:blipFill rotWithShape="1">
          <a:blip r:embed="rId2">
            <a:extLst>
              <a:ext uri="{28A0092B-C50C-407E-A947-70E740481C1C}">
                <a14:useLocalDpi xmlns:a14="http://schemas.microsoft.com/office/drawing/2010/main" val="0"/>
              </a:ext>
            </a:extLst>
          </a:blip>
          <a:srcRect b="29901"/>
          <a:stretch/>
        </p:blipFill>
        <p:spPr bwMode="auto">
          <a:xfrm>
            <a:off x="469605" y="1931581"/>
            <a:ext cx="3810000" cy="17827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and To Heaven Painting by Joseph Cantin - Pixels"/>
          <p:cNvPicPr>
            <a:picLocks noChangeAspect="1" noChangeArrowheads="1"/>
          </p:cNvPicPr>
          <p:nvPr/>
        </p:nvPicPr>
        <p:blipFill rotWithShape="1">
          <a:blip r:embed="rId3">
            <a:extLst>
              <a:ext uri="{28A0092B-C50C-407E-A947-70E740481C1C}">
                <a14:useLocalDpi xmlns:a14="http://schemas.microsoft.com/office/drawing/2010/main" val="0"/>
              </a:ext>
            </a:extLst>
          </a:blip>
          <a:srcRect l="683" r="-683" b="34553"/>
          <a:stretch/>
        </p:blipFill>
        <p:spPr bwMode="auto">
          <a:xfrm>
            <a:off x="4648200" y="3827098"/>
            <a:ext cx="3420694" cy="280230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Feet On The Ground </a:t>
            </a:r>
          </a:p>
          <a:p>
            <a:pPr algn="ctr"/>
            <a:r>
              <a:rPr lang="en-US" sz="4000" kern="0" dirty="0" smtClean="0">
                <a:solidFill>
                  <a:srgbClr val="FFFF00"/>
                </a:solidFill>
                <a:effectLst>
                  <a:outerShdw blurRad="38100" dist="38100" dir="2700000" algn="tl">
                    <a:srgbClr val="000000">
                      <a:alpha val="43137"/>
                    </a:srgbClr>
                  </a:outerShdw>
                </a:effectLst>
              </a:rPr>
              <a:t>Faith In The God of Heaven</a:t>
            </a:r>
            <a:endParaRPr lang="en-US" sz="4000"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69605" y="4038600"/>
            <a:ext cx="3733800" cy="2308324"/>
          </a:xfrm>
          <a:prstGeom prst="rect">
            <a:avLst/>
          </a:prstGeom>
          <a:noFill/>
        </p:spPr>
        <p:txBody>
          <a:bodyPr wrap="square" rtlCol="0">
            <a:spAutoFit/>
          </a:bodyPr>
          <a:lstStyle/>
          <a:p>
            <a:r>
              <a:rPr lang="en-US" dirty="0" smtClean="0"/>
              <a:t>Laying Hold of The</a:t>
            </a:r>
          </a:p>
          <a:p>
            <a:r>
              <a:rPr lang="en-US" dirty="0" smtClean="0"/>
              <a:t>Only One Who Can Supernaturally Turn the Tables  and Overcome For His Glory and our  Blessing </a:t>
            </a:r>
            <a:r>
              <a:rPr lang="en-US" dirty="0" smtClean="0">
                <a:solidFill>
                  <a:srgbClr val="FFFF00"/>
                </a:solidFill>
              </a:rPr>
              <a:t>(Esther 9:2)</a:t>
            </a:r>
            <a:endParaRPr lang="en-US" dirty="0">
              <a:solidFill>
                <a:srgbClr val="FFFF00"/>
              </a:solidFill>
            </a:endParaRPr>
          </a:p>
        </p:txBody>
      </p:sp>
      <p:sp>
        <p:nvSpPr>
          <p:cNvPr id="10" name="TextBox 9"/>
          <p:cNvSpPr txBox="1"/>
          <p:nvPr/>
        </p:nvSpPr>
        <p:spPr>
          <a:xfrm>
            <a:off x="4495800" y="2011740"/>
            <a:ext cx="3733800" cy="1569660"/>
          </a:xfrm>
          <a:prstGeom prst="rect">
            <a:avLst/>
          </a:prstGeom>
          <a:noFill/>
        </p:spPr>
        <p:txBody>
          <a:bodyPr wrap="square" rtlCol="0">
            <a:spAutoFit/>
          </a:bodyPr>
          <a:lstStyle/>
          <a:p>
            <a:r>
              <a:rPr lang="en-US" dirty="0" smtClean="0"/>
              <a:t>Practical Application of</a:t>
            </a:r>
          </a:p>
          <a:p>
            <a:r>
              <a:rPr lang="en-US" dirty="0" smtClean="0"/>
              <a:t>Touching The Earth</a:t>
            </a:r>
          </a:p>
          <a:p>
            <a:r>
              <a:rPr lang="en-US" dirty="0" smtClean="0"/>
              <a:t>Through Spirit-led</a:t>
            </a:r>
          </a:p>
          <a:p>
            <a:r>
              <a:rPr lang="en-US" dirty="0" smtClean="0"/>
              <a:t>Obedience.  </a:t>
            </a:r>
            <a:r>
              <a:rPr lang="en-US" dirty="0" smtClean="0">
                <a:solidFill>
                  <a:srgbClr val="FFFF00"/>
                </a:solidFill>
              </a:rPr>
              <a:t>(Joshua 1:3)</a:t>
            </a:r>
            <a:endParaRPr lang="en-US" dirty="0">
              <a:solidFill>
                <a:srgbClr val="FFFF00"/>
              </a:solidFill>
            </a:endParaRPr>
          </a:p>
        </p:txBody>
      </p:sp>
    </p:spTree>
    <p:extLst>
      <p:ext uri="{BB962C8B-B14F-4D97-AF65-F5344CB8AC3E}">
        <p14:creationId xmlns:p14="http://schemas.microsoft.com/office/powerpoint/2010/main" val="27860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447800"/>
            <a:ext cx="8686800" cy="5262979"/>
          </a:xfrm>
          <a:prstGeom prst="rect">
            <a:avLst/>
          </a:prstGeom>
        </p:spPr>
        <p:txBody>
          <a:bodyPr wrap="square">
            <a:spAutoFit/>
          </a:bodyPr>
          <a:lstStyle/>
          <a:p>
            <a:pPr algn="l"/>
            <a:r>
              <a:rPr lang="en-US" sz="2800" b="1" dirty="0"/>
              <a:t>For the kingdom of God does not consist in words but in power</a:t>
            </a:r>
            <a:r>
              <a:rPr lang="en-US" sz="2800" dirty="0"/>
              <a:t>. 1 Corinthians 4:20 (</a:t>
            </a:r>
            <a:r>
              <a:rPr lang="en-US" sz="2800" dirty="0" err="1"/>
              <a:t>NASB</a:t>
            </a:r>
            <a:r>
              <a:rPr lang="en-US" sz="2800" dirty="0"/>
              <a:t>)</a:t>
            </a:r>
          </a:p>
          <a:p>
            <a:pPr algn="l"/>
            <a:r>
              <a:rPr lang="en-US" sz="2800" dirty="0"/>
              <a:t> </a:t>
            </a:r>
          </a:p>
          <a:p>
            <a:pPr algn="l"/>
            <a:r>
              <a:rPr lang="en-US" sz="2800" dirty="0" smtClean="0"/>
              <a:t>Then </a:t>
            </a:r>
            <a:r>
              <a:rPr lang="en-US" sz="2800" dirty="0"/>
              <a:t>I heard a loud voice in heaven say: </a:t>
            </a:r>
            <a:r>
              <a:rPr lang="en-US" sz="2800" b="1" dirty="0"/>
              <a:t>"Now have come the salvation and the power and the kingdom of our God, and the authority of </a:t>
            </a:r>
            <a:r>
              <a:rPr lang="en-US" sz="2800" b="1" dirty="0" smtClean="0"/>
              <a:t>His </a:t>
            </a:r>
            <a:r>
              <a:rPr lang="en-US" sz="2800" b="1" dirty="0"/>
              <a:t>Christ</a:t>
            </a:r>
            <a:r>
              <a:rPr lang="en-US" sz="2800" dirty="0"/>
              <a:t>. For the accuser of our brothers, who accuses them before our God day and night, has been hurled down. 11  They overcame him by the blood of the Lamb and by the word of their testimony; they did not love their lives so much as to shrink from death. Revelation 12:10-11 (NIV)</a:t>
            </a:r>
          </a:p>
        </p:txBody>
      </p:sp>
      <p:sp>
        <p:nvSpPr>
          <p:cNvPr id="5" name="Title 1"/>
          <p:cNvSpPr txBox="1">
            <a:spLocks/>
          </p:cNvSpPr>
          <p:nvPr/>
        </p:nvSpPr>
        <p:spPr bwMode="auto">
          <a:xfrm>
            <a:off x="533400" y="152400"/>
            <a:ext cx="8153400" cy="12954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r>
              <a:rPr lang="en-US" sz="2800" dirty="0" smtClean="0">
                <a:solidFill>
                  <a:srgbClr val="FFFF00"/>
                </a:solidFill>
                <a:effectLst>
                  <a:outerShdw blurRad="38100" dist="38100" dir="2700000" algn="tl">
                    <a:srgbClr val="000000">
                      <a:alpha val="43137"/>
                    </a:srgbClr>
                  </a:outerShdw>
                </a:effectLst>
              </a:rPr>
              <a:t>Summon </a:t>
            </a:r>
            <a:r>
              <a:rPr lang="en-US" sz="2800" dirty="0">
                <a:solidFill>
                  <a:srgbClr val="FFFF00"/>
                </a:solidFill>
                <a:effectLst>
                  <a:outerShdw blurRad="38100" dist="38100" dir="2700000" algn="tl">
                    <a:srgbClr val="000000">
                      <a:alpha val="43137"/>
                    </a:srgbClr>
                  </a:outerShdw>
                </a:effectLst>
              </a:rPr>
              <a:t>your power, O God; show us your strength, O God, as you have done before. </a:t>
            </a:r>
            <a:endParaRPr lang="en-US" sz="2800" dirty="0" smtClean="0">
              <a:solidFill>
                <a:srgbClr val="FFFF00"/>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Psalm 68:28</a:t>
            </a:r>
            <a:endParaRPr lang="en-US" sz="28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35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76400"/>
            <a:ext cx="8534400" cy="2554545"/>
          </a:xfrm>
          <a:prstGeom prst="rect">
            <a:avLst/>
          </a:prstGeom>
        </p:spPr>
        <p:txBody>
          <a:bodyPr wrap="square">
            <a:spAutoFit/>
          </a:bodyPr>
          <a:lstStyle/>
          <a:p>
            <a:pPr algn="l"/>
            <a:r>
              <a:rPr lang="en-US" sz="3200" dirty="0" smtClean="0"/>
              <a:t>Repent </a:t>
            </a:r>
            <a:r>
              <a:rPr lang="en-US" sz="3200" dirty="0"/>
              <a:t>ye therefore, and be converted, that your sins may be blotted out, when the times of refreshing shall come from the presence of the Lord; </a:t>
            </a:r>
            <a:r>
              <a:rPr lang="en-US" sz="3200" b="1" dirty="0"/>
              <a:t>Acts 3:19 (KJV) </a:t>
            </a:r>
            <a:r>
              <a:rPr lang="en-US" sz="3200" dirty="0"/>
              <a:t/>
            </a:r>
            <a:br>
              <a:rPr lang="en-US" sz="3200" dirty="0"/>
            </a:br>
            <a:endParaRPr lang="en-US" sz="3200" dirty="0"/>
          </a:p>
        </p:txBody>
      </p:sp>
      <p:sp>
        <p:nvSpPr>
          <p:cNvPr id="5" name="Rectangle 4"/>
          <p:cNvSpPr/>
          <p:nvPr/>
        </p:nvSpPr>
        <p:spPr>
          <a:xfrm>
            <a:off x="334926" y="4038600"/>
            <a:ext cx="8428074" cy="2062103"/>
          </a:xfrm>
          <a:prstGeom prst="rect">
            <a:avLst/>
          </a:prstGeom>
        </p:spPr>
        <p:txBody>
          <a:bodyPr wrap="square">
            <a:spAutoFit/>
          </a:bodyPr>
          <a:lstStyle/>
          <a:p>
            <a:pPr algn="l"/>
            <a:r>
              <a:rPr lang="en-US" sz="3200" dirty="0" smtClean="0"/>
              <a:t>With </a:t>
            </a:r>
            <a:r>
              <a:rPr lang="en-US" sz="3200" dirty="0"/>
              <a:t>many other words he warned them; and he pleaded with them, "Save yourselves from this corrupt generation." </a:t>
            </a:r>
            <a:r>
              <a:rPr lang="en-US" sz="3200" b="1" dirty="0"/>
              <a:t>Acts 2:40 (NIV) </a:t>
            </a:r>
            <a:r>
              <a:rPr lang="en-US" sz="3200" dirty="0"/>
              <a:t/>
            </a:r>
            <a:br>
              <a:rPr lang="en-US" sz="3200" dirty="0"/>
            </a:br>
            <a:endParaRPr lang="en-US" sz="3200" dirty="0"/>
          </a:p>
        </p:txBody>
      </p:sp>
      <p:sp>
        <p:nvSpPr>
          <p:cNvPr id="6"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Are Not Waiting On Something Big To Happen To Be Victorious</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42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3796</TotalTime>
  <Words>2640</Words>
  <Application>Microsoft Office PowerPoint</Application>
  <PresentationFormat>On-screen Show (4:3)</PresentationFormat>
  <Paragraphs>188</Paragraphs>
  <Slides>34</Slides>
  <Notes>15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 From 1931</vt:lpstr>
      <vt:lpstr>The Breakthrough Revelation</vt:lpstr>
      <vt:lpstr>The Impossibility Met </vt:lpstr>
      <vt:lpstr>Four Keys to Crossing Into  Your New Assignment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67</cp:revision>
  <dcterms:created xsi:type="dcterms:W3CDTF">2019-07-16T01:08:30Z</dcterms:created>
  <dcterms:modified xsi:type="dcterms:W3CDTF">2023-01-01T16:51:11Z</dcterms:modified>
</cp:coreProperties>
</file>