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322" r:id="rId3"/>
    <p:sldId id="320" r:id="rId4"/>
    <p:sldId id="321" r:id="rId5"/>
    <p:sldId id="318" r:id="rId6"/>
    <p:sldId id="317" r:id="rId7"/>
    <p:sldId id="319" r:id="rId8"/>
    <p:sldId id="300" r:id="rId9"/>
    <p:sldId id="316" r:id="rId10"/>
    <p:sldId id="292" r:id="rId11"/>
    <p:sldId id="314" r:id="rId12"/>
    <p:sldId id="315" r:id="rId13"/>
    <p:sldId id="295" r:id="rId14"/>
    <p:sldId id="312" r:id="rId15"/>
    <p:sldId id="313" r:id="rId16"/>
    <p:sldId id="328" r:id="rId17"/>
    <p:sldId id="329" r:id="rId18"/>
    <p:sldId id="323" r:id="rId19"/>
    <p:sldId id="324" r:id="rId20"/>
    <p:sldId id="325" r:id="rId21"/>
    <p:sldId id="326" r:id="rId22"/>
    <p:sldId id="327" r:id="rId23"/>
    <p:sldId id="288" r:id="rId24"/>
    <p:sldId id="275" r:id="rId25"/>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DEDEDE"/>
    <a:srgbClr val="B92D14"/>
    <a:srgbClr val="35759D"/>
    <a:srgbClr val="35B19D"/>
    <a:srgbClr val="20A6C6"/>
    <a:srgbClr val="0033CC"/>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546" autoAdjust="0"/>
    <p:restoredTop sz="95636" autoAdjust="0"/>
  </p:normalViewPr>
  <p:slideViewPr>
    <p:cSldViewPr>
      <p:cViewPr>
        <p:scale>
          <a:sx n="60" d="100"/>
          <a:sy n="60" d="100"/>
        </p:scale>
        <p:origin x="-3000" y="-1044"/>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n-US"/>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17B0B04-992D-429C-9899-1036119F3C58}" type="slidenum">
              <a:rPr lang="en-US" altLang="en-US"/>
              <a:pPr/>
              <a:t>‹#›</a:t>
            </a:fld>
            <a:endParaRPr lang="en-US" altLang="en-US"/>
          </a:p>
        </p:txBody>
      </p:sp>
    </p:spTree>
    <p:extLst>
      <p:ext uri="{BB962C8B-B14F-4D97-AF65-F5344CB8AC3E}">
        <p14:creationId xmlns:p14="http://schemas.microsoft.com/office/powerpoint/2010/main" val="340932624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C7A5E5-653B-4F68-BB4A-EB3733C49138}" type="slidenum">
              <a:rPr lang="en-US" altLang="en-US"/>
              <a:pPr/>
              <a:t>1</a:t>
            </a:fld>
            <a:endParaRPr lang="en-US" alt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6337AE-60D0-4E22-8AC3-5BCDD722A6AF}" type="slidenum">
              <a:rPr lang="en-US" altLang="en-US"/>
              <a:pPr/>
              <a:t>18</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6337AE-60D0-4E22-8AC3-5BCDD722A6AF}" type="slidenum">
              <a:rPr lang="en-US" altLang="en-US"/>
              <a:pPr/>
              <a:t>19</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6337AE-60D0-4E22-8AC3-5BCDD722A6AF}" type="slidenum">
              <a:rPr lang="en-US" altLang="en-US"/>
              <a:pPr/>
              <a:t>20</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6337AE-60D0-4E22-8AC3-5BCDD722A6AF}" type="slidenum">
              <a:rPr lang="en-US" altLang="en-US"/>
              <a:pPr/>
              <a:t>21</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6337AE-60D0-4E22-8AC3-5BCDD722A6AF}" type="slidenum">
              <a:rPr lang="en-US" altLang="en-US"/>
              <a:pPr/>
              <a:t>22</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1/29/2023 9:05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1/29/2023 9:05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0"/>
            <a:ext cx="7772400" cy="70485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algn="r">
              <a:defRPr sz="3600">
                <a:solidFill>
                  <a:schemeClr val="bg1"/>
                </a:solidFill>
              </a:defRPr>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990600" y="5867400"/>
            <a:ext cx="7772400" cy="53340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marL="0" indent="0" algn="r">
              <a:buFontTx/>
              <a:buNone/>
              <a:defRPr sz="2400">
                <a:solidFill>
                  <a:schemeClr val="bg1"/>
                </a:solidFill>
              </a:defRPr>
            </a:lvl1pPr>
          </a:lstStyle>
          <a:p>
            <a:pPr lvl="0"/>
            <a:r>
              <a:rPr lang="en-US" alt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18300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417638"/>
            <a:ext cx="18288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417638"/>
            <a:ext cx="53340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2486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9387987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5900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03870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5021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7785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88663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1522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81410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84651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417638"/>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24384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61950" y="5715000"/>
            <a:ext cx="8305800"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Sunday, January 29, 2023</a:t>
            </a:r>
          </a:p>
        </p:txBody>
      </p:sp>
      <p:sp>
        <p:nvSpPr>
          <p:cNvPr id="5" name="TextBox 4"/>
          <p:cNvSpPr txBox="1"/>
          <p:nvPr/>
        </p:nvSpPr>
        <p:spPr>
          <a:xfrm>
            <a:off x="990600" y="5007114"/>
            <a:ext cx="7239000" cy="707886"/>
          </a:xfrm>
          <a:prstGeom prst="rect">
            <a:avLst/>
          </a:prstGeom>
          <a:noFill/>
        </p:spPr>
        <p:txBody>
          <a:bodyPr wrap="square" rtlCol="0">
            <a:spAutoFit/>
          </a:bodyPr>
          <a:lstStyle/>
          <a:p>
            <a:pPr algn="ctr"/>
            <a:r>
              <a:rPr lang="en-US" sz="4000" b="1" dirty="0" smtClean="0">
                <a:effectLst>
                  <a:outerShdw blurRad="38100" dist="38100" dir="2700000" algn="tl">
                    <a:srgbClr val="000000">
                      <a:alpha val="43137"/>
                    </a:srgbClr>
                  </a:outerShdw>
                </a:effectLst>
              </a:rPr>
              <a:t>A SERMON FOR LIFEGATE</a:t>
            </a:r>
            <a:endParaRPr lang="en-US" sz="4000" b="1" dirty="0">
              <a:effectLst>
                <a:outerShdw blurRad="38100" dist="38100" dir="2700000" algn="tl">
                  <a:srgbClr val="000000">
                    <a:alpha val="43137"/>
                  </a:srgbClr>
                </a:outerShdw>
              </a:effectLst>
            </a:endParaRPr>
          </a:p>
        </p:txBody>
      </p:sp>
      <p:sp>
        <p:nvSpPr>
          <p:cNvPr id="6" name="TextBox 5"/>
          <p:cNvSpPr txBox="1"/>
          <p:nvPr/>
        </p:nvSpPr>
        <p:spPr>
          <a:xfrm>
            <a:off x="1905000" y="3276600"/>
            <a:ext cx="5334000" cy="707886"/>
          </a:xfrm>
          <a:prstGeom prst="rect">
            <a:avLst/>
          </a:prstGeom>
          <a:noFill/>
        </p:spPr>
        <p:txBody>
          <a:bodyPr wrap="square" rtlCol="0">
            <a:spAutoFit/>
          </a:bodyPr>
          <a:lstStyle/>
          <a:p>
            <a:r>
              <a:rPr lang="en-US" sz="4000" b="1" dirty="0" smtClean="0">
                <a:solidFill>
                  <a:schemeClr val="accent4">
                    <a:lumMod val="10000"/>
                  </a:schemeClr>
                </a:solidFill>
                <a:latin typeface="AR JULIAN" panose="02000000000000000000" pitchFamily="2" charset="0"/>
              </a:rPr>
              <a:t>Part 1</a:t>
            </a:r>
            <a:endParaRPr lang="en-US" sz="4000" b="1" dirty="0">
              <a:solidFill>
                <a:schemeClr val="accent4">
                  <a:lumMod val="10000"/>
                </a:schemeClr>
              </a:solidFill>
              <a:latin typeface="AR JULIAN" panose="02000000000000000000" pitchFamily="2" charset="0"/>
            </a:endParaRPr>
          </a:p>
        </p:txBody>
      </p:sp>
      <p:pic>
        <p:nvPicPr>
          <p:cNvPr id="7" name="Picture 6"/>
          <p:cNvPicPr/>
          <p:nvPr/>
        </p:nvPicPr>
        <p:blipFill rotWithShape="1">
          <a:blip r:embed="rId4"/>
          <a:srcRect l="1089" t="2112" b="3520"/>
          <a:stretch/>
        </p:blipFill>
        <p:spPr bwMode="auto">
          <a:xfrm>
            <a:off x="1068309" y="457200"/>
            <a:ext cx="7055246" cy="2849245"/>
          </a:xfrm>
          <a:prstGeom prst="rect">
            <a:avLst/>
          </a:prstGeom>
          <a:ln w="28575">
            <a:solidFill>
              <a:schemeClr val="bg1"/>
            </a:solidFill>
          </a:ln>
          <a:extLst>
            <a:ext uri="{53640926-AAD7-44D8-BBD7-CCE9431645EC}">
              <a14:shadowObscured xmlns:a14="http://schemas.microsoft.com/office/drawing/2010/main"/>
            </a:ext>
          </a:extLst>
        </p:spPr>
      </p:pic>
      <p:sp>
        <p:nvSpPr>
          <p:cNvPr id="2" name="Rectangle 1"/>
          <p:cNvSpPr/>
          <p:nvPr/>
        </p:nvSpPr>
        <p:spPr>
          <a:xfrm>
            <a:off x="685800" y="3969603"/>
            <a:ext cx="7543800" cy="830997"/>
          </a:xfrm>
          <a:prstGeom prst="rect">
            <a:avLst/>
          </a:prstGeom>
        </p:spPr>
        <p:txBody>
          <a:bodyPr wrap="square">
            <a:spAutoFit/>
          </a:bodyPr>
          <a:lstStyle/>
          <a:p>
            <a:r>
              <a:rPr lang="en-US" dirty="0">
                <a:effectLst>
                  <a:outerShdw blurRad="38100" dist="38100" dir="2700000" algn="tl">
                    <a:srgbClr val="000000">
                      <a:alpha val="43137"/>
                    </a:srgbClr>
                  </a:outerShdw>
                </a:effectLst>
              </a:rPr>
              <a:t> He who finds a </a:t>
            </a:r>
            <a:r>
              <a:rPr lang="en-US" dirty="0" smtClean="0">
                <a:effectLst>
                  <a:outerShdw blurRad="38100" dist="38100" dir="2700000" algn="tl">
                    <a:srgbClr val="000000">
                      <a:alpha val="43137"/>
                    </a:srgbClr>
                  </a:outerShdw>
                </a:effectLst>
              </a:rPr>
              <a:t>wife (husband) </a:t>
            </a:r>
            <a:r>
              <a:rPr lang="en-US" dirty="0">
                <a:effectLst>
                  <a:outerShdw blurRad="38100" dist="38100" dir="2700000" algn="tl">
                    <a:srgbClr val="000000">
                      <a:alpha val="43137"/>
                    </a:srgbClr>
                  </a:outerShdw>
                </a:effectLst>
              </a:rPr>
              <a:t>finds what is good and receives favor from the </a:t>
            </a:r>
            <a:r>
              <a:rPr lang="en-US" cap="small" dirty="0">
                <a:effectLst>
                  <a:outerShdw blurRad="38100" dist="38100" dir="2700000" algn="tl">
                    <a:srgbClr val="000000">
                      <a:alpha val="43137"/>
                    </a:srgbClr>
                  </a:outerShdw>
                </a:effectLst>
              </a:rPr>
              <a:t>LORD</a:t>
            </a:r>
            <a:r>
              <a:rPr lang="en-US"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Proverbs </a:t>
            </a:r>
            <a:r>
              <a:rPr lang="en-US" b="1" dirty="0" smtClean="0">
                <a:effectLst>
                  <a:outerShdw blurRad="38100" dist="38100" dir="2700000" algn="tl">
                    <a:srgbClr val="000000">
                      <a:alpha val="43137"/>
                    </a:srgbClr>
                  </a:outerShdw>
                </a:effectLst>
              </a:rPr>
              <a:t>18:22</a:t>
            </a: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528873" y="0"/>
            <a:ext cx="8153400" cy="24384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2800" b="1" kern="0" dirty="0">
                <a:solidFill>
                  <a:srgbClr val="FFFF00"/>
                </a:solidFill>
                <a:effectLst>
                  <a:outerShdw blurRad="38100" dist="38100" dir="2700000" algn="tl">
                    <a:srgbClr val="000000">
                      <a:alpha val="43137"/>
                    </a:srgbClr>
                  </a:outerShdw>
                </a:effectLst>
              </a:rPr>
              <a:t>THERE </a:t>
            </a:r>
            <a:r>
              <a:rPr lang="en-US" sz="2800" b="1" kern="0" dirty="0" smtClean="0">
                <a:solidFill>
                  <a:srgbClr val="FFFF00"/>
                </a:solidFill>
                <a:effectLst>
                  <a:outerShdw blurRad="38100" dist="38100" dir="2700000" algn="tl">
                    <a:srgbClr val="000000">
                      <a:alpha val="43137"/>
                    </a:srgbClr>
                  </a:outerShdw>
                </a:effectLst>
              </a:rPr>
              <a:t>ARE </a:t>
            </a:r>
            <a:r>
              <a:rPr lang="en-US" sz="2800" b="1" kern="0" dirty="0">
                <a:solidFill>
                  <a:srgbClr val="FFFF00"/>
                </a:solidFill>
                <a:effectLst>
                  <a:outerShdw blurRad="38100" dist="38100" dir="2700000" algn="tl">
                    <a:srgbClr val="000000">
                      <a:alpha val="43137"/>
                    </a:srgbClr>
                  </a:outerShdw>
                </a:effectLst>
              </a:rPr>
              <a:t>A FEW CRITICAL AND MANIPULATIVE LIES THAT </a:t>
            </a:r>
            <a:r>
              <a:rPr lang="en-US" sz="2800" b="1" kern="0" dirty="0" smtClean="0">
                <a:solidFill>
                  <a:srgbClr val="FFFF00"/>
                </a:solidFill>
                <a:effectLst>
                  <a:outerShdw blurRad="38100" dist="38100" dir="2700000" algn="tl">
                    <a:srgbClr val="000000">
                      <a:alpha val="43137"/>
                    </a:srgbClr>
                  </a:outerShdw>
                </a:effectLst>
              </a:rPr>
              <a:t>TRAPS </a:t>
            </a:r>
            <a:r>
              <a:rPr lang="en-US" sz="2800" b="1" kern="0" dirty="0">
                <a:solidFill>
                  <a:srgbClr val="FFFF00"/>
                </a:solidFill>
                <a:effectLst>
                  <a:outerShdw blurRad="38100" dist="38100" dir="2700000" algn="tl">
                    <a:srgbClr val="000000">
                      <a:alpha val="43137"/>
                    </a:srgbClr>
                  </a:outerShdw>
                </a:effectLst>
              </a:rPr>
              <a:t>THE MAJORITY OF PEOPLE AND EVEN CHRISTIANS </a:t>
            </a:r>
            <a:r>
              <a:rPr lang="en-US" sz="2800" b="1" kern="0" dirty="0" smtClean="0">
                <a:solidFill>
                  <a:srgbClr val="FFFF00"/>
                </a:solidFill>
                <a:effectLst>
                  <a:outerShdw blurRad="38100" dist="38100" dir="2700000" algn="tl">
                    <a:srgbClr val="000000">
                      <a:alpha val="43137"/>
                    </a:srgbClr>
                  </a:outerShdw>
                </a:effectLst>
              </a:rPr>
              <a:t>INTO </a:t>
            </a:r>
            <a:r>
              <a:rPr lang="en-US" sz="2800" b="1" kern="0" dirty="0">
                <a:solidFill>
                  <a:srgbClr val="FFFF00"/>
                </a:solidFill>
                <a:effectLst>
                  <a:outerShdw blurRad="38100" dist="38100" dir="2700000" algn="tl">
                    <a:srgbClr val="000000">
                      <a:alpha val="43137"/>
                    </a:srgbClr>
                  </a:outerShdw>
                </a:effectLst>
              </a:rPr>
              <a:t>A </a:t>
            </a:r>
            <a:endParaRPr lang="en-US" sz="2800" b="1" kern="0" dirty="0" smtClean="0">
              <a:solidFill>
                <a:srgbClr val="FFFF00"/>
              </a:solidFill>
              <a:effectLst>
                <a:outerShdw blurRad="38100" dist="38100" dir="2700000" algn="tl">
                  <a:srgbClr val="000000">
                    <a:alpha val="43137"/>
                  </a:srgbClr>
                </a:outerShdw>
              </a:effectLst>
            </a:endParaRPr>
          </a:p>
          <a:p>
            <a:pPr algn="ctr"/>
            <a:r>
              <a:rPr lang="en-US" sz="2800" b="1" kern="0" dirty="0" smtClean="0">
                <a:solidFill>
                  <a:srgbClr val="FFFF00"/>
                </a:solidFill>
                <a:effectLst>
                  <a:outerShdw blurRad="38100" dist="38100" dir="2700000" algn="tl">
                    <a:srgbClr val="000000">
                      <a:alpha val="43137"/>
                    </a:srgbClr>
                  </a:outerShdw>
                </a:effectLst>
              </a:rPr>
              <a:t>CLOSED </a:t>
            </a:r>
            <a:r>
              <a:rPr lang="en-US" sz="2800" b="1" kern="0" dirty="0">
                <a:solidFill>
                  <a:srgbClr val="FFFF00"/>
                </a:solidFill>
                <a:effectLst>
                  <a:outerShdw blurRad="38100" dist="38100" dir="2700000" algn="tl">
                    <a:srgbClr val="000000">
                      <a:alpha val="43137"/>
                    </a:srgbClr>
                  </a:outerShdw>
                </a:effectLst>
              </a:rPr>
              <a:t>LOOP OF </a:t>
            </a:r>
            <a:r>
              <a:rPr lang="en-US" sz="2800" b="1" kern="0" dirty="0" smtClean="0">
                <a:solidFill>
                  <a:srgbClr val="FFFF00"/>
                </a:solidFill>
                <a:effectLst>
                  <a:outerShdw blurRad="38100" dist="38100" dir="2700000" algn="tl">
                    <a:srgbClr val="000000">
                      <a:alpha val="43137"/>
                    </a:srgbClr>
                  </a:outerShdw>
                </a:effectLst>
              </a:rPr>
              <a:t>SELF FOCUS</a:t>
            </a:r>
            <a:endParaRPr lang="en-US" sz="2800" b="1" kern="0" dirty="0">
              <a:solidFill>
                <a:srgbClr val="FFFF00"/>
              </a:solidFill>
              <a:effectLst>
                <a:outerShdw blurRad="38100" dist="38100" dir="2700000" algn="tl">
                  <a:srgbClr val="000000">
                    <a:alpha val="43137"/>
                  </a:srgbClr>
                </a:outerShdw>
              </a:effectLst>
            </a:endParaRPr>
          </a:p>
        </p:txBody>
      </p:sp>
      <p:sp>
        <p:nvSpPr>
          <p:cNvPr id="2" name="Rectangle 1"/>
          <p:cNvSpPr/>
          <p:nvPr/>
        </p:nvSpPr>
        <p:spPr>
          <a:xfrm>
            <a:off x="605073" y="3733800"/>
            <a:ext cx="8005527" cy="1569660"/>
          </a:xfrm>
          <a:prstGeom prst="rect">
            <a:avLst/>
          </a:prstGeom>
        </p:spPr>
        <p:txBody>
          <a:bodyPr wrap="square">
            <a:spAutoFit/>
          </a:bodyPr>
          <a:lstStyle/>
          <a:p>
            <a:pPr algn="l"/>
            <a:r>
              <a:rPr lang="en-US" dirty="0" smtClean="0"/>
              <a:t>IT SAYS </a:t>
            </a:r>
            <a:r>
              <a:rPr lang="en-US" dirty="0"/>
              <a:t>– I WILL NOT GIVE MYSELF TO GOD </a:t>
            </a:r>
            <a:r>
              <a:rPr lang="en-US" dirty="0" smtClean="0"/>
              <a:t> </a:t>
            </a:r>
            <a:r>
              <a:rPr lang="en-US" dirty="0"/>
              <a:t>WITH ALL MY HEART AND SOUL BECAUSE I  KNOW I WILL </a:t>
            </a:r>
            <a:r>
              <a:rPr lang="en-US" dirty="0" smtClean="0"/>
              <a:t>ULTIMATELY FAIL</a:t>
            </a:r>
            <a:r>
              <a:rPr lang="en-US" dirty="0"/>
              <a:t>. SO WHY </a:t>
            </a:r>
            <a:r>
              <a:rPr lang="en-US" dirty="0" smtClean="0"/>
              <a:t>TRY? I </a:t>
            </a:r>
            <a:r>
              <a:rPr lang="en-US" dirty="0"/>
              <a:t>AM A HYPOCRITE SO I </a:t>
            </a:r>
            <a:r>
              <a:rPr lang="en-US" dirty="0" smtClean="0"/>
              <a:t>MAY AS WELL  </a:t>
            </a:r>
            <a:r>
              <a:rPr lang="en-US" dirty="0"/>
              <a:t>STAY ONE. </a:t>
            </a:r>
          </a:p>
        </p:txBody>
      </p:sp>
      <p:sp>
        <p:nvSpPr>
          <p:cNvPr id="5" name="TextBox 4"/>
          <p:cNvSpPr txBox="1"/>
          <p:nvPr/>
        </p:nvSpPr>
        <p:spPr>
          <a:xfrm>
            <a:off x="762000" y="2819400"/>
            <a:ext cx="7620000" cy="707886"/>
          </a:xfrm>
          <a:prstGeom prst="rect">
            <a:avLst/>
          </a:prstGeom>
          <a:noFill/>
        </p:spPr>
        <p:txBody>
          <a:bodyPr wrap="square" rtlCol="0">
            <a:spAutoFit/>
          </a:bodyPr>
          <a:lstStyle/>
          <a:p>
            <a:r>
              <a:rPr lang="en-US" sz="4000" dirty="0" smtClean="0">
                <a:solidFill>
                  <a:srgbClr val="FFFF00"/>
                </a:solidFill>
              </a:rPr>
              <a:t>CONVENIENT DEFEATISM</a:t>
            </a:r>
            <a:endParaRPr lang="en-US" sz="4000" dirty="0">
              <a:solidFill>
                <a:srgbClr val="FFFF00"/>
              </a:solidFill>
            </a:endParaRPr>
          </a:p>
        </p:txBody>
      </p:sp>
      <p:sp>
        <p:nvSpPr>
          <p:cNvPr id="6" name="Rectangle 5"/>
          <p:cNvSpPr/>
          <p:nvPr/>
        </p:nvSpPr>
        <p:spPr>
          <a:xfrm>
            <a:off x="602809" y="5410200"/>
            <a:ext cx="8005527" cy="1200329"/>
          </a:xfrm>
          <a:prstGeom prst="rect">
            <a:avLst/>
          </a:prstGeom>
        </p:spPr>
        <p:txBody>
          <a:bodyPr wrap="square">
            <a:spAutoFit/>
          </a:bodyPr>
          <a:lstStyle/>
          <a:p>
            <a:pPr algn="l"/>
            <a:r>
              <a:rPr lang="en-US" dirty="0" smtClean="0"/>
              <a:t>GOD CANNOT BLESS OUR EXCUSES AND LACK OF VALUE PLACED ON HIM, WE ARE WELL ABLE TO PLEASE THE LORD. HIS GRACE IS SUFFICIENT!!! </a:t>
            </a:r>
            <a:endParaRPr lang="en-US" dirty="0"/>
          </a:p>
        </p:txBody>
      </p:sp>
    </p:spTree>
    <p:extLst>
      <p:ext uri="{BB962C8B-B14F-4D97-AF65-F5344CB8AC3E}">
        <p14:creationId xmlns:p14="http://schemas.microsoft.com/office/powerpoint/2010/main" val="9118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3036" y="1371600"/>
            <a:ext cx="8005527" cy="2246769"/>
          </a:xfrm>
          <a:prstGeom prst="rect">
            <a:avLst/>
          </a:prstGeom>
        </p:spPr>
        <p:txBody>
          <a:bodyPr wrap="square">
            <a:spAutoFit/>
          </a:bodyPr>
          <a:lstStyle/>
          <a:p>
            <a:pPr algn="l"/>
            <a:r>
              <a:rPr lang="en-US" sz="2000" dirty="0" smtClean="0"/>
              <a:t>SIMILARLY THIS LIE </a:t>
            </a:r>
            <a:r>
              <a:rPr lang="en-US" sz="2000" dirty="0"/>
              <a:t>SAYS I WILL NOT FULLY COMMIT MYSELF TO MY SPOUSE BECAUSE  THEY ARE IMPERFECT AND </a:t>
            </a:r>
            <a:r>
              <a:rPr lang="en-US" sz="2000" dirty="0" smtClean="0"/>
              <a:t>NOT FULLY COMMITTED TO ME EITHER. TO SEEK A VIBRANT MARRIAGE WILL </a:t>
            </a:r>
            <a:r>
              <a:rPr lang="en-US" sz="2000" dirty="0"/>
              <a:t>ONLY </a:t>
            </a:r>
            <a:r>
              <a:rPr lang="en-US" sz="2000" dirty="0" smtClean="0"/>
              <a:t>FAIL– </a:t>
            </a:r>
            <a:r>
              <a:rPr lang="en-US" sz="2000" dirty="0"/>
              <a:t>WHY SHOULD I SET MYSELF UP FOR DISAPPOINTMENT. </a:t>
            </a:r>
            <a:r>
              <a:rPr lang="en-US" sz="2000" dirty="0" smtClean="0"/>
              <a:t>(IF MY PARTNER MAKES ME HAPPY I WILL MAKE THEM HAPPY – BUT I WILL NOT BE SURPRISED IF WE JUST GET ALONG.) </a:t>
            </a:r>
            <a:endParaRPr lang="en-US" sz="2000" dirty="0"/>
          </a:p>
        </p:txBody>
      </p:sp>
      <p:sp>
        <p:nvSpPr>
          <p:cNvPr id="5" name="TextBox 4"/>
          <p:cNvSpPr txBox="1"/>
          <p:nvPr/>
        </p:nvSpPr>
        <p:spPr>
          <a:xfrm>
            <a:off x="685800" y="152400"/>
            <a:ext cx="7620000" cy="1200329"/>
          </a:xfrm>
          <a:prstGeom prst="rect">
            <a:avLst/>
          </a:prstGeom>
          <a:solidFill>
            <a:schemeClr val="accent1">
              <a:alpha val="41000"/>
            </a:schemeClr>
          </a:solid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PROTECTING MYSELF BY</a:t>
            </a:r>
          </a:p>
          <a:p>
            <a:r>
              <a:rPr lang="en-US" sz="3600" b="1" dirty="0" smtClean="0">
                <a:solidFill>
                  <a:srgbClr val="FFFF00"/>
                </a:solidFill>
                <a:effectLst>
                  <a:outerShdw blurRad="38100" dist="38100" dir="2700000" algn="tl">
                    <a:srgbClr val="000000">
                      <a:alpha val="43137"/>
                    </a:srgbClr>
                  </a:outerShdw>
                </a:effectLst>
              </a:rPr>
              <a:t>LOW EXPECTATIONS </a:t>
            </a:r>
            <a:endParaRPr lang="en-US" sz="3600" b="1"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609600" y="5581471"/>
            <a:ext cx="8001000" cy="1200329"/>
          </a:xfrm>
          <a:prstGeom prst="rect">
            <a:avLst/>
          </a:prstGeom>
        </p:spPr>
        <p:txBody>
          <a:bodyPr wrap="square">
            <a:spAutoFit/>
          </a:bodyPr>
          <a:lstStyle/>
          <a:p>
            <a:r>
              <a:rPr lang="en-US" dirty="0">
                <a:solidFill>
                  <a:srgbClr val="FFFF00"/>
                </a:solidFill>
              </a:rPr>
              <a:t>WHAT WOULD IT LOOK LIKE FOR ME TO ACTIVELY AND ENERGETICALLY PURSUE MY </a:t>
            </a:r>
            <a:r>
              <a:rPr lang="en-US" dirty="0" smtClean="0">
                <a:solidFill>
                  <a:srgbClr val="FFFF00"/>
                </a:solidFill>
              </a:rPr>
              <a:t>SPOUSE?” </a:t>
            </a:r>
          </a:p>
          <a:p>
            <a:r>
              <a:rPr lang="en-US" dirty="0" smtClean="0"/>
              <a:t>Josh McPherson Grace City Church </a:t>
            </a:r>
            <a:endParaRPr lang="en-US" dirty="0"/>
          </a:p>
        </p:txBody>
      </p:sp>
      <p:sp>
        <p:nvSpPr>
          <p:cNvPr id="6" name="Rectangle 5"/>
          <p:cNvSpPr/>
          <p:nvPr/>
        </p:nvSpPr>
        <p:spPr>
          <a:xfrm>
            <a:off x="457200" y="3657600"/>
            <a:ext cx="8382378" cy="1785104"/>
          </a:xfrm>
          <a:prstGeom prst="rect">
            <a:avLst/>
          </a:prstGeom>
        </p:spPr>
        <p:txBody>
          <a:bodyPr wrap="square">
            <a:spAutoFit/>
          </a:bodyPr>
          <a:lstStyle/>
          <a:p>
            <a:r>
              <a:rPr lang="en-US" sz="2200" dirty="0" smtClean="0"/>
              <a:t>We </a:t>
            </a:r>
            <a:r>
              <a:rPr lang="en-US" sz="2200" dirty="0"/>
              <a:t>have spoken freely to you, Corinthians, and opened wide our hearts to you. </a:t>
            </a:r>
            <a:r>
              <a:rPr lang="en-US" sz="2200" baseline="30000" dirty="0"/>
              <a:t>12 </a:t>
            </a:r>
            <a:r>
              <a:rPr lang="en-US" sz="2200" dirty="0"/>
              <a:t> </a:t>
            </a:r>
            <a:r>
              <a:rPr lang="en-US" sz="2200" dirty="0">
                <a:solidFill>
                  <a:srgbClr val="FFFF00"/>
                </a:solidFill>
              </a:rPr>
              <a:t>We are not withholding our affection from you</a:t>
            </a:r>
            <a:r>
              <a:rPr lang="en-US" sz="2200" dirty="0"/>
              <a:t>, but you are withholding yours from us. </a:t>
            </a:r>
            <a:r>
              <a:rPr lang="en-US" sz="2200" baseline="30000" dirty="0"/>
              <a:t>13 </a:t>
            </a:r>
            <a:r>
              <a:rPr lang="en-US" sz="2200" dirty="0"/>
              <a:t> As a fair exchange--I speak as to my children--open wide your hearts also. </a:t>
            </a:r>
            <a:endParaRPr lang="en-US" sz="2200" dirty="0" smtClean="0"/>
          </a:p>
          <a:p>
            <a:r>
              <a:rPr lang="en-US" sz="2200" b="1" dirty="0" smtClean="0"/>
              <a:t>2 </a:t>
            </a:r>
            <a:r>
              <a:rPr lang="en-US" sz="2200" b="1" dirty="0"/>
              <a:t>Corinthians 6:11-13 (NIV) </a:t>
            </a:r>
            <a:endParaRPr lang="en-US" sz="2200" dirty="0"/>
          </a:p>
        </p:txBody>
      </p:sp>
    </p:spTree>
    <p:extLst>
      <p:ext uri="{BB962C8B-B14F-4D97-AF65-F5344CB8AC3E}">
        <p14:creationId xmlns:p14="http://schemas.microsoft.com/office/powerpoint/2010/main" val="77124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228600"/>
            <a:ext cx="8686800" cy="1077218"/>
          </a:xfrm>
          <a:prstGeom prst="rect">
            <a:avLst/>
          </a:prstGeom>
          <a:solidFill>
            <a:schemeClr val="accent1">
              <a:alpha val="42000"/>
            </a:schemeClr>
          </a:solidFill>
        </p:spPr>
        <p:txBody>
          <a:bodyPr wrap="square" rtlCol="0">
            <a:spAutoFit/>
          </a:bodyPr>
          <a:lstStyle/>
          <a:p>
            <a:r>
              <a:rPr lang="en-US" sz="3200" b="1" dirty="0" smtClean="0">
                <a:solidFill>
                  <a:srgbClr val="FFFF00"/>
                </a:solidFill>
                <a:effectLst>
                  <a:outerShdw blurRad="38100" dist="38100" dir="2700000" algn="tl">
                    <a:srgbClr val="000000">
                      <a:alpha val="43137"/>
                    </a:srgbClr>
                  </a:outerShdw>
                </a:effectLst>
              </a:rPr>
              <a:t>IF I CONTRIBUTE FAITHFULLY TO THE HOUSEHOLD THAT’S ALL THAT MATTERS</a:t>
            </a:r>
            <a:endParaRPr lang="en-US" sz="3200" b="1" dirty="0">
              <a:solidFill>
                <a:srgbClr val="FFFF00"/>
              </a:solidFill>
              <a:effectLst>
                <a:outerShdw blurRad="38100" dist="38100" dir="2700000" algn="tl">
                  <a:srgbClr val="000000">
                    <a:alpha val="43137"/>
                  </a:srgbClr>
                </a:outerShdw>
              </a:effectLst>
            </a:endParaRPr>
          </a:p>
        </p:txBody>
      </p:sp>
      <p:sp>
        <p:nvSpPr>
          <p:cNvPr id="3" name="Rectangle 2"/>
          <p:cNvSpPr/>
          <p:nvPr/>
        </p:nvSpPr>
        <p:spPr>
          <a:xfrm>
            <a:off x="381000" y="4754940"/>
            <a:ext cx="8305800" cy="1569660"/>
          </a:xfrm>
          <a:prstGeom prst="rect">
            <a:avLst/>
          </a:prstGeom>
        </p:spPr>
        <p:txBody>
          <a:bodyPr wrap="square">
            <a:spAutoFit/>
          </a:bodyPr>
          <a:lstStyle/>
          <a:p>
            <a:r>
              <a:rPr lang="en-US" dirty="0"/>
              <a:t>THE GREATEST </a:t>
            </a:r>
            <a:r>
              <a:rPr lang="en-US" dirty="0" smtClean="0"/>
              <a:t>LIE </a:t>
            </a:r>
            <a:r>
              <a:rPr lang="en-US" dirty="0"/>
              <a:t>IS THE PERSONAL REASONING OR THE SANCTIONING OF A MINIMALISTIC INTIMACY WITH YOUR SPOUSE BECAUSE </a:t>
            </a:r>
            <a:r>
              <a:rPr lang="en-US" dirty="0" smtClean="0"/>
              <a:t>YOU ARE PERFORMING SOME DUTY ALREADY REQUIRED BY GOD. </a:t>
            </a:r>
            <a:endParaRPr lang="en-US" dirty="0"/>
          </a:p>
        </p:txBody>
      </p:sp>
      <p:sp>
        <p:nvSpPr>
          <p:cNvPr id="4" name="Rectangle 3"/>
          <p:cNvSpPr/>
          <p:nvPr/>
        </p:nvSpPr>
        <p:spPr>
          <a:xfrm>
            <a:off x="381000" y="3048000"/>
            <a:ext cx="8305800" cy="1200329"/>
          </a:xfrm>
          <a:prstGeom prst="rect">
            <a:avLst/>
          </a:prstGeom>
        </p:spPr>
        <p:txBody>
          <a:bodyPr wrap="square">
            <a:spAutoFit/>
          </a:bodyPr>
          <a:lstStyle/>
          <a:p>
            <a:r>
              <a:rPr lang="en-US" dirty="0" smtClean="0">
                <a:solidFill>
                  <a:srgbClr val="FFFF00"/>
                </a:solidFill>
              </a:rPr>
              <a:t> “I’m </a:t>
            </a:r>
            <a:r>
              <a:rPr lang="en-US" dirty="0">
                <a:solidFill>
                  <a:srgbClr val="FFFF00"/>
                </a:solidFill>
              </a:rPr>
              <a:t>going to ignore the things I need to do to make my relationship with God </a:t>
            </a:r>
            <a:r>
              <a:rPr lang="en-US" dirty="0" smtClean="0">
                <a:solidFill>
                  <a:srgbClr val="FFFF00"/>
                </a:solidFill>
              </a:rPr>
              <a:t>and my </a:t>
            </a:r>
            <a:r>
              <a:rPr lang="en-US" dirty="0">
                <a:solidFill>
                  <a:srgbClr val="FFFF00"/>
                </a:solidFill>
              </a:rPr>
              <a:t>Spouse stronger – </a:t>
            </a:r>
            <a:r>
              <a:rPr lang="en-US" dirty="0" smtClean="0">
                <a:solidFill>
                  <a:srgbClr val="FFFF00"/>
                </a:solidFill>
              </a:rPr>
              <a:t>BECAUSE </a:t>
            </a:r>
            <a:r>
              <a:rPr lang="en-US" dirty="0">
                <a:solidFill>
                  <a:srgbClr val="FFFF00"/>
                </a:solidFill>
              </a:rPr>
              <a:t>I HAVE TO MAKE </a:t>
            </a:r>
            <a:r>
              <a:rPr lang="en-US" dirty="0" smtClean="0">
                <a:solidFill>
                  <a:srgbClr val="FFFF00"/>
                </a:solidFill>
              </a:rPr>
              <a:t>MONEY FOR YOU DEAR.” </a:t>
            </a:r>
            <a:endParaRPr lang="en-US" dirty="0">
              <a:solidFill>
                <a:srgbClr val="FFFF00"/>
              </a:solidFill>
            </a:endParaRPr>
          </a:p>
        </p:txBody>
      </p:sp>
      <p:sp>
        <p:nvSpPr>
          <p:cNvPr id="6" name="Rectangle 5"/>
          <p:cNvSpPr/>
          <p:nvPr/>
        </p:nvSpPr>
        <p:spPr>
          <a:xfrm>
            <a:off x="381377" y="1828800"/>
            <a:ext cx="8305800" cy="830997"/>
          </a:xfrm>
          <a:prstGeom prst="rect">
            <a:avLst/>
          </a:prstGeom>
        </p:spPr>
        <p:txBody>
          <a:bodyPr wrap="square">
            <a:spAutoFit/>
          </a:bodyPr>
          <a:lstStyle/>
          <a:p>
            <a:r>
              <a:rPr lang="en-US" dirty="0" smtClean="0"/>
              <a:t>WE THROW OURSELVES INTO DUTY SO WE CAN IGNORE THE STRUGGLES OF THE RELATIONSHIP</a:t>
            </a:r>
            <a:endParaRPr lang="en-US" dirty="0"/>
          </a:p>
        </p:txBody>
      </p:sp>
    </p:spTree>
    <p:extLst>
      <p:ext uri="{BB962C8B-B14F-4D97-AF65-F5344CB8AC3E}">
        <p14:creationId xmlns:p14="http://schemas.microsoft.com/office/powerpoint/2010/main" val="92091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152400"/>
            <a:ext cx="8991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5400" kern="0" dirty="0" smtClean="0">
                <a:solidFill>
                  <a:srgbClr val="FFFF00"/>
                </a:solidFill>
                <a:effectLst>
                  <a:outerShdw blurRad="38100" dist="38100" dir="2700000" algn="tl">
                    <a:srgbClr val="000000">
                      <a:alpha val="43137"/>
                    </a:srgbClr>
                  </a:outerShdw>
                </a:effectLst>
              </a:rPr>
              <a:t>Three Marriage Myths</a:t>
            </a:r>
            <a:endParaRPr lang="en-US" sz="5400" kern="0" dirty="0">
              <a:solidFill>
                <a:srgbClr val="FFFF00"/>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694641"/>
            <a:ext cx="3157396" cy="2105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6200" y="1295400"/>
            <a:ext cx="2895600" cy="707886"/>
          </a:xfrm>
          <a:prstGeom prst="rect">
            <a:avLst/>
          </a:prstGeom>
        </p:spPr>
        <p:txBody>
          <a:bodyPr wrap="square">
            <a:spAutoFit/>
          </a:bodyPr>
          <a:lstStyle/>
          <a:p>
            <a:r>
              <a:rPr lang="en-US" sz="4000" kern="0" dirty="0" smtClean="0">
                <a:solidFill>
                  <a:srgbClr val="FFFF00"/>
                </a:solidFill>
                <a:effectLst>
                  <a:outerShdw blurRad="38100" dist="38100" dir="2700000" algn="tl">
                    <a:srgbClr val="000000">
                      <a:alpha val="43137"/>
                    </a:srgbClr>
                  </a:outerShdw>
                </a:effectLst>
              </a:rPr>
              <a:t>Myth 1</a:t>
            </a:r>
            <a:endParaRPr lang="en-US" sz="4000" dirty="0"/>
          </a:p>
        </p:txBody>
      </p:sp>
      <p:sp>
        <p:nvSpPr>
          <p:cNvPr id="7" name="Rectangle 6"/>
          <p:cNvSpPr/>
          <p:nvPr/>
        </p:nvSpPr>
        <p:spPr>
          <a:xfrm>
            <a:off x="376472" y="1959114"/>
            <a:ext cx="8462727" cy="646331"/>
          </a:xfrm>
          <a:prstGeom prst="rect">
            <a:avLst/>
          </a:prstGeom>
        </p:spPr>
        <p:txBody>
          <a:bodyPr wrap="square">
            <a:spAutoFit/>
          </a:bodyPr>
          <a:lstStyle/>
          <a:p>
            <a:pPr algn="l"/>
            <a:r>
              <a:rPr lang="en-US" sz="3600" kern="0" dirty="0" smtClean="0">
                <a:effectLst>
                  <a:outerShdw blurRad="38100" dist="38100" dir="2700000" algn="tl">
                    <a:srgbClr val="000000">
                      <a:alpha val="43137"/>
                    </a:srgbClr>
                  </a:outerShdw>
                </a:effectLst>
              </a:rPr>
              <a:t>The “Soul Mate” Trap – Illusion </a:t>
            </a:r>
            <a:endParaRPr lang="en-US" sz="3600" dirty="0"/>
          </a:p>
        </p:txBody>
      </p:sp>
      <p:sp>
        <p:nvSpPr>
          <p:cNvPr id="8" name="Rectangle 7"/>
          <p:cNvSpPr/>
          <p:nvPr/>
        </p:nvSpPr>
        <p:spPr>
          <a:xfrm>
            <a:off x="4495800" y="2895600"/>
            <a:ext cx="4572000" cy="954107"/>
          </a:xfrm>
          <a:prstGeom prst="rect">
            <a:avLst/>
          </a:prstGeom>
        </p:spPr>
        <p:txBody>
          <a:bodyPr wrap="square">
            <a:spAutoFit/>
          </a:bodyPr>
          <a:lstStyle/>
          <a:p>
            <a:pPr algn="l"/>
            <a:r>
              <a:rPr lang="en-US" sz="2800" kern="0" dirty="0" smtClean="0">
                <a:effectLst>
                  <a:outerShdw blurRad="38100" dist="38100" dir="2700000" algn="tl">
                    <a:srgbClr val="000000">
                      <a:alpha val="43137"/>
                    </a:srgbClr>
                  </a:outerShdw>
                </a:effectLst>
              </a:rPr>
              <a:t>If I Find my soul mate it will be easy.</a:t>
            </a:r>
            <a:endParaRPr lang="en-US" sz="2800" dirty="0"/>
          </a:p>
        </p:txBody>
      </p:sp>
      <p:sp>
        <p:nvSpPr>
          <p:cNvPr id="9" name="Rectangle 8"/>
          <p:cNvSpPr/>
          <p:nvPr/>
        </p:nvSpPr>
        <p:spPr>
          <a:xfrm>
            <a:off x="4419600" y="3951744"/>
            <a:ext cx="4572000" cy="2677656"/>
          </a:xfrm>
          <a:prstGeom prst="rect">
            <a:avLst/>
          </a:prstGeom>
        </p:spPr>
        <p:txBody>
          <a:bodyPr wrap="square">
            <a:spAutoFit/>
          </a:bodyPr>
          <a:lstStyle/>
          <a:p>
            <a:pPr algn="l"/>
            <a:r>
              <a:rPr lang="en-US" sz="2800" kern="0" dirty="0" smtClean="0">
                <a:effectLst>
                  <a:outerShdw blurRad="38100" dist="38100" dir="2700000" algn="tl">
                    <a:srgbClr val="000000">
                      <a:alpha val="43137"/>
                    </a:srgbClr>
                  </a:outerShdw>
                </a:effectLst>
              </a:rPr>
              <a:t>My marriage is broken because my partner is not my “intended” soul mate – I made a mistake. If I had so and so they would make a better soul mate. </a:t>
            </a:r>
            <a:endParaRPr lang="en-US" sz="2800" dirty="0"/>
          </a:p>
        </p:txBody>
      </p:sp>
      <p:sp>
        <p:nvSpPr>
          <p:cNvPr id="10" name="Rectangle 9"/>
          <p:cNvSpPr/>
          <p:nvPr/>
        </p:nvSpPr>
        <p:spPr>
          <a:xfrm>
            <a:off x="152400" y="4842808"/>
            <a:ext cx="4191000" cy="1938992"/>
          </a:xfrm>
          <a:prstGeom prst="rect">
            <a:avLst/>
          </a:prstGeom>
        </p:spPr>
        <p:txBody>
          <a:bodyPr wrap="square">
            <a:spAutoFit/>
          </a:bodyPr>
          <a:lstStyle/>
          <a:p>
            <a:pPr algn="l"/>
            <a:r>
              <a:rPr lang="en-US" b="1" kern="0" dirty="0" smtClean="0">
                <a:solidFill>
                  <a:srgbClr val="FFFF00"/>
                </a:solidFill>
                <a:effectLst>
                  <a:outerShdw blurRad="38100" dist="38100" dir="2700000" algn="tl">
                    <a:srgbClr val="000000">
                      <a:alpha val="43137"/>
                    </a:srgbClr>
                  </a:outerShdw>
                </a:effectLst>
              </a:rPr>
              <a:t>NEWS FLASH </a:t>
            </a:r>
            <a:r>
              <a:rPr lang="en-US" kern="0" dirty="0" smtClean="0">
                <a:effectLst>
                  <a:outerShdw blurRad="38100" dist="38100" dir="2700000" algn="tl">
                    <a:srgbClr val="000000">
                      <a:alpha val="43137"/>
                    </a:srgbClr>
                  </a:outerShdw>
                </a:effectLst>
              </a:rPr>
              <a:t>– God makes the most unlikely couples into soul mates by a process of transformation and fillings of the Holy Spirit.   </a:t>
            </a:r>
            <a:endParaRPr lang="en-US" dirty="0"/>
          </a:p>
        </p:txBody>
      </p:sp>
    </p:spTree>
    <p:extLst>
      <p:ext uri="{BB962C8B-B14F-4D97-AF65-F5344CB8AC3E}">
        <p14:creationId xmlns:p14="http://schemas.microsoft.com/office/powerpoint/2010/main" val="419046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152400"/>
            <a:ext cx="8991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5400" kern="0" dirty="0" smtClean="0">
                <a:solidFill>
                  <a:srgbClr val="FFFF00"/>
                </a:solidFill>
                <a:effectLst>
                  <a:outerShdw blurRad="38100" dist="38100" dir="2700000" algn="tl">
                    <a:srgbClr val="000000">
                      <a:alpha val="43137"/>
                    </a:srgbClr>
                  </a:outerShdw>
                </a:effectLst>
              </a:rPr>
              <a:t>Three Marriage Myths</a:t>
            </a:r>
            <a:endParaRPr lang="en-US" sz="5400" kern="0" dirty="0">
              <a:solidFill>
                <a:srgbClr val="FFFF00"/>
              </a:solidFill>
              <a:effectLst>
                <a:outerShdw blurRad="38100" dist="38100" dir="2700000" algn="tl">
                  <a:srgbClr val="000000">
                    <a:alpha val="43137"/>
                  </a:srgbClr>
                </a:outerShdw>
              </a:effectLst>
            </a:endParaRPr>
          </a:p>
        </p:txBody>
      </p:sp>
      <p:sp>
        <p:nvSpPr>
          <p:cNvPr id="2" name="Rectangle 1"/>
          <p:cNvSpPr/>
          <p:nvPr/>
        </p:nvSpPr>
        <p:spPr>
          <a:xfrm>
            <a:off x="-76200" y="1295400"/>
            <a:ext cx="2895600" cy="707886"/>
          </a:xfrm>
          <a:prstGeom prst="rect">
            <a:avLst/>
          </a:prstGeom>
        </p:spPr>
        <p:txBody>
          <a:bodyPr wrap="square">
            <a:spAutoFit/>
          </a:bodyPr>
          <a:lstStyle/>
          <a:p>
            <a:r>
              <a:rPr lang="en-US" sz="4000" kern="0" dirty="0" smtClean="0">
                <a:solidFill>
                  <a:srgbClr val="FFFF00"/>
                </a:solidFill>
                <a:effectLst>
                  <a:outerShdw blurRad="38100" dist="38100" dir="2700000" algn="tl">
                    <a:srgbClr val="000000">
                      <a:alpha val="43137"/>
                    </a:srgbClr>
                  </a:outerShdw>
                </a:effectLst>
              </a:rPr>
              <a:t>Myth 2</a:t>
            </a:r>
            <a:endParaRPr lang="en-US" sz="4000" dirty="0"/>
          </a:p>
        </p:txBody>
      </p:sp>
      <p:sp>
        <p:nvSpPr>
          <p:cNvPr id="7" name="Rectangle 6"/>
          <p:cNvSpPr/>
          <p:nvPr/>
        </p:nvSpPr>
        <p:spPr>
          <a:xfrm>
            <a:off x="376472" y="1959114"/>
            <a:ext cx="8462727" cy="1200329"/>
          </a:xfrm>
          <a:prstGeom prst="rect">
            <a:avLst/>
          </a:prstGeom>
        </p:spPr>
        <p:txBody>
          <a:bodyPr wrap="square">
            <a:spAutoFit/>
          </a:bodyPr>
          <a:lstStyle/>
          <a:p>
            <a:pPr algn="l"/>
            <a:r>
              <a:rPr lang="en-US" sz="3600" kern="0" dirty="0" smtClean="0">
                <a:effectLst>
                  <a:outerShdw blurRad="38100" dist="38100" dir="2700000" algn="tl">
                    <a:srgbClr val="000000">
                      <a:alpha val="43137"/>
                    </a:srgbClr>
                  </a:outerShdw>
                </a:effectLst>
              </a:rPr>
              <a:t>If our finances, kids, careers, and home were in order then we would be happy</a:t>
            </a:r>
            <a:endParaRPr lang="en-US" sz="3600" dirty="0"/>
          </a:p>
        </p:txBody>
      </p:sp>
      <p:sp>
        <p:nvSpPr>
          <p:cNvPr id="8" name="Rectangle 7"/>
          <p:cNvSpPr/>
          <p:nvPr/>
        </p:nvSpPr>
        <p:spPr>
          <a:xfrm>
            <a:off x="3657600" y="3289518"/>
            <a:ext cx="4800600" cy="1815882"/>
          </a:xfrm>
          <a:prstGeom prst="rect">
            <a:avLst/>
          </a:prstGeom>
        </p:spPr>
        <p:txBody>
          <a:bodyPr wrap="square">
            <a:spAutoFit/>
          </a:bodyPr>
          <a:lstStyle/>
          <a:p>
            <a:pPr algn="l"/>
            <a:r>
              <a:rPr lang="en-US" sz="2800" kern="0" dirty="0" smtClean="0">
                <a:effectLst>
                  <a:outerShdw blurRad="38100" dist="38100" dir="2700000" algn="tl">
                    <a:srgbClr val="000000">
                      <a:alpha val="43137"/>
                    </a:srgbClr>
                  </a:outerShdw>
                </a:effectLst>
              </a:rPr>
              <a:t>Some of the most ordered people can be miserable in their marriage because the core relationship is broken.  </a:t>
            </a:r>
            <a:endParaRPr lang="en-US" sz="2800" dirty="0"/>
          </a:p>
        </p:txBody>
      </p:sp>
      <p:sp>
        <p:nvSpPr>
          <p:cNvPr id="9" name="Rectangle 8"/>
          <p:cNvSpPr/>
          <p:nvPr/>
        </p:nvSpPr>
        <p:spPr>
          <a:xfrm>
            <a:off x="3656091" y="5257800"/>
            <a:ext cx="4952999" cy="1384995"/>
          </a:xfrm>
          <a:prstGeom prst="rect">
            <a:avLst/>
          </a:prstGeom>
        </p:spPr>
        <p:txBody>
          <a:bodyPr wrap="square">
            <a:spAutoFit/>
          </a:bodyPr>
          <a:lstStyle/>
          <a:p>
            <a:pPr algn="l"/>
            <a:r>
              <a:rPr lang="en-US" sz="2800" kern="0" dirty="0" smtClean="0">
                <a:effectLst>
                  <a:outerShdw blurRad="38100" dist="38100" dir="2700000" algn="tl">
                    <a:srgbClr val="000000">
                      <a:alpha val="43137"/>
                    </a:srgbClr>
                  </a:outerShdw>
                </a:effectLst>
              </a:rPr>
              <a:t>Marriage is more about the heart connection to each other than the stuff of life. </a:t>
            </a:r>
            <a:endParaRPr lang="en-US" sz="2800" dirty="0"/>
          </a:p>
        </p:txBody>
      </p:sp>
      <p:pic>
        <p:nvPicPr>
          <p:cNvPr id="3074" name="Picture 2" descr="What Is a Soulmate—and How to Know if You've Found You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048" y="3505199"/>
            <a:ext cx="2933700" cy="2933700"/>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23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152400"/>
            <a:ext cx="8991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5400" kern="0" dirty="0" smtClean="0">
                <a:solidFill>
                  <a:srgbClr val="FFFF00"/>
                </a:solidFill>
                <a:effectLst>
                  <a:outerShdw blurRad="38100" dist="38100" dir="2700000" algn="tl">
                    <a:srgbClr val="000000">
                      <a:alpha val="43137"/>
                    </a:srgbClr>
                  </a:outerShdw>
                </a:effectLst>
              </a:rPr>
              <a:t>Three Marriage Myths</a:t>
            </a:r>
            <a:endParaRPr lang="en-US" sz="5400" kern="0" dirty="0">
              <a:solidFill>
                <a:srgbClr val="FFFF00"/>
              </a:solidFill>
              <a:effectLst>
                <a:outerShdw blurRad="38100" dist="38100" dir="2700000" algn="tl">
                  <a:srgbClr val="000000">
                    <a:alpha val="43137"/>
                  </a:srgbClr>
                </a:outerShdw>
              </a:effectLst>
            </a:endParaRPr>
          </a:p>
        </p:txBody>
      </p:sp>
      <p:sp>
        <p:nvSpPr>
          <p:cNvPr id="2" name="Rectangle 1"/>
          <p:cNvSpPr/>
          <p:nvPr/>
        </p:nvSpPr>
        <p:spPr>
          <a:xfrm>
            <a:off x="-76200" y="1295400"/>
            <a:ext cx="2895600" cy="707886"/>
          </a:xfrm>
          <a:prstGeom prst="rect">
            <a:avLst/>
          </a:prstGeom>
        </p:spPr>
        <p:txBody>
          <a:bodyPr wrap="square">
            <a:spAutoFit/>
          </a:bodyPr>
          <a:lstStyle/>
          <a:p>
            <a:r>
              <a:rPr lang="en-US" sz="4000" kern="0" dirty="0" smtClean="0">
                <a:solidFill>
                  <a:srgbClr val="FFFF00"/>
                </a:solidFill>
                <a:effectLst>
                  <a:outerShdw blurRad="38100" dist="38100" dir="2700000" algn="tl">
                    <a:srgbClr val="000000">
                      <a:alpha val="43137"/>
                    </a:srgbClr>
                  </a:outerShdw>
                </a:effectLst>
              </a:rPr>
              <a:t>Myth 3</a:t>
            </a:r>
            <a:endParaRPr lang="en-US" sz="4000" dirty="0"/>
          </a:p>
        </p:txBody>
      </p:sp>
      <p:sp>
        <p:nvSpPr>
          <p:cNvPr id="7" name="Rectangle 6"/>
          <p:cNvSpPr/>
          <p:nvPr/>
        </p:nvSpPr>
        <p:spPr>
          <a:xfrm>
            <a:off x="376472" y="1959114"/>
            <a:ext cx="8462727" cy="707886"/>
          </a:xfrm>
          <a:prstGeom prst="rect">
            <a:avLst/>
          </a:prstGeom>
        </p:spPr>
        <p:txBody>
          <a:bodyPr wrap="square">
            <a:spAutoFit/>
          </a:bodyPr>
          <a:lstStyle/>
          <a:p>
            <a:pPr algn="l"/>
            <a:r>
              <a:rPr lang="en-US" sz="4000" kern="0" dirty="0" smtClean="0">
                <a:effectLst>
                  <a:outerShdw blurRad="38100" dist="38100" dir="2700000" algn="tl">
                    <a:srgbClr val="000000">
                      <a:alpha val="43137"/>
                    </a:srgbClr>
                  </a:outerShdw>
                </a:effectLst>
              </a:rPr>
              <a:t>I Deserve To Be Happy</a:t>
            </a:r>
            <a:endParaRPr lang="en-US" sz="4000" dirty="0"/>
          </a:p>
        </p:txBody>
      </p:sp>
      <p:sp>
        <p:nvSpPr>
          <p:cNvPr id="8" name="Rectangle 7"/>
          <p:cNvSpPr/>
          <p:nvPr/>
        </p:nvSpPr>
        <p:spPr>
          <a:xfrm>
            <a:off x="4267199" y="2895600"/>
            <a:ext cx="4572000" cy="954107"/>
          </a:xfrm>
          <a:prstGeom prst="rect">
            <a:avLst/>
          </a:prstGeom>
        </p:spPr>
        <p:txBody>
          <a:bodyPr wrap="square">
            <a:spAutoFit/>
          </a:bodyPr>
          <a:lstStyle/>
          <a:p>
            <a:pPr algn="l"/>
            <a:r>
              <a:rPr lang="en-US" sz="2800" kern="0" dirty="0" smtClean="0">
                <a:effectLst>
                  <a:outerShdw blurRad="38100" dist="38100" dir="2700000" algn="tl">
                    <a:srgbClr val="000000">
                      <a:alpha val="43137"/>
                    </a:srgbClr>
                  </a:outerShdw>
                </a:effectLst>
              </a:rPr>
              <a:t>I’m entitled to be happy and this is not working.</a:t>
            </a:r>
            <a:endParaRPr lang="en-US" sz="2800" dirty="0"/>
          </a:p>
        </p:txBody>
      </p:sp>
      <p:sp>
        <p:nvSpPr>
          <p:cNvPr id="9" name="Rectangle 8"/>
          <p:cNvSpPr/>
          <p:nvPr/>
        </p:nvSpPr>
        <p:spPr>
          <a:xfrm>
            <a:off x="4267199" y="3962400"/>
            <a:ext cx="4572000" cy="1384995"/>
          </a:xfrm>
          <a:prstGeom prst="rect">
            <a:avLst/>
          </a:prstGeom>
        </p:spPr>
        <p:txBody>
          <a:bodyPr wrap="square">
            <a:spAutoFit/>
          </a:bodyPr>
          <a:lstStyle/>
          <a:p>
            <a:pPr algn="l"/>
            <a:r>
              <a:rPr lang="en-US" sz="2800" kern="0" dirty="0" smtClean="0">
                <a:effectLst>
                  <a:outerShdw blurRad="38100" dist="38100" dir="2700000" algn="tl">
                    <a:srgbClr val="000000">
                      <a:alpha val="43137"/>
                    </a:srgbClr>
                  </a:outerShdw>
                </a:effectLst>
              </a:rPr>
              <a:t>My partner does not even know how to make me happy.</a:t>
            </a:r>
            <a:endParaRPr lang="en-US" sz="2800" dirty="0"/>
          </a:p>
        </p:txBody>
      </p:sp>
      <p:sp>
        <p:nvSpPr>
          <p:cNvPr id="10" name="Rectangle 9"/>
          <p:cNvSpPr/>
          <p:nvPr/>
        </p:nvSpPr>
        <p:spPr>
          <a:xfrm>
            <a:off x="533400" y="5410200"/>
            <a:ext cx="8305800" cy="1323439"/>
          </a:xfrm>
          <a:prstGeom prst="rect">
            <a:avLst/>
          </a:prstGeom>
        </p:spPr>
        <p:txBody>
          <a:bodyPr wrap="square">
            <a:spAutoFit/>
          </a:bodyPr>
          <a:lstStyle/>
          <a:p>
            <a:pPr algn="l"/>
            <a:r>
              <a:rPr lang="en-US" sz="2000" dirty="0" smtClean="0"/>
              <a:t>Do </a:t>
            </a:r>
            <a:r>
              <a:rPr lang="en-US" sz="2000" dirty="0"/>
              <a:t>nothing out of selfish ambition or vain conceit, but in humility consider others better than yourselves. </a:t>
            </a:r>
            <a:r>
              <a:rPr lang="en-US" sz="2000" baseline="30000" dirty="0"/>
              <a:t>4 </a:t>
            </a:r>
            <a:r>
              <a:rPr lang="en-US" sz="2000" dirty="0"/>
              <a:t> Each of you should look not only to your own interests, but also to the interests of others. </a:t>
            </a:r>
            <a:r>
              <a:rPr lang="en-US" sz="2000" b="1" dirty="0"/>
              <a:t>Philippians 2:3-4 (NIV) </a:t>
            </a:r>
            <a:endParaRPr lang="en-US" sz="2000" dirty="0"/>
          </a:p>
        </p:txBody>
      </p:sp>
      <p:pic>
        <p:nvPicPr>
          <p:cNvPr id="2050" name="Picture 2" descr="Does Your Soulmate Mistreat You \ Nancy Nichol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179" t="8301" r="11567"/>
          <a:stretch/>
        </p:blipFill>
        <p:spPr bwMode="auto">
          <a:xfrm>
            <a:off x="685800" y="2971800"/>
            <a:ext cx="2895600" cy="2315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23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295400"/>
            <a:ext cx="4572000" cy="5632311"/>
          </a:xfrm>
          <a:prstGeom prst="rect">
            <a:avLst/>
          </a:prstGeom>
        </p:spPr>
        <p:txBody>
          <a:bodyPr>
            <a:spAutoFit/>
          </a:bodyPr>
          <a:lstStyle/>
          <a:p>
            <a:pPr marL="457200" lvl="0" indent="-457200" algn="l">
              <a:buFont typeface="+mj-lt"/>
              <a:buAutoNum type="arabicPeriod"/>
            </a:pPr>
            <a:r>
              <a:rPr lang="en-US" dirty="0" smtClean="0">
                <a:solidFill>
                  <a:srgbClr val="FFFF00"/>
                </a:solidFill>
              </a:rPr>
              <a:t>Vibrant</a:t>
            </a:r>
            <a:r>
              <a:rPr lang="en-US" dirty="0" smtClean="0"/>
              <a:t> </a:t>
            </a:r>
            <a:r>
              <a:rPr lang="en-US" dirty="0"/>
              <a:t>– genuine – but life-giving and learning and growing – </a:t>
            </a:r>
            <a:r>
              <a:rPr lang="en-US" dirty="0" smtClean="0">
                <a:solidFill>
                  <a:schemeClr val="bg2">
                    <a:lumMod val="40000"/>
                    <a:lumOff val="60000"/>
                  </a:schemeClr>
                </a:solidFill>
              </a:rPr>
              <a:t>uses grace.</a:t>
            </a:r>
            <a:endParaRPr lang="en-US" dirty="0">
              <a:solidFill>
                <a:schemeClr val="bg2">
                  <a:lumMod val="40000"/>
                  <a:lumOff val="60000"/>
                </a:schemeClr>
              </a:solidFill>
            </a:endParaRPr>
          </a:p>
          <a:p>
            <a:pPr marL="457200" lvl="0" indent="-457200" algn="l">
              <a:buFont typeface="+mj-lt"/>
              <a:buAutoNum type="arabicPeriod"/>
            </a:pPr>
            <a:r>
              <a:rPr lang="en-US" dirty="0">
                <a:solidFill>
                  <a:srgbClr val="FFFF00"/>
                </a:solidFill>
              </a:rPr>
              <a:t>Stagnant</a:t>
            </a:r>
            <a:r>
              <a:rPr lang="en-US" dirty="0"/>
              <a:t> – dependable but </a:t>
            </a:r>
            <a:r>
              <a:rPr lang="en-US" dirty="0" smtClean="0"/>
              <a:t>stressful life </a:t>
            </a:r>
            <a:r>
              <a:rPr lang="en-US" dirty="0"/>
              <a:t>has made the relationship fixed – </a:t>
            </a:r>
            <a:r>
              <a:rPr lang="en-US" dirty="0" smtClean="0">
                <a:solidFill>
                  <a:schemeClr val="bg2">
                    <a:lumMod val="40000"/>
                    <a:lumOff val="60000"/>
                  </a:schemeClr>
                </a:solidFill>
              </a:rPr>
              <a:t>uses avoidance and duty  </a:t>
            </a:r>
            <a:endParaRPr lang="en-US" dirty="0">
              <a:solidFill>
                <a:schemeClr val="bg2">
                  <a:lumMod val="40000"/>
                  <a:lumOff val="60000"/>
                </a:schemeClr>
              </a:solidFill>
            </a:endParaRPr>
          </a:p>
          <a:p>
            <a:pPr marL="457200" lvl="0" indent="-457200" algn="l">
              <a:buFont typeface="+mj-lt"/>
              <a:buAutoNum type="arabicPeriod"/>
            </a:pPr>
            <a:r>
              <a:rPr lang="en-US" dirty="0">
                <a:solidFill>
                  <a:srgbClr val="FFFF00"/>
                </a:solidFill>
              </a:rPr>
              <a:t>Chronic </a:t>
            </a:r>
            <a:r>
              <a:rPr lang="en-US" dirty="0"/>
              <a:t>– insincere  - has suggestive disconnects and deep unreconciled wounds – </a:t>
            </a:r>
            <a:r>
              <a:rPr lang="en-US" dirty="0" smtClean="0">
                <a:solidFill>
                  <a:schemeClr val="bg2">
                    <a:lumMod val="40000"/>
                    <a:lumOff val="60000"/>
                  </a:schemeClr>
                </a:solidFill>
              </a:rPr>
              <a:t>uses </a:t>
            </a:r>
            <a:r>
              <a:rPr lang="en-US" dirty="0">
                <a:solidFill>
                  <a:schemeClr val="bg2">
                    <a:lumMod val="40000"/>
                    <a:lumOff val="60000"/>
                  </a:schemeClr>
                </a:solidFill>
              </a:rPr>
              <a:t>failures to build a case</a:t>
            </a:r>
          </a:p>
          <a:p>
            <a:pPr marL="457200" lvl="0" indent="-457200" algn="l">
              <a:buFont typeface="+mj-lt"/>
              <a:buAutoNum type="arabicPeriod"/>
            </a:pPr>
            <a:r>
              <a:rPr lang="en-US" dirty="0" smtClean="0">
                <a:solidFill>
                  <a:srgbClr val="FFFF00"/>
                </a:solidFill>
              </a:rPr>
              <a:t>Toxic</a:t>
            </a:r>
            <a:r>
              <a:rPr lang="en-US" dirty="0" smtClean="0"/>
              <a:t> - Destructive </a:t>
            </a:r>
            <a:r>
              <a:rPr lang="en-US" dirty="0"/>
              <a:t>– deceptive – in constant conflict –</a:t>
            </a:r>
            <a:r>
              <a:rPr lang="en-US" dirty="0">
                <a:solidFill>
                  <a:schemeClr val="bg2">
                    <a:lumMod val="40000"/>
                    <a:lumOff val="60000"/>
                  </a:schemeClr>
                </a:solidFill>
              </a:rPr>
              <a:t> </a:t>
            </a:r>
            <a:r>
              <a:rPr lang="en-US" dirty="0" smtClean="0">
                <a:solidFill>
                  <a:schemeClr val="bg2">
                    <a:lumMod val="40000"/>
                    <a:lumOff val="60000"/>
                  </a:schemeClr>
                </a:solidFill>
              </a:rPr>
              <a:t>uses  </a:t>
            </a:r>
            <a:r>
              <a:rPr lang="en-US" dirty="0">
                <a:solidFill>
                  <a:schemeClr val="bg2">
                    <a:lumMod val="40000"/>
                    <a:lumOff val="60000"/>
                  </a:schemeClr>
                </a:solidFill>
              </a:rPr>
              <a:t>personal </a:t>
            </a:r>
            <a:r>
              <a:rPr lang="en-US" dirty="0" smtClean="0">
                <a:solidFill>
                  <a:schemeClr val="bg2">
                    <a:lumMod val="40000"/>
                    <a:lumOff val="60000"/>
                  </a:schemeClr>
                </a:solidFill>
              </a:rPr>
              <a:t>attacks</a:t>
            </a:r>
            <a:r>
              <a:rPr lang="en-US" dirty="0" smtClean="0"/>
              <a:t> – Contempt - disdain</a:t>
            </a:r>
            <a:endParaRPr lang="en-US" dirty="0"/>
          </a:p>
        </p:txBody>
      </p:sp>
      <p:pic>
        <p:nvPicPr>
          <p:cNvPr id="5" name="Picture 4"/>
          <p:cNvPicPr>
            <a:picLocks noChangeAspect="1"/>
          </p:cNvPicPr>
          <p:nvPr/>
        </p:nvPicPr>
        <p:blipFill>
          <a:blip r:embed="rId2">
            <a:clrChange>
              <a:clrFrom>
                <a:srgbClr val="EEECED"/>
              </a:clrFrom>
              <a:clrTo>
                <a:srgbClr val="EEECED">
                  <a:alpha val="0"/>
                </a:srgbClr>
              </a:clrTo>
            </a:clrChange>
            <a:extLst>
              <a:ext uri="{28A0092B-C50C-407E-A947-70E740481C1C}">
                <a14:useLocalDpi xmlns:a14="http://schemas.microsoft.com/office/drawing/2010/main" val="0"/>
              </a:ext>
            </a:extLst>
          </a:blip>
          <a:stretch>
            <a:fillRect/>
          </a:stretch>
        </p:blipFill>
        <p:spPr>
          <a:xfrm rot="17923829">
            <a:off x="5120463" y="1726739"/>
            <a:ext cx="3759200" cy="3759200"/>
          </a:xfrm>
          <a:prstGeom prst="rect">
            <a:avLst/>
          </a:prstGeom>
        </p:spPr>
      </p:pic>
      <p:sp>
        <p:nvSpPr>
          <p:cNvPr id="6" name="TextBox 5"/>
          <p:cNvSpPr txBox="1"/>
          <p:nvPr/>
        </p:nvSpPr>
        <p:spPr>
          <a:xfrm>
            <a:off x="6477000" y="2286000"/>
            <a:ext cx="1447800" cy="461665"/>
          </a:xfrm>
          <a:prstGeom prst="rect">
            <a:avLst/>
          </a:prstGeom>
          <a:noFill/>
        </p:spPr>
        <p:txBody>
          <a:bodyPr wrap="square" rtlCol="0">
            <a:spAutoFit/>
          </a:bodyPr>
          <a:lstStyle/>
          <a:p>
            <a:r>
              <a:rPr lang="en-US" b="1" dirty="0" smtClean="0">
                <a:solidFill>
                  <a:schemeClr val="accent4">
                    <a:lumMod val="10000"/>
                  </a:schemeClr>
                </a:solidFill>
              </a:rPr>
              <a:t>Vibrant </a:t>
            </a:r>
            <a:endParaRPr lang="en-US" b="1" dirty="0">
              <a:solidFill>
                <a:schemeClr val="accent4">
                  <a:lumMod val="10000"/>
                </a:schemeClr>
              </a:solidFill>
            </a:endParaRPr>
          </a:p>
        </p:txBody>
      </p:sp>
      <p:sp>
        <p:nvSpPr>
          <p:cNvPr id="9" name="TextBox 8"/>
          <p:cNvSpPr txBox="1"/>
          <p:nvPr/>
        </p:nvSpPr>
        <p:spPr>
          <a:xfrm rot="5582499">
            <a:off x="7064871" y="3513821"/>
            <a:ext cx="1981200" cy="461665"/>
          </a:xfrm>
          <a:prstGeom prst="rect">
            <a:avLst/>
          </a:prstGeom>
          <a:noFill/>
        </p:spPr>
        <p:txBody>
          <a:bodyPr wrap="square" rtlCol="0">
            <a:spAutoFit/>
          </a:bodyPr>
          <a:lstStyle/>
          <a:p>
            <a:r>
              <a:rPr lang="en-US" b="1" dirty="0" smtClean="0">
                <a:solidFill>
                  <a:schemeClr val="accent4">
                    <a:lumMod val="10000"/>
                  </a:schemeClr>
                </a:solidFill>
              </a:rPr>
              <a:t>Stagnant </a:t>
            </a:r>
            <a:endParaRPr lang="en-US" b="1" dirty="0">
              <a:solidFill>
                <a:schemeClr val="accent4">
                  <a:lumMod val="10000"/>
                </a:schemeClr>
              </a:solidFill>
            </a:endParaRPr>
          </a:p>
        </p:txBody>
      </p:sp>
      <p:sp>
        <p:nvSpPr>
          <p:cNvPr id="10" name="TextBox 9"/>
          <p:cNvSpPr txBox="1"/>
          <p:nvPr/>
        </p:nvSpPr>
        <p:spPr>
          <a:xfrm>
            <a:off x="5906386" y="4419600"/>
            <a:ext cx="1981200" cy="461665"/>
          </a:xfrm>
          <a:prstGeom prst="rect">
            <a:avLst/>
          </a:prstGeom>
          <a:noFill/>
        </p:spPr>
        <p:txBody>
          <a:bodyPr wrap="square" rtlCol="0">
            <a:spAutoFit/>
          </a:bodyPr>
          <a:lstStyle/>
          <a:p>
            <a:r>
              <a:rPr lang="en-US" b="1" dirty="0" smtClean="0">
                <a:solidFill>
                  <a:schemeClr val="accent4">
                    <a:lumMod val="10000"/>
                  </a:schemeClr>
                </a:solidFill>
              </a:rPr>
              <a:t>Chronic </a:t>
            </a:r>
            <a:endParaRPr lang="en-US" b="1" dirty="0">
              <a:solidFill>
                <a:schemeClr val="accent4">
                  <a:lumMod val="10000"/>
                </a:schemeClr>
              </a:solidFill>
            </a:endParaRPr>
          </a:p>
        </p:txBody>
      </p:sp>
      <p:sp>
        <p:nvSpPr>
          <p:cNvPr id="11" name="TextBox 10"/>
          <p:cNvSpPr txBox="1"/>
          <p:nvPr/>
        </p:nvSpPr>
        <p:spPr>
          <a:xfrm rot="17232852">
            <a:off x="4896544" y="3317679"/>
            <a:ext cx="1981200" cy="461665"/>
          </a:xfrm>
          <a:prstGeom prst="rect">
            <a:avLst/>
          </a:prstGeom>
          <a:noFill/>
        </p:spPr>
        <p:txBody>
          <a:bodyPr wrap="square" rtlCol="0">
            <a:spAutoFit/>
          </a:bodyPr>
          <a:lstStyle/>
          <a:p>
            <a:r>
              <a:rPr lang="en-US" b="1" dirty="0" smtClean="0">
                <a:solidFill>
                  <a:schemeClr val="accent4">
                    <a:lumMod val="10000"/>
                  </a:schemeClr>
                </a:solidFill>
              </a:rPr>
              <a:t>Toxic </a:t>
            </a:r>
            <a:endParaRPr lang="en-US" b="1" dirty="0">
              <a:solidFill>
                <a:schemeClr val="accent4">
                  <a:lumMod val="10000"/>
                </a:schemeClr>
              </a:solidFill>
            </a:endParaRPr>
          </a:p>
        </p:txBody>
      </p:sp>
      <p:sp>
        <p:nvSpPr>
          <p:cNvPr id="12" name="Title 1"/>
          <p:cNvSpPr txBox="1">
            <a:spLocks/>
          </p:cNvSpPr>
          <p:nvPr/>
        </p:nvSpPr>
        <p:spPr bwMode="auto">
          <a:xfrm>
            <a:off x="0" y="152400"/>
            <a:ext cx="8991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kern="0" dirty="0" smtClean="0">
                <a:solidFill>
                  <a:srgbClr val="FFFF00"/>
                </a:solidFill>
                <a:effectLst>
                  <a:outerShdw blurRad="38100" dist="38100" dir="2700000" algn="tl">
                    <a:srgbClr val="000000">
                      <a:alpha val="43137"/>
                    </a:srgbClr>
                  </a:outerShdw>
                </a:effectLst>
              </a:rPr>
              <a:t>Four Major Types Of Marriages </a:t>
            </a:r>
            <a:endParaRPr lang="en-US" kern="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4339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1600200"/>
            <a:ext cx="8839200" cy="4524315"/>
          </a:xfrm>
          <a:prstGeom prst="rect">
            <a:avLst/>
          </a:prstGeom>
        </p:spPr>
        <p:txBody>
          <a:bodyPr wrap="square">
            <a:spAutoFit/>
          </a:bodyPr>
          <a:lstStyle/>
          <a:p>
            <a:r>
              <a:rPr lang="en-US" sz="1800" baseline="30000" dirty="0" smtClean="0"/>
              <a:t>13 </a:t>
            </a:r>
            <a:r>
              <a:rPr lang="en-US" sz="1800" dirty="0"/>
              <a:t> Jesus answered, "Everyone who drinks this water will be thirsty again, </a:t>
            </a:r>
            <a:r>
              <a:rPr lang="en-US" sz="1800" baseline="30000" dirty="0"/>
              <a:t>14 </a:t>
            </a:r>
            <a:r>
              <a:rPr lang="en-US" sz="1800" dirty="0"/>
              <a:t> but whoever drinks the water I give him will never thirst. Indeed, the water I give him will become in him a spring of water welling up to eternal life." </a:t>
            </a:r>
            <a:r>
              <a:rPr lang="en-US" sz="1800" baseline="30000" dirty="0"/>
              <a:t>15 </a:t>
            </a:r>
            <a:r>
              <a:rPr lang="en-US" sz="1800" dirty="0"/>
              <a:t> The woman said to him, "Sir, give me this water so that I won't get thirsty and have to keep coming here to draw water." </a:t>
            </a:r>
            <a:r>
              <a:rPr lang="en-US" sz="1800" baseline="30000" dirty="0"/>
              <a:t>16 </a:t>
            </a:r>
            <a:r>
              <a:rPr lang="en-US" sz="1800" dirty="0"/>
              <a:t> He told her, "Go, call your husband and come back." </a:t>
            </a:r>
            <a:r>
              <a:rPr lang="en-US" sz="1800" baseline="30000" dirty="0"/>
              <a:t>17 </a:t>
            </a:r>
            <a:r>
              <a:rPr lang="en-US" sz="1800" dirty="0"/>
              <a:t> "I have no husband," she replied. Jesus said to her, "You are right when you say you have no husband. </a:t>
            </a:r>
            <a:r>
              <a:rPr lang="en-US" sz="1800" baseline="30000" dirty="0"/>
              <a:t>18 </a:t>
            </a:r>
            <a:r>
              <a:rPr lang="en-US" sz="1800" dirty="0"/>
              <a:t> The fact is, you have had five husbands, and the man you now have is not your husband. What you have just said is quite true." </a:t>
            </a:r>
            <a:r>
              <a:rPr lang="en-US" sz="1800" baseline="30000" dirty="0"/>
              <a:t>19 </a:t>
            </a:r>
            <a:r>
              <a:rPr lang="en-US" sz="1800" dirty="0"/>
              <a:t> "Sir," the woman said, "I can see that you are a prophet. </a:t>
            </a:r>
            <a:r>
              <a:rPr lang="en-US" sz="1800" baseline="30000" dirty="0"/>
              <a:t>20 </a:t>
            </a:r>
            <a:r>
              <a:rPr lang="en-US" sz="1800" dirty="0"/>
              <a:t> Our fathers worshiped on this mountain, but you Jews claim that the place where we must worship is in Jerusalem." </a:t>
            </a:r>
            <a:r>
              <a:rPr lang="en-US" sz="1800" baseline="30000" dirty="0"/>
              <a:t>21 </a:t>
            </a:r>
            <a:r>
              <a:rPr lang="en-US" sz="1800" dirty="0"/>
              <a:t> Jesus declared, "Believe me, woman, a time is coming when you will worship the Father neither on this mountain nor in Jerusalem. </a:t>
            </a:r>
            <a:r>
              <a:rPr lang="en-US" sz="1800" baseline="30000" dirty="0"/>
              <a:t>22 </a:t>
            </a:r>
            <a:r>
              <a:rPr lang="en-US" sz="1800" dirty="0"/>
              <a:t> You Samaritans worship what you do not know; we worship what we do know, for salvation is from the Jews. </a:t>
            </a:r>
            <a:r>
              <a:rPr lang="en-US" sz="1800" baseline="30000" dirty="0"/>
              <a:t>23 </a:t>
            </a:r>
            <a:r>
              <a:rPr lang="en-US" sz="1800" dirty="0"/>
              <a:t> Yet a time is coming and has now come when the true worshipers will worship the Father in spirit and truth, for they are the kind of worshipers the Father seeks. </a:t>
            </a:r>
            <a:r>
              <a:rPr lang="en-US" sz="1800" baseline="30000" dirty="0"/>
              <a:t>24 </a:t>
            </a:r>
            <a:r>
              <a:rPr lang="en-US" sz="1800" dirty="0"/>
              <a:t> God is spirit, and his worshipers must worship in spirit and in truth</a:t>
            </a:r>
            <a:r>
              <a:rPr lang="en-US" sz="1800" dirty="0" smtClean="0"/>
              <a:t>."." </a:t>
            </a:r>
            <a:r>
              <a:rPr lang="en-US" sz="1800" b="1" dirty="0"/>
              <a:t>John </a:t>
            </a:r>
            <a:r>
              <a:rPr lang="en-US" sz="1800" b="1" dirty="0" smtClean="0"/>
              <a:t>4:13-24 </a:t>
            </a:r>
            <a:r>
              <a:rPr lang="en-US" sz="1800" b="1" dirty="0"/>
              <a:t>(NIV) </a:t>
            </a:r>
            <a:endParaRPr lang="en-US" sz="1800" dirty="0"/>
          </a:p>
        </p:txBody>
      </p:sp>
      <p:sp>
        <p:nvSpPr>
          <p:cNvPr id="5" name="Title 1"/>
          <p:cNvSpPr txBox="1">
            <a:spLocks/>
          </p:cNvSpPr>
          <p:nvPr/>
        </p:nvSpPr>
        <p:spPr bwMode="auto">
          <a:xfrm>
            <a:off x="495300" y="0"/>
            <a:ext cx="8153400" cy="1523494"/>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600" kern="0" dirty="0" smtClean="0">
                <a:solidFill>
                  <a:srgbClr val="FFFF00"/>
                </a:solidFill>
                <a:effectLst>
                  <a:outerShdw blurRad="38100" dist="38100" dir="2700000" algn="tl">
                    <a:srgbClr val="000000">
                      <a:alpha val="43137"/>
                    </a:srgbClr>
                  </a:outerShdw>
                </a:effectLst>
              </a:rPr>
              <a:t>Jesus Reveals Core Truths</a:t>
            </a:r>
          </a:p>
          <a:p>
            <a:pPr algn="ctr"/>
            <a:r>
              <a:rPr lang="en-US" sz="3600" kern="0" dirty="0" smtClean="0">
                <a:solidFill>
                  <a:srgbClr val="FFFF00"/>
                </a:solidFill>
                <a:effectLst>
                  <a:outerShdw blurRad="38100" dist="38100" dir="2700000" algn="tl">
                    <a:srgbClr val="000000">
                      <a:alpha val="43137"/>
                    </a:srgbClr>
                  </a:outerShdw>
                </a:effectLst>
              </a:rPr>
              <a:t>To Healthy Relationships In John 4</a:t>
            </a:r>
            <a:endParaRPr lang="en-US" sz="3600" kern="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67034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95300" y="0"/>
            <a:ext cx="8153400" cy="1523494"/>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600" kern="0" dirty="0">
                <a:solidFill>
                  <a:srgbClr val="FFFF00"/>
                </a:solidFill>
                <a:effectLst>
                  <a:outerShdw blurRad="38100" dist="38100" dir="2700000" algn="tl">
                    <a:srgbClr val="000000">
                      <a:alpha val="43137"/>
                    </a:srgbClr>
                  </a:outerShdw>
                </a:effectLst>
              </a:rPr>
              <a:t>WHAT ARE THE MOST IMPORTANT ISSUES TO A HEALTHY MARRIAGE? </a:t>
            </a:r>
          </a:p>
        </p:txBody>
      </p:sp>
      <p:pic>
        <p:nvPicPr>
          <p:cNvPr id="5122" name="Picture 2" descr="Signs That Show If Your Husband Is Your Soulmate Or Not"/>
          <p:cNvPicPr>
            <a:picLocks noChangeAspect="1" noChangeArrowheads="1"/>
          </p:cNvPicPr>
          <p:nvPr/>
        </p:nvPicPr>
        <p:blipFill rotWithShape="1">
          <a:blip r:embed="rId3">
            <a:extLst>
              <a:ext uri="{28A0092B-C50C-407E-A947-70E740481C1C}">
                <a14:useLocalDpi xmlns:a14="http://schemas.microsoft.com/office/drawing/2010/main" val="0"/>
              </a:ext>
            </a:extLst>
          </a:blip>
          <a:srcRect l="13085" r="27224"/>
          <a:stretch/>
        </p:blipFill>
        <p:spPr bwMode="auto">
          <a:xfrm>
            <a:off x="6482852" y="2882975"/>
            <a:ext cx="2312085" cy="206582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3400" y="1447800"/>
            <a:ext cx="5867400" cy="5262979"/>
          </a:xfrm>
          <a:prstGeom prst="rect">
            <a:avLst/>
          </a:prstGeom>
        </p:spPr>
        <p:txBody>
          <a:bodyPr wrap="square">
            <a:spAutoFit/>
          </a:bodyPr>
          <a:lstStyle/>
          <a:p>
            <a:pPr marL="457200" indent="-457200" algn="l">
              <a:buFont typeface="+mj-lt"/>
              <a:buAutoNum type="arabicPeriod"/>
            </a:pPr>
            <a:endParaRPr lang="en-US" dirty="0"/>
          </a:p>
          <a:p>
            <a:pPr marL="457200" lvl="0" indent="-457200" algn="l">
              <a:buFont typeface="+mj-lt"/>
              <a:buAutoNum type="arabicPeriod"/>
            </a:pPr>
            <a:r>
              <a:rPr lang="en-US" dirty="0"/>
              <a:t>Is it dealing with the past issues, hurts, relationships, disappointments?</a:t>
            </a:r>
          </a:p>
          <a:p>
            <a:pPr marL="457200" lvl="0" indent="-457200" algn="l">
              <a:buFont typeface="+mj-lt"/>
              <a:buAutoNum type="arabicPeriod"/>
            </a:pPr>
            <a:r>
              <a:rPr lang="en-US" dirty="0"/>
              <a:t>Is it romance</a:t>
            </a:r>
            <a:r>
              <a:rPr lang="en-US" dirty="0" smtClean="0"/>
              <a:t>?</a:t>
            </a:r>
          </a:p>
          <a:p>
            <a:pPr marL="457200" lvl="0" indent="-457200" algn="l">
              <a:buFont typeface="+mj-lt"/>
              <a:buAutoNum type="arabicPeriod"/>
            </a:pPr>
            <a:r>
              <a:rPr lang="en-US" dirty="0" smtClean="0"/>
              <a:t>Is it good communication?</a:t>
            </a:r>
            <a:endParaRPr lang="en-US" dirty="0"/>
          </a:p>
          <a:p>
            <a:pPr marL="457200" lvl="0" indent="-457200" algn="l">
              <a:buFont typeface="+mj-lt"/>
              <a:buAutoNum type="arabicPeriod"/>
            </a:pPr>
            <a:r>
              <a:rPr lang="en-US" dirty="0"/>
              <a:t>Is it finances and who pays the bills?</a:t>
            </a:r>
          </a:p>
          <a:p>
            <a:pPr marL="457200" lvl="0" indent="-457200" algn="l">
              <a:buFont typeface="+mj-lt"/>
              <a:buAutoNum type="arabicPeriod"/>
            </a:pPr>
            <a:r>
              <a:rPr lang="en-US" dirty="0"/>
              <a:t>Is it Conflict Resolution?</a:t>
            </a:r>
          </a:p>
          <a:p>
            <a:pPr marL="457200" lvl="0" indent="-457200" algn="l">
              <a:buFont typeface="+mj-lt"/>
              <a:buAutoNum type="arabicPeriod"/>
            </a:pPr>
            <a:r>
              <a:rPr lang="en-US" dirty="0"/>
              <a:t>Is it forgiveness – unresolved conflict?</a:t>
            </a:r>
          </a:p>
          <a:p>
            <a:pPr marL="457200" lvl="0" indent="-457200" algn="l">
              <a:buFont typeface="+mj-lt"/>
              <a:buAutoNum type="arabicPeriod"/>
            </a:pPr>
            <a:r>
              <a:rPr lang="en-US" dirty="0"/>
              <a:t>Is it </a:t>
            </a:r>
            <a:r>
              <a:rPr lang="en-US" dirty="0" smtClean="0"/>
              <a:t>quality time spent together </a:t>
            </a:r>
            <a:r>
              <a:rPr lang="en-US" dirty="0"/>
              <a:t>and prioritizing each other?</a:t>
            </a:r>
          </a:p>
          <a:p>
            <a:pPr marL="457200" lvl="0" indent="-457200" algn="l">
              <a:buFont typeface="+mj-lt"/>
              <a:buAutoNum type="arabicPeriod"/>
            </a:pPr>
            <a:r>
              <a:rPr lang="en-US" dirty="0"/>
              <a:t>Is it </a:t>
            </a:r>
            <a:r>
              <a:rPr lang="en-US" dirty="0" smtClean="0"/>
              <a:t>negative soul </a:t>
            </a:r>
            <a:r>
              <a:rPr lang="en-US" dirty="0"/>
              <a:t>ties to parents or other issues like alcohol or porn</a:t>
            </a:r>
            <a:r>
              <a:rPr lang="en-US" dirty="0" smtClean="0"/>
              <a:t>?</a:t>
            </a:r>
          </a:p>
          <a:p>
            <a:pPr marL="457200" lvl="0" indent="-457200" algn="l">
              <a:buFont typeface="+mj-lt"/>
              <a:buAutoNum type="arabicPeriod"/>
            </a:pPr>
            <a:r>
              <a:rPr lang="en-US" dirty="0" smtClean="0"/>
              <a:t>Is it spiritual inconsistencies between the partners? </a:t>
            </a:r>
            <a:endParaRPr lang="en-US" dirty="0"/>
          </a:p>
        </p:txBody>
      </p:sp>
    </p:spTree>
    <p:extLst>
      <p:ext uri="{BB962C8B-B14F-4D97-AF65-F5344CB8AC3E}">
        <p14:creationId xmlns:p14="http://schemas.microsoft.com/office/powerpoint/2010/main" val="365665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95300" y="-76200"/>
            <a:ext cx="8153400" cy="1523494"/>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4000" b="1" kern="0" dirty="0" smtClean="0">
                <a:solidFill>
                  <a:srgbClr val="FFFF00"/>
                </a:solidFill>
                <a:effectLst>
                  <a:outerShdw blurRad="38100" dist="38100" dir="2700000" algn="tl">
                    <a:srgbClr val="000000">
                      <a:alpha val="43137"/>
                    </a:srgbClr>
                  </a:outerShdw>
                </a:effectLst>
              </a:rPr>
              <a:t>All Of Those Are Important But the Most Important is:</a:t>
            </a:r>
            <a:endParaRPr lang="en-US" sz="4000" b="1" kern="0" dirty="0">
              <a:solidFill>
                <a:srgbClr val="FFFF00"/>
              </a:solidFill>
              <a:effectLst>
                <a:outerShdw blurRad="38100" dist="38100" dir="2700000" algn="tl">
                  <a:srgbClr val="000000">
                    <a:alpha val="43137"/>
                  </a:srgbClr>
                </a:outerShdw>
              </a:effectLst>
            </a:endParaRPr>
          </a:p>
        </p:txBody>
      </p:sp>
      <p:sp>
        <p:nvSpPr>
          <p:cNvPr id="2" name="Rectangle 1"/>
          <p:cNvSpPr/>
          <p:nvPr/>
        </p:nvSpPr>
        <p:spPr>
          <a:xfrm>
            <a:off x="304800" y="1371600"/>
            <a:ext cx="8534400" cy="892552"/>
          </a:xfrm>
          <a:prstGeom prst="rect">
            <a:avLst/>
          </a:prstGeom>
        </p:spPr>
        <p:txBody>
          <a:bodyPr wrap="square">
            <a:spAutoFit/>
          </a:bodyPr>
          <a:lstStyle/>
          <a:p>
            <a:pPr algn="l"/>
            <a:r>
              <a:rPr lang="en-US" sz="2600" dirty="0" smtClean="0">
                <a:solidFill>
                  <a:srgbClr val="FFFF00"/>
                </a:solidFill>
              </a:rPr>
              <a:t>But we </a:t>
            </a:r>
            <a:r>
              <a:rPr lang="en-US" sz="2600" dirty="0">
                <a:solidFill>
                  <a:srgbClr val="FFFF00"/>
                </a:solidFill>
              </a:rPr>
              <a:t>cannot look to our </a:t>
            </a:r>
            <a:r>
              <a:rPr lang="en-US" sz="2600" dirty="0" smtClean="0">
                <a:solidFill>
                  <a:srgbClr val="FFFF00"/>
                </a:solidFill>
              </a:rPr>
              <a:t>spouse </a:t>
            </a:r>
            <a:r>
              <a:rPr lang="en-US" sz="2600" dirty="0">
                <a:solidFill>
                  <a:srgbClr val="FFFF00"/>
                </a:solidFill>
              </a:rPr>
              <a:t>to meet our deepest </a:t>
            </a:r>
            <a:r>
              <a:rPr lang="en-US" sz="2600" dirty="0" smtClean="0">
                <a:solidFill>
                  <a:srgbClr val="FFFF00"/>
                </a:solidFill>
              </a:rPr>
              <a:t>needs – and make them fill our “satisfaction” gas tank !!!! </a:t>
            </a:r>
            <a:endParaRPr lang="en-US" sz="2600" dirty="0">
              <a:solidFill>
                <a:srgbClr val="FFFF00"/>
              </a:solidFill>
            </a:endParaRPr>
          </a:p>
        </p:txBody>
      </p:sp>
      <p:sp>
        <p:nvSpPr>
          <p:cNvPr id="4" name="Rectangle 3"/>
          <p:cNvSpPr/>
          <p:nvPr/>
        </p:nvSpPr>
        <p:spPr>
          <a:xfrm>
            <a:off x="228600" y="3150037"/>
            <a:ext cx="8839200" cy="3631763"/>
          </a:xfrm>
          <a:prstGeom prst="rect">
            <a:avLst/>
          </a:prstGeom>
        </p:spPr>
        <p:txBody>
          <a:bodyPr wrap="square">
            <a:spAutoFit/>
          </a:bodyPr>
          <a:lstStyle/>
          <a:p>
            <a:pPr algn="l"/>
            <a:r>
              <a:rPr lang="en-US" sz="2300" dirty="0" smtClean="0"/>
              <a:t>Consequently, there are four things  that Jesus Christ instills into us to give us resilience and His </a:t>
            </a:r>
            <a:r>
              <a:rPr lang="en-US" sz="2300" dirty="0" smtClean="0">
                <a:solidFill>
                  <a:srgbClr val="FFFF00"/>
                </a:solidFill>
              </a:rPr>
              <a:t>AGAPE LOVE </a:t>
            </a:r>
            <a:r>
              <a:rPr lang="en-US" sz="2300" dirty="0" smtClean="0"/>
              <a:t>to be a blessing to others – without these we are a relationship black hole and we suck everyone into our web of neediness. </a:t>
            </a:r>
          </a:p>
          <a:p>
            <a:pPr marL="457200" indent="-457200" algn="l">
              <a:buAutoNum type="arabicPeriod"/>
            </a:pPr>
            <a:r>
              <a:rPr lang="en-US" sz="2300" dirty="0" smtClean="0">
                <a:solidFill>
                  <a:srgbClr val="FFFF00"/>
                </a:solidFill>
              </a:rPr>
              <a:t>Jesus – draws us past ourselves to HIMSELF to be motivated by love.</a:t>
            </a:r>
            <a:r>
              <a:rPr lang="en-US" sz="2300" dirty="0" smtClean="0"/>
              <a:t> His love </a:t>
            </a:r>
            <a:r>
              <a:rPr lang="en-US" sz="2300" u="sng" dirty="0" smtClean="0">
                <a:solidFill>
                  <a:srgbClr val="FFFF00"/>
                </a:solidFill>
              </a:rPr>
              <a:t>OVERPOWERS</a:t>
            </a:r>
            <a:r>
              <a:rPr lang="en-US" sz="2300" dirty="0" smtClean="0"/>
              <a:t> our ego and flesh.</a:t>
            </a:r>
          </a:p>
          <a:p>
            <a:pPr marL="457200" indent="-457200" algn="l">
              <a:buAutoNum type="arabicPeriod"/>
            </a:pPr>
            <a:r>
              <a:rPr lang="en-US" sz="2300" dirty="0" smtClean="0"/>
              <a:t>Because of </a:t>
            </a:r>
            <a:r>
              <a:rPr lang="en-US" sz="2300" dirty="0" smtClean="0">
                <a:solidFill>
                  <a:srgbClr val="FFFF00"/>
                </a:solidFill>
              </a:rPr>
              <a:t>His costly grace He reveals our </a:t>
            </a:r>
            <a:r>
              <a:rPr lang="en-US" sz="2300" u="sng" dirty="0" smtClean="0">
                <a:solidFill>
                  <a:srgbClr val="FFFF00"/>
                </a:solidFill>
              </a:rPr>
              <a:t>SELF WORTH</a:t>
            </a:r>
            <a:r>
              <a:rPr lang="en-US" sz="2300" dirty="0" smtClean="0">
                <a:solidFill>
                  <a:srgbClr val="FFFF00"/>
                </a:solidFill>
              </a:rPr>
              <a:t>.</a:t>
            </a:r>
          </a:p>
          <a:p>
            <a:pPr marL="457200" indent="-457200" algn="l">
              <a:buAutoNum type="arabicPeriod"/>
            </a:pPr>
            <a:r>
              <a:rPr lang="en-US" sz="2300" dirty="0" smtClean="0"/>
              <a:t>Because of </a:t>
            </a:r>
            <a:r>
              <a:rPr lang="en-US" sz="2300" dirty="0" smtClean="0">
                <a:solidFill>
                  <a:srgbClr val="FFFF00"/>
                </a:solidFill>
              </a:rPr>
              <a:t>REPENTANCE we have </a:t>
            </a:r>
            <a:r>
              <a:rPr lang="en-US" sz="2300" u="sng" dirty="0" smtClean="0">
                <a:solidFill>
                  <a:srgbClr val="FFFF00"/>
                </a:solidFill>
              </a:rPr>
              <a:t>SECURITY</a:t>
            </a:r>
            <a:r>
              <a:rPr lang="en-US" sz="2300" dirty="0" smtClean="0">
                <a:solidFill>
                  <a:srgbClr val="FFFF00"/>
                </a:solidFill>
              </a:rPr>
              <a:t>  </a:t>
            </a:r>
            <a:r>
              <a:rPr lang="en-US" sz="2300" dirty="0" smtClean="0"/>
              <a:t>- we are forgiven and adopted as His sons and daughters.</a:t>
            </a:r>
          </a:p>
          <a:p>
            <a:pPr marL="457200" indent="-457200" algn="l">
              <a:buAutoNum type="arabicPeriod"/>
            </a:pPr>
            <a:r>
              <a:rPr lang="en-US" sz="2300" dirty="0" smtClean="0"/>
              <a:t>Jesus calls me into His PURPOSE. I have </a:t>
            </a:r>
            <a:r>
              <a:rPr lang="en-US" sz="2300" u="sng" dirty="0" smtClean="0">
                <a:solidFill>
                  <a:srgbClr val="FFFF00"/>
                </a:solidFill>
              </a:rPr>
              <a:t>MEANING.</a:t>
            </a:r>
            <a:endParaRPr lang="en-US" sz="2300" u="sng" dirty="0">
              <a:solidFill>
                <a:srgbClr val="FFFF00"/>
              </a:solidFill>
            </a:endParaRPr>
          </a:p>
        </p:txBody>
      </p:sp>
      <p:sp>
        <p:nvSpPr>
          <p:cNvPr id="5" name="Rectangle 4"/>
          <p:cNvSpPr/>
          <p:nvPr/>
        </p:nvSpPr>
        <p:spPr>
          <a:xfrm>
            <a:off x="304800" y="2264710"/>
            <a:ext cx="8534400" cy="830997"/>
          </a:xfrm>
          <a:prstGeom prst="rect">
            <a:avLst/>
          </a:prstGeom>
        </p:spPr>
        <p:txBody>
          <a:bodyPr wrap="square">
            <a:spAutoFit/>
          </a:bodyPr>
          <a:lstStyle/>
          <a:p>
            <a:r>
              <a:rPr lang="en-US" dirty="0" smtClean="0"/>
              <a:t>God helps us create </a:t>
            </a:r>
            <a:r>
              <a:rPr lang="en-US" dirty="0"/>
              <a:t>a counter-culture of </a:t>
            </a:r>
            <a:r>
              <a:rPr lang="en-US" dirty="0" smtClean="0"/>
              <a:t>the </a:t>
            </a:r>
            <a:endParaRPr lang="en-US" dirty="0"/>
          </a:p>
          <a:p>
            <a:r>
              <a:rPr lang="en-US" dirty="0" smtClean="0"/>
              <a:t>Holy Spirit </a:t>
            </a:r>
            <a:r>
              <a:rPr lang="en-US" dirty="0"/>
              <a:t>that operates through pure love.</a:t>
            </a:r>
          </a:p>
        </p:txBody>
      </p:sp>
    </p:spTree>
    <p:extLst>
      <p:ext uri="{BB962C8B-B14F-4D97-AF65-F5344CB8AC3E}">
        <p14:creationId xmlns:p14="http://schemas.microsoft.com/office/powerpoint/2010/main" val="365665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5794" r="11683"/>
          <a:stretch/>
        </p:blipFill>
        <p:spPr bwMode="auto">
          <a:xfrm rot="20351768">
            <a:off x="-787941" y="3342195"/>
            <a:ext cx="5936489" cy="2277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bwMode="auto">
          <a:xfrm>
            <a:off x="533400" y="152400"/>
            <a:ext cx="81534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4000" kern="0" dirty="0" smtClean="0">
                <a:solidFill>
                  <a:srgbClr val="FFFF00"/>
                </a:solidFill>
                <a:effectLst>
                  <a:outerShdw blurRad="38100" dist="38100" dir="2700000" algn="tl">
                    <a:srgbClr val="000000">
                      <a:alpha val="43137"/>
                    </a:srgbClr>
                  </a:outerShdw>
                </a:effectLst>
              </a:rPr>
              <a:t>Two Paradigms</a:t>
            </a:r>
          </a:p>
          <a:p>
            <a:pPr algn="ctr"/>
            <a:r>
              <a:rPr lang="en-US" sz="4000" kern="0" dirty="0" smtClean="0">
                <a:solidFill>
                  <a:srgbClr val="FFFF00"/>
                </a:solidFill>
                <a:effectLst>
                  <a:outerShdw blurRad="38100" dist="38100" dir="2700000" algn="tl">
                    <a:srgbClr val="000000">
                      <a:alpha val="43137"/>
                    </a:srgbClr>
                  </a:outerShdw>
                </a:effectLst>
              </a:rPr>
              <a:t>Are Clashing </a:t>
            </a:r>
            <a:endParaRPr lang="en-US" sz="4000" kern="0" dirty="0">
              <a:solidFill>
                <a:srgbClr val="FFFF00"/>
              </a:solidFill>
              <a:effectLst>
                <a:outerShdw blurRad="38100" dist="38100" dir="2700000" algn="tl">
                  <a:srgbClr val="000000">
                    <a:alpha val="43137"/>
                  </a:srgbClr>
                </a:outerShdw>
              </a:effectLst>
            </a:endParaRPr>
          </a:p>
        </p:txBody>
      </p:sp>
      <p:sp>
        <p:nvSpPr>
          <p:cNvPr id="4" name="TextBox 3"/>
          <p:cNvSpPr txBox="1"/>
          <p:nvPr/>
        </p:nvSpPr>
        <p:spPr>
          <a:xfrm rot="20351768">
            <a:off x="-615405" y="2251502"/>
            <a:ext cx="4704973" cy="830997"/>
          </a:xfrm>
          <a:prstGeom prst="rect">
            <a:avLst/>
          </a:prstGeom>
          <a:noFill/>
        </p:spPr>
        <p:txBody>
          <a:bodyPr wrap="square" rtlCol="0">
            <a:spAutoFit/>
          </a:bodyPr>
          <a:lstStyle/>
          <a:p>
            <a:r>
              <a:rPr lang="en-US" dirty="0" smtClean="0"/>
              <a:t>God Is Saying – </a:t>
            </a:r>
          </a:p>
          <a:p>
            <a:r>
              <a:rPr lang="en-US" dirty="0" smtClean="0"/>
              <a:t>“I Want You to Finish Well” </a:t>
            </a:r>
            <a:endParaRPr lang="en-US" dirty="0"/>
          </a:p>
        </p:txBody>
      </p:sp>
      <p:pic>
        <p:nvPicPr>
          <p:cNvPr id="3076" name="Picture 4" descr="5 Questions to Ask Yourself When You Feel Inadequate as a Leader"/>
          <p:cNvPicPr>
            <a:picLocks noChangeAspect="1" noChangeArrowheads="1"/>
          </p:cNvPicPr>
          <p:nvPr/>
        </p:nvPicPr>
        <p:blipFill rotWithShape="1">
          <a:blip r:embed="rId3">
            <a:extLst>
              <a:ext uri="{28A0092B-C50C-407E-A947-70E740481C1C}">
                <a14:useLocalDpi xmlns:a14="http://schemas.microsoft.com/office/drawing/2010/main" val="0"/>
              </a:ext>
            </a:extLst>
          </a:blip>
          <a:srcRect b="26909"/>
          <a:stretch/>
        </p:blipFill>
        <p:spPr bwMode="auto">
          <a:xfrm rot="1320841">
            <a:off x="4136408" y="3290383"/>
            <a:ext cx="4572000" cy="2224324"/>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rot="1331813">
            <a:off x="4602360" y="2821909"/>
            <a:ext cx="4704973" cy="461665"/>
          </a:xfrm>
          <a:prstGeom prst="rect">
            <a:avLst/>
          </a:prstGeom>
          <a:noFill/>
        </p:spPr>
        <p:txBody>
          <a:bodyPr wrap="square" rtlCol="0">
            <a:spAutoFit/>
          </a:bodyPr>
          <a:lstStyle/>
          <a:p>
            <a:r>
              <a:rPr lang="en-US" dirty="0" smtClean="0"/>
              <a:t>We all Feel</a:t>
            </a:r>
            <a:endParaRPr lang="en-US" dirty="0"/>
          </a:p>
        </p:txBody>
      </p:sp>
      <p:sp>
        <p:nvSpPr>
          <p:cNvPr id="9" name="TextBox 8"/>
          <p:cNvSpPr txBox="1"/>
          <p:nvPr/>
        </p:nvSpPr>
        <p:spPr>
          <a:xfrm rot="1308452">
            <a:off x="3588810" y="5524468"/>
            <a:ext cx="4704973" cy="461665"/>
          </a:xfrm>
          <a:prstGeom prst="rect">
            <a:avLst/>
          </a:prstGeom>
          <a:noFill/>
        </p:spPr>
        <p:txBody>
          <a:bodyPr wrap="square" rtlCol="0">
            <a:spAutoFit/>
          </a:bodyPr>
          <a:lstStyle/>
          <a:p>
            <a:r>
              <a:rPr lang="en-US" dirty="0" smtClean="0"/>
              <a:t>To Make A Difference</a:t>
            </a:r>
            <a:endParaRPr lang="en-US" dirty="0"/>
          </a:p>
        </p:txBody>
      </p:sp>
    </p:spTree>
    <p:extLst>
      <p:ext uri="{BB962C8B-B14F-4D97-AF65-F5344CB8AC3E}">
        <p14:creationId xmlns:p14="http://schemas.microsoft.com/office/powerpoint/2010/main" val="151644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95300" y="0"/>
            <a:ext cx="8153400" cy="1523494"/>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4000" kern="0" dirty="0" smtClean="0">
                <a:solidFill>
                  <a:srgbClr val="FFFF00"/>
                </a:solidFill>
                <a:effectLst>
                  <a:outerShdw blurRad="38100" dist="38100" dir="2700000" algn="tl">
                    <a:srgbClr val="000000">
                      <a:alpha val="43137"/>
                    </a:srgbClr>
                  </a:outerShdw>
                </a:effectLst>
              </a:rPr>
              <a:t>CHALLENGE  </a:t>
            </a:r>
            <a:endParaRPr lang="en-US" sz="4000" kern="0" dirty="0">
              <a:solidFill>
                <a:srgbClr val="FFFF00"/>
              </a:solidFill>
              <a:effectLst>
                <a:outerShdw blurRad="38100" dist="38100" dir="2700000" algn="tl">
                  <a:srgbClr val="000000">
                    <a:alpha val="43137"/>
                  </a:srgbClr>
                </a:outerShdw>
              </a:effectLst>
            </a:endParaRPr>
          </a:p>
        </p:txBody>
      </p:sp>
      <p:sp>
        <p:nvSpPr>
          <p:cNvPr id="2" name="Rectangle 1"/>
          <p:cNvSpPr/>
          <p:nvPr/>
        </p:nvSpPr>
        <p:spPr>
          <a:xfrm>
            <a:off x="571500" y="2743200"/>
            <a:ext cx="8115300" cy="1938992"/>
          </a:xfrm>
          <a:prstGeom prst="rect">
            <a:avLst/>
          </a:prstGeom>
        </p:spPr>
        <p:txBody>
          <a:bodyPr wrap="square">
            <a:spAutoFit/>
          </a:bodyPr>
          <a:lstStyle/>
          <a:p>
            <a:pPr lvl="0" algn="l"/>
            <a:r>
              <a:rPr lang="en-US" dirty="0" smtClean="0"/>
              <a:t>“SO </a:t>
            </a:r>
            <a:r>
              <a:rPr lang="en-US" dirty="0"/>
              <a:t>IF YOU ARE UN- ATTACHED TO A FERVENT RELATIONSHIP WITH JESUS </a:t>
            </a:r>
            <a:r>
              <a:rPr lang="en-US" dirty="0" smtClean="0"/>
              <a:t>CHRIST– </a:t>
            </a:r>
            <a:r>
              <a:rPr lang="en-US" dirty="0"/>
              <a:t>YOU WILL BASE YOUR HAPPINESS ON THE CIRCUMSTANCES OR YOUR SPOUSE  - YOU WILL CRUSH OTHERS WITH YOUR </a:t>
            </a:r>
            <a:r>
              <a:rPr lang="en-US" dirty="0" smtClean="0"/>
              <a:t>EXPECTATIONS.”  (Josh McPherson) </a:t>
            </a:r>
            <a:endParaRPr lang="en-US" dirty="0"/>
          </a:p>
        </p:txBody>
      </p:sp>
      <p:sp>
        <p:nvSpPr>
          <p:cNvPr id="4" name="Rectangle 3"/>
          <p:cNvSpPr/>
          <p:nvPr/>
        </p:nvSpPr>
        <p:spPr>
          <a:xfrm>
            <a:off x="609600" y="1759803"/>
            <a:ext cx="7924800" cy="830997"/>
          </a:xfrm>
          <a:prstGeom prst="rect">
            <a:avLst/>
          </a:prstGeom>
        </p:spPr>
        <p:txBody>
          <a:bodyPr wrap="square">
            <a:spAutoFit/>
          </a:bodyPr>
          <a:lstStyle/>
          <a:p>
            <a:pPr lvl="0"/>
            <a:r>
              <a:rPr lang="en-US" dirty="0">
                <a:solidFill>
                  <a:srgbClr val="FFFF00"/>
                </a:solidFill>
              </a:rPr>
              <a:t>WHEN </a:t>
            </a:r>
            <a:r>
              <a:rPr lang="en-US" dirty="0" smtClean="0">
                <a:solidFill>
                  <a:srgbClr val="FFFF00"/>
                </a:solidFill>
              </a:rPr>
              <a:t>YOU </a:t>
            </a:r>
            <a:r>
              <a:rPr lang="en-US" dirty="0">
                <a:solidFill>
                  <a:srgbClr val="FFFF00"/>
                </a:solidFill>
              </a:rPr>
              <a:t>FALL IN LOVE WITH JESUS – IT GIVES YOU THE ABILITY TO LOVE OTHERS FREELY </a:t>
            </a:r>
          </a:p>
        </p:txBody>
      </p:sp>
      <p:pic>
        <p:nvPicPr>
          <p:cNvPr id="6146" name="Picture 2" descr="Pastor Josh McPhers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9495" y="24508"/>
            <a:ext cx="1600200" cy="15937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95300" y="5033757"/>
            <a:ext cx="8077200" cy="830997"/>
          </a:xfrm>
          <a:prstGeom prst="rect">
            <a:avLst/>
          </a:prstGeom>
        </p:spPr>
        <p:txBody>
          <a:bodyPr wrap="square">
            <a:spAutoFit/>
          </a:bodyPr>
          <a:lstStyle/>
          <a:p>
            <a:pPr lvl="0" algn="l"/>
            <a:r>
              <a:rPr lang="en-US" dirty="0" smtClean="0"/>
              <a:t>“YOU </a:t>
            </a:r>
            <a:r>
              <a:rPr lang="en-US" dirty="0"/>
              <a:t>WILL DEMONIZE WHAT YOU ONCE </a:t>
            </a:r>
            <a:r>
              <a:rPr lang="en-US" dirty="0" smtClean="0"/>
              <a:t>IDOLIZED.”</a:t>
            </a:r>
          </a:p>
          <a:p>
            <a:pPr lvl="0" algn="l"/>
            <a:r>
              <a:rPr lang="en-US" dirty="0" smtClean="0"/>
              <a:t>(Josh McPherson)  </a:t>
            </a:r>
            <a:endParaRPr lang="en-US" dirty="0"/>
          </a:p>
        </p:txBody>
      </p:sp>
    </p:spTree>
    <p:extLst>
      <p:ext uri="{BB962C8B-B14F-4D97-AF65-F5344CB8AC3E}">
        <p14:creationId xmlns:p14="http://schemas.microsoft.com/office/powerpoint/2010/main" val="365665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95300" y="0"/>
            <a:ext cx="8153400" cy="1523494"/>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4000" kern="0" dirty="0" smtClean="0">
                <a:solidFill>
                  <a:srgbClr val="FFFF00"/>
                </a:solidFill>
                <a:effectLst>
                  <a:outerShdw blurRad="38100" dist="38100" dir="2700000" algn="tl">
                    <a:srgbClr val="000000">
                      <a:alpha val="43137"/>
                    </a:srgbClr>
                  </a:outerShdw>
                </a:effectLst>
              </a:rPr>
              <a:t>The Negatives Of High Maintenance Relationships  </a:t>
            </a:r>
            <a:endParaRPr lang="en-US" sz="4000" kern="0" dirty="0">
              <a:solidFill>
                <a:srgbClr val="FFFF00"/>
              </a:solidFill>
              <a:effectLst>
                <a:outerShdw blurRad="38100" dist="38100" dir="2700000" algn="tl">
                  <a:srgbClr val="000000">
                    <a:alpha val="43137"/>
                  </a:srgbClr>
                </a:outerShdw>
              </a:effectLst>
            </a:endParaRPr>
          </a:p>
        </p:txBody>
      </p:sp>
      <p:sp>
        <p:nvSpPr>
          <p:cNvPr id="2" name="Rectangle 1"/>
          <p:cNvSpPr/>
          <p:nvPr/>
        </p:nvSpPr>
        <p:spPr>
          <a:xfrm>
            <a:off x="468140" y="1295400"/>
            <a:ext cx="8153400" cy="4893647"/>
          </a:xfrm>
          <a:prstGeom prst="rect">
            <a:avLst/>
          </a:prstGeom>
        </p:spPr>
        <p:txBody>
          <a:bodyPr wrap="square">
            <a:spAutoFit/>
          </a:bodyPr>
          <a:lstStyle/>
          <a:p>
            <a:pPr algn="l"/>
            <a:r>
              <a:rPr lang="en-US" b="1" dirty="0" smtClean="0"/>
              <a:t> </a:t>
            </a:r>
            <a:endParaRPr lang="en-US" dirty="0"/>
          </a:p>
          <a:p>
            <a:pPr marL="457200" lvl="0" indent="-457200" algn="l">
              <a:buFont typeface="+mj-lt"/>
              <a:buAutoNum type="arabicPeriod"/>
            </a:pPr>
            <a:r>
              <a:rPr lang="en-US" dirty="0"/>
              <a:t>Ruptured and disjointed communication and </a:t>
            </a:r>
            <a:r>
              <a:rPr lang="en-US" dirty="0" smtClean="0"/>
              <a:t>expectations.</a:t>
            </a:r>
            <a:endParaRPr lang="en-US" dirty="0"/>
          </a:p>
          <a:p>
            <a:pPr marL="457200" lvl="0" indent="-457200" algn="l">
              <a:buFont typeface="+mj-lt"/>
              <a:buAutoNum type="arabicPeriod"/>
            </a:pPr>
            <a:r>
              <a:rPr lang="en-US" dirty="0"/>
              <a:t>Difficulty </a:t>
            </a:r>
            <a:r>
              <a:rPr lang="en-US" dirty="0" smtClean="0"/>
              <a:t>with enjoying one another and life together.</a:t>
            </a:r>
            <a:endParaRPr lang="en-US" dirty="0"/>
          </a:p>
          <a:p>
            <a:pPr marL="457200" lvl="0" indent="-457200" algn="l">
              <a:buFont typeface="+mj-lt"/>
              <a:buAutoNum type="arabicPeriod"/>
            </a:pPr>
            <a:r>
              <a:rPr lang="en-US" dirty="0"/>
              <a:t>Refusal to admit ownership </a:t>
            </a:r>
            <a:r>
              <a:rPr lang="en-US" dirty="0" smtClean="0"/>
              <a:t>to </a:t>
            </a:r>
            <a:r>
              <a:rPr lang="en-US" dirty="0"/>
              <a:t>problems and </a:t>
            </a:r>
            <a:r>
              <a:rPr lang="en-US" dirty="0" smtClean="0"/>
              <a:t>disagreements.</a:t>
            </a:r>
            <a:endParaRPr lang="en-US" dirty="0"/>
          </a:p>
          <a:p>
            <a:pPr marL="457200" lvl="0" indent="-457200" algn="l">
              <a:buFont typeface="+mj-lt"/>
              <a:buAutoNum type="arabicPeriod"/>
            </a:pPr>
            <a:r>
              <a:rPr lang="en-US" dirty="0"/>
              <a:t>Lack of any sustained rhythm </a:t>
            </a:r>
            <a:r>
              <a:rPr lang="en-US" dirty="0" smtClean="0"/>
              <a:t>or </a:t>
            </a:r>
            <a:r>
              <a:rPr lang="en-US" dirty="0"/>
              <a:t>balance </a:t>
            </a:r>
            <a:r>
              <a:rPr lang="en-US" dirty="0" smtClean="0"/>
              <a:t>in life  - always </a:t>
            </a:r>
            <a:r>
              <a:rPr lang="en-US" dirty="0"/>
              <a:t>in </a:t>
            </a:r>
            <a:r>
              <a:rPr lang="en-US" dirty="0" smtClean="0"/>
              <a:t>turmoil.</a:t>
            </a:r>
            <a:endParaRPr lang="en-US" dirty="0"/>
          </a:p>
          <a:p>
            <a:pPr marL="457200" lvl="0" indent="-457200" algn="l">
              <a:buFont typeface="+mj-lt"/>
              <a:buAutoNum type="arabicPeriod"/>
            </a:pPr>
            <a:r>
              <a:rPr lang="en-US" dirty="0"/>
              <a:t>Sense of hopelessness and hurt is very much in the </a:t>
            </a:r>
            <a:r>
              <a:rPr lang="en-US" dirty="0" smtClean="0"/>
              <a:t>foreground.</a:t>
            </a:r>
            <a:endParaRPr lang="en-US" dirty="0"/>
          </a:p>
          <a:p>
            <a:pPr marL="457200" lvl="0" indent="-457200" algn="l">
              <a:buFont typeface="+mj-lt"/>
              <a:buAutoNum type="arabicPeriod"/>
            </a:pPr>
            <a:r>
              <a:rPr lang="en-US" dirty="0" smtClean="0"/>
              <a:t>Dependency on other things to bring happiness. </a:t>
            </a:r>
            <a:endParaRPr lang="en-US" dirty="0"/>
          </a:p>
          <a:p>
            <a:pPr marL="457200" lvl="0" indent="-457200" algn="l">
              <a:buFont typeface="+mj-lt"/>
              <a:buAutoNum type="arabicPeriod"/>
            </a:pPr>
            <a:r>
              <a:rPr lang="en-US" dirty="0"/>
              <a:t>Unhealthy </a:t>
            </a:r>
            <a:r>
              <a:rPr lang="en-US" dirty="0" smtClean="0"/>
              <a:t>expectations. </a:t>
            </a:r>
            <a:endParaRPr lang="en-US" dirty="0"/>
          </a:p>
          <a:p>
            <a:pPr marL="457200" lvl="0" indent="-457200" algn="l">
              <a:buFont typeface="+mj-lt"/>
              <a:buAutoNum type="arabicPeriod"/>
            </a:pPr>
            <a:r>
              <a:rPr lang="en-US" dirty="0"/>
              <a:t>Do not take </a:t>
            </a:r>
            <a:r>
              <a:rPr lang="en-US" dirty="0" smtClean="0"/>
              <a:t>responsibility.</a:t>
            </a:r>
            <a:endParaRPr lang="en-US" dirty="0"/>
          </a:p>
        </p:txBody>
      </p:sp>
    </p:spTree>
    <p:extLst>
      <p:ext uri="{BB962C8B-B14F-4D97-AF65-F5344CB8AC3E}">
        <p14:creationId xmlns:p14="http://schemas.microsoft.com/office/powerpoint/2010/main" val="44696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95300" y="0"/>
            <a:ext cx="8153400" cy="1523494"/>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4000" kern="0" dirty="0" smtClean="0">
                <a:solidFill>
                  <a:srgbClr val="FFFF00"/>
                </a:solidFill>
                <a:effectLst>
                  <a:outerShdw blurRad="38100" dist="38100" dir="2700000" algn="tl">
                    <a:srgbClr val="000000">
                      <a:alpha val="43137"/>
                    </a:srgbClr>
                  </a:outerShdw>
                </a:effectLst>
              </a:rPr>
              <a:t>The Positives Of Life-Giving</a:t>
            </a:r>
          </a:p>
          <a:p>
            <a:pPr algn="ctr"/>
            <a:r>
              <a:rPr lang="en-US" sz="4000" kern="0" dirty="0" smtClean="0">
                <a:solidFill>
                  <a:srgbClr val="FFFF00"/>
                </a:solidFill>
                <a:effectLst>
                  <a:outerShdw blurRad="38100" dist="38100" dir="2700000" algn="tl">
                    <a:srgbClr val="000000">
                      <a:alpha val="43137"/>
                    </a:srgbClr>
                  </a:outerShdw>
                </a:effectLst>
              </a:rPr>
              <a:t>Relationships  </a:t>
            </a:r>
            <a:endParaRPr lang="en-US" sz="4000" kern="0" dirty="0">
              <a:solidFill>
                <a:srgbClr val="FFFF00"/>
              </a:solidFill>
              <a:effectLst>
                <a:outerShdw blurRad="38100" dist="38100" dir="2700000" algn="tl">
                  <a:srgbClr val="000000">
                    <a:alpha val="43137"/>
                  </a:srgbClr>
                </a:outerShdw>
              </a:effectLst>
            </a:endParaRPr>
          </a:p>
        </p:txBody>
      </p:sp>
      <p:sp>
        <p:nvSpPr>
          <p:cNvPr id="2" name="Rectangle 1"/>
          <p:cNvSpPr/>
          <p:nvPr/>
        </p:nvSpPr>
        <p:spPr>
          <a:xfrm>
            <a:off x="304800" y="1527463"/>
            <a:ext cx="8610600" cy="4154984"/>
          </a:xfrm>
          <a:prstGeom prst="rect">
            <a:avLst/>
          </a:prstGeom>
        </p:spPr>
        <p:txBody>
          <a:bodyPr wrap="square">
            <a:spAutoFit/>
          </a:bodyPr>
          <a:lstStyle/>
          <a:p>
            <a:pPr marL="457200" lvl="0" indent="-457200" algn="l">
              <a:buFont typeface="+mj-lt"/>
              <a:buAutoNum type="arabicPeriod"/>
            </a:pPr>
            <a:r>
              <a:rPr lang="en-US" dirty="0" smtClean="0"/>
              <a:t>Mutual support.</a:t>
            </a:r>
            <a:endParaRPr lang="en-US" dirty="0"/>
          </a:p>
          <a:p>
            <a:pPr marL="457200" lvl="0" indent="-457200" algn="l">
              <a:buFont typeface="+mj-lt"/>
              <a:buAutoNum type="arabicPeriod"/>
            </a:pPr>
            <a:r>
              <a:rPr lang="en-US" dirty="0"/>
              <a:t>Encouragement under </a:t>
            </a:r>
            <a:r>
              <a:rPr lang="en-US" dirty="0" smtClean="0"/>
              <a:t>adversity.</a:t>
            </a:r>
            <a:endParaRPr lang="en-US" dirty="0"/>
          </a:p>
          <a:p>
            <a:pPr marL="457200" lvl="0" indent="-457200" algn="l">
              <a:buFont typeface="+mj-lt"/>
              <a:buAutoNum type="arabicPeriod"/>
            </a:pPr>
            <a:r>
              <a:rPr lang="en-US" dirty="0"/>
              <a:t>Grace to bring adjustment and </a:t>
            </a:r>
            <a:r>
              <a:rPr lang="en-US" dirty="0" smtClean="0"/>
              <a:t>correction and growth.</a:t>
            </a:r>
            <a:endParaRPr lang="en-US" dirty="0"/>
          </a:p>
          <a:p>
            <a:pPr marL="457200" lvl="0" indent="-457200" algn="l">
              <a:buFont typeface="+mj-lt"/>
              <a:buAutoNum type="arabicPeriod"/>
            </a:pPr>
            <a:r>
              <a:rPr lang="en-US" dirty="0" smtClean="0"/>
              <a:t>Sensitivity and respect. </a:t>
            </a:r>
            <a:endParaRPr lang="en-US" dirty="0"/>
          </a:p>
          <a:p>
            <a:pPr marL="457200" lvl="0" indent="-457200" algn="l">
              <a:buFont typeface="+mj-lt"/>
              <a:buAutoNum type="arabicPeriod"/>
            </a:pPr>
            <a:r>
              <a:rPr lang="en-US" dirty="0"/>
              <a:t>Inspirational and </a:t>
            </a:r>
            <a:r>
              <a:rPr lang="en-US" dirty="0" smtClean="0"/>
              <a:t>affirming. </a:t>
            </a:r>
            <a:endParaRPr lang="en-US" dirty="0"/>
          </a:p>
          <a:p>
            <a:pPr marL="457200" lvl="0" indent="-457200" algn="l">
              <a:buFont typeface="+mj-lt"/>
              <a:buAutoNum type="arabicPeriod"/>
            </a:pPr>
            <a:r>
              <a:rPr lang="en-US" dirty="0" smtClean="0"/>
              <a:t>Learning – stimulating. </a:t>
            </a:r>
            <a:endParaRPr lang="en-US" dirty="0"/>
          </a:p>
          <a:p>
            <a:pPr marL="457200" lvl="0" indent="-457200" algn="l">
              <a:buFont typeface="+mj-lt"/>
              <a:buAutoNum type="arabicPeriod"/>
            </a:pPr>
            <a:r>
              <a:rPr lang="en-US" dirty="0" smtClean="0"/>
              <a:t>Forgiving.</a:t>
            </a:r>
            <a:endParaRPr lang="en-US" dirty="0"/>
          </a:p>
          <a:p>
            <a:pPr marL="457200" lvl="0" indent="-457200" algn="l">
              <a:buFont typeface="+mj-lt"/>
              <a:buAutoNum type="arabicPeriod"/>
            </a:pPr>
            <a:r>
              <a:rPr lang="en-US" dirty="0"/>
              <a:t>Viewed as </a:t>
            </a:r>
            <a:r>
              <a:rPr lang="en-US" dirty="0" smtClean="0"/>
              <a:t>equals. </a:t>
            </a:r>
            <a:endParaRPr lang="en-US" dirty="0"/>
          </a:p>
          <a:p>
            <a:pPr marL="457200" lvl="0" indent="-457200" algn="l">
              <a:buFont typeface="+mj-lt"/>
              <a:buAutoNum type="arabicPeriod"/>
            </a:pPr>
            <a:r>
              <a:rPr lang="en-US" dirty="0"/>
              <a:t>Partnership in life/ projects/ </a:t>
            </a:r>
            <a:r>
              <a:rPr lang="en-US" dirty="0" smtClean="0"/>
              <a:t>ministry.</a:t>
            </a:r>
            <a:endParaRPr lang="en-US" dirty="0"/>
          </a:p>
          <a:p>
            <a:pPr marL="457200" lvl="0" indent="-457200" algn="l">
              <a:buFont typeface="+mj-lt"/>
              <a:buAutoNum type="arabicPeriod"/>
            </a:pPr>
            <a:r>
              <a:rPr lang="en-US" dirty="0"/>
              <a:t>Approachable and responsible in times of </a:t>
            </a:r>
            <a:r>
              <a:rPr lang="en-US" dirty="0" smtClean="0"/>
              <a:t>disagreement.</a:t>
            </a:r>
            <a:endParaRPr lang="en-US" dirty="0"/>
          </a:p>
          <a:p>
            <a:pPr marL="457200" lvl="0" indent="-457200" algn="l">
              <a:buFont typeface="+mj-lt"/>
              <a:buAutoNum type="arabicPeriod"/>
            </a:pPr>
            <a:r>
              <a:rPr lang="en-US" dirty="0"/>
              <a:t>Organic / </a:t>
            </a:r>
            <a:r>
              <a:rPr lang="en-US" dirty="0" smtClean="0"/>
              <a:t>natural, flow together, and life-giving.</a:t>
            </a:r>
            <a:endParaRPr lang="en-US" dirty="0"/>
          </a:p>
        </p:txBody>
      </p:sp>
    </p:spTree>
    <p:extLst>
      <p:ext uri="{BB962C8B-B14F-4D97-AF65-F5344CB8AC3E}">
        <p14:creationId xmlns:p14="http://schemas.microsoft.com/office/powerpoint/2010/main" val="44696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41982"/>
            <a:ext cx="8305800" cy="1569660"/>
          </a:xfrm>
          <a:prstGeom prst="rect">
            <a:avLst/>
          </a:prstGeom>
          <a:solidFill>
            <a:schemeClr val="accent1">
              <a:alpha val="43000"/>
            </a:schemeClr>
          </a:solidFill>
        </p:spPr>
        <p:txBody>
          <a:bodyPr wrap="square">
            <a:spAutoFit/>
          </a:bodyPr>
          <a:lstStyle/>
          <a:p>
            <a:r>
              <a:rPr lang="en-US" sz="3200" b="1" dirty="0" smtClean="0">
                <a:solidFill>
                  <a:srgbClr val="FFFF00"/>
                </a:solidFill>
                <a:effectLst>
                  <a:outerShdw blurRad="38100" dist="38100" dir="2700000" algn="tl">
                    <a:srgbClr val="000000">
                      <a:alpha val="43137"/>
                    </a:srgbClr>
                  </a:outerShdw>
                </a:effectLst>
              </a:rPr>
              <a:t>THREE POTENTIAL KILLERS </a:t>
            </a:r>
          </a:p>
          <a:p>
            <a:r>
              <a:rPr lang="en-US" sz="3200" b="1" dirty="0" smtClean="0">
                <a:solidFill>
                  <a:srgbClr val="FFFF00"/>
                </a:solidFill>
                <a:effectLst>
                  <a:outerShdw blurRad="38100" dist="38100" dir="2700000" algn="tl">
                    <a:srgbClr val="000000">
                      <a:alpha val="43137"/>
                    </a:srgbClr>
                  </a:outerShdw>
                </a:effectLst>
              </a:rPr>
              <a:t>OF HEALTHY</a:t>
            </a:r>
          </a:p>
          <a:p>
            <a:r>
              <a:rPr lang="en-US" sz="3200" b="1" dirty="0" smtClean="0">
                <a:solidFill>
                  <a:srgbClr val="FFFF00"/>
                </a:solidFill>
                <a:effectLst>
                  <a:outerShdw blurRad="38100" dist="38100" dir="2700000" algn="tl">
                    <a:srgbClr val="000000">
                      <a:alpha val="43137"/>
                    </a:srgbClr>
                  </a:outerShdw>
                </a:effectLst>
              </a:rPr>
              <a:t>RELATIONSHIPS AND MARRIAGE </a:t>
            </a:r>
            <a:endParaRPr lang="en-US" sz="3200" dirty="0">
              <a:effectLst>
                <a:outerShdw blurRad="38100" dist="38100" dir="2700000" algn="tl">
                  <a:srgbClr val="000000">
                    <a:alpha val="43137"/>
                  </a:srgbClr>
                </a:outerShdw>
              </a:effectLst>
            </a:endParaRPr>
          </a:p>
        </p:txBody>
      </p:sp>
      <p:sp>
        <p:nvSpPr>
          <p:cNvPr id="3" name="TextBox 2"/>
          <p:cNvSpPr txBox="1"/>
          <p:nvPr/>
        </p:nvSpPr>
        <p:spPr>
          <a:xfrm>
            <a:off x="381000" y="1905000"/>
            <a:ext cx="8229600" cy="4893647"/>
          </a:xfrm>
          <a:prstGeom prst="rect">
            <a:avLst/>
          </a:prstGeom>
          <a:noFill/>
        </p:spPr>
        <p:txBody>
          <a:bodyPr wrap="square" rtlCol="0">
            <a:spAutoFit/>
          </a:bodyPr>
          <a:lstStyle/>
          <a:p>
            <a:pPr marL="457200" indent="-457200" algn="l">
              <a:buFont typeface="+mj-lt"/>
              <a:buAutoNum type="arabicPeriod"/>
            </a:pPr>
            <a:r>
              <a:rPr lang="en-US" b="1" dirty="0" smtClean="0">
                <a:solidFill>
                  <a:srgbClr val="FFFF00"/>
                </a:solidFill>
              </a:rPr>
              <a:t>LUKEWARM DEVOTION TO GOD – </a:t>
            </a:r>
            <a:r>
              <a:rPr lang="en-US" dirty="0" smtClean="0"/>
              <a:t>Living without a spirit filled activated life has no power against ego and flesh. </a:t>
            </a:r>
            <a:endParaRPr lang="en-US" b="1" dirty="0" smtClean="0"/>
          </a:p>
          <a:p>
            <a:pPr marL="457200" indent="-457200" algn="l">
              <a:buFont typeface="+mj-lt"/>
              <a:buAutoNum type="arabicPeriod"/>
            </a:pPr>
            <a:r>
              <a:rPr lang="en-US" b="1" dirty="0" smtClean="0">
                <a:solidFill>
                  <a:srgbClr val="FFFF00"/>
                </a:solidFill>
              </a:rPr>
              <a:t>CLOSED</a:t>
            </a:r>
            <a:r>
              <a:rPr lang="en-US" dirty="0" smtClean="0"/>
              <a:t> </a:t>
            </a:r>
            <a:r>
              <a:rPr lang="en-US" b="1" dirty="0" smtClean="0">
                <a:solidFill>
                  <a:srgbClr val="FFFF00"/>
                </a:solidFill>
              </a:rPr>
              <a:t>SPIRIT </a:t>
            </a:r>
            <a:r>
              <a:rPr lang="en-US" dirty="0" smtClean="0"/>
              <a:t>– toward God and toward your spouse – (A CLOSED SPIRIT (is SELF-FOCUSED and kills relationships because it feeds off of the negative. It is </a:t>
            </a:r>
            <a:r>
              <a:rPr lang="en-US" b="1" dirty="0" smtClean="0">
                <a:solidFill>
                  <a:srgbClr val="FFFF00"/>
                </a:solidFill>
              </a:rPr>
              <a:t>UNPLEASABLE</a:t>
            </a:r>
            <a:r>
              <a:rPr lang="en-US" dirty="0" smtClean="0"/>
              <a:t> –it is impossible to become trusting and relaxed in the relationship.</a:t>
            </a:r>
          </a:p>
          <a:p>
            <a:pPr marL="457200" indent="-457200" algn="l">
              <a:buFont typeface="+mj-lt"/>
              <a:buAutoNum type="arabicPeriod"/>
            </a:pPr>
            <a:r>
              <a:rPr lang="en-US" b="1" dirty="0" smtClean="0">
                <a:solidFill>
                  <a:srgbClr val="FFFF00"/>
                </a:solidFill>
              </a:rPr>
              <a:t>TYRANNY OF THE URGENT </a:t>
            </a:r>
            <a:r>
              <a:rPr lang="en-US" dirty="0" smtClean="0"/>
              <a:t>– trades duty over relationship– many times we serve each other but do not want to spend time together. Other things become more easily dealt with than the relationship we even let HOBBIES and CHILDREN replace the relationship.</a:t>
            </a:r>
            <a:endParaRPr lang="en-US" dirty="0"/>
          </a:p>
        </p:txBody>
      </p:sp>
    </p:spTree>
    <p:extLst>
      <p:ext uri="{BB962C8B-B14F-4D97-AF65-F5344CB8AC3E}">
        <p14:creationId xmlns:p14="http://schemas.microsoft.com/office/powerpoint/2010/main" val="17255652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0"/>
            <a:ext cx="7086600" cy="1569660"/>
          </a:xfrm>
          <a:prstGeom prst="rect">
            <a:avLst/>
          </a:prstGeom>
          <a:solidFill>
            <a:schemeClr val="accent1">
              <a:alpha val="42000"/>
            </a:schemeClr>
          </a:solidFill>
        </p:spPr>
        <p:txBody>
          <a:bodyPr wrap="square">
            <a:spAutoFit/>
          </a:bodyPr>
          <a:lstStyle/>
          <a:p>
            <a:pPr>
              <a:spcBef>
                <a:spcPts val="0"/>
              </a:spcBef>
              <a:spcAft>
                <a:spcPts val="0"/>
              </a:spcAft>
            </a:pPr>
            <a:r>
              <a:rPr lang="en-US" sz="3200" b="1" dirty="0">
                <a:solidFill>
                  <a:srgbClr val="FFFF00"/>
                </a:solidFill>
                <a:effectLst>
                  <a:outerShdw blurRad="38100" dist="38100" dir="2700000" algn="tl">
                    <a:srgbClr val="000000">
                      <a:alpha val="43137"/>
                    </a:srgbClr>
                  </a:outerShdw>
                </a:effectLst>
                <a:latin typeface="Arial"/>
              </a:rPr>
              <a:t>ASSESS WHERE YOU ARE AT TAKE ACTION STEPS TO CHANGE THE TRAJECTORY</a:t>
            </a:r>
            <a:endParaRPr lang="en-US" sz="3200" b="1" dirty="0">
              <a:solidFill>
                <a:srgbClr val="FFFF00"/>
              </a:solidFill>
              <a:effectLst>
                <a:outerShdw blurRad="38100" dist="38100" dir="2700000" algn="tl">
                  <a:srgbClr val="000000">
                    <a:alpha val="43137"/>
                  </a:srgbClr>
                </a:outerShdw>
              </a:effectLst>
            </a:endParaRPr>
          </a:p>
        </p:txBody>
      </p:sp>
      <p:sp>
        <p:nvSpPr>
          <p:cNvPr id="2" name="TextBox 1"/>
          <p:cNvSpPr txBox="1"/>
          <p:nvPr/>
        </p:nvSpPr>
        <p:spPr>
          <a:xfrm>
            <a:off x="762000" y="1905000"/>
            <a:ext cx="7620000" cy="4893647"/>
          </a:xfrm>
          <a:prstGeom prst="rect">
            <a:avLst/>
          </a:prstGeom>
          <a:noFill/>
        </p:spPr>
        <p:txBody>
          <a:bodyPr wrap="square" rtlCol="0">
            <a:spAutoFit/>
          </a:bodyPr>
          <a:lstStyle/>
          <a:p>
            <a:pPr marL="457200" indent="-457200" algn="l">
              <a:buFont typeface="+mj-lt"/>
              <a:buAutoNum type="arabicPeriod"/>
            </a:pPr>
            <a:r>
              <a:rPr lang="en-US" dirty="0" smtClean="0"/>
              <a:t>Contend for an </a:t>
            </a:r>
            <a:r>
              <a:rPr lang="en-US" b="1" dirty="0" smtClean="0">
                <a:solidFill>
                  <a:srgbClr val="FFFF00"/>
                </a:solidFill>
              </a:rPr>
              <a:t>OPEN SPIRIT </a:t>
            </a:r>
            <a:r>
              <a:rPr lang="en-US" dirty="0" smtClean="0"/>
              <a:t>– toward God and toward your spouse – (A CLOSED SPIRIT kills relationships.)</a:t>
            </a:r>
          </a:p>
          <a:p>
            <a:pPr marL="457200" indent="-457200" algn="l">
              <a:buFont typeface="+mj-lt"/>
              <a:buAutoNum type="arabicPeriod"/>
            </a:pPr>
            <a:r>
              <a:rPr lang="en-US" dirty="0" smtClean="0"/>
              <a:t>Contend for the </a:t>
            </a:r>
            <a:r>
              <a:rPr lang="en-US" b="1" dirty="0" smtClean="0">
                <a:solidFill>
                  <a:srgbClr val="FFFF00"/>
                </a:solidFill>
              </a:rPr>
              <a:t>VALUE OF YOUR PARTNER </a:t>
            </a:r>
            <a:r>
              <a:rPr lang="en-US" dirty="0" smtClean="0"/>
              <a:t>over performance – many times we critique each other more than we should but we need to be thankful and blessed to have God give us a help mate.</a:t>
            </a:r>
            <a:endParaRPr lang="en-US" dirty="0"/>
          </a:p>
          <a:p>
            <a:pPr marL="457200" indent="-457200" algn="l">
              <a:buFont typeface="+mj-lt"/>
              <a:buAutoNum type="arabicPeriod"/>
            </a:pPr>
            <a:r>
              <a:rPr lang="en-US" b="1" dirty="0" smtClean="0">
                <a:solidFill>
                  <a:srgbClr val="FFFF00"/>
                </a:solidFill>
              </a:rPr>
              <a:t>IDENTIFY IF YOU ARE ATTACHED FIRST TO JESUS OR TO YOUR SPOUSE </a:t>
            </a:r>
            <a:r>
              <a:rPr lang="en-US" dirty="0" smtClean="0"/>
              <a:t>– this is essential to healthy relationships.</a:t>
            </a:r>
          </a:p>
          <a:p>
            <a:pPr marL="457200" indent="-457200" algn="l">
              <a:buFont typeface="+mj-lt"/>
              <a:buAutoNum type="arabicPeriod"/>
            </a:pPr>
            <a:r>
              <a:rPr lang="en-US" b="1" dirty="0" smtClean="0">
                <a:solidFill>
                  <a:srgbClr val="FFFF00"/>
                </a:solidFill>
              </a:rPr>
              <a:t>NEVER STOP PRAYING FOR YOUR SPOUSE AND FAMILY AND NATION</a:t>
            </a:r>
            <a:r>
              <a:rPr lang="en-US" dirty="0" smtClean="0"/>
              <a:t>. God is taking our faith deeper than the waves on the water. </a:t>
            </a:r>
            <a:endParaRPr lang="en-US" dirty="0"/>
          </a:p>
        </p:txBody>
      </p:sp>
    </p:spTree>
    <p:extLst>
      <p:ext uri="{BB962C8B-B14F-4D97-AF65-F5344CB8AC3E}">
        <p14:creationId xmlns:p14="http://schemas.microsoft.com/office/powerpoint/2010/main" val="40819411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52400" y="152400"/>
            <a:ext cx="87249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kern="0" dirty="0" smtClean="0">
                <a:solidFill>
                  <a:srgbClr val="FFFF00"/>
                </a:solidFill>
                <a:effectLst>
                  <a:outerShdw blurRad="38100" dist="38100" dir="2700000" algn="tl">
                    <a:srgbClr val="000000">
                      <a:alpha val="43137"/>
                    </a:srgbClr>
                  </a:outerShdw>
                </a:effectLst>
              </a:rPr>
              <a:t>Five of the Most Sensitive Things To Talk About As Leaders </a:t>
            </a:r>
            <a:endParaRPr lang="en-US" kern="0" dirty="0">
              <a:solidFill>
                <a:srgbClr val="FFFF00"/>
              </a:solidFill>
              <a:effectLst>
                <a:outerShdw blurRad="38100" dist="38100" dir="2700000" algn="tl">
                  <a:srgbClr val="000000">
                    <a:alpha val="43137"/>
                  </a:srgbClr>
                </a:outerShdw>
              </a:effectLst>
            </a:endParaRPr>
          </a:p>
        </p:txBody>
      </p:sp>
      <p:sp>
        <p:nvSpPr>
          <p:cNvPr id="2" name="Rectangle 1"/>
          <p:cNvSpPr/>
          <p:nvPr/>
        </p:nvSpPr>
        <p:spPr>
          <a:xfrm>
            <a:off x="342900" y="1524000"/>
            <a:ext cx="8534400" cy="4893647"/>
          </a:xfrm>
          <a:prstGeom prst="rect">
            <a:avLst/>
          </a:prstGeom>
        </p:spPr>
        <p:txBody>
          <a:bodyPr wrap="square">
            <a:spAutoFit/>
          </a:bodyPr>
          <a:lstStyle/>
          <a:p>
            <a:pPr marL="457200" lvl="0" indent="-457200" algn="l">
              <a:buFont typeface="+mj-lt"/>
              <a:buAutoNum type="arabicPeriod"/>
            </a:pPr>
            <a:r>
              <a:rPr lang="en-US" b="1" dirty="0" smtClean="0">
                <a:solidFill>
                  <a:srgbClr val="FFFF00"/>
                </a:solidFill>
              </a:rPr>
              <a:t>PURE WORSHIP</a:t>
            </a:r>
            <a:r>
              <a:rPr lang="en-US" dirty="0" smtClean="0"/>
              <a:t> </a:t>
            </a:r>
            <a:r>
              <a:rPr lang="en-US" dirty="0"/>
              <a:t>– </a:t>
            </a:r>
            <a:r>
              <a:rPr lang="en-US" b="1" dirty="0"/>
              <a:t>Godly vertical passion</a:t>
            </a:r>
            <a:r>
              <a:rPr lang="en-US" dirty="0"/>
              <a:t> – being free from your personality by </a:t>
            </a:r>
            <a:r>
              <a:rPr lang="en-US" dirty="0">
                <a:solidFill>
                  <a:srgbClr val="FFFF00"/>
                </a:solidFill>
              </a:rPr>
              <a:t>BEING MORE AND MORE FILLED WITH THE HOLY SPIRIT </a:t>
            </a:r>
            <a:r>
              <a:rPr lang="en-US" dirty="0"/>
              <a:t>to set you free from the spirit of </a:t>
            </a:r>
            <a:r>
              <a:rPr lang="en-US" dirty="0" smtClean="0"/>
              <a:t>RELIGION. (2 Timothy 1:6)</a:t>
            </a:r>
            <a:endParaRPr lang="en-US" dirty="0"/>
          </a:p>
          <a:p>
            <a:pPr marL="457200" lvl="0" indent="-457200" algn="l">
              <a:buFont typeface="+mj-lt"/>
              <a:buAutoNum type="arabicPeriod"/>
            </a:pPr>
            <a:r>
              <a:rPr lang="en-US" b="1" dirty="0">
                <a:solidFill>
                  <a:srgbClr val="FFFF00"/>
                </a:solidFill>
              </a:rPr>
              <a:t>FINANCES</a:t>
            </a:r>
            <a:r>
              <a:rPr lang="en-US" dirty="0"/>
              <a:t> – </a:t>
            </a:r>
            <a:r>
              <a:rPr lang="en-US" b="1" dirty="0"/>
              <a:t>Godly Stewardship of money</a:t>
            </a:r>
            <a:r>
              <a:rPr lang="en-US" dirty="0"/>
              <a:t> – Being free from BOTH the </a:t>
            </a:r>
            <a:r>
              <a:rPr lang="en-US" dirty="0">
                <a:solidFill>
                  <a:srgbClr val="FFFF00"/>
                </a:solidFill>
              </a:rPr>
              <a:t>spirit of poverty </a:t>
            </a:r>
            <a:r>
              <a:rPr lang="en-US" dirty="0"/>
              <a:t>and the </a:t>
            </a:r>
            <a:r>
              <a:rPr lang="en-US" dirty="0">
                <a:solidFill>
                  <a:srgbClr val="FFFF00"/>
                </a:solidFill>
              </a:rPr>
              <a:t>LOVE OF MONEY</a:t>
            </a:r>
            <a:r>
              <a:rPr lang="en-US" dirty="0"/>
              <a:t> by giving the Lord His honored portion BY BEING A CHEERFUL GIVER.</a:t>
            </a:r>
          </a:p>
          <a:p>
            <a:pPr marL="457200" lvl="0" indent="-457200" algn="l">
              <a:buFont typeface="+mj-lt"/>
              <a:buAutoNum type="arabicPeriod"/>
            </a:pPr>
            <a:r>
              <a:rPr lang="en-US" b="1" dirty="0">
                <a:solidFill>
                  <a:srgbClr val="FFFF00"/>
                </a:solidFill>
              </a:rPr>
              <a:t>HEALTHY SEXUALITY IN A MARRIAGE</a:t>
            </a:r>
            <a:r>
              <a:rPr lang="en-US" dirty="0">
                <a:solidFill>
                  <a:srgbClr val="FFFF00"/>
                </a:solidFill>
              </a:rPr>
              <a:t> </a:t>
            </a:r>
            <a:r>
              <a:rPr lang="en-US" dirty="0"/>
              <a:t>– </a:t>
            </a:r>
            <a:r>
              <a:rPr lang="en-US" b="1" dirty="0"/>
              <a:t>Godly sexuality</a:t>
            </a:r>
            <a:r>
              <a:rPr lang="en-US" dirty="0"/>
              <a:t> that blesses and draws the marriage into a strong BOND OF ONENESS AND TRUE INTIMACY through a </a:t>
            </a:r>
            <a:r>
              <a:rPr lang="en-US" dirty="0">
                <a:solidFill>
                  <a:srgbClr val="FFFF00"/>
                </a:solidFill>
              </a:rPr>
              <a:t>mutually devoted romance </a:t>
            </a:r>
            <a:r>
              <a:rPr lang="en-US" dirty="0"/>
              <a:t>forsaking selfish manipulation and wounded disinterest</a:t>
            </a:r>
            <a:r>
              <a:rPr lang="en-US" dirty="0" smtClean="0">
                <a:solidFill>
                  <a:srgbClr val="FFFF00"/>
                </a:solidFill>
              </a:rPr>
              <a:t>.</a:t>
            </a:r>
            <a:endParaRPr lang="en-US" dirty="0">
              <a:solidFill>
                <a:srgbClr val="FFFF00"/>
              </a:solidFill>
            </a:endParaRPr>
          </a:p>
        </p:txBody>
      </p:sp>
    </p:spTree>
    <p:extLst>
      <p:ext uri="{BB962C8B-B14F-4D97-AF65-F5344CB8AC3E}">
        <p14:creationId xmlns:p14="http://schemas.microsoft.com/office/powerpoint/2010/main" val="235788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533400" y="152400"/>
            <a:ext cx="81534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4000" kern="0" dirty="0" smtClean="0">
                <a:solidFill>
                  <a:srgbClr val="FFFF00"/>
                </a:solidFill>
                <a:effectLst>
                  <a:outerShdw blurRad="38100" dist="38100" dir="2700000" algn="tl">
                    <a:srgbClr val="000000">
                      <a:alpha val="43137"/>
                    </a:srgbClr>
                  </a:outerShdw>
                </a:effectLst>
              </a:rPr>
              <a:t>Continued </a:t>
            </a:r>
            <a:endParaRPr lang="en-US" sz="4000" kern="0" dirty="0">
              <a:solidFill>
                <a:srgbClr val="FFFF00"/>
              </a:solidFill>
              <a:effectLst>
                <a:outerShdw blurRad="38100" dist="38100" dir="2700000" algn="tl">
                  <a:srgbClr val="000000">
                    <a:alpha val="43137"/>
                  </a:srgbClr>
                </a:outerShdw>
              </a:effectLst>
            </a:endParaRPr>
          </a:p>
        </p:txBody>
      </p:sp>
      <p:sp>
        <p:nvSpPr>
          <p:cNvPr id="2" name="Rectangle 1"/>
          <p:cNvSpPr/>
          <p:nvPr/>
        </p:nvSpPr>
        <p:spPr>
          <a:xfrm>
            <a:off x="76200" y="1301353"/>
            <a:ext cx="8906347" cy="5632311"/>
          </a:xfrm>
          <a:prstGeom prst="rect">
            <a:avLst/>
          </a:prstGeom>
        </p:spPr>
        <p:txBody>
          <a:bodyPr wrap="square">
            <a:spAutoFit/>
          </a:bodyPr>
          <a:lstStyle/>
          <a:p>
            <a:pPr marL="457200" lvl="0" indent="-457200" algn="l">
              <a:buFont typeface="+mj-lt"/>
              <a:buAutoNum type="arabicPeriod" startAt="4"/>
            </a:pPr>
            <a:r>
              <a:rPr lang="en-US" dirty="0"/>
              <a:t> </a:t>
            </a:r>
            <a:r>
              <a:rPr lang="en-US" b="1" dirty="0">
                <a:solidFill>
                  <a:srgbClr val="FFFF00"/>
                </a:solidFill>
              </a:rPr>
              <a:t>LIFE-GIVING PARENTING</a:t>
            </a:r>
            <a:r>
              <a:rPr lang="en-US" dirty="0">
                <a:solidFill>
                  <a:srgbClr val="FFFF00"/>
                </a:solidFill>
              </a:rPr>
              <a:t> </a:t>
            </a:r>
            <a:r>
              <a:rPr lang="en-US" dirty="0"/>
              <a:t>– NURTURING AND DISCIPLINING YOUR CHILDREN TO GROW IN CHRIST-LIKE CHARACTER TRAITS </a:t>
            </a:r>
            <a:r>
              <a:rPr lang="en-US" dirty="0">
                <a:solidFill>
                  <a:srgbClr val="FFFF00"/>
                </a:solidFill>
              </a:rPr>
              <a:t>without letting your personality dictate imbalances in your parenting style </a:t>
            </a:r>
            <a:r>
              <a:rPr lang="en-US" dirty="0"/>
              <a:t>through either ignoring and enabling bad-behavior or by being a distant, unpleasable, and harsh disciplinarian</a:t>
            </a:r>
            <a:r>
              <a:rPr lang="en-US" dirty="0">
                <a:solidFill>
                  <a:srgbClr val="FFFF00"/>
                </a:solidFill>
              </a:rPr>
              <a:t>. </a:t>
            </a:r>
          </a:p>
          <a:p>
            <a:pPr marL="457200" lvl="0" indent="-457200" algn="l">
              <a:buFont typeface="+mj-lt"/>
              <a:buAutoNum type="arabicPeriod" startAt="4"/>
            </a:pPr>
            <a:r>
              <a:rPr lang="en-US" b="1" dirty="0">
                <a:solidFill>
                  <a:srgbClr val="FFFF00"/>
                </a:solidFill>
              </a:rPr>
              <a:t>SINGLENESS AND DIVORCE </a:t>
            </a:r>
            <a:r>
              <a:rPr lang="en-US" dirty="0"/>
              <a:t>– </a:t>
            </a:r>
            <a:r>
              <a:rPr lang="en-US" dirty="0">
                <a:solidFill>
                  <a:srgbClr val="FFFF00"/>
                </a:solidFill>
              </a:rPr>
              <a:t>Singleness is not a curse </a:t>
            </a:r>
            <a:r>
              <a:rPr lang="en-US" dirty="0"/>
              <a:t>– and DIVORCE DOES NOT END YOUR potential to grow in Christ and be remarried. God does work many things out through seasons of trial and cares deeply about the responses of your heart. </a:t>
            </a:r>
            <a:r>
              <a:rPr lang="en-US" dirty="0" smtClean="0"/>
              <a:t>All parties must repent of their sins in a divorce. But as you find your </a:t>
            </a:r>
            <a:r>
              <a:rPr lang="en-US" dirty="0"/>
              <a:t>identity in Christ </a:t>
            </a:r>
            <a:r>
              <a:rPr lang="en-US" dirty="0" smtClean="0"/>
              <a:t>it releases </a:t>
            </a:r>
            <a:r>
              <a:rPr lang="en-US" dirty="0"/>
              <a:t>in you the ability to flourish and be content without being married </a:t>
            </a:r>
            <a:r>
              <a:rPr lang="en-US" dirty="0" smtClean="0"/>
              <a:t>again or be </a:t>
            </a:r>
            <a:r>
              <a:rPr lang="en-US" dirty="0"/>
              <a:t>willing for God to reveal a life-partner to you if that is what He wills.  </a:t>
            </a:r>
          </a:p>
        </p:txBody>
      </p:sp>
    </p:spTree>
    <p:extLst>
      <p:ext uri="{BB962C8B-B14F-4D97-AF65-F5344CB8AC3E}">
        <p14:creationId xmlns:p14="http://schemas.microsoft.com/office/powerpoint/2010/main" val="327782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ow to Shape Up Without Ever Joining a Gym - Eazymusc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ow to Shape Up Without Ever Joining a Gym - Eazymuscl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itle 1"/>
          <p:cNvSpPr txBox="1">
            <a:spLocks/>
          </p:cNvSpPr>
          <p:nvPr/>
        </p:nvSpPr>
        <p:spPr bwMode="auto">
          <a:xfrm>
            <a:off x="155575" y="152400"/>
            <a:ext cx="8836025" cy="12954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600" dirty="0" smtClean="0">
                <a:solidFill>
                  <a:srgbClr val="FFFF00"/>
                </a:solidFill>
                <a:effectLst>
                  <a:outerShdw blurRad="38100" dist="38100" dir="2700000" algn="tl">
                    <a:srgbClr val="000000">
                      <a:alpha val="43137"/>
                    </a:srgbClr>
                  </a:outerShdw>
                </a:effectLst>
              </a:rPr>
              <a:t>What if I told you that you can get into perfect shape without any pain or effort?</a:t>
            </a:r>
            <a:endParaRPr lang="en-US" sz="3600" dirty="0">
              <a:solidFill>
                <a:srgbClr val="FFFF00"/>
              </a:solidFill>
              <a:effectLst>
                <a:outerShdw blurRad="38100" dist="38100" dir="2700000" algn="tl">
                  <a:srgbClr val="000000">
                    <a:alpha val="43137"/>
                  </a:srgbClr>
                </a:outerShdw>
              </a:effectLst>
            </a:endParaRPr>
          </a:p>
        </p:txBody>
      </p:sp>
      <p:sp>
        <p:nvSpPr>
          <p:cNvPr id="6" name="TextBox 5"/>
          <p:cNvSpPr txBox="1"/>
          <p:nvPr/>
        </p:nvSpPr>
        <p:spPr>
          <a:xfrm>
            <a:off x="155574" y="4343400"/>
            <a:ext cx="8836025" cy="1200329"/>
          </a:xfrm>
          <a:prstGeom prst="rect">
            <a:avLst/>
          </a:prstGeom>
          <a:noFill/>
        </p:spPr>
        <p:txBody>
          <a:bodyPr wrap="square" rtlCol="0">
            <a:spAutoFit/>
          </a:bodyPr>
          <a:lstStyle/>
          <a:p>
            <a:r>
              <a:rPr lang="en-US" dirty="0" smtClean="0">
                <a:solidFill>
                  <a:srgbClr val="FFFF00"/>
                </a:solidFill>
              </a:rPr>
              <a:t>It would be the same as doing this series and giving you all the secrets to master a powerfully satisfying marriage and you put no faith or effort into it – and think its all going to work out.</a:t>
            </a:r>
            <a:endParaRPr lang="en-US" dirty="0">
              <a:solidFill>
                <a:srgbClr val="FFFF00"/>
              </a:solidFill>
            </a:endParaRPr>
          </a:p>
        </p:txBody>
      </p:sp>
      <p:pic>
        <p:nvPicPr>
          <p:cNvPr id="2055" name="Picture 7" descr="Pain-Free Fitness Onl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6866" y="2933137"/>
            <a:ext cx="3810000" cy="1311640"/>
          </a:xfrm>
          <a:prstGeom prst="rect">
            <a:avLst/>
          </a:prstGeom>
          <a:solidFill>
            <a:schemeClr val="bg1"/>
          </a:solidFill>
        </p:spPr>
      </p:pic>
      <p:sp>
        <p:nvSpPr>
          <p:cNvPr id="8" name="Rectangle 7"/>
          <p:cNvSpPr/>
          <p:nvPr/>
        </p:nvSpPr>
        <p:spPr>
          <a:xfrm>
            <a:off x="2819400" y="1981200"/>
            <a:ext cx="2292935" cy="1015663"/>
          </a:xfrm>
          <a:prstGeom prst="rect">
            <a:avLst/>
          </a:prstGeom>
          <a:noFill/>
        </p:spPr>
        <p:txBody>
          <a:bodyPr wrap="none" lIns="91440" tIns="45720" rIns="91440" bIns="45720">
            <a:spAutoFit/>
          </a:bodyPr>
          <a:lstStyle/>
          <a:p>
            <a:pPr algn="ctr"/>
            <a:r>
              <a:rPr lang="en-US" sz="6000" b="1" dirty="0" smtClean="0">
                <a:ln w="17780" cmpd="sng">
                  <a:solidFill>
                    <a:srgbClr val="FFFFFF"/>
                  </a:solidFill>
                  <a:prstDash val="solid"/>
                  <a:miter lim="800000"/>
                </a:ln>
                <a:solidFill>
                  <a:srgbClr val="FFFF00"/>
                </a:solidFill>
                <a:effectLst>
                  <a:outerShdw blurRad="50800" algn="tl" rotWithShape="0">
                    <a:srgbClr val="000000"/>
                  </a:outerShdw>
                </a:effectLst>
              </a:rPr>
              <a:t>Don’s</a:t>
            </a:r>
            <a:endParaRPr lang="en-US" sz="6000" b="1" dirty="0">
              <a:ln w="17780" cmpd="sng">
                <a:solidFill>
                  <a:srgbClr val="FFFFFF"/>
                </a:solidFill>
                <a:prstDash val="solid"/>
                <a:miter lim="800000"/>
              </a:ln>
              <a:solidFill>
                <a:srgbClr val="FFFF00"/>
              </a:solidFill>
              <a:effectLst>
                <a:outerShdw blurRad="50800" algn="tl" rotWithShape="0">
                  <a:srgbClr val="000000"/>
                </a:outerShdw>
              </a:effectLst>
            </a:endParaRPr>
          </a:p>
        </p:txBody>
      </p:sp>
      <p:pic>
        <p:nvPicPr>
          <p:cNvPr id="2056"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423" r="16719" b="12052"/>
          <a:stretch/>
        </p:blipFill>
        <p:spPr bwMode="auto">
          <a:xfrm>
            <a:off x="483009" y="1993073"/>
            <a:ext cx="2281871" cy="2236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descr="Three easy steps Stock Vector Image by ©RoboLab #2473844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1524000"/>
            <a:ext cx="1676400" cy="152606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934200" y="3050065"/>
            <a:ext cx="1676400" cy="1200329"/>
          </a:xfrm>
          <a:prstGeom prst="rect">
            <a:avLst/>
          </a:prstGeom>
          <a:noFill/>
          <a:ln w="28575">
            <a:solidFill>
              <a:schemeClr val="tx1"/>
            </a:solidFill>
          </a:ln>
        </p:spPr>
        <p:txBody>
          <a:bodyPr wrap="square" rtlCol="0">
            <a:spAutoFit/>
          </a:bodyPr>
          <a:lstStyle/>
          <a:p>
            <a:r>
              <a:rPr lang="en-US" dirty="0" smtClean="0"/>
              <a:t>To The Perfect </a:t>
            </a:r>
          </a:p>
          <a:p>
            <a:r>
              <a:rPr lang="en-US" dirty="0" smtClean="0"/>
              <a:t>Body </a:t>
            </a:r>
            <a:endParaRPr lang="en-US" dirty="0"/>
          </a:p>
        </p:txBody>
      </p:sp>
      <p:sp>
        <p:nvSpPr>
          <p:cNvPr id="10" name="TextBox 9"/>
          <p:cNvSpPr txBox="1"/>
          <p:nvPr/>
        </p:nvSpPr>
        <p:spPr>
          <a:xfrm>
            <a:off x="77787" y="5715000"/>
            <a:ext cx="8991600" cy="830997"/>
          </a:xfrm>
          <a:prstGeom prst="rect">
            <a:avLst/>
          </a:prstGeom>
          <a:noFill/>
        </p:spPr>
        <p:txBody>
          <a:bodyPr wrap="square" rtlCol="0">
            <a:spAutoFit/>
          </a:bodyPr>
          <a:lstStyle/>
          <a:p>
            <a:r>
              <a:rPr lang="en-US" dirty="0" smtClean="0"/>
              <a:t>Life In Christ Involves 1/</a:t>
            </a:r>
            <a:r>
              <a:rPr lang="en-US" dirty="0" smtClean="0">
                <a:solidFill>
                  <a:srgbClr val="FFFF00"/>
                </a:solidFill>
              </a:rPr>
              <a:t>Revelation</a:t>
            </a:r>
            <a:r>
              <a:rPr lang="en-US" dirty="0" smtClean="0"/>
              <a:t>, 2/ </a:t>
            </a:r>
            <a:r>
              <a:rPr lang="en-US" dirty="0" smtClean="0">
                <a:solidFill>
                  <a:srgbClr val="FFFF00"/>
                </a:solidFill>
              </a:rPr>
              <a:t>Motivation</a:t>
            </a:r>
            <a:r>
              <a:rPr lang="en-US" dirty="0" smtClean="0"/>
              <a:t>, and 3/ </a:t>
            </a:r>
            <a:r>
              <a:rPr lang="en-US" dirty="0" smtClean="0">
                <a:solidFill>
                  <a:srgbClr val="FFFF00"/>
                </a:solidFill>
              </a:rPr>
              <a:t>Laying Hold</a:t>
            </a:r>
            <a:r>
              <a:rPr lang="en-US" dirty="0" smtClean="0"/>
              <a:t> – Seize (Philippians 3:12 : 1 Timothy 6:12)</a:t>
            </a:r>
            <a:endParaRPr lang="en-US" dirty="0"/>
          </a:p>
        </p:txBody>
      </p:sp>
    </p:spTree>
    <p:extLst>
      <p:ext uri="{BB962C8B-B14F-4D97-AF65-F5344CB8AC3E}">
        <p14:creationId xmlns:p14="http://schemas.microsoft.com/office/powerpoint/2010/main" val="33113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1583353"/>
            <a:ext cx="9067800" cy="5262979"/>
          </a:xfrm>
          <a:prstGeom prst="rect">
            <a:avLst/>
          </a:prstGeom>
        </p:spPr>
        <p:txBody>
          <a:bodyPr wrap="square">
            <a:spAutoFit/>
          </a:bodyPr>
          <a:lstStyle/>
          <a:p>
            <a:pPr algn="l"/>
            <a:r>
              <a:rPr lang="en-US" dirty="0"/>
              <a:t>“Beloved, eight weeks of </a:t>
            </a:r>
            <a:r>
              <a:rPr lang="en-US" dirty="0" smtClean="0"/>
              <a:t>marriage </a:t>
            </a:r>
            <a:r>
              <a:rPr lang="en-US" dirty="0"/>
              <a:t>counseling that helps you decide who will take out the trash </a:t>
            </a:r>
            <a:r>
              <a:rPr lang="en-US" dirty="0" smtClean="0"/>
              <a:t>and wash the dishes and </a:t>
            </a:r>
            <a:r>
              <a:rPr lang="en-US" dirty="0"/>
              <a:t>how to say </a:t>
            </a:r>
            <a:r>
              <a:rPr lang="en-US" dirty="0">
                <a:solidFill>
                  <a:srgbClr val="FFFF00"/>
                </a:solidFill>
              </a:rPr>
              <a:t>"I feel" </a:t>
            </a:r>
            <a:r>
              <a:rPr lang="en-US" dirty="0"/>
              <a:t>instead of </a:t>
            </a:r>
            <a:r>
              <a:rPr lang="en-US" dirty="0">
                <a:solidFill>
                  <a:srgbClr val="FFFF00"/>
                </a:solidFill>
              </a:rPr>
              <a:t>"you did" </a:t>
            </a:r>
            <a:r>
              <a:rPr lang="en-US" dirty="0"/>
              <a:t>is stupefyingly inadequate.” </a:t>
            </a:r>
          </a:p>
          <a:p>
            <a:pPr algn="l"/>
            <a:r>
              <a:rPr lang="en-US" dirty="0"/>
              <a:t> </a:t>
            </a:r>
          </a:p>
          <a:p>
            <a:pPr algn="l"/>
            <a:r>
              <a:rPr lang="en-US" dirty="0">
                <a:solidFill>
                  <a:srgbClr val="FFFF00"/>
                </a:solidFill>
              </a:rPr>
              <a:t>“You each have: </a:t>
            </a:r>
          </a:p>
          <a:p>
            <a:pPr lvl="0" algn="l"/>
            <a:r>
              <a:rPr lang="en-US" dirty="0"/>
              <a:t>Deep narratives playing inside </a:t>
            </a:r>
            <a:r>
              <a:rPr lang="en-US" dirty="0" smtClean="0"/>
              <a:t>your mind that are stuck </a:t>
            </a:r>
            <a:r>
              <a:rPr lang="en-US" dirty="0"/>
              <a:t>on repeat. Those narratives are filled with </a:t>
            </a:r>
            <a:r>
              <a:rPr lang="en-US" b="1" dirty="0" smtClean="0">
                <a:solidFill>
                  <a:srgbClr val="FFFF00"/>
                </a:solidFill>
              </a:rPr>
              <a:t>1/</a:t>
            </a:r>
            <a:r>
              <a:rPr lang="en-US" dirty="0" smtClean="0"/>
              <a:t> </a:t>
            </a:r>
            <a:r>
              <a:rPr lang="en-US" dirty="0"/>
              <a:t>half-truths, </a:t>
            </a:r>
            <a:r>
              <a:rPr lang="en-US" b="1" dirty="0" smtClean="0">
                <a:solidFill>
                  <a:srgbClr val="FFFF00"/>
                </a:solidFill>
              </a:rPr>
              <a:t>2/</a:t>
            </a:r>
            <a:r>
              <a:rPr lang="en-US" dirty="0" smtClean="0"/>
              <a:t> </a:t>
            </a:r>
            <a:r>
              <a:rPr lang="en-US" dirty="0"/>
              <a:t>illusions, </a:t>
            </a:r>
            <a:r>
              <a:rPr lang="en-US" dirty="0" smtClean="0"/>
              <a:t>(Myths, Lies) </a:t>
            </a:r>
            <a:r>
              <a:rPr lang="en-US" b="1" dirty="0" smtClean="0">
                <a:solidFill>
                  <a:srgbClr val="FFFF00"/>
                </a:solidFill>
              </a:rPr>
              <a:t>3/</a:t>
            </a:r>
            <a:r>
              <a:rPr lang="en-US" dirty="0" smtClean="0"/>
              <a:t> survivalism</a:t>
            </a:r>
            <a:r>
              <a:rPr lang="en-US" dirty="0"/>
              <a:t>, </a:t>
            </a:r>
            <a:r>
              <a:rPr lang="en-US" b="1" dirty="0" smtClean="0">
                <a:solidFill>
                  <a:srgbClr val="FFFF00"/>
                </a:solidFill>
              </a:rPr>
              <a:t>4/ </a:t>
            </a:r>
            <a:r>
              <a:rPr lang="en-US" dirty="0"/>
              <a:t>self-centeredness, </a:t>
            </a:r>
            <a:r>
              <a:rPr lang="en-US" b="1" dirty="0" smtClean="0">
                <a:solidFill>
                  <a:srgbClr val="FFFF00"/>
                </a:solidFill>
              </a:rPr>
              <a:t>5/ </a:t>
            </a:r>
            <a:r>
              <a:rPr lang="en-US" dirty="0"/>
              <a:t>personality extremes, </a:t>
            </a:r>
            <a:r>
              <a:rPr lang="en-US" b="1" dirty="0" smtClean="0">
                <a:solidFill>
                  <a:srgbClr val="FFFF00"/>
                </a:solidFill>
              </a:rPr>
              <a:t>6/</a:t>
            </a:r>
            <a:r>
              <a:rPr lang="en-US" dirty="0" smtClean="0"/>
              <a:t> </a:t>
            </a:r>
            <a:r>
              <a:rPr lang="en-US" dirty="0"/>
              <a:t>fears, </a:t>
            </a:r>
            <a:r>
              <a:rPr lang="en-US" b="1" dirty="0" smtClean="0">
                <a:solidFill>
                  <a:srgbClr val="FFFF00"/>
                </a:solidFill>
              </a:rPr>
              <a:t>7/</a:t>
            </a:r>
            <a:r>
              <a:rPr lang="en-US" dirty="0" smtClean="0"/>
              <a:t> </a:t>
            </a:r>
            <a:r>
              <a:rPr lang="en-US" dirty="0"/>
              <a:t>failed parental models, and even </a:t>
            </a:r>
            <a:r>
              <a:rPr lang="en-US" b="1" dirty="0" smtClean="0">
                <a:solidFill>
                  <a:srgbClr val="FFFF00"/>
                </a:solidFill>
              </a:rPr>
              <a:t>8/</a:t>
            </a:r>
            <a:r>
              <a:rPr lang="en-US" dirty="0" smtClean="0"/>
              <a:t> </a:t>
            </a:r>
            <a:r>
              <a:rPr lang="en-US" dirty="0"/>
              <a:t>social pressures. </a:t>
            </a:r>
            <a:r>
              <a:rPr lang="en-US" dirty="0" smtClean="0"/>
              <a:t>Do you want </a:t>
            </a:r>
            <a:r>
              <a:rPr lang="en-US" dirty="0"/>
              <a:t>God's ideal in your romance? Want to be a conquering and ruling force? </a:t>
            </a:r>
            <a:r>
              <a:rPr lang="en-US" b="1" dirty="0" smtClean="0">
                <a:solidFill>
                  <a:srgbClr val="FFFF00"/>
                </a:solidFill>
              </a:rPr>
              <a:t>A /</a:t>
            </a:r>
            <a:r>
              <a:rPr lang="en-US" dirty="0" smtClean="0"/>
              <a:t> </a:t>
            </a:r>
            <a:r>
              <a:rPr lang="en-US" dirty="0"/>
              <a:t>Split yourself open in His presence and with stronger Christians, for as long as it takes, and </a:t>
            </a:r>
            <a:r>
              <a:rPr lang="en-US" b="1" dirty="0" smtClean="0">
                <a:solidFill>
                  <a:srgbClr val="FFFF00"/>
                </a:solidFill>
              </a:rPr>
              <a:t>B /</a:t>
            </a:r>
            <a:r>
              <a:rPr lang="en-US" dirty="0" smtClean="0"/>
              <a:t> </a:t>
            </a:r>
            <a:r>
              <a:rPr lang="en-US" dirty="0"/>
              <a:t>wage a good warfare against your internal </a:t>
            </a:r>
            <a:r>
              <a:rPr lang="en-US" dirty="0" smtClean="0"/>
              <a:t>selfish tapes</a:t>
            </a:r>
            <a:r>
              <a:rPr lang="en-US" dirty="0"/>
              <a:t>.”      Junior DeSouza</a:t>
            </a:r>
          </a:p>
        </p:txBody>
      </p:sp>
      <p:sp>
        <p:nvSpPr>
          <p:cNvPr id="5" name="Title 1"/>
          <p:cNvSpPr txBox="1">
            <a:spLocks/>
          </p:cNvSpPr>
          <p:nvPr/>
        </p:nvSpPr>
        <p:spPr bwMode="auto">
          <a:xfrm>
            <a:off x="533400" y="152400"/>
            <a:ext cx="81534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4000" kern="0" dirty="0" smtClean="0">
                <a:solidFill>
                  <a:srgbClr val="FFFF00"/>
                </a:solidFill>
                <a:effectLst>
                  <a:outerShdw blurRad="38100" dist="38100" dir="2700000" algn="tl">
                    <a:srgbClr val="000000">
                      <a:alpha val="43137"/>
                    </a:srgbClr>
                  </a:outerShdw>
                </a:effectLst>
              </a:rPr>
              <a:t>Do You Want God’s Ideal </a:t>
            </a:r>
          </a:p>
          <a:p>
            <a:pPr algn="ctr"/>
            <a:r>
              <a:rPr lang="en-US" sz="4000" kern="0" dirty="0" smtClean="0">
                <a:solidFill>
                  <a:srgbClr val="FFFF00"/>
                </a:solidFill>
                <a:effectLst>
                  <a:outerShdw blurRad="38100" dist="38100" dir="2700000" algn="tl">
                    <a:srgbClr val="000000">
                      <a:alpha val="43137"/>
                    </a:srgbClr>
                  </a:outerShdw>
                </a:effectLst>
              </a:rPr>
              <a:t>In Your Marriage? </a:t>
            </a:r>
            <a:endParaRPr lang="en-US" sz="4000" kern="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576241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81000" y="2590800"/>
            <a:ext cx="8153400" cy="1295400"/>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600" dirty="0" smtClean="0">
                <a:solidFill>
                  <a:srgbClr val="FFFF00"/>
                </a:solidFill>
                <a:effectLst>
                  <a:outerShdw blurRad="38100" dist="38100" dir="2700000" algn="tl">
                    <a:srgbClr val="000000">
                      <a:alpha val="43137"/>
                    </a:srgbClr>
                  </a:outerShdw>
                </a:effectLst>
              </a:rPr>
              <a:t>AND YET AS I GIVE THIS WORD</a:t>
            </a:r>
          </a:p>
          <a:p>
            <a:pPr algn="ctr"/>
            <a:r>
              <a:rPr lang="en-US" sz="3600" dirty="0" smtClean="0">
                <a:solidFill>
                  <a:srgbClr val="FFFF00"/>
                </a:solidFill>
                <a:effectLst>
                  <a:outerShdw blurRad="38100" dist="38100" dir="2700000" algn="tl">
                    <a:srgbClr val="000000">
                      <a:alpha val="43137"/>
                    </a:srgbClr>
                  </a:outerShdw>
                </a:effectLst>
              </a:rPr>
              <a:t>ON A VICTORIOUS MARRIAGE</a:t>
            </a:r>
          </a:p>
          <a:p>
            <a:pPr algn="ctr"/>
            <a:r>
              <a:rPr lang="en-US" sz="3600" dirty="0" smtClean="0">
                <a:solidFill>
                  <a:srgbClr val="FFFF00"/>
                </a:solidFill>
                <a:effectLst>
                  <a:outerShdw blurRad="38100" dist="38100" dir="2700000" algn="tl">
                    <a:srgbClr val="000000">
                      <a:alpha val="43137"/>
                    </a:srgbClr>
                  </a:outerShdw>
                </a:effectLst>
              </a:rPr>
              <a:t>THERE ARE THOSE RIGHT </a:t>
            </a:r>
          </a:p>
          <a:p>
            <a:pPr algn="ctr"/>
            <a:r>
              <a:rPr lang="en-US" sz="3600" dirty="0" smtClean="0">
                <a:solidFill>
                  <a:srgbClr val="FFFF00"/>
                </a:solidFill>
                <a:effectLst>
                  <a:outerShdw blurRad="38100" dist="38100" dir="2700000" algn="tl">
                    <a:srgbClr val="000000">
                      <a:alpha val="43137"/>
                    </a:srgbClr>
                  </a:outerShdw>
                </a:effectLst>
              </a:rPr>
              <a:t>HERE AT LIFEGATE </a:t>
            </a:r>
            <a:r>
              <a:rPr lang="en-US" sz="3600" dirty="0">
                <a:solidFill>
                  <a:srgbClr val="FFFF00"/>
                </a:solidFill>
                <a:effectLst>
                  <a:outerShdw blurRad="38100" dist="38100" dir="2700000" algn="tl">
                    <a:srgbClr val="000000">
                      <a:alpha val="43137"/>
                    </a:srgbClr>
                  </a:outerShdw>
                </a:effectLst>
              </a:rPr>
              <a:t>WHO </a:t>
            </a:r>
            <a:endParaRPr lang="en-US" sz="3600" dirty="0" smtClean="0">
              <a:solidFill>
                <a:srgbClr val="FFFF00"/>
              </a:solidFill>
              <a:effectLst>
                <a:outerShdw blurRad="38100" dist="38100" dir="2700000" algn="tl">
                  <a:srgbClr val="000000">
                    <a:alpha val="43137"/>
                  </a:srgbClr>
                </a:outerShdw>
              </a:effectLst>
            </a:endParaRPr>
          </a:p>
          <a:p>
            <a:pPr algn="ctr"/>
            <a:r>
              <a:rPr lang="en-US" sz="3600" dirty="0" smtClean="0">
                <a:solidFill>
                  <a:srgbClr val="FFFF00"/>
                </a:solidFill>
                <a:effectLst>
                  <a:outerShdw blurRad="38100" dist="38100" dir="2700000" algn="tl">
                    <a:srgbClr val="000000">
                      <a:alpha val="43137"/>
                    </a:srgbClr>
                  </a:outerShdw>
                </a:effectLst>
              </a:rPr>
              <a:t>NEED DESPERATELY RESCUED FROM SAME OLD SAME OLD </a:t>
            </a:r>
            <a:endParaRPr lang="en-US" sz="36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877777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533400" y="152400"/>
            <a:ext cx="8153400" cy="12954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600" dirty="0" smtClean="0">
                <a:solidFill>
                  <a:srgbClr val="FFFF00"/>
                </a:solidFill>
                <a:effectLst>
                  <a:outerShdw blurRad="38100" dist="38100" dir="2700000" algn="tl">
                    <a:srgbClr val="000000">
                      <a:alpha val="43137"/>
                    </a:srgbClr>
                  </a:outerShdw>
                </a:effectLst>
              </a:rPr>
              <a:t>A VIBRANT MARRIAGE IS A THREAT TO THE ENEMY </a:t>
            </a:r>
            <a:endParaRPr lang="en-US" sz="3600" dirty="0">
              <a:solidFill>
                <a:srgbClr val="FFFF00"/>
              </a:solidFill>
              <a:effectLst>
                <a:outerShdw blurRad="38100" dist="38100" dir="2700000" algn="tl">
                  <a:srgbClr val="000000">
                    <a:alpha val="43137"/>
                  </a:srgbClr>
                </a:outerShdw>
              </a:effectLst>
            </a:endParaRPr>
          </a:p>
        </p:txBody>
      </p:sp>
      <p:sp>
        <p:nvSpPr>
          <p:cNvPr id="2" name="Rectangle 1"/>
          <p:cNvSpPr/>
          <p:nvPr/>
        </p:nvSpPr>
        <p:spPr>
          <a:xfrm>
            <a:off x="304800" y="1518821"/>
            <a:ext cx="5257800" cy="5262979"/>
          </a:xfrm>
          <a:prstGeom prst="rect">
            <a:avLst/>
          </a:prstGeom>
        </p:spPr>
        <p:txBody>
          <a:bodyPr wrap="square">
            <a:spAutoFit/>
          </a:bodyPr>
          <a:lstStyle/>
          <a:p>
            <a:pPr algn="l"/>
            <a:r>
              <a:rPr lang="en-US" dirty="0"/>
              <a:t>So an </a:t>
            </a:r>
            <a:r>
              <a:rPr lang="en-US" dirty="0" smtClean="0"/>
              <a:t>“on fire” </a:t>
            </a:r>
            <a:r>
              <a:rPr lang="en-US" dirty="0"/>
              <a:t>unified Christian couple that </a:t>
            </a:r>
            <a:r>
              <a:rPr lang="en-US" dirty="0" smtClean="0"/>
              <a:t>is </a:t>
            </a:r>
            <a:r>
              <a:rPr lang="en-US" dirty="0" smtClean="0">
                <a:solidFill>
                  <a:srgbClr val="FFFF00"/>
                </a:solidFill>
              </a:rPr>
              <a:t>NOT PERFECT </a:t>
            </a:r>
            <a:r>
              <a:rPr lang="en-US" dirty="0" smtClean="0"/>
              <a:t>but honors </a:t>
            </a:r>
            <a:r>
              <a:rPr lang="en-US" dirty="0"/>
              <a:t>one another and walks in the will of God together has the </a:t>
            </a:r>
            <a:r>
              <a:rPr lang="en-US" dirty="0" smtClean="0"/>
              <a:t>profound ability </a:t>
            </a:r>
            <a:r>
              <a:rPr lang="en-US" dirty="0"/>
              <a:t>to raise and disciple godly children for God and </a:t>
            </a:r>
            <a:r>
              <a:rPr lang="en-US" dirty="0" smtClean="0"/>
              <a:t>walk in </a:t>
            </a:r>
            <a:r>
              <a:rPr lang="en-US" dirty="0"/>
              <a:t>the authority </a:t>
            </a:r>
            <a:r>
              <a:rPr lang="en-US" dirty="0" smtClean="0"/>
              <a:t>of powerful </a:t>
            </a:r>
            <a:r>
              <a:rPr lang="en-US" dirty="0"/>
              <a:t>intercessory prayer to move mountains and bring changes to the community they live in. </a:t>
            </a:r>
            <a:r>
              <a:rPr lang="en-US" b="1" dirty="0">
                <a:solidFill>
                  <a:srgbClr val="FFFF00"/>
                </a:solidFill>
              </a:rPr>
              <a:t>NO WONDER</a:t>
            </a:r>
            <a:r>
              <a:rPr lang="en-US" dirty="0"/>
              <a:t> the devil does everything he can to make Christian marriages stale, boring, divided, unromantic, prayerless, </a:t>
            </a:r>
            <a:r>
              <a:rPr lang="en-US" dirty="0" smtClean="0"/>
              <a:t>powerless, visionless, </a:t>
            </a:r>
            <a:r>
              <a:rPr lang="en-US" dirty="0"/>
              <a:t>and stressed. </a:t>
            </a:r>
          </a:p>
        </p:txBody>
      </p:sp>
      <p:pic>
        <p:nvPicPr>
          <p:cNvPr id="1028" name="Picture 4" descr="15 Things Happy Couples Talk About That Draw Them Closer Together - Lifehack"/>
          <p:cNvPicPr>
            <a:picLocks noChangeAspect="1" noChangeArrowheads="1"/>
          </p:cNvPicPr>
          <p:nvPr/>
        </p:nvPicPr>
        <p:blipFill rotWithShape="1">
          <a:blip r:embed="rId2">
            <a:extLst>
              <a:ext uri="{28A0092B-C50C-407E-A947-70E740481C1C}">
                <a14:useLocalDpi xmlns:a14="http://schemas.microsoft.com/office/drawing/2010/main" val="0"/>
              </a:ext>
            </a:extLst>
          </a:blip>
          <a:srcRect l="48713" t="6791" r="5000" b="26146"/>
          <a:stretch/>
        </p:blipFill>
        <p:spPr bwMode="auto">
          <a:xfrm>
            <a:off x="5616166" y="2819400"/>
            <a:ext cx="3089495" cy="2517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5677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Get Rid of the Lies! Telling the Truth on Renting Myths – ApplyConn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581400"/>
            <a:ext cx="8458200" cy="296778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Lies and Myths We Believe About Work » Karl Edwards presents Working Mat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762000"/>
            <a:ext cx="5619750" cy="322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65413"/>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template">
  <a:themeElements>
    <a:clrScheme name="">
      <a:dk1>
        <a:srgbClr val="FFFFFF"/>
      </a:dk1>
      <a:lt1>
        <a:srgbClr val="FFFFFF"/>
      </a:lt1>
      <a:dk2>
        <a:srgbClr val="FFFFFF"/>
      </a:dk2>
      <a:lt2>
        <a:srgbClr val="5004CC"/>
      </a:lt2>
      <a:accent1>
        <a:srgbClr val="7E27C1"/>
      </a:accent1>
      <a:accent2>
        <a:srgbClr val="C63E96"/>
      </a:accent2>
      <a:accent3>
        <a:srgbClr val="FFFFFF"/>
      </a:accent3>
      <a:accent4>
        <a:srgbClr val="DADADA"/>
      </a:accent4>
      <a:accent5>
        <a:srgbClr val="C0ACDD"/>
      </a:accent5>
      <a:accent6>
        <a:srgbClr val="B33787"/>
      </a:accent6>
      <a:hlink>
        <a:srgbClr val="FFA110"/>
      </a:hlink>
      <a:folHlink>
        <a:srgbClr val="FFFFFF"/>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8592</TotalTime>
  <Words>2018</Words>
  <Application>Microsoft Office PowerPoint</Application>
  <PresentationFormat>On-screen Show (4:3)</PresentationFormat>
  <Paragraphs>154</Paragraphs>
  <Slides>24</Slides>
  <Notes>8</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powerpoint-template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Don Lamb</dc:creator>
  <cp:lastModifiedBy>LifeGate</cp:lastModifiedBy>
  <cp:revision>145</cp:revision>
  <dcterms:created xsi:type="dcterms:W3CDTF">2019-07-16T01:08:30Z</dcterms:created>
  <dcterms:modified xsi:type="dcterms:W3CDTF">2023-01-29T16:50:31Z</dcterms:modified>
</cp:coreProperties>
</file>