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embeddedFontLst>
    <p:embeddedFont>
      <p:font typeface="Calibri" pitchFamily="34" charset="0"/>
      <p:regular r:id="rId57"/>
      <p:bold r:id="rId58"/>
      <p:italic r:id="rId59"/>
      <p:boldItalic r:id="rId60"/>
    </p:embeddedFont>
    <p:embeddedFont>
      <p:font typeface="Roboto"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1" d="100"/>
          <a:sy n="111" d="100"/>
        </p:scale>
        <p:origin x="-432" y="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7.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547602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faa33dc8c9_0_1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faa33dc8c9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faa33dc8c9_0_18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faa33dc8c9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faa33dc8c9_0_18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faa33dc8c9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faa33dc8c9_0_1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faa33dc8c9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faa33dc8c9_0_19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faa33dc8c9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faa33dc8c9_0_19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faa33dc8c9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faa33dc8c9_0_1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faa33dc8c9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faa33dc8c9_0_1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faa33dc8c9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faa33dc8c9_0_17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faa33dc8c9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faa33dc8c9_0_20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faa33dc8c9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faa33dc8c9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faa33dc8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faa33dc8c9_0_2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faa33dc8c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faa33dc8c9_0_2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faa33dc8c9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faa33dc8c9_0_2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faa33dc8c9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faa33dc8c9_0_2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faa33dc8c9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faa33dc8c9_0_2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faa33dc8c9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faa33dc8c9_0_2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faa33dc8c9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faa33dc8c9_0_2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faa33dc8c9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faa33dc8c9_0_2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faa33dc8c9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faa33dc8c9_0_2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faa33dc8c9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faa33dc8c9_0_2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faa33dc8c9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faa33dc8c9_0_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faa33dc8c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faa33dc8c9_0_26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faa33dc8c9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faa33dc8c9_0_28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faa33dc8c9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faa33dc8c9_0_27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faa33dc8c9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faa33dc8c9_0_2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1faa33dc8c9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faa33dc8c9_0_28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1faa33dc8c9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faa33dc8c9_0_29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1faa33dc8c9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faa33dc8c9_0_3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faa33dc8c9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faa33dc8c9_0_1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faa33dc8c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faa33dc8c9_0_1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faa33dc8c9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faa33dc8c9_0_1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1faa33dc8c9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faa33dc8c9_0_1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faa33dc8c9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faa33dc8c9_0_1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faa33dc8c9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faa33dc8c9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1faa33dc8c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faa33dc8c9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faa33dc8c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faa33dc8c9_0_1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1faa33dc8c9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faa33dc8c9_0_1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faa33dc8c9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faa33dc8c9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faa33dc8c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faa33dc8c9_0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faa33dc8c9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faa33dc8c9_0_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faa33dc8c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faa33dc8c9_0_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faa33dc8c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faa33dc8c9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1faa33dc8c9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faa33dc8c9_0_8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faa33dc8c9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faa33dc8c9_0_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1faa33dc8c9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faa33dc8c9_0_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1faa33dc8c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faa33dc8c9_0_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faa33dc8c9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faa33dc8c9_0_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faa33dc8c9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faa33dc8c9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faa33dc8c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faa33dc8c9_0_8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faa33dc8c9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faa33dc8c9_0_10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faa33dc8c9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faa33dc8c9_0_10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faa33dc8c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faa33dc8c9_0_1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faa33dc8c9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1"/>
        <p:cNvGrpSpPr/>
        <p:nvPr/>
      </p:nvGrpSpPr>
      <p:grpSpPr>
        <a:xfrm>
          <a:off x="0" y="0"/>
          <a:ext cx="0" cy="0"/>
          <a:chOff x="0" y="0"/>
          <a:chExt cx="0" cy="0"/>
        </a:xfrm>
      </p:grpSpPr>
      <p:pic>
        <p:nvPicPr>
          <p:cNvPr id="12" name="Google Shape;12;p2" descr="Celestia-R1---OverlayTitleHD.png"/>
          <p:cNvPicPr preferRelativeResize="0"/>
          <p:nvPr/>
        </p:nvPicPr>
        <p:blipFill rotWithShape="1">
          <a:blip r:embed="rId3">
            <a:alphaModFix/>
          </a:blip>
          <a:srcRect/>
          <a:stretch/>
        </p:blipFill>
        <p:spPr>
          <a:xfrm>
            <a:off x="0" y="0"/>
            <a:ext cx="12188825" cy="6856214"/>
          </a:xfrm>
          <a:prstGeom prst="rect">
            <a:avLst/>
          </a:prstGeom>
          <a:noFill/>
          <a:ln>
            <a:noFill/>
          </a:ln>
        </p:spPr>
      </p:pic>
      <p:sp>
        <p:nvSpPr>
          <p:cNvPr id="13" name="Google Shape;13;p2"/>
          <p:cNvSpPr txBox="1">
            <a:spLocks noGrp="1"/>
          </p:cNvSpPr>
          <p:nvPr>
            <p:ph type="ctrTitle"/>
          </p:nvPr>
        </p:nvSpPr>
        <p:spPr>
          <a:xfrm>
            <a:off x="3962399" y="1964267"/>
            <a:ext cx="7197726" cy="2421464"/>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lt1"/>
              </a:buClr>
              <a:buSzPts val="4800"/>
              <a:buFont typeface="Calibri"/>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3962399" y="4385732"/>
            <a:ext cx="7197726" cy="1405467"/>
          </a:xfrm>
          <a:prstGeom prst="rect">
            <a:avLst/>
          </a:prstGeom>
          <a:noFill/>
          <a:ln>
            <a:noFill/>
          </a:ln>
        </p:spPr>
        <p:txBody>
          <a:bodyPr spcFirstLastPara="1" wrap="square" lIns="91425" tIns="45700" rIns="91425" bIns="45700" anchor="t" anchorCtr="0">
            <a:normAutofit/>
          </a:bodyPr>
          <a:lstStyle>
            <a:lvl1pPr lvl="0" algn="r">
              <a:spcBef>
                <a:spcPts val="0"/>
              </a:spcBef>
              <a:spcAft>
                <a:spcPts val="0"/>
              </a:spcAft>
              <a:buSzPts val="1800"/>
              <a:buNone/>
              <a:defRPr sz="1800" cap="none">
                <a:solidFill>
                  <a:schemeClr val="lt1"/>
                </a:solidFill>
              </a:defRPr>
            </a:lvl1pPr>
            <a:lvl2pPr lvl="1" algn="ctr">
              <a:spcBef>
                <a:spcPts val="1000"/>
              </a:spcBef>
              <a:spcAft>
                <a:spcPts val="0"/>
              </a:spcAft>
              <a:buSzPts val="1600"/>
              <a:buNone/>
              <a:defRPr>
                <a:solidFill>
                  <a:schemeClr val="lt1"/>
                </a:solidFill>
              </a:defRPr>
            </a:lvl2pPr>
            <a:lvl3pPr lvl="2" algn="ctr">
              <a:spcBef>
                <a:spcPts val="1000"/>
              </a:spcBef>
              <a:spcAft>
                <a:spcPts val="0"/>
              </a:spcAft>
              <a:buSzPts val="1400"/>
              <a:buNone/>
              <a:defRPr>
                <a:solidFill>
                  <a:schemeClr val="lt1"/>
                </a:solidFill>
              </a:defRPr>
            </a:lvl3pPr>
            <a:lvl4pPr lvl="3" algn="ctr">
              <a:spcBef>
                <a:spcPts val="1000"/>
              </a:spcBef>
              <a:spcAft>
                <a:spcPts val="0"/>
              </a:spcAft>
              <a:buSzPts val="1200"/>
              <a:buNone/>
              <a:defRPr>
                <a:solidFill>
                  <a:schemeClr val="lt1"/>
                </a:solidFill>
              </a:defRPr>
            </a:lvl4pPr>
            <a:lvl5pPr lvl="4" algn="ctr">
              <a:spcBef>
                <a:spcPts val="1000"/>
              </a:spcBef>
              <a:spcAft>
                <a:spcPts val="0"/>
              </a:spcAft>
              <a:buSzPts val="1200"/>
              <a:buNone/>
              <a:defRPr>
                <a:solidFill>
                  <a:schemeClr val="lt1"/>
                </a:solidFill>
              </a:defRPr>
            </a:lvl5pPr>
            <a:lvl6pPr lvl="5" algn="ctr">
              <a:spcBef>
                <a:spcPts val="1000"/>
              </a:spcBef>
              <a:spcAft>
                <a:spcPts val="0"/>
              </a:spcAft>
              <a:buSzPts val="1200"/>
              <a:buNone/>
              <a:defRPr>
                <a:solidFill>
                  <a:schemeClr val="lt1"/>
                </a:solidFill>
              </a:defRPr>
            </a:lvl6pPr>
            <a:lvl7pPr lvl="6" algn="ctr">
              <a:spcBef>
                <a:spcPts val="1000"/>
              </a:spcBef>
              <a:spcAft>
                <a:spcPts val="0"/>
              </a:spcAft>
              <a:buSzPts val="1200"/>
              <a:buNone/>
              <a:defRPr>
                <a:solidFill>
                  <a:schemeClr val="lt1"/>
                </a:solidFill>
              </a:defRPr>
            </a:lvl7pPr>
            <a:lvl8pPr lvl="7" algn="ctr">
              <a:spcBef>
                <a:spcPts val="1000"/>
              </a:spcBef>
              <a:spcAft>
                <a:spcPts val="0"/>
              </a:spcAft>
              <a:buSzPts val="1200"/>
              <a:buNone/>
              <a:defRPr>
                <a:solidFill>
                  <a:schemeClr val="lt1"/>
                </a:solidFill>
              </a:defRPr>
            </a:lvl8pPr>
            <a:lvl9pPr lvl="8" algn="ctr">
              <a:spcBef>
                <a:spcPts val="1000"/>
              </a:spcBef>
              <a:spcAft>
                <a:spcPts val="1000"/>
              </a:spcAft>
              <a:buSzPts val="1200"/>
              <a:buNone/>
              <a:defRPr>
                <a:solidFill>
                  <a:schemeClr val="lt1"/>
                </a:solidFill>
              </a:defRPr>
            </a:lvl9pPr>
          </a:lstStyle>
          <a:p>
            <a:endParaRPr/>
          </a:p>
        </p:txBody>
      </p:sp>
      <p:sp>
        <p:nvSpPr>
          <p:cNvPr id="15" name="Google Shape;15;p2"/>
          <p:cNvSpPr txBox="1">
            <a:spLocks noGrp="1"/>
          </p:cNvSpPr>
          <p:nvPr>
            <p:ph type="dt" idx="10"/>
          </p:nvPr>
        </p:nvSpPr>
        <p:spPr>
          <a:xfrm>
            <a:off x="8932558"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3962399" y="5870575"/>
            <a:ext cx="4893958"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10608958"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pic>
        <p:nvPicPr>
          <p:cNvPr id="74" name="Google Shape;74;p11"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75" name="Google Shape;75;p11"/>
          <p:cNvSpPr txBox="1">
            <a:spLocks noGrp="1"/>
          </p:cNvSpPr>
          <p:nvPr>
            <p:ph type="title"/>
          </p:nvPr>
        </p:nvSpPr>
        <p:spPr>
          <a:xfrm>
            <a:off x="685800" y="1600200"/>
            <a:ext cx="6164653"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Calibri"/>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a:spLocks noGrp="1"/>
          </p:cNvSpPr>
          <p:nvPr>
            <p:ph type="pic" idx="2"/>
          </p:nvPr>
        </p:nvSpPr>
        <p:spPr>
          <a:xfrm>
            <a:off x="7536253" y="914400"/>
            <a:ext cx="3280974" cy="4572000"/>
          </a:xfrm>
          <a:prstGeom prst="roundRect">
            <a:avLst>
              <a:gd name="adj" fmla="val 4280"/>
            </a:avLst>
          </a:prstGeom>
          <a:noFill/>
          <a:ln w="50800" cap="sq" cmpd="dbl">
            <a:solidFill>
              <a:srgbClr val="FFFFFF"/>
            </a:solidFill>
            <a:prstDash val="solid"/>
            <a:miter lim="800000"/>
            <a:headEnd type="none" w="sm" len="sm"/>
            <a:tailEnd type="none" w="sm" len="sm"/>
          </a:ln>
          <a:effectLst>
            <a:outerShdw blurRad="254000" algn="tl" rotWithShape="0">
              <a:srgbClr val="000000">
                <a:alpha val="42745"/>
              </a:srgbClr>
            </a:outerShdw>
          </a:effectLst>
        </p:spPr>
      </p:sp>
      <p:sp>
        <p:nvSpPr>
          <p:cNvPr id="77" name="Google Shape;77;p11"/>
          <p:cNvSpPr txBox="1">
            <a:spLocks noGrp="1"/>
          </p:cNvSpPr>
          <p:nvPr>
            <p:ph type="body" idx="1"/>
          </p:nvPr>
        </p:nvSpPr>
        <p:spPr>
          <a:xfrm>
            <a:off x="685800" y="2971800"/>
            <a:ext cx="6164653" cy="1828800"/>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1800"/>
              <a:buNone/>
              <a:defRPr sz="18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1000"/>
              </a:spcAft>
              <a:buSzPts val="900"/>
              <a:buNone/>
              <a:defRPr sz="900"/>
            </a:lvl9pPr>
          </a:lstStyle>
          <a:p>
            <a:endParaRPr/>
          </a:p>
        </p:txBody>
      </p:sp>
      <p:sp>
        <p:nvSpPr>
          <p:cNvPr id="78" name="Google Shape;78;p11"/>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1"/>
        <p:cNvGrpSpPr/>
        <p:nvPr/>
      </p:nvGrpSpPr>
      <p:grpSpPr>
        <a:xfrm>
          <a:off x="0" y="0"/>
          <a:ext cx="0" cy="0"/>
          <a:chOff x="0" y="0"/>
          <a:chExt cx="0" cy="0"/>
        </a:xfrm>
      </p:grpSpPr>
      <p:pic>
        <p:nvPicPr>
          <p:cNvPr id="82" name="Google Shape;82;p12"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83" name="Google Shape;83;p12"/>
          <p:cNvSpPr txBox="1">
            <a:spLocks noGrp="1"/>
          </p:cNvSpPr>
          <p:nvPr>
            <p:ph type="title"/>
          </p:nvPr>
        </p:nvSpPr>
        <p:spPr>
          <a:xfrm>
            <a:off x="685800" y="4732865"/>
            <a:ext cx="1013142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Calibri"/>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a:spLocks noGrp="1"/>
          </p:cNvSpPr>
          <p:nvPr>
            <p:ph type="pic" idx="2"/>
          </p:nvPr>
        </p:nvSpPr>
        <p:spPr>
          <a:xfrm>
            <a:off x="1371600" y="932112"/>
            <a:ext cx="8759827" cy="3164976"/>
          </a:xfrm>
          <a:prstGeom prst="roundRect">
            <a:avLst>
              <a:gd name="adj" fmla="val 4380"/>
            </a:avLst>
          </a:prstGeom>
          <a:noFill/>
          <a:ln w="50800" cap="sq" cmpd="dbl">
            <a:solidFill>
              <a:srgbClr val="FFFFFF"/>
            </a:solidFill>
            <a:prstDash val="solid"/>
            <a:miter lim="800000"/>
            <a:headEnd type="none" w="sm" len="sm"/>
            <a:tailEnd type="none" w="sm" len="sm"/>
          </a:ln>
          <a:effectLst>
            <a:outerShdw blurRad="254000" algn="tl" rotWithShape="0">
              <a:srgbClr val="000000">
                <a:alpha val="42745"/>
              </a:srgbClr>
            </a:outerShdw>
          </a:effectLst>
        </p:spPr>
      </p:sp>
      <p:sp>
        <p:nvSpPr>
          <p:cNvPr id="85" name="Google Shape;85;p12"/>
          <p:cNvSpPr txBox="1">
            <a:spLocks noGrp="1"/>
          </p:cNvSpPr>
          <p:nvPr>
            <p:ph type="body" idx="1"/>
          </p:nvPr>
        </p:nvSpPr>
        <p:spPr>
          <a:xfrm>
            <a:off x="685800" y="5299603"/>
            <a:ext cx="10131427"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1400"/>
              <a:buNone/>
              <a:defRPr sz="14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1000"/>
              </a:spcAft>
              <a:buSzPts val="900"/>
              <a:buNone/>
              <a:defRPr sz="900"/>
            </a:lvl9pPr>
          </a:lstStyle>
          <a:p>
            <a:endParaRPr/>
          </a:p>
        </p:txBody>
      </p:sp>
      <p:sp>
        <p:nvSpPr>
          <p:cNvPr id="86" name="Google Shape;86;p12"/>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9"/>
        <p:cNvGrpSpPr/>
        <p:nvPr/>
      </p:nvGrpSpPr>
      <p:grpSpPr>
        <a:xfrm>
          <a:off x="0" y="0"/>
          <a:ext cx="0" cy="0"/>
          <a:chOff x="0" y="0"/>
          <a:chExt cx="0" cy="0"/>
        </a:xfrm>
      </p:grpSpPr>
      <p:pic>
        <p:nvPicPr>
          <p:cNvPr id="90" name="Google Shape;90;p13"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91" name="Google Shape;91;p13"/>
          <p:cNvSpPr txBox="1">
            <a:spLocks noGrp="1"/>
          </p:cNvSpPr>
          <p:nvPr>
            <p:ph type="title"/>
          </p:nvPr>
        </p:nvSpPr>
        <p:spPr>
          <a:xfrm>
            <a:off x="685801" y="609601"/>
            <a:ext cx="10131427" cy="31241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alibri"/>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3"/>
          <p:cNvSpPr txBox="1">
            <a:spLocks noGrp="1"/>
          </p:cNvSpPr>
          <p:nvPr>
            <p:ph type="body" idx="1"/>
          </p:nvPr>
        </p:nvSpPr>
        <p:spPr>
          <a:xfrm>
            <a:off x="685800" y="4343400"/>
            <a:ext cx="10131428" cy="1447800"/>
          </a:xfrm>
          <a:prstGeom prst="rect">
            <a:avLst/>
          </a:prstGeom>
          <a:noFill/>
          <a:ln>
            <a:noFill/>
          </a:ln>
        </p:spPr>
        <p:txBody>
          <a:bodyPr spcFirstLastPara="1" wrap="square" lIns="91425" tIns="45700" rIns="91425" bIns="45700" anchor="ctr" anchorCtr="0">
            <a:normAutofit/>
          </a:bodyPr>
          <a:lstStyle>
            <a:lvl1pPr marL="457200" lvl="0" indent="-228600" algn="l">
              <a:spcBef>
                <a:spcPts val="0"/>
              </a:spcBef>
              <a:spcAft>
                <a:spcPts val="0"/>
              </a:spcAft>
              <a:buSzPts val="2000"/>
              <a:buNone/>
              <a:defRPr sz="2000">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93" name="Google Shape;93;p13"/>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3"/>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3"/>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6"/>
        <p:cNvGrpSpPr/>
        <p:nvPr/>
      </p:nvGrpSpPr>
      <p:grpSpPr>
        <a:xfrm>
          <a:off x="0" y="0"/>
          <a:ext cx="0" cy="0"/>
          <a:chOff x="0" y="0"/>
          <a:chExt cx="0" cy="0"/>
        </a:xfrm>
      </p:grpSpPr>
      <p:pic>
        <p:nvPicPr>
          <p:cNvPr id="97" name="Google Shape;97;p14"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98" name="Google Shape;98;p14"/>
          <p:cNvSpPr txBox="1"/>
          <p:nvPr/>
        </p:nvSpPr>
        <p:spPr>
          <a:xfrm>
            <a:off x="10237867" y="274320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alibri"/>
              <a:buNone/>
            </a:pPr>
            <a:r>
              <a:rPr lang="en-US" sz="8000" b="0" cap="none">
                <a:solidFill>
                  <a:schemeClr val="lt1"/>
                </a:solidFill>
                <a:latin typeface="Calibri"/>
                <a:ea typeface="Calibri"/>
                <a:cs typeface="Calibri"/>
                <a:sym typeface="Calibri"/>
              </a:rPr>
              <a:t>”</a:t>
            </a:r>
            <a:endParaRPr/>
          </a:p>
        </p:txBody>
      </p:sp>
      <p:sp>
        <p:nvSpPr>
          <p:cNvPr id="99" name="Google Shape;99;p14"/>
          <p:cNvSpPr txBox="1"/>
          <p:nvPr/>
        </p:nvSpPr>
        <p:spPr>
          <a:xfrm>
            <a:off x="488275" y="823337"/>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alibri"/>
              <a:buNone/>
            </a:pPr>
            <a:r>
              <a:rPr lang="en-US" sz="8000" b="0" cap="none">
                <a:solidFill>
                  <a:schemeClr val="lt1"/>
                </a:solidFill>
                <a:latin typeface="Calibri"/>
                <a:ea typeface="Calibri"/>
                <a:cs typeface="Calibri"/>
                <a:sym typeface="Calibri"/>
              </a:rPr>
              <a:t>“</a:t>
            </a:r>
            <a:endParaRPr/>
          </a:p>
        </p:txBody>
      </p:sp>
      <p:sp>
        <p:nvSpPr>
          <p:cNvPr id="100" name="Google Shape;100;p14"/>
          <p:cNvSpPr txBox="1">
            <a:spLocks noGrp="1"/>
          </p:cNvSpPr>
          <p:nvPr>
            <p:ph type="title"/>
          </p:nvPr>
        </p:nvSpPr>
        <p:spPr>
          <a:xfrm>
            <a:off x="992267" y="609601"/>
            <a:ext cx="9550399" cy="27431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alibri"/>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4"/>
          <p:cNvSpPr txBox="1">
            <a:spLocks noGrp="1"/>
          </p:cNvSpPr>
          <p:nvPr>
            <p:ph type="body" idx="1"/>
          </p:nvPr>
        </p:nvSpPr>
        <p:spPr>
          <a:xfrm>
            <a:off x="1097875" y="3352800"/>
            <a:ext cx="9339184" cy="381000"/>
          </a:xfrm>
          <a:prstGeom prst="rect">
            <a:avLst/>
          </a:prstGeom>
          <a:noFill/>
          <a:ln>
            <a:noFill/>
          </a:ln>
        </p:spPr>
        <p:txBody>
          <a:bodyPr spcFirstLastPara="1" wrap="square" lIns="91425" tIns="45700" rIns="91425" bIns="45700" anchor="ctr" anchorCtr="0">
            <a:normAutofit/>
          </a:bodyPr>
          <a:lstStyle>
            <a:lvl1pPr marL="457200" lvl="0" indent="-228600" algn="l">
              <a:spcBef>
                <a:spcPts val="0"/>
              </a:spcBef>
              <a:spcAft>
                <a:spcPts val="0"/>
              </a:spcAft>
              <a:buSzPts val="1800"/>
              <a:buFont typeface="Calibri"/>
              <a:buNone/>
              <a:defRPr/>
            </a:lvl1pPr>
            <a:lvl2pPr marL="914400" lvl="1" indent="-228600" algn="l">
              <a:spcBef>
                <a:spcPts val="1000"/>
              </a:spcBef>
              <a:spcAft>
                <a:spcPts val="0"/>
              </a:spcAft>
              <a:buSzPts val="1600"/>
              <a:buFont typeface="Calibri"/>
              <a:buNone/>
              <a:defRPr/>
            </a:lvl2pPr>
            <a:lvl3pPr marL="1371600" lvl="2" indent="-228600" algn="l">
              <a:spcBef>
                <a:spcPts val="1000"/>
              </a:spcBef>
              <a:spcAft>
                <a:spcPts val="0"/>
              </a:spcAft>
              <a:buSzPts val="1400"/>
              <a:buFont typeface="Calibri"/>
              <a:buNone/>
              <a:defRPr/>
            </a:lvl3pPr>
            <a:lvl4pPr marL="1828800" lvl="3" indent="-228600" algn="l">
              <a:spcBef>
                <a:spcPts val="1000"/>
              </a:spcBef>
              <a:spcAft>
                <a:spcPts val="0"/>
              </a:spcAft>
              <a:buSzPts val="1200"/>
              <a:buFont typeface="Calibri"/>
              <a:buNone/>
              <a:defRPr/>
            </a:lvl4pPr>
            <a:lvl5pPr marL="2286000" lvl="4" indent="-228600" algn="l">
              <a:spcBef>
                <a:spcPts val="1000"/>
              </a:spcBef>
              <a:spcAft>
                <a:spcPts val="0"/>
              </a:spcAft>
              <a:buSzPts val="1200"/>
              <a:buFont typeface="Calibri"/>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102" name="Google Shape;102;p14"/>
          <p:cNvSpPr txBox="1">
            <a:spLocks noGrp="1"/>
          </p:cNvSpPr>
          <p:nvPr>
            <p:ph type="body" idx="2"/>
          </p:nvPr>
        </p:nvSpPr>
        <p:spPr>
          <a:xfrm>
            <a:off x="687465" y="4343400"/>
            <a:ext cx="10152367" cy="1447800"/>
          </a:xfrm>
          <a:prstGeom prst="rect">
            <a:avLst/>
          </a:prstGeom>
          <a:noFill/>
          <a:ln>
            <a:noFill/>
          </a:ln>
        </p:spPr>
        <p:txBody>
          <a:bodyPr spcFirstLastPara="1" wrap="square" lIns="91425" tIns="45700" rIns="91425" bIns="45700" anchor="ctr" anchorCtr="0">
            <a:normAutofit/>
          </a:bodyPr>
          <a:lstStyle>
            <a:lvl1pPr marL="457200" lvl="0" indent="-228600" algn="l">
              <a:spcBef>
                <a:spcPts val="0"/>
              </a:spcBef>
              <a:spcAft>
                <a:spcPts val="0"/>
              </a:spcAft>
              <a:buSzPts val="2000"/>
              <a:buNone/>
              <a:defRPr sz="2000">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103" name="Google Shape;103;p14"/>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4"/>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4"/>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6"/>
        <p:cNvGrpSpPr/>
        <p:nvPr/>
      </p:nvGrpSpPr>
      <p:grpSpPr>
        <a:xfrm>
          <a:off x="0" y="0"/>
          <a:ext cx="0" cy="0"/>
          <a:chOff x="0" y="0"/>
          <a:chExt cx="0" cy="0"/>
        </a:xfrm>
      </p:grpSpPr>
      <p:pic>
        <p:nvPicPr>
          <p:cNvPr id="107" name="Google Shape;107;p15"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08" name="Google Shape;108;p15"/>
          <p:cNvSpPr txBox="1">
            <a:spLocks noGrp="1"/>
          </p:cNvSpPr>
          <p:nvPr>
            <p:ph type="title"/>
          </p:nvPr>
        </p:nvSpPr>
        <p:spPr>
          <a:xfrm>
            <a:off x="685802" y="3308581"/>
            <a:ext cx="10131425"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3200"/>
              <a:buFont typeface="Calibri"/>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5"/>
          <p:cNvSpPr txBox="1">
            <a:spLocks noGrp="1"/>
          </p:cNvSpPr>
          <p:nvPr>
            <p:ph type="body" idx="1"/>
          </p:nvPr>
        </p:nvSpPr>
        <p:spPr>
          <a:xfrm>
            <a:off x="685801" y="4777381"/>
            <a:ext cx="10131426"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2000"/>
              <a:buNone/>
              <a:defRPr sz="2000">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110" name="Google Shape;110;p15"/>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5"/>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5"/>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3"/>
        <p:cNvGrpSpPr/>
        <p:nvPr/>
      </p:nvGrpSpPr>
      <p:grpSpPr>
        <a:xfrm>
          <a:off x="0" y="0"/>
          <a:ext cx="0" cy="0"/>
          <a:chOff x="0" y="0"/>
          <a:chExt cx="0" cy="0"/>
        </a:xfrm>
      </p:grpSpPr>
      <p:pic>
        <p:nvPicPr>
          <p:cNvPr id="114" name="Google Shape;114;p16"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15" name="Google Shape;115;p16"/>
          <p:cNvSpPr txBox="1"/>
          <p:nvPr/>
        </p:nvSpPr>
        <p:spPr>
          <a:xfrm>
            <a:off x="10237867" y="274320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alibri"/>
              <a:buNone/>
            </a:pPr>
            <a:r>
              <a:rPr lang="en-US" sz="8000" b="0" cap="none">
                <a:solidFill>
                  <a:schemeClr val="lt1"/>
                </a:solidFill>
                <a:latin typeface="Calibri"/>
                <a:ea typeface="Calibri"/>
                <a:cs typeface="Calibri"/>
                <a:sym typeface="Calibri"/>
              </a:rPr>
              <a:t>”</a:t>
            </a:r>
            <a:endParaRPr/>
          </a:p>
        </p:txBody>
      </p:sp>
      <p:sp>
        <p:nvSpPr>
          <p:cNvPr id="116" name="Google Shape;116;p16"/>
          <p:cNvSpPr txBox="1"/>
          <p:nvPr/>
        </p:nvSpPr>
        <p:spPr>
          <a:xfrm>
            <a:off x="488275" y="823337"/>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alibri"/>
              <a:buNone/>
            </a:pPr>
            <a:r>
              <a:rPr lang="en-US" sz="8000" b="0" cap="none">
                <a:solidFill>
                  <a:schemeClr val="lt1"/>
                </a:solidFill>
                <a:latin typeface="Calibri"/>
                <a:ea typeface="Calibri"/>
                <a:cs typeface="Calibri"/>
                <a:sym typeface="Calibri"/>
              </a:rPr>
              <a:t>“</a:t>
            </a:r>
            <a:endParaRPr/>
          </a:p>
        </p:txBody>
      </p:sp>
      <p:sp>
        <p:nvSpPr>
          <p:cNvPr id="117" name="Google Shape;117;p16"/>
          <p:cNvSpPr txBox="1">
            <a:spLocks noGrp="1"/>
          </p:cNvSpPr>
          <p:nvPr>
            <p:ph type="title"/>
          </p:nvPr>
        </p:nvSpPr>
        <p:spPr>
          <a:xfrm>
            <a:off x="992267" y="609601"/>
            <a:ext cx="9550399" cy="27431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alibri"/>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6"/>
          <p:cNvSpPr txBox="1">
            <a:spLocks noGrp="1"/>
          </p:cNvSpPr>
          <p:nvPr>
            <p:ph type="body" idx="1"/>
          </p:nvPr>
        </p:nvSpPr>
        <p:spPr>
          <a:xfrm>
            <a:off x="685800" y="3886200"/>
            <a:ext cx="10135436" cy="889000"/>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400"/>
              <a:buNone/>
              <a:defRPr sz="2400" b="0" cap="none">
                <a:solidFill>
                  <a:schemeClr val="lt1"/>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119" name="Google Shape;119;p16"/>
          <p:cNvSpPr txBox="1">
            <a:spLocks noGrp="1"/>
          </p:cNvSpPr>
          <p:nvPr>
            <p:ph type="body" idx="2"/>
          </p:nvPr>
        </p:nvSpPr>
        <p:spPr>
          <a:xfrm>
            <a:off x="685799" y="4775200"/>
            <a:ext cx="10135436" cy="1016000"/>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1800"/>
              <a:buNone/>
              <a:defRPr sz="1800">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120" name="Google Shape;120;p16"/>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6"/>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6"/>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3"/>
        <p:cNvGrpSpPr/>
        <p:nvPr/>
      </p:nvGrpSpPr>
      <p:grpSpPr>
        <a:xfrm>
          <a:off x="0" y="0"/>
          <a:ext cx="0" cy="0"/>
          <a:chOff x="0" y="0"/>
          <a:chExt cx="0" cy="0"/>
        </a:xfrm>
      </p:grpSpPr>
      <p:pic>
        <p:nvPicPr>
          <p:cNvPr id="124" name="Google Shape;124;p17"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25" name="Google Shape;125;p17"/>
          <p:cNvSpPr txBox="1">
            <a:spLocks noGrp="1"/>
          </p:cNvSpPr>
          <p:nvPr>
            <p:ph type="title"/>
          </p:nvPr>
        </p:nvSpPr>
        <p:spPr>
          <a:xfrm>
            <a:off x="685801" y="609601"/>
            <a:ext cx="10131427" cy="27431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alibri"/>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7"/>
          <p:cNvSpPr txBox="1">
            <a:spLocks noGrp="1"/>
          </p:cNvSpPr>
          <p:nvPr>
            <p:ph type="body" idx="1"/>
          </p:nvPr>
        </p:nvSpPr>
        <p:spPr>
          <a:xfrm>
            <a:off x="685801" y="3505200"/>
            <a:ext cx="10131428" cy="838200"/>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800"/>
              <a:buNone/>
              <a:defRPr sz="2800" b="0" cap="none">
                <a:solidFill>
                  <a:schemeClr val="lt1"/>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127" name="Google Shape;127;p17"/>
          <p:cNvSpPr txBox="1">
            <a:spLocks noGrp="1"/>
          </p:cNvSpPr>
          <p:nvPr>
            <p:ph type="body" idx="2"/>
          </p:nvPr>
        </p:nvSpPr>
        <p:spPr>
          <a:xfrm>
            <a:off x="685800" y="4343400"/>
            <a:ext cx="10131428" cy="1447800"/>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1800"/>
              <a:buNone/>
              <a:defRPr sz="1800">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128" name="Google Shape;128;p17"/>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7"/>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7"/>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pic>
        <p:nvPicPr>
          <p:cNvPr id="132" name="Google Shape;132;p18"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33" name="Google Shape;133;p18"/>
          <p:cNvSpPr txBox="1">
            <a:spLocks noGrp="1"/>
          </p:cNvSpPr>
          <p:nvPr>
            <p:ph type="body" idx="1"/>
          </p:nvPr>
        </p:nvSpPr>
        <p:spPr>
          <a:xfrm rot="5400000">
            <a:off x="3926947" y="-1099079"/>
            <a:ext cx="3649133" cy="10131425"/>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134" name="Google Shape;134;p18"/>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8"/>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8"/>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7" name="Google Shape;137;p18"/>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8"/>
        <p:cNvGrpSpPr/>
        <p:nvPr/>
      </p:nvGrpSpPr>
      <p:grpSpPr>
        <a:xfrm>
          <a:off x="0" y="0"/>
          <a:ext cx="0" cy="0"/>
          <a:chOff x="0" y="0"/>
          <a:chExt cx="0" cy="0"/>
        </a:xfrm>
      </p:grpSpPr>
      <p:pic>
        <p:nvPicPr>
          <p:cNvPr id="139" name="Google Shape;139;p19"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40" name="Google Shape;140;p19"/>
          <p:cNvSpPr txBox="1">
            <a:spLocks noGrp="1"/>
          </p:cNvSpPr>
          <p:nvPr>
            <p:ph type="title"/>
          </p:nvPr>
        </p:nvSpPr>
        <p:spPr>
          <a:xfrm rot="5400000">
            <a:off x="7147151" y="2121124"/>
            <a:ext cx="5181601" cy="2158552"/>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9"/>
          <p:cNvSpPr txBox="1">
            <a:spLocks noGrp="1"/>
          </p:cNvSpPr>
          <p:nvPr>
            <p:ph type="body" idx="1"/>
          </p:nvPr>
        </p:nvSpPr>
        <p:spPr>
          <a:xfrm rot="5400000">
            <a:off x="2011058" y="-715658"/>
            <a:ext cx="5181600" cy="7832116"/>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142" name="Google Shape;142;p19"/>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9"/>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9"/>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pic>
        <p:nvPicPr>
          <p:cNvPr id="19" name="Google Shape;19;p3"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20" name="Google Shape;20;p3"/>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22" name="Google Shape;22;p3"/>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pic>
        <p:nvPicPr>
          <p:cNvPr id="31" name="Google Shape;31;p5"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32" name="Google Shape;32;p5"/>
          <p:cNvSpPr txBox="1">
            <a:spLocks noGrp="1"/>
          </p:cNvSpPr>
          <p:nvPr>
            <p:ph type="title"/>
          </p:nvPr>
        </p:nvSpPr>
        <p:spPr>
          <a:xfrm>
            <a:off x="685800" y="3308581"/>
            <a:ext cx="10131427"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000"/>
              <a:buFont typeface="Calibri"/>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685799" y="4777381"/>
            <a:ext cx="1013142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2000"/>
              <a:buNone/>
              <a:defRPr sz="2000" cap="none">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34" name="Google Shape;34;p5"/>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pic>
        <p:nvPicPr>
          <p:cNvPr id="38" name="Google Shape;38;p6"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39" name="Google Shape;39;p6"/>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685802" y="2142067"/>
            <a:ext cx="4995334" cy="3649134"/>
          </a:xfrm>
          <a:prstGeom prst="rect">
            <a:avLst/>
          </a:prstGeom>
          <a:noFill/>
          <a:ln>
            <a:noFill/>
          </a:ln>
        </p:spPr>
        <p:txBody>
          <a:bodyPr spcFirstLastPara="1" wrap="square" lIns="91425" tIns="45700" rIns="91425" bIns="45700" anchor="ctr"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41" name="Google Shape;41;p6"/>
          <p:cNvSpPr txBox="1">
            <a:spLocks noGrp="1"/>
          </p:cNvSpPr>
          <p:nvPr>
            <p:ph type="body" idx="2"/>
          </p:nvPr>
        </p:nvSpPr>
        <p:spPr>
          <a:xfrm>
            <a:off x="5821895" y="2142067"/>
            <a:ext cx="4995332" cy="3649133"/>
          </a:xfrm>
          <a:prstGeom prst="rect">
            <a:avLst/>
          </a:prstGeom>
          <a:noFill/>
          <a:ln>
            <a:noFill/>
          </a:ln>
        </p:spPr>
        <p:txBody>
          <a:bodyPr spcFirstLastPara="1" wrap="square" lIns="91425" tIns="45700" rIns="91425" bIns="45700" anchor="ctr"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42" name="Google Shape;42;p6"/>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973670" y="2218267"/>
            <a:ext cx="4709054" cy="576262"/>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SzPts val="2800"/>
              <a:buNone/>
              <a:defRPr sz="28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1000"/>
              </a:spcAft>
              <a:buSzPts val="1600"/>
              <a:buNone/>
              <a:defRPr sz="1600" b="1"/>
            </a:lvl9pPr>
          </a:lstStyle>
          <a:p>
            <a:endParaRPr/>
          </a:p>
        </p:txBody>
      </p:sp>
      <p:sp>
        <p:nvSpPr>
          <p:cNvPr id="48" name="Google Shape;48;p7"/>
          <p:cNvSpPr txBox="1">
            <a:spLocks noGrp="1"/>
          </p:cNvSpPr>
          <p:nvPr>
            <p:ph type="body" idx="2"/>
          </p:nvPr>
        </p:nvSpPr>
        <p:spPr>
          <a:xfrm>
            <a:off x="685801" y="2870201"/>
            <a:ext cx="4996923" cy="2920998"/>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49" name="Google Shape;49;p7"/>
          <p:cNvSpPr txBox="1">
            <a:spLocks noGrp="1"/>
          </p:cNvSpPr>
          <p:nvPr>
            <p:ph type="body" idx="3"/>
          </p:nvPr>
        </p:nvSpPr>
        <p:spPr>
          <a:xfrm>
            <a:off x="6096003" y="2226734"/>
            <a:ext cx="47228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SzPts val="2800"/>
              <a:buNone/>
              <a:defRPr sz="28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1000"/>
              </a:spcAft>
              <a:buSzPts val="1600"/>
              <a:buNone/>
              <a:defRPr sz="1600" b="1"/>
            </a:lvl9pPr>
          </a:lstStyle>
          <a:p>
            <a:endParaRPr/>
          </a:p>
        </p:txBody>
      </p:sp>
      <p:sp>
        <p:nvSpPr>
          <p:cNvPr id="50" name="Google Shape;50;p7"/>
          <p:cNvSpPr txBox="1">
            <a:spLocks noGrp="1"/>
          </p:cNvSpPr>
          <p:nvPr>
            <p:ph type="body" idx="4"/>
          </p:nvPr>
        </p:nvSpPr>
        <p:spPr>
          <a:xfrm>
            <a:off x="5823483" y="2870201"/>
            <a:ext cx="4995334" cy="2920998"/>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51" name="Google Shape;51;p7"/>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pic>
        <p:nvPicPr>
          <p:cNvPr id="55" name="Google Shape;55;p8"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56" name="Google Shape;56;p8"/>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pic>
        <p:nvPicPr>
          <p:cNvPr id="61" name="Google Shape;61;p9"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62" name="Google Shape;62;p9"/>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pic>
        <p:nvPicPr>
          <p:cNvPr id="66" name="Google Shape;66;p10"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67" name="Google Shape;67;p10"/>
          <p:cNvSpPr txBox="1">
            <a:spLocks noGrp="1"/>
          </p:cNvSpPr>
          <p:nvPr>
            <p:ph type="title"/>
          </p:nvPr>
        </p:nvSpPr>
        <p:spPr>
          <a:xfrm>
            <a:off x="685800" y="2074333"/>
            <a:ext cx="3680885"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Calibri"/>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4648201" y="609601"/>
            <a:ext cx="6169026" cy="5181600"/>
          </a:xfrm>
          <a:prstGeom prst="rect">
            <a:avLst/>
          </a:prstGeom>
          <a:noFill/>
          <a:ln>
            <a:noFill/>
          </a:ln>
        </p:spPr>
        <p:txBody>
          <a:bodyPr spcFirstLastPara="1" wrap="square" lIns="91425" tIns="45700" rIns="91425" bIns="45700" anchor="ctr"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69" name="Google Shape;69;p10"/>
          <p:cNvSpPr txBox="1">
            <a:spLocks noGrp="1"/>
          </p:cNvSpPr>
          <p:nvPr>
            <p:ph type="body" idx="2"/>
          </p:nvPr>
        </p:nvSpPr>
        <p:spPr>
          <a:xfrm>
            <a:off x="685800" y="3445933"/>
            <a:ext cx="3680885" cy="1828800"/>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1600"/>
              <a:buNone/>
              <a:defRPr sz="16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1000"/>
              </a:spcAft>
              <a:buSzPts val="900"/>
              <a:buNone/>
              <a:defRPr sz="900"/>
            </a:lvl9pPr>
          </a:lstStyle>
          <a:p>
            <a:endParaRPr/>
          </a:p>
        </p:txBody>
      </p:sp>
      <p:sp>
        <p:nvSpPr>
          <p:cNvPr id="70" name="Google Shape;70;p10"/>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7" name="Google Shape;7;p1"/>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lvl1pPr marL="457200" marR="0" lvl="0" indent="-342900" algn="l" rtl="0">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30200" algn="l" rtl="0">
              <a:spcBef>
                <a:spcPts val="100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2pPr>
            <a:lvl3pPr marL="1371600" marR="0" lvl="2" indent="-317500" algn="l" rtl="0">
              <a:spcBef>
                <a:spcPts val="10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3pPr>
            <a:lvl4pPr marL="1828800" marR="0" lvl="3"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5pPr>
            <a:lvl6pPr marL="2743200" marR="0" lvl="5"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6pPr>
            <a:lvl7pPr marL="3200400" marR="0" lvl="6"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8pPr>
            <a:lvl9pPr marL="4114800" marR="0" lvl="8" indent="-304800" algn="l" rtl="0">
              <a:spcBef>
                <a:spcPts val="1000"/>
              </a:spcBef>
              <a:spcAft>
                <a:spcPts val="100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0" marR="0" lvl="1" indent="0" algn="r" rtl="0">
              <a:spcBef>
                <a:spcPts val="0"/>
              </a:spcBef>
              <a:buNone/>
              <a:defRPr sz="1000" b="0" i="0" u="none" strike="noStrike" cap="none">
                <a:solidFill>
                  <a:schemeClr val="lt1"/>
                </a:solidFill>
                <a:latin typeface="Calibri"/>
                <a:ea typeface="Calibri"/>
                <a:cs typeface="Calibri"/>
                <a:sym typeface="Calibri"/>
              </a:defRPr>
            </a:lvl2pPr>
            <a:lvl3pPr marL="0" marR="0" lvl="2" indent="0" algn="r" rtl="0">
              <a:spcBef>
                <a:spcPts val="0"/>
              </a:spcBef>
              <a:buNone/>
              <a:defRPr sz="1000" b="0" i="0" u="none" strike="noStrike" cap="none">
                <a:solidFill>
                  <a:schemeClr val="lt1"/>
                </a:solidFill>
                <a:latin typeface="Calibri"/>
                <a:ea typeface="Calibri"/>
                <a:cs typeface="Calibri"/>
                <a:sym typeface="Calibri"/>
              </a:defRPr>
            </a:lvl3pPr>
            <a:lvl4pPr marL="0" marR="0" lvl="3" indent="0" algn="r" rtl="0">
              <a:spcBef>
                <a:spcPts val="0"/>
              </a:spcBef>
              <a:buNone/>
              <a:defRPr sz="1000" b="0" i="0" u="none" strike="noStrike" cap="none">
                <a:solidFill>
                  <a:schemeClr val="lt1"/>
                </a:solidFill>
                <a:latin typeface="Calibri"/>
                <a:ea typeface="Calibri"/>
                <a:cs typeface="Calibri"/>
                <a:sym typeface="Calibri"/>
              </a:defRPr>
            </a:lvl4pPr>
            <a:lvl5pPr marL="0" marR="0" lvl="4" indent="0" algn="r" rtl="0">
              <a:spcBef>
                <a:spcPts val="0"/>
              </a:spcBef>
              <a:buNone/>
              <a:defRPr sz="1000" b="0" i="0" u="none" strike="noStrike" cap="none">
                <a:solidFill>
                  <a:schemeClr val="lt1"/>
                </a:solidFill>
                <a:latin typeface="Calibri"/>
                <a:ea typeface="Calibri"/>
                <a:cs typeface="Calibri"/>
                <a:sym typeface="Calibri"/>
              </a:defRPr>
            </a:lvl5pPr>
            <a:lvl6pPr marL="0" marR="0" lvl="5" indent="0" algn="r" rtl="0">
              <a:spcBef>
                <a:spcPts val="0"/>
              </a:spcBef>
              <a:buNone/>
              <a:defRPr sz="1000" b="0" i="0" u="none" strike="noStrike" cap="none">
                <a:solidFill>
                  <a:schemeClr val="lt1"/>
                </a:solidFill>
                <a:latin typeface="Calibri"/>
                <a:ea typeface="Calibri"/>
                <a:cs typeface="Calibri"/>
                <a:sym typeface="Calibri"/>
              </a:defRPr>
            </a:lvl6pPr>
            <a:lvl7pPr marL="0" marR="0" lvl="6" indent="0" algn="r" rtl="0">
              <a:spcBef>
                <a:spcPts val="0"/>
              </a:spcBef>
              <a:buNone/>
              <a:defRPr sz="1000" b="0" i="0" u="none" strike="noStrike" cap="none">
                <a:solidFill>
                  <a:schemeClr val="lt1"/>
                </a:solidFill>
                <a:latin typeface="Calibri"/>
                <a:ea typeface="Calibri"/>
                <a:cs typeface="Calibri"/>
                <a:sym typeface="Calibri"/>
              </a:defRPr>
            </a:lvl7pPr>
            <a:lvl8pPr marL="0" marR="0" lvl="7" indent="0" algn="r" rtl="0">
              <a:spcBef>
                <a:spcPts val="0"/>
              </a:spcBef>
              <a:buNone/>
              <a:defRPr sz="1000" b="0" i="0" u="none" strike="noStrike" cap="none">
                <a:solidFill>
                  <a:schemeClr val="lt1"/>
                </a:solidFill>
                <a:latin typeface="Calibri"/>
                <a:ea typeface="Calibri"/>
                <a:cs typeface="Calibri"/>
                <a:sym typeface="Calibri"/>
              </a:defRPr>
            </a:lvl8pPr>
            <a:lvl9pPr marL="0" marR="0" lvl="8" indent="0" algn="r" rtl="0">
              <a:spcBef>
                <a:spcPts val="0"/>
              </a:spcBef>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hristiananswers.net/dictionary/ammonit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hristiananswers.net/dictionary/fire.html" TargetMode="External"/><Relationship Id="rId4" Type="http://schemas.openxmlformats.org/officeDocument/2006/relationships/hyperlink" Target="https://christiananswers.net/dictionary/sacrifice.html"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biblegateway.com/passage/?search=2+Peter+2&amp;version=NIV#fen-NIV-30511c"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txBox="1"/>
          <p:nvPr/>
        </p:nvSpPr>
        <p:spPr>
          <a:xfrm>
            <a:off x="1657650" y="438775"/>
            <a:ext cx="93606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6000" b="1">
                <a:solidFill>
                  <a:srgbClr val="FFD966"/>
                </a:solidFill>
                <a:latin typeface="Calibri"/>
                <a:ea typeface="Calibri"/>
                <a:cs typeface="Calibri"/>
                <a:sym typeface="Calibri"/>
              </a:rPr>
              <a:t>THE TIME OF GOD’S FAVOR</a:t>
            </a:r>
            <a:endParaRPr sz="6000" b="1">
              <a:solidFill>
                <a:srgbClr val="FFD966"/>
              </a:solidFill>
              <a:latin typeface="Calibri"/>
              <a:ea typeface="Calibri"/>
              <a:cs typeface="Calibri"/>
              <a:sym typeface="Calibri"/>
            </a:endParaRPr>
          </a:p>
        </p:txBody>
      </p:sp>
      <p:sp>
        <p:nvSpPr>
          <p:cNvPr id="150" name="Google Shape;150;p20"/>
          <p:cNvSpPr txBox="1"/>
          <p:nvPr/>
        </p:nvSpPr>
        <p:spPr>
          <a:xfrm>
            <a:off x="1186325" y="1901400"/>
            <a:ext cx="104007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b="1">
                <a:solidFill>
                  <a:srgbClr val="FFD966"/>
                </a:solidFill>
                <a:latin typeface="Calibri"/>
                <a:ea typeface="Calibri"/>
                <a:cs typeface="Calibri"/>
                <a:sym typeface="Calibri"/>
              </a:rPr>
              <a:t>Living in the age of the influence of the Ancient Gods (Moloch)</a:t>
            </a:r>
            <a:endParaRPr sz="4800" b="1">
              <a:solidFill>
                <a:srgbClr val="FFD966"/>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9"/>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5300" b="1">
                <a:solidFill>
                  <a:srgbClr val="FFFF00"/>
                </a:solidFill>
              </a:rPr>
              <a:t>1 Kings 11</a:t>
            </a:r>
            <a:endParaRPr sz="5300" b="1">
              <a:solidFill>
                <a:srgbClr val="FFFF00"/>
              </a:solidFill>
            </a:endParaRPr>
          </a:p>
        </p:txBody>
      </p:sp>
      <p:sp>
        <p:nvSpPr>
          <p:cNvPr id="207" name="Google Shape;207;p29"/>
          <p:cNvSpPr txBox="1">
            <a:spLocks noGrp="1"/>
          </p:cNvSpPr>
          <p:nvPr>
            <p:ph type="body" idx="1"/>
          </p:nvPr>
        </p:nvSpPr>
        <p:spPr>
          <a:xfrm>
            <a:off x="685800" y="2142075"/>
            <a:ext cx="11031300" cy="3649200"/>
          </a:xfrm>
          <a:prstGeom prst="rect">
            <a:avLst/>
          </a:prstGeom>
        </p:spPr>
        <p:txBody>
          <a:bodyPr spcFirstLastPara="1" wrap="square" lIns="91425" tIns="45700" rIns="91425" bIns="45700" anchor="ctr" anchorCtr="0">
            <a:noAutofit/>
          </a:bodyPr>
          <a:lstStyle/>
          <a:p>
            <a:pPr marL="0" lvl="0" indent="0" algn="l" rtl="0">
              <a:spcBef>
                <a:spcPts val="0"/>
              </a:spcBef>
              <a:spcAft>
                <a:spcPts val="1000"/>
              </a:spcAft>
              <a:buNone/>
            </a:pPr>
            <a:r>
              <a:rPr lang="en-US" sz="3700" b="1">
                <a:solidFill>
                  <a:srgbClr val="FFFF00"/>
                </a:solidFill>
                <a:latin typeface="Roboto"/>
                <a:ea typeface="Roboto"/>
                <a:cs typeface="Roboto"/>
                <a:sym typeface="Roboto"/>
              </a:rPr>
              <a:t> “As Solomon grew old, his wives turned his heart after other gods, and his heart was not fully devoted to the Lord his God, as the heart of David his father had been. </a:t>
            </a:r>
            <a:r>
              <a:rPr lang="en-US" sz="2700" b="1">
                <a:solidFill>
                  <a:srgbClr val="FFFF00"/>
                </a:solidFill>
                <a:latin typeface="Roboto"/>
                <a:ea typeface="Roboto"/>
                <a:cs typeface="Roboto"/>
                <a:sym typeface="Roboto"/>
              </a:rPr>
              <a:t>5</a:t>
            </a:r>
            <a:r>
              <a:rPr lang="en-US" sz="3700" b="1">
                <a:solidFill>
                  <a:srgbClr val="FFFF00"/>
                </a:solidFill>
                <a:latin typeface="Roboto"/>
                <a:ea typeface="Roboto"/>
                <a:cs typeface="Roboto"/>
                <a:sym typeface="Roboto"/>
              </a:rPr>
              <a:t> He followed Ashtoreth the goddess of the Sidonians, and </a:t>
            </a:r>
            <a:r>
              <a:rPr lang="en-US" sz="3700" b="1" u="sng">
                <a:solidFill>
                  <a:srgbClr val="FFFF00"/>
                </a:solidFill>
                <a:latin typeface="Roboto"/>
                <a:ea typeface="Roboto"/>
                <a:cs typeface="Roboto"/>
                <a:sym typeface="Roboto"/>
              </a:rPr>
              <a:t>Molek the detestable god of the Ammonites</a:t>
            </a:r>
            <a:r>
              <a:rPr lang="en-US" sz="3700" b="1">
                <a:solidFill>
                  <a:srgbClr val="FFFF00"/>
                </a:solidFill>
                <a:latin typeface="Roboto"/>
                <a:ea typeface="Roboto"/>
                <a:cs typeface="Roboto"/>
                <a:sym typeface="Roboto"/>
              </a:rPr>
              <a:t>. </a:t>
            </a:r>
            <a:r>
              <a:rPr lang="en-US" sz="2300" b="1">
                <a:solidFill>
                  <a:srgbClr val="FFFF00"/>
                </a:solidFill>
                <a:latin typeface="Roboto"/>
                <a:ea typeface="Roboto"/>
                <a:cs typeface="Roboto"/>
                <a:sym typeface="Roboto"/>
              </a:rPr>
              <a:t>6</a:t>
            </a:r>
            <a:r>
              <a:rPr lang="en-US" sz="3700" b="1">
                <a:solidFill>
                  <a:srgbClr val="FFFF00"/>
                </a:solidFill>
                <a:latin typeface="Roboto"/>
                <a:ea typeface="Roboto"/>
                <a:cs typeface="Roboto"/>
                <a:sym typeface="Roboto"/>
              </a:rPr>
              <a:t> So Solomon did evil in the eyes of the Lord; he did not follow the Lord completely, as David his father had done.”</a:t>
            </a:r>
            <a:endParaRPr sz="3700" b="1">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0"/>
          <p:cNvSpPr txBox="1">
            <a:spLocks noGrp="1"/>
          </p:cNvSpPr>
          <p:nvPr>
            <p:ph type="title"/>
          </p:nvPr>
        </p:nvSpPr>
        <p:spPr>
          <a:xfrm>
            <a:off x="425751" y="8955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6000" b="1">
                <a:solidFill>
                  <a:srgbClr val="FFFF00"/>
                </a:solidFill>
              </a:rPr>
              <a:t>2 Kings 22</a:t>
            </a:r>
            <a:endParaRPr sz="6000" b="1">
              <a:solidFill>
                <a:srgbClr val="FFFF00"/>
              </a:solidFill>
            </a:endParaRPr>
          </a:p>
        </p:txBody>
      </p:sp>
      <p:sp>
        <p:nvSpPr>
          <p:cNvPr id="213" name="Google Shape;213;p30"/>
          <p:cNvSpPr txBox="1">
            <a:spLocks noGrp="1"/>
          </p:cNvSpPr>
          <p:nvPr>
            <p:ph type="body" idx="1"/>
          </p:nvPr>
        </p:nvSpPr>
        <p:spPr>
          <a:xfrm>
            <a:off x="341275" y="1218900"/>
            <a:ext cx="11700900" cy="5639100"/>
          </a:xfrm>
          <a:prstGeom prst="rect">
            <a:avLst/>
          </a:prstGeom>
        </p:spPr>
        <p:txBody>
          <a:bodyPr spcFirstLastPara="1" wrap="square" lIns="91425" tIns="45700" rIns="91425" bIns="45700" anchor="ctr" anchorCtr="0">
            <a:normAutofit fontScale="70000" lnSpcReduction="10000"/>
          </a:bodyPr>
          <a:lstStyle/>
          <a:p>
            <a:pPr marL="0" lvl="0" indent="0" algn="l" rtl="0">
              <a:spcBef>
                <a:spcPts val="0"/>
              </a:spcBef>
              <a:spcAft>
                <a:spcPts val="1000"/>
              </a:spcAft>
              <a:buNone/>
            </a:pPr>
            <a:r>
              <a:rPr lang="en-US" sz="6850">
                <a:solidFill>
                  <a:srgbClr val="FFFF00"/>
                </a:solidFill>
                <a:latin typeface="Roboto"/>
                <a:ea typeface="Roboto"/>
                <a:cs typeface="Roboto"/>
                <a:sym typeface="Roboto"/>
              </a:rPr>
              <a:t>Josiah was eight years old when he became king, and he reigned in Jerusalem thirty-one years. His mother’s name was Jedidah daughter of Adaiah; she was from Bozkath. </a:t>
            </a:r>
            <a:r>
              <a:rPr lang="en-US" sz="4850" b="1">
                <a:solidFill>
                  <a:srgbClr val="FFFF00"/>
                </a:solidFill>
                <a:latin typeface="Roboto"/>
                <a:ea typeface="Roboto"/>
                <a:cs typeface="Roboto"/>
                <a:sym typeface="Roboto"/>
              </a:rPr>
              <a:t>2 </a:t>
            </a:r>
            <a:r>
              <a:rPr lang="en-US" sz="6850" u="sng">
                <a:solidFill>
                  <a:srgbClr val="FFFF00"/>
                </a:solidFill>
                <a:latin typeface="Roboto"/>
                <a:ea typeface="Roboto"/>
                <a:cs typeface="Roboto"/>
                <a:sym typeface="Roboto"/>
              </a:rPr>
              <a:t>He did what was right in the eyes of the Lord and followed completely the ways of his father David, not turning aside to the right or to the left.</a:t>
            </a:r>
            <a:endParaRPr sz="6850" u="sng">
              <a:solidFill>
                <a:srgbClr val="FFF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1"/>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219" name="Google Shape;219;p31"/>
          <p:cNvSpPr txBox="1">
            <a:spLocks noGrp="1"/>
          </p:cNvSpPr>
          <p:nvPr>
            <p:ph type="body" idx="1"/>
          </p:nvPr>
        </p:nvSpPr>
        <p:spPr>
          <a:xfrm>
            <a:off x="0" y="1443275"/>
            <a:ext cx="12192000" cy="364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800" b="1">
                <a:solidFill>
                  <a:srgbClr val="FF0000"/>
                </a:solidFill>
              </a:rPr>
              <a:t>8 yrs old</a:t>
            </a:r>
            <a:r>
              <a:rPr lang="en-US" sz="4800" b="1">
                <a:solidFill>
                  <a:srgbClr val="FFFF00"/>
                </a:solidFill>
              </a:rPr>
              <a:t> became King of Judah</a:t>
            </a:r>
            <a:endParaRPr sz="4800" b="1">
              <a:solidFill>
                <a:srgbClr val="FFFF00"/>
              </a:solidFill>
            </a:endParaRPr>
          </a:p>
          <a:p>
            <a:pPr marL="0" lvl="0" indent="0" algn="l" rtl="0">
              <a:spcBef>
                <a:spcPts val="1000"/>
              </a:spcBef>
              <a:spcAft>
                <a:spcPts val="0"/>
              </a:spcAft>
              <a:buNone/>
            </a:pPr>
            <a:r>
              <a:rPr lang="en-US" sz="4800" b="1">
                <a:solidFill>
                  <a:srgbClr val="FF0000"/>
                </a:solidFill>
              </a:rPr>
              <a:t>16 yrs old</a:t>
            </a:r>
            <a:r>
              <a:rPr lang="en-US" sz="4800" b="1">
                <a:solidFill>
                  <a:srgbClr val="FFFF00"/>
                </a:solidFill>
              </a:rPr>
              <a:t> he began to seek the God of his Father David</a:t>
            </a:r>
            <a:endParaRPr sz="4800" b="1">
              <a:solidFill>
                <a:srgbClr val="FFFF00"/>
              </a:solidFill>
            </a:endParaRPr>
          </a:p>
          <a:p>
            <a:pPr marL="0" lvl="0" indent="0" algn="l" rtl="0">
              <a:spcBef>
                <a:spcPts val="1000"/>
              </a:spcBef>
              <a:spcAft>
                <a:spcPts val="0"/>
              </a:spcAft>
              <a:buNone/>
            </a:pPr>
            <a:r>
              <a:rPr lang="en-US" sz="4800" b="1">
                <a:solidFill>
                  <a:srgbClr val="FF0000"/>
                </a:solidFill>
              </a:rPr>
              <a:t>20 yrs old</a:t>
            </a:r>
            <a:r>
              <a:rPr lang="en-US" sz="4800" b="1">
                <a:solidFill>
                  <a:srgbClr val="FFFF00"/>
                </a:solidFill>
              </a:rPr>
              <a:t> he began to purge Judah and Jerusalem of the high places</a:t>
            </a:r>
            <a:endParaRPr sz="4800" b="1">
              <a:solidFill>
                <a:srgbClr val="FFFF00"/>
              </a:solidFill>
            </a:endParaRPr>
          </a:p>
          <a:p>
            <a:pPr marL="0" lvl="0" indent="0" algn="l" rtl="0">
              <a:spcBef>
                <a:spcPts val="1000"/>
              </a:spcBef>
              <a:spcAft>
                <a:spcPts val="0"/>
              </a:spcAft>
              <a:buNone/>
            </a:pPr>
            <a:r>
              <a:rPr lang="en-US" sz="4800" b="1">
                <a:solidFill>
                  <a:srgbClr val="FF0000"/>
                </a:solidFill>
              </a:rPr>
              <a:t>26 yrs old</a:t>
            </a:r>
            <a:r>
              <a:rPr lang="en-US" sz="4800" b="1">
                <a:solidFill>
                  <a:srgbClr val="FFFF00"/>
                </a:solidFill>
              </a:rPr>
              <a:t> started purifying the land and the Temple and to repair it.  2 Chron 34</a:t>
            </a:r>
            <a:endParaRPr sz="4800" b="1">
              <a:solidFill>
                <a:srgbClr val="FFFF00"/>
              </a:solidFill>
            </a:endParaRPr>
          </a:p>
          <a:p>
            <a:pPr marL="0" lvl="0" indent="0" algn="l" rtl="0">
              <a:spcBef>
                <a:spcPts val="1000"/>
              </a:spcBef>
              <a:spcAft>
                <a:spcPts val="1000"/>
              </a:spcAft>
              <a:buNone/>
            </a:pPr>
            <a:endParaRPr sz="4800" b="1">
              <a:solidFill>
                <a:srgbClr val="FFFF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2"/>
          <p:cNvSpPr txBox="1">
            <a:spLocks noGrp="1"/>
          </p:cNvSpPr>
          <p:nvPr>
            <p:ph type="body" idx="1"/>
          </p:nvPr>
        </p:nvSpPr>
        <p:spPr>
          <a:xfrm>
            <a:off x="97500" y="763800"/>
            <a:ext cx="11863500" cy="5557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800"/>
              <a:t>Josiah started making reforms, spending the necessary money to repair the temple. </a:t>
            </a:r>
            <a:endParaRPr sz="4800"/>
          </a:p>
          <a:p>
            <a:pPr marL="0" lvl="0" indent="0" algn="l" rtl="0">
              <a:spcBef>
                <a:spcPts val="1000"/>
              </a:spcBef>
              <a:spcAft>
                <a:spcPts val="0"/>
              </a:spcAft>
              <a:buNone/>
            </a:pPr>
            <a:r>
              <a:rPr lang="en-US" sz="4800" b="1">
                <a:solidFill>
                  <a:srgbClr val="FFFF00"/>
                </a:solidFill>
              </a:rPr>
              <a:t>22:7 “But you need not account for the money entrusted to them for they are acting faithfully.”</a:t>
            </a:r>
            <a:endParaRPr sz="4800" b="1">
              <a:solidFill>
                <a:srgbClr val="FFFF00"/>
              </a:solidFill>
            </a:endParaRPr>
          </a:p>
          <a:p>
            <a:pPr marL="0" lvl="0" indent="0" algn="l" rtl="0">
              <a:spcBef>
                <a:spcPts val="1000"/>
              </a:spcBef>
              <a:spcAft>
                <a:spcPts val="1000"/>
              </a:spcAft>
              <a:buNone/>
            </a:pPr>
            <a:r>
              <a:rPr lang="en-US" sz="4800"/>
              <a:t>It was one thing to take care of the temple rebuilding process, but quite another to take care of God’s business. </a:t>
            </a:r>
            <a:endParaRPr sz="4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3"/>
          <p:cNvSpPr txBox="1">
            <a:spLocks noGrp="1"/>
          </p:cNvSpPr>
          <p:nvPr>
            <p:ph type="title"/>
          </p:nvPr>
        </p:nvSpPr>
        <p:spPr>
          <a:xfrm>
            <a:off x="685801" y="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6000" b="1">
                <a:solidFill>
                  <a:srgbClr val="FFFF00"/>
                </a:solidFill>
              </a:rPr>
              <a:t>2Kings 22:11</a:t>
            </a:r>
            <a:endParaRPr sz="6000" b="1">
              <a:solidFill>
                <a:srgbClr val="FFFF00"/>
              </a:solidFill>
            </a:endParaRPr>
          </a:p>
        </p:txBody>
      </p:sp>
      <p:sp>
        <p:nvSpPr>
          <p:cNvPr id="230" name="Google Shape;230;p33"/>
          <p:cNvSpPr txBox="1">
            <a:spLocks noGrp="1"/>
          </p:cNvSpPr>
          <p:nvPr>
            <p:ph type="body" idx="1"/>
          </p:nvPr>
        </p:nvSpPr>
        <p:spPr>
          <a:xfrm>
            <a:off x="195025" y="1365100"/>
            <a:ext cx="11473500" cy="5249100"/>
          </a:xfrm>
          <a:prstGeom prst="rect">
            <a:avLst/>
          </a:prstGeom>
        </p:spPr>
        <p:txBody>
          <a:bodyPr spcFirstLastPara="1" wrap="square" lIns="91425" tIns="45700" rIns="91425" bIns="45700" anchor="ctr" anchorCtr="0">
            <a:normAutofit fontScale="77500" lnSpcReduction="10000"/>
          </a:bodyPr>
          <a:lstStyle/>
          <a:p>
            <a:pPr marL="0" lvl="0" indent="0" algn="l" rtl="0">
              <a:spcBef>
                <a:spcPts val="0"/>
              </a:spcBef>
              <a:spcAft>
                <a:spcPts val="0"/>
              </a:spcAft>
              <a:buNone/>
            </a:pPr>
            <a:r>
              <a:rPr lang="en-US" sz="5600"/>
              <a:t>His Response to finding the Law:</a:t>
            </a:r>
            <a:endParaRPr sz="5600"/>
          </a:p>
          <a:p>
            <a:pPr marL="0" lvl="0" indent="0" algn="l" rtl="0">
              <a:spcBef>
                <a:spcPts val="1000"/>
              </a:spcBef>
              <a:spcAft>
                <a:spcPts val="0"/>
              </a:spcAft>
              <a:buNone/>
            </a:pPr>
            <a:endParaRPr sz="5600" b="1">
              <a:solidFill>
                <a:srgbClr val="FFFF00"/>
              </a:solidFill>
              <a:latin typeface="Roboto"/>
              <a:ea typeface="Roboto"/>
              <a:cs typeface="Roboto"/>
              <a:sym typeface="Roboto"/>
            </a:endParaRPr>
          </a:p>
          <a:p>
            <a:pPr marL="0" lvl="0" indent="0" algn="l" rtl="0">
              <a:spcBef>
                <a:spcPts val="1000"/>
              </a:spcBef>
              <a:spcAft>
                <a:spcPts val="0"/>
              </a:spcAft>
              <a:buClr>
                <a:schemeClr val="dk1"/>
              </a:buClr>
              <a:buSzPts val="853"/>
              <a:buFont typeface="Arial"/>
              <a:buNone/>
            </a:pPr>
            <a:r>
              <a:rPr lang="en-US" sz="5600" b="1">
                <a:solidFill>
                  <a:srgbClr val="FFFF00"/>
                </a:solidFill>
                <a:latin typeface="Roboto"/>
                <a:ea typeface="Roboto"/>
                <a:cs typeface="Roboto"/>
                <a:sym typeface="Roboto"/>
              </a:rPr>
              <a:t>11 </a:t>
            </a:r>
            <a:r>
              <a:rPr lang="en-US" sz="5600">
                <a:solidFill>
                  <a:srgbClr val="FFFF00"/>
                </a:solidFill>
                <a:latin typeface="Roboto"/>
                <a:ea typeface="Roboto"/>
                <a:cs typeface="Roboto"/>
                <a:sym typeface="Roboto"/>
              </a:rPr>
              <a:t>When the king heard the words of the Book of the Law, </a:t>
            </a:r>
            <a:r>
              <a:rPr lang="en-US" sz="5600" u="sng">
                <a:solidFill>
                  <a:srgbClr val="FFFF00"/>
                </a:solidFill>
                <a:latin typeface="Roboto"/>
                <a:ea typeface="Roboto"/>
                <a:cs typeface="Roboto"/>
                <a:sym typeface="Roboto"/>
              </a:rPr>
              <a:t>he tore his robes</a:t>
            </a:r>
            <a:r>
              <a:rPr lang="en-US" sz="5600">
                <a:solidFill>
                  <a:srgbClr val="FFFF00"/>
                </a:solidFill>
                <a:latin typeface="Roboto"/>
                <a:ea typeface="Roboto"/>
                <a:cs typeface="Roboto"/>
                <a:sym typeface="Roboto"/>
              </a:rPr>
              <a:t>. </a:t>
            </a:r>
            <a:r>
              <a:rPr lang="en-US" sz="5600" b="1">
                <a:solidFill>
                  <a:srgbClr val="FFFF00"/>
                </a:solidFill>
                <a:latin typeface="Roboto"/>
                <a:ea typeface="Roboto"/>
                <a:cs typeface="Roboto"/>
                <a:sym typeface="Roboto"/>
              </a:rPr>
              <a:t>12 </a:t>
            </a:r>
            <a:r>
              <a:rPr lang="en-US" sz="5600">
                <a:solidFill>
                  <a:srgbClr val="FFFF00"/>
                </a:solidFill>
                <a:latin typeface="Roboto"/>
                <a:ea typeface="Roboto"/>
                <a:cs typeface="Roboto"/>
                <a:sym typeface="Roboto"/>
              </a:rPr>
              <a:t>He gave these orders to Hilkiah the priest, Ahikam son of Shaphan, Akbor son of Micaiah, Shaphan the secretary and Asaiah the king’s attendant: </a:t>
            </a:r>
            <a:endParaRPr sz="5600">
              <a:solidFill>
                <a:srgbClr val="FFFF00"/>
              </a:solidFill>
            </a:endParaRPr>
          </a:p>
          <a:p>
            <a:pPr marL="0" lvl="0" indent="0" algn="l" rtl="0">
              <a:spcBef>
                <a:spcPts val="1000"/>
              </a:spcBef>
              <a:spcAft>
                <a:spcPts val="0"/>
              </a:spcAft>
              <a:buNone/>
            </a:pPr>
            <a:endParaRPr/>
          </a:p>
          <a:p>
            <a:pPr marL="0" lvl="0" indent="0" algn="l" rtl="0">
              <a:spcBef>
                <a:spcPts val="1000"/>
              </a:spcBef>
              <a:spcAft>
                <a:spcPts val="10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4"/>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236" name="Google Shape;236;p34"/>
          <p:cNvSpPr txBox="1">
            <a:spLocks noGrp="1"/>
          </p:cNvSpPr>
          <p:nvPr>
            <p:ph type="body" idx="1"/>
          </p:nvPr>
        </p:nvSpPr>
        <p:spPr>
          <a:xfrm>
            <a:off x="243775" y="2142075"/>
            <a:ext cx="11830800" cy="3649200"/>
          </a:xfrm>
          <a:prstGeom prst="rect">
            <a:avLst/>
          </a:prstGeom>
        </p:spPr>
        <p:txBody>
          <a:bodyPr spcFirstLastPara="1" wrap="square" lIns="91425" tIns="45700" rIns="91425" bIns="45700" anchor="ctr" anchorCtr="0">
            <a:noAutofit/>
          </a:bodyPr>
          <a:lstStyle/>
          <a:p>
            <a:pPr marL="0" lvl="0" indent="0" algn="l" rtl="0">
              <a:spcBef>
                <a:spcPts val="0"/>
              </a:spcBef>
              <a:spcAft>
                <a:spcPts val="1000"/>
              </a:spcAft>
              <a:buNone/>
            </a:pPr>
            <a:r>
              <a:rPr lang="en-US" sz="4500" b="1">
                <a:solidFill>
                  <a:srgbClr val="FFFF00"/>
                </a:solidFill>
                <a:latin typeface="Roboto"/>
                <a:ea typeface="Roboto"/>
                <a:cs typeface="Roboto"/>
                <a:sym typeface="Roboto"/>
              </a:rPr>
              <a:t>13 </a:t>
            </a:r>
            <a:r>
              <a:rPr lang="en-US" sz="4500">
                <a:solidFill>
                  <a:srgbClr val="FFFF00"/>
                </a:solidFill>
                <a:latin typeface="Roboto"/>
                <a:ea typeface="Roboto"/>
                <a:cs typeface="Roboto"/>
                <a:sym typeface="Roboto"/>
              </a:rPr>
              <a:t>“Go and inquire of the Lord for me and for the people and for all Judah about what is written in this book that has been found. Great is the Lord’s anger that burns against us because those who have gone before us have not obeyed the words of this book; they have not acted in accordance with all that is </a:t>
            </a:r>
            <a:r>
              <a:rPr lang="en-US" sz="4500" u="sng">
                <a:solidFill>
                  <a:srgbClr val="FF0000"/>
                </a:solidFill>
                <a:latin typeface="Roboto"/>
                <a:ea typeface="Roboto"/>
                <a:cs typeface="Roboto"/>
                <a:sym typeface="Roboto"/>
              </a:rPr>
              <a:t>written there concerning us.</a:t>
            </a:r>
            <a:r>
              <a:rPr lang="en-US" sz="4500">
                <a:solidFill>
                  <a:srgbClr val="FFFF00"/>
                </a:solidFill>
                <a:latin typeface="Roboto"/>
                <a:ea typeface="Roboto"/>
                <a:cs typeface="Roboto"/>
                <a:sym typeface="Roboto"/>
              </a:rPr>
              <a:t>”</a:t>
            </a:r>
            <a:endParaRPr sz="4500">
              <a:solidFill>
                <a:srgbClr val="FFFF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5"/>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242" name="Google Shape;242;p35"/>
          <p:cNvSpPr txBox="1">
            <a:spLocks noGrp="1"/>
          </p:cNvSpPr>
          <p:nvPr>
            <p:ph type="body" idx="1"/>
          </p:nvPr>
        </p:nvSpPr>
        <p:spPr>
          <a:xfrm>
            <a:off x="0" y="609600"/>
            <a:ext cx="12192000" cy="5181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a:t>How often are we doing the work we think God wants when the actual word of God is neglected. </a:t>
            </a:r>
            <a:endParaRPr sz="3600"/>
          </a:p>
          <a:p>
            <a:pPr marL="0" lvl="0" indent="0" algn="l" rtl="0">
              <a:spcBef>
                <a:spcPts val="1000"/>
              </a:spcBef>
              <a:spcAft>
                <a:spcPts val="1000"/>
              </a:spcAft>
              <a:buNone/>
            </a:pPr>
            <a:r>
              <a:rPr lang="en-US" sz="3600"/>
              <a:t>Generation of people not walking with the LORD because the men and women who “love God” have settled for a substitute. It was the </a:t>
            </a:r>
            <a:r>
              <a:rPr lang="en-US" sz="3600" u="sng"/>
              <a:t>slow fade of idolatry</a:t>
            </a:r>
            <a:r>
              <a:rPr lang="en-US" sz="3600"/>
              <a:t> that kept them from heeding the Truth.</a:t>
            </a:r>
            <a:endParaRPr sz="3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6"/>
          <p:cNvSpPr txBox="1">
            <a:spLocks noGrp="1"/>
          </p:cNvSpPr>
          <p:nvPr>
            <p:ph type="title"/>
          </p:nvPr>
        </p:nvSpPr>
        <p:spPr>
          <a:xfrm>
            <a:off x="685801" y="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They Found the Law in the Temple</a:t>
            </a:r>
            <a:endParaRPr/>
          </a:p>
        </p:txBody>
      </p:sp>
      <p:sp>
        <p:nvSpPr>
          <p:cNvPr id="248" name="Google Shape;248;p36"/>
          <p:cNvSpPr txBox="1">
            <a:spLocks noGrp="1"/>
          </p:cNvSpPr>
          <p:nvPr>
            <p:ph type="body" idx="1"/>
          </p:nvPr>
        </p:nvSpPr>
        <p:spPr>
          <a:xfrm>
            <a:off x="276275" y="1365100"/>
            <a:ext cx="11392200" cy="5346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a:t>Where else would it have been?</a:t>
            </a:r>
            <a:endParaRPr sz="3600"/>
          </a:p>
          <a:p>
            <a:pPr marL="0" lvl="0" indent="0" algn="l" rtl="0">
              <a:spcBef>
                <a:spcPts val="1000"/>
              </a:spcBef>
              <a:spcAft>
                <a:spcPts val="0"/>
              </a:spcAft>
              <a:buNone/>
            </a:pPr>
            <a:r>
              <a:rPr lang="en-US" sz="3600"/>
              <a:t>It was right there the whole time but the people who should have stewarded it , buried it in religion which led to idolatry. </a:t>
            </a:r>
            <a:endParaRPr sz="3600"/>
          </a:p>
          <a:p>
            <a:pPr marL="0" lvl="0" indent="0" algn="l" rtl="0">
              <a:spcBef>
                <a:spcPts val="1000"/>
              </a:spcBef>
              <a:spcAft>
                <a:spcPts val="0"/>
              </a:spcAft>
              <a:buNone/>
            </a:pPr>
            <a:endParaRPr sz="3600"/>
          </a:p>
          <a:p>
            <a:pPr marL="0" lvl="0" indent="0" algn="l" rtl="0">
              <a:spcBef>
                <a:spcPts val="1000"/>
              </a:spcBef>
              <a:spcAft>
                <a:spcPts val="1000"/>
              </a:spcAft>
              <a:buNone/>
            </a:pPr>
            <a:r>
              <a:rPr lang="en-US" sz="3600"/>
              <a:t>Their idolatry was so intense and their sin so severe that they served other gods and even burned children in their sacrifices to these “gods”. </a:t>
            </a:r>
            <a:endParaRPr sz="3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7"/>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800">
                <a:solidFill>
                  <a:srgbClr val="FFFF00"/>
                </a:solidFill>
              </a:rPr>
              <a:t>2 Kings 21 </a:t>
            </a:r>
            <a:endParaRPr sz="4800">
              <a:solidFill>
                <a:srgbClr val="FFFF00"/>
              </a:solidFill>
            </a:endParaRPr>
          </a:p>
        </p:txBody>
      </p:sp>
      <p:sp>
        <p:nvSpPr>
          <p:cNvPr id="254" name="Google Shape;254;p37"/>
          <p:cNvSpPr txBox="1">
            <a:spLocks noGrp="1"/>
          </p:cNvSpPr>
          <p:nvPr>
            <p:ph type="body" idx="1"/>
          </p:nvPr>
        </p:nvSpPr>
        <p:spPr>
          <a:xfrm>
            <a:off x="0" y="2142075"/>
            <a:ext cx="11895900" cy="3649200"/>
          </a:xfrm>
          <a:prstGeom prst="rect">
            <a:avLst/>
          </a:prstGeom>
        </p:spPr>
        <p:txBody>
          <a:bodyPr spcFirstLastPara="1" wrap="square" lIns="91425" tIns="45700" rIns="91425" bIns="45700" anchor="ctr" anchorCtr="0">
            <a:normAutofit lnSpcReduction="20000"/>
          </a:bodyPr>
          <a:lstStyle/>
          <a:p>
            <a:pPr marL="0" lvl="0" indent="0" algn="l" rtl="0">
              <a:spcBef>
                <a:spcPts val="0"/>
              </a:spcBef>
              <a:spcAft>
                <a:spcPts val="0"/>
              </a:spcAft>
              <a:buNone/>
            </a:pPr>
            <a:r>
              <a:rPr lang="en-US" sz="4800">
                <a:solidFill>
                  <a:srgbClr val="FFFF00"/>
                </a:solidFill>
              </a:rPr>
              <a:t>Josiah’s father Amon was wicked, reigned 3 yrs.  2Kings 21:19</a:t>
            </a:r>
            <a:endParaRPr sz="4800">
              <a:solidFill>
                <a:srgbClr val="FFFF00"/>
              </a:solidFill>
            </a:endParaRPr>
          </a:p>
          <a:p>
            <a:pPr marL="0" lvl="0" indent="0" algn="l" rtl="0">
              <a:spcBef>
                <a:spcPts val="1000"/>
              </a:spcBef>
              <a:spcAft>
                <a:spcPts val="0"/>
              </a:spcAft>
              <a:buNone/>
            </a:pPr>
            <a:endParaRPr sz="4800">
              <a:solidFill>
                <a:srgbClr val="FFFF00"/>
              </a:solidFill>
            </a:endParaRPr>
          </a:p>
          <a:p>
            <a:pPr marL="0" lvl="0" indent="0" algn="l" rtl="0">
              <a:spcBef>
                <a:spcPts val="1000"/>
              </a:spcBef>
              <a:spcAft>
                <a:spcPts val="0"/>
              </a:spcAft>
              <a:buNone/>
            </a:pPr>
            <a:r>
              <a:rPr lang="en-US" sz="4800">
                <a:solidFill>
                  <a:srgbClr val="FFFF00"/>
                </a:solidFill>
              </a:rPr>
              <a:t>Amon’s father Manasseh was the most wicked, reigned 55 yrs.   2 Kings 21</a:t>
            </a:r>
            <a:endParaRPr sz="4800">
              <a:solidFill>
                <a:srgbClr val="FFFF00"/>
              </a:solidFill>
            </a:endParaRPr>
          </a:p>
          <a:p>
            <a:pPr marL="0" lvl="0" indent="0" algn="l" rtl="0">
              <a:spcBef>
                <a:spcPts val="1000"/>
              </a:spcBef>
              <a:spcAft>
                <a:spcPts val="10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8"/>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260" name="Google Shape;260;p38"/>
          <p:cNvSpPr txBox="1">
            <a:spLocks noGrp="1"/>
          </p:cNvSpPr>
          <p:nvPr>
            <p:ph type="body" idx="1"/>
          </p:nvPr>
        </p:nvSpPr>
        <p:spPr>
          <a:xfrm>
            <a:off x="685800" y="341275"/>
            <a:ext cx="11210100" cy="6143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a:t>Amon: Walked in the ways his father (Manasseh) had, he worshiped the idols his father had worshiped and bowed down to them. </a:t>
            </a:r>
            <a:endParaRPr sz="3600"/>
          </a:p>
          <a:p>
            <a:pPr marL="0" lvl="0" indent="0" algn="l" rtl="0">
              <a:spcBef>
                <a:spcPts val="0"/>
              </a:spcBef>
              <a:spcAft>
                <a:spcPts val="0"/>
              </a:spcAft>
              <a:buNone/>
            </a:pPr>
            <a:endParaRPr sz="3600"/>
          </a:p>
          <a:p>
            <a:pPr marL="0" lvl="0" indent="0" algn="l" rtl="0">
              <a:spcBef>
                <a:spcPts val="0"/>
              </a:spcBef>
              <a:spcAft>
                <a:spcPts val="0"/>
              </a:spcAft>
              <a:buNone/>
            </a:pPr>
            <a:r>
              <a:rPr lang="en-US" sz="3600"/>
              <a:t>These “gods” promised prosperity. </a:t>
            </a:r>
            <a:endParaRPr sz="3600"/>
          </a:p>
          <a:p>
            <a:pPr marL="0" lvl="0" indent="0" algn="l" rtl="0">
              <a:spcBef>
                <a:spcPts val="0"/>
              </a:spcBef>
              <a:spcAft>
                <a:spcPts val="0"/>
              </a:spcAft>
              <a:buNone/>
            </a:pPr>
            <a:endParaRPr sz="3600"/>
          </a:p>
          <a:p>
            <a:pPr marL="0" lvl="0" indent="0" algn="l" rtl="0">
              <a:spcBef>
                <a:spcPts val="0"/>
              </a:spcBef>
              <a:spcAft>
                <a:spcPts val="0"/>
              </a:spcAft>
              <a:buClr>
                <a:schemeClr val="dk1"/>
              </a:buClr>
              <a:buSzPts val="1100"/>
              <a:buFont typeface="Arial"/>
              <a:buNone/>
            </a:pPr>
            <a:r>
              <a:rPr lang="en-US" sz="4800" b="1">
                <a:solidFill>
                  <a:srgbClr val="FFFF00"/>
                </a:solidFill>
              </a:rPr>
              <a:t>“He forsook the Lord the God of his fathers, and did not walk in the way of the LORD.”  v 22</a:t>
            </a:r>
            <a:endParaRPr sz="4800" b="1">
              <a:solidFill>
                <a:srgbClr val="FFFF00"/>
              </a:solidFill>
            </a:endParaRPr>
          </a:p>
          <a:p>
            <a:pPr marL="0" lvl="0" indent="0" algn="l" rtl="0">
              <a:spcBef>
                <a:spcPts val="0"/>
              </a:spcBef>
              <a:spcAft>
                <a:spcPts val="1000"/>
              </a:spcAft>
              <a:buNone/>
            </a:pP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56" name="Google Shape;156;p21"/>
          <p:cNvSpPr txBox="1">
            <a:spLocks noGrp="1"/>
          </p:cNvSpPr>
          <p:nvPr>
            <p:ph type="body" idx="1"/>
          </p:nvPr>
        </p:nvSpPr>
        <p:spPr>
          <a:xfrm>
            <a:off x="685801" y="2142067"/>
            <a:ext cx="10131300" cy="3649200"/>
          </a:xfrm>
          <a:prstGeom prst="rect">
            <a:avLst/>
          </a:prstGeom>
        </p:spPr>
        <p:txBody>
          <a:bodyPr spcFirstLastPara="1" wrap="square" lIns="91425" tIns="45700" rIns="91425" bIns="45700" anchor="ctr" anchorCtr="0">
            <a:normAutofit/>
          </a:bodyPr>
          <a:lstStyle/>
          <a:p>
            <a:pPr marL="0" lvl="0" indent="0" algn="l" rtl="0">
              <a:spcBef>
                <a:spcPts val="0"/>
              </a:spcBef>
              <a:spcAft>
                <a:spcPts val="1000"/>
              </a:spcAft>
              <a:buNone/>
            </a:pPr>
            <a:endParaRPr/>
          </a:p>
        </p:txBody>
      </p:sp>
      <p:pic>
        <p:nvPicPr>
          <p:cNvPr id="157" name="Google Shape;157;p21" descr="An Offering To Moloch"/>
          <p:cNvPicPr preferRelativeResize="0"/>
          <p:nvPr/>
        </p:nvPicPr>
        <p:blipFill>
          <a:blip r:embed="rId3">
            <a:alphaModFix/>
          </a:blip>
          <a:stretch>
            <a:fillRect/>
          </a:stretch>
        </p:blipFill>
        <p:spPr>
          <a:xfrm>
            <a:off x="1381350" y="503800"/>
            <a:ext cx="8023651"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9"/>
          <p:cNvSpPr txBox="1">
            <a:spLocks noGrp="1"/>
          </p:cNvSpPr>
          <p:nvPr>
            <p:ph type="title"/>
          </p:nvPr>
        </p:nvSpPr>
        <p:spPr>
          <a:xfrm>
            <a:off x="685800" y="0"/>
            <a:ext cx="10131300" cy="1137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800"/>
              <a:t>Manasseh     2 Kings 21</a:t>
            </a:r>
            <a:endParaRPr sz="4800"/>
          </a:p>
        </p:txBody>
      </p:sp>
      <p:sp>
        <p:nvSpPr>
          <p:cNvPr id="266" name="Google Shape;266;p39"/>
          <p:cNvSpPr txBox="1">
            <a:spLocks noGrp="1"/>
          </p:cNvSpPr>
          <p:nvPr>
            <p:ph type="body" idx="1"/>
          </p:nvPr>
        </p:nvSpPr>
        <p:spPr>
          <a:xfrm>
            <a:off x="325025" y="1137600"/>
            <a:ext cx="11115900" cy="4653600"/>
          </a:xfrm>
          <a:prstGeom prst="rect">
            <a:avLst/>
          </a:prstGeom>
        </p:spPr>
        <p:txBody>
          <a:bodyPr spcFirstLastPara="1" wrap="square" lIns="91425" tIns="45700" rIns="91425" bIns="45700" anchor="ctr" anchorCtr="0">
            <a:normAutofit lnSpcReduction="20000"/>
          </a:bodyPr>
          <a:lstStyle/>
          <a:p>
            <a:pPr marL="0" lvl="0" indent="0" algn="l" rtl="0">
              <a:spcBef>
                <a:spcPts val="0"/>
              </a:spcBef>
              <a:spcAft>
                <a:spcPts val="0"/>
              </a:spcAft>
              <a:buNone/>
            </a:pPr>
            <a:r>
              <a:rPr lang="en-US" sz="3600"/>
              <a:t>Manasseh is the son of Hezekiah. </a:t>
            </a:r>
            <a:r>
              <a:rPr lang="en-US" sz="3600">
                <a:solidFill>
                  <a:srgbClr val="FFFF00"/>
                </a:solidFill>
              </a:rPr>
              <a:t>“There will be peace in my lifetime” 2 Kings 20:19</a:t>
            </a:r>
            <a:endParaRPr sz="3600">
              <a:solidFill>
                <a:srgbClr val="FFFF00"/>
              </a:solidFill>
            </a:endParaRPr>
          </a:p>
          <a:p>
            <a:pPr marL="0" lvl="0" indent="0" algn="l" rtl="0">
              <a:spcBef>
                <a:spcPts val="1000"/>
              </a:spcBef>
              <a:spcAft>
                <a:spcPts val="0"/>
              </a:spcAft>
              <a:buNone/>
            </a:pPr>
            <a:endParaRPr sz="4800"/>
          </a:p>
          <a:p>
            <a:pPr marL="0" lvl="0" indent="0" algn="l" rtl="0">
              <a:spcBef>
                <a:spcPts val="1000"/>
              </a:spcBef>
              <a:spcAft>
                <a:spcPts val="0"/>
              </a:spcAft>
              <a:buNone/>
            </a:pPr>
            <a:r>
              <a:rPr lang="en-US" sz="4800">
                <a:solidFill>
                  <a:srgbClr val="FFFF00"/>
                </a:solidFill>
              </a:rPr>
              <a:t>“He did evil in the eyes of the Lord, following all the detestable practices of the nations the Lord had driven out before the Israelites.”</a:t>
            </a:r>
            <a:endParaRPr sz="4800">
              <a:solidFill>
                <a:srgbClr val="FFFF00"/>
              </a:solidFill>
            </a:endParaRPr>
          </a:p>
          <a:p>
            <a:pPr marL="0" lvl="0" indent="0" algn="l" rtl="0">
              <a:spcBef>
                <a:spcPts val="1000"/>
              </a:spcBef>
              <a:spcAft>
                <a:spcPts val="10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0"/>
          <p:cNvSpPr txBox="1">
            <a:spLocks noGrp="1"/>
          </p:cNvSpPr>
          <p:nvPr>
            <p:ph type="body" idx="1"/>
          </p:nvPr>
        </p:nvSpPr>
        <p:spPr>
          <a:xfrm>
            <a:off x="308775" y="503775"/>
            <a:ext cx="11538300" cy="6061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b="1">
                <a:solidFill>
                  <a:srgbClr val="FFFF00"/>
                </a:solidFill>
                <a:latin typeface="Roboto"/>
                <a:ea typeface="Roboto"/>
                <a:cs typeface="Roboto"/>
                <a:sym typeface="Roboto"/>
              </a:rPr>
              <a:t>3 </a:t>
            </a:r>
            <a:r>
              <a:rPr lang="en-US" sz="3000">
                <a:solidFill>
                  <a:srgbClr val="FFFF00"/>
                </a:solidFill>
                <a:latin typeface="Roboto"/>
                <a:ea typeface="Roboto"/>
                <a:cs typeface="Roboto"/>
                <a:sym typeface="Roboto"/>
              </a:rPr>
              <a:t>He rebuilt the high places his father Hezekiah had destroyed; he also erected altars to Baal and made an Asherah pole, as Ahab king of Israel had done. He bowed down to all the starry hosts and worshiped them. </a:t>
            </a:r>
            <a:endParaRPr sz="3000">
              <a:solidFill>
                <a:srgbClr val="FFFF00"/>
              </a:solidFill>
              <a:latin typeface="Roboto"/>
              <a:ea typeface="Roboto"/>
              <a:cs typeface="Roboto"/>
              <a:sym typeface="Roboto"/>
            </a:endParaRPr>
          </a:p>
          <a:p>
            <a:pPr marL="0" lvl="0" indent="0" algn="l" rtl="0">
              <a:spcBef>
                <a:spcPts val="1000"/>
              </a:spcBef>
              <a:spcAft>
                <a:spcPts val="0"/>
              </a:spcAft>
              <a:buNone/>
            </a:pPr>
            <a:r>
              <a:rPr lang="en-US" sz="3000" b="1">
                <a:solidFill>
                  <a:srgbClr val="FFFF00"/>
                </a:solidFill>
                <a:latin typeface="Roboto"/>
                <a:ea typeface="Roboto"/>
                <a:cs typeface="Roboto"/>
                <a:sym typeface="Roboto"/>
              </a:rPr>
              <a:t>4 </a:t>
            </a:r>
            <a:r>
              <a:rPr lang="en-US" sz="3000">
                <a:solidFill>
                  <a:srgbClr val="FFFF00"/>
                </a:solidFill>
                <a:latin typeface="Roboto"/>
                <a:ea typeface="Roboto"/>
                <a:cs typeface="Roboto"/>
                <a:sym typeface="Roboto"/>
              </a:rPr>
              <a:t>He built altars in the temple of the Lord, of which the Lord had said, “In Jerusalem I will put my Name.” </a:t>
            </a:r>
            <a:endParaRPr sz="3000">
              <a:solidFill>
                <a:srgbClr val="FFFF00"/>
              </a:solidFill>
              <a:latin typeface="Roboto"/>
              <a:ea typeface="Roboto"/>
              <a:cs typeface="Roboto"/>
              <a:sym typeface="Roboto"/>
            </a:endParaRPr>
          </a:p>
          <a:p>
            <a:pPr marL="0" lvl="0" indent="0" algn="l" rtl="0">
              <a:spcBef>
                <a:spcPts val="1000"/>
              </a:spcBef>
              <a:spcAft>
                <a:spcPts val="0"/>
              </a:spcAft>
              <a:buNone/>
            </a:pPr>
            <a:r>
              <a:rPr lang="en-US" sz="3000" b="1">
                <a:solidFill>
                  <a:srgbClr val="FFFF00"/>
                </a:solidFill>
                <a:latin typeface="Roboto"/>
                <a:ea typeface="Roboto"/>
                <a:cs typeface="Roboto"/>
                <a:sym typeface="Roboto"/>
              </a:rPr>
              <a:t>5 </a:t>
            </a:r>
            <a:r>
              <a:rPr lang="en-US" sz="3000">
                <a:solidFill>
                  <a:srgbClr val="FFFF00"/>
                </a:solidFill>
                <a:latin typeface="Roboto"/>
                <a:ea typeface="Roboto"/>
                <a:cs typeface="Roboto"/>
                <a:sym typeface="Roboto"/>
              </a:rPr>
              <a:t>In the two courts of the temple of the Lord, he built altars to all the starry hosts. </a:t>
            </a:r>
            <a:endParaRPr sz="3000">
              <a:solidFill>
                <a:srgbClr val="FFFF00"/>
              </a:solidFill>
              <a:latin typeface="Roboto"/>
              <a:ea typeface="Roboto"/>
              <a:cs typeface="Roboto"/>
              <a:sym typeface="Roboto"/>
            </a:endParaRPr>
          </a:p>
          <a:p>
            <a:pPr marL="0" lvl="0" indent="0" algn="l" rtl="0">
              <a:spcBef>
                <a:spcPts val="1000"/>
              </a:spcBef>
              <a:spcAft>
                <a:spcPts val="1000"/>
              </a:spcAft>
              <a:buNone/>
            </a:pPr>
            <a:r>
              <a:rPr lang="en-US" sz="3000" b="1">
                <a:solidFill>
                  <a:srgbClr val="FFFF00"/>
                </a:solidFill>
                <a:latin typeface="Roboto"/>
                <a:ea typeface="Roboto"/>
                <a:cs typeface="Roboto"/>
                <a:sym typeface="Roboto"/>
              </a:rPr>
              <a:t>6 </a:t>
            </a:r>
            <a:r>
              <a:rPr lang="en-US" sz="3000">
                <a:solidFill>
                  <a:srgbClr val="FFFF00"/>
                </a:solidFill>
                <a:latin typeface="Roboto"/>
                <a:ea typeface="Roboto"/>
                <a:cs typeface="Roboto"/>
                <a:sym typeface="Roboto"/>
              </a:rPr>
              <a:t>He sacrificed his own son in the fire, practiced divination, sought omens, and consulted mediums and spiritists. He did much evil in the eyes of the Lord, arousing his anger.</a:t>
            </a:r>
            <a:endParaRPr sz="3000">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1"/>
          <p:cNvSpPr txBox="1">
            <a:spLocks noGrp="1"/>
          </p:cNvSpPr>
          <p:nvPr>
            <p:ph type="title"/>
          </p:nvPr>
        </p:nvSpPr>
        <p:spPr>
          <a:xfrm>
            <a:off x="685800" y="73325"/>
            <a:ext cx="10131300" cy="852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800"/>
              <a:t>2 Kings 21</a:t>
            </a:r>
            <a:endParaRPr sz="4800"/>
          </a:p>
        </p:txBody>
      </p:sp>
      <p:sp>
        <p:nvSpPr>
          <p:cNvPr id="277" name="Google Shape;277;p41"/>
          <p:cNvSpPr txBox="1">
            <a:spLocks noGrp="1"/>
          </p:cNvSpPr>
          <p:nvPr>
            <p:ph type="body" idx="1"/>
          </p:nvPr>
        </p:nvSpPr>
        <p:spPr>
          <a:xfrm>
            <a:off x="685800" y="926228"/>
            <a:ext cx="11226300" cy="5168100"/>
          </a:xfrm>
          <a:prstGeom prst="rect">
            <a:avLst/>
          </a:prstGeom>
        </p:spPr>
        <p:txBody>
          <a:bodyPr spcFirstLastPara="1" wrap="square" lIns="91425" tIns="45700" rIns="91425" bIns="45700" anchor="ctr" anchorCtr="0">
            <a:normAutofit lnSpcReduction="10000"/>
          </a:bodyPr>
          <a:lstStyle/>
          <a:p>
            <a:pPr marL="0" lvl="0" indent="0" algn="l" rtl="0">
              <a:spcBef>
                <a:spcPts val="0"/>
              </a:spcBef>
              <a:spcAft>
                <a:spcPts val="0"/>
              </a:spcAft>
              <a:buNone/>
            </a:pPr>
            <a:endParaRPr/>
          </a:p>
          <a:p>
            <a:pPr marL="0" lvl="0" indent="0" algn="l" rtl="0">
              <a:spcBef>
                <a:spcPts val="1000"/>
              </a:spcBef>
              <a:spcAft>
                <a:spcPts val="0"/>
              </a:spcAft>
              <a:buNone/>
            </a:pPr>
            <a:r>
              <a:rPr lang="en-US" sz="4800" b="1">
                <a:solidFill>
                  <a:srgbClr val="FFFF00"/>
                </a:solidFill>
                <a:latin typeface="Roboto"/>
                <a:ea typeface="Roboto"/>
                <a:cs typeface="Roboto"/>
                <a:sym typeface="Roboto"/>
              </a:rPr>
              <a:t>9 </a:t>
            </a:r>
            <a:r>
              <a:rPr lang="en-US" sz="4800">
                <a:solidFill>
                  <a:srgbClr val="FFFF00"/>
                </a:solidFill>
                <a:latin typeface="Roboto"/>
                <a:ea typeface="Roboto"/>
                <a:cs typeface="Roboto"/>
                <a:sym typeface="Roboto"/>
              </a:rPr>
              <a:t>But the people did not listen. Manasseh led them astray, so that they did more evil than the nations the Lord had destroyed before the Israelites.</a:t>
            </a:r>
            <a:endParaRPr sz="4800">
              <a:solidFill>
                <a:srgbClr val="FFFF00"/>
              </a:solidFill>
              <a:latin typeface="Roboto"/>
              <a:ea typeface="Roboto"/>
              <a:cs typeface="Roboto"/>
              <a:sym typeface="Roboto"/>
            </a:endParaRPr>
          </a:p>
          <a:p>
            <a:pPr marL="0" lvl="0" indent="0" algn="l" rtl="0">
              <a:spcBef>
                <a:spcPts val="1000"/>
              </a:spcBef>
              <a:spcAft>
                <a:spcPts val="0"/>
              </a:spcAft>
              <a:buNone/>
            </a:pPr>
            <a:endParaRPr sz="4800">
              <a:solidFill>
                <a:srgbClr val="FFFF00"/>
              </a:solidFill>
            </a:endParaRPr>
          </a:p>
          <a:p>
            <a:pPr marL="0" lvl="0" indent="0" algn="l" rtl="0">
              <a:spcBef>
                <a:spcPts val="1000"/>
              </a:spcBef>
              <a:spcAft>
                <a:spcPts val="0"/>
              </a:spcAft>
              <a:buNone/>
            </a:pPr>
            <a:endParaRPr sz="4800"/>
          </a:p>
          <a:p>
            <a:pPr marL="0" lvl="0" indent="0" algn="l" rtl="0">
              <a:spcBef>
                <a:spcPts val="1000"/>
              </a:spcBef>
              <a:spcAft>
                <a:spcPts val="10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2"/>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1000"/>
              </a:spcAft>
              <a:buClr>
                <a:schemeClr val="dk1"/>
              </a:buClr>
              <a:buSzPts val="1100"/>
              <a:buFont typeface="Arial"/>
              <a:buNone/>
            </a:pPr>
            <a:r>
              <a:rPr lang="en-US" sz="4800">
                <a:solidFill>
                  <a:srgbClr val="FFFF00"/>
                </a:solidFill>
              </a:rPr>
              <a:t>“He did more evil than the Amorites”</a:t>
            </a:r>
            <a:r>
              <a:rPr lang="en-US" sz="4800"/>
              <a:t> </a:t>
            </a:r>
            <a:endParaRPr/>
          </a:p>
        </p:txBody>
      </p:sp>
      <p:sp>
        <p:nvSpPr>
          <p:cNvPr id="283" name="Google Shape;283;p42"/>
          <p:cNvSpPr txBox="1">
            <a:spLocks noGrp="1"/>
          </p:cNvSpPr>
          <p:nvPr>
            <p:ph type="body" idx="1"/>
          </p:nvPr>
        </p:nvSpPr>
        <p:spPr>
          <a:xfrm>
            <a:off x="685801" y="2142067"/>
            <a:ext cx="10131300" cy="3649200"/>
          </a:xfrm>
          <a:prstGeom prst="rect">
            <a:avLst/>
          </a:prstGeom>
        </p:spPr>
        <p:txBody>
          <a:bodyPr spcFirstLastPara="1" wrap="square" lIns="91425" tIns="45700" rIns="91425" bIns="45700" anchor="ctr" anchorCtr="0">
            <a:noAutofit/>
          </a:bodyPr>
          <a:lstStyle/>
          <a:p>
            <a:pPr marL="0" lvl="0" indent="0" algn="l" rtl="0">
              <a:spcBef>
                <a:spcPts val="0"/>
              </a:spcBef>
              <a:spcAft>
                <a:spcPts val="1000"/>
              </a:spcAft>
              <a:buNone/>
            </a:pPr>
            <a:r>
              <a:rPr lang="en-US" sz="4800" b="1">
                <a:solidFill>
                  <a:srgbClr val="FFFF00"/>
                </a:solidFill>
                <a:latin typeface="Roboto"/>
                <a:ea typeface="Roboto"/>
                <a:cs typeface="Roboto"/>
                <a:sym typeface="Roboto"/>
              </a:rPr>
              <a:t>11 </a:t>
            </a:r>
            <a:r>
              <a:rPr lang="en-US" sz="4800">
                <a:solidFill>
                  <a:srgbClr val="FFFF00"/>
                </a:solidFill>
                <a:latin typeface="Roboto"/>
                <a:ea typeface="Roboto"/>
                <a:cs typeface="Roboto"/>
                <a:sym typeface="Roboto"/>
              </a:rPr>
              <a:t>“Manasseh king of Judah has committed these detestable sins. He has done more evil than the Amorites who preceded him and has led Judah into sin with his idols. </a:t>
            </a:r>
            <a:endParaRPr sz="4800">
              <a:solidFill>
                <a:srgbClr val="FFFF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3"/>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800"/>
              <a:t>Judgement tied to a Promise of Blessing  Genesis 15:13-16</a:t>
            </a:r>
            <a:endParaRPr sz="4800"/>
          </a:p>
        </p:txBody>
      </p:sp>
      <p:sp>
        <p:nvSpPr>
          <p:cNvPr id="289" name="Google Shape;289;p43"/>
          <p:cNvSpPr txBox="1">
            <a:spLocks noGrp="1"/>
          </p:cNvSpPr>
          <p:nvPr>
            <p:ph type="body" idx="1"/>
          </p:nvPr>
        </p:nvSpPr>
        <p:spPr>
          <a:xfrm>
            <a:off x="685800" y="2142077"/>
            <a:ext cx="10998900" cy="4374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b="1">
                <a:solidFill>
                  <a:srgbClr val="FFFF00"/>
                </a:solidFill>
                <a:latin typeface="Roboto"/>
                <a:ea typeface="Roboto"/>
                <a:cs typeface="Roboto"/>
                <a:sym typeface="Roboto"/>
              </a:rPr>
              <a:t>13 </a:t>
            </a:r>
            <a:r>
              <a:rPr lang="en-US" sz="3600">
                <a:solidFill>
                  <a:srgbClr val="FFFF00"/>
                </a:solidFill>
                <a:latin typeface="Roboto"/>
                <a:ea typeface="Roboto"/>
                <a:cs typeface="Roboto"/>
                <a:sym typeface="Roboto"/>
              </a:rPr>
              <a:t>Then the Lord said to him, “Know for certain that for four hundred years your descendants will be strangers in a country not their own and that they will be enslaved and mistreated there. </a:t>
            </a:r>
            <a:endParaRPr sz="3600">
              <a:solidFill>
                <a:srgbClr val="FFFF00"/>
              </a:solidFill>
              <a:latin typeface="Roboto"/>
              <a:ea typeface="Roboto"/>
              <a:cs typeface="Roboto"/>
              <a:sym typeface="Roboto"/>
            </a:endParaRPr>
          </a:p>
          <a:p>
            <a:pPr marL="0" lvl="0" indent="0" algn="l" rtl="0">
              <a:spcBef>
                <a:spcPts val="1000"/>
              </a:spcBef>
              <a:spcAft>
                <a:spcPts val="1000"/>
              </a:spcAft>
              <a:buNone/>
            </a:pPr>
            <a:r>
              <a:rPr lang="en-US" sz="3600" b="1">
                <a:solidFill>
                  <a:srgbClr val="FFFF00"/>
                </a:solidFill>
                <a:latin typeface="Roboto"/>
                <a:ea typeface="Roboto"/>
                <a:cs typeface="Roboto"/>
                <a:sym typeface="Roboto"/>
              </a:rPr>
              <a:t>14 </a:t>
            </a:r>
            <a:r>
              <a:rPr lang="en-US" sz="3600">
                <a:solidFill>
                  <a:srgbClr val="FFFF00"/>
                </a:solidFill>
                <a:latin typeface="Roboto"/>
                <a:ea typeface="Roboto"/>
                <a:cs typeface="Roboto"/>
                <a:sym typeface="Roboto"/>
              </a:rPr>
              <a:t>But I will punish the nation they serve as slaves, and afterward they will come out with great possessions. </a:t>
            </a:r>
            <a:endParaRPr sz="3600">
              <a:solidFill>
                <a:srgbClr val="FFFF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4"/>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295" name="Google Shape;295;p44"/>
          <p:cNvSpPr txBox="1">
            <a:spLocks noGrp="1"/>
          </p:cNvSpPr>
          <p:nvPr>
            <p:ph type="body" idx="1"/>
          </p:nvPr>
        </p:nvSpPr>
        <p:spPr>
          <a:xfrm>
            <a:off x="685800" y="1072577"/>
            <a:ext cx="10131300" cy="4718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b="1">
                <a:solidFill>
                  <a:srgbClr val="FFFF0B"/>
                </a:solidFill>
                <a:latin typeface="Roboto"/>
                <a:ea typeface="Roboto"/>
                <a:cs typeface="Roboto"/>
                <a:sym typeface="Roboto"/>
              </a:rPr>
              <a:t>15 </a:t>
            </a:r>
            <a:r>
              <a:rPr lang="en-US" sz="3600">
                <a:solidFill>
                  <a:srgbClr val="FFFF0B"/>
                </a:solidFill>
                <a:latin typeface="Roboto"/>
                <a:ea typeface="Roboto"/>
                <a:cs typeface="Roboto"/>
                <a:sym typeface="Roboto"/>
              </a:rPr>
              <a:t>You, however, will go to your ancestors in peace and be buried at a good old age. </a:t>
            </a:r>
            <a:endParaRPr sz="3600">
              <a:solidFill>
                <a:srgbClr val="FFFF0B"/>
              </a:solidFill>
              <a:latin typeface="Roboto"/>
              <a:ea typeface="Roboto"/>
              <a:cs typeface="Roboto"/>
              <a:sym typeface="Roboto"/>
            </a:endParaRPr>
          </a:p>
          <a:p>
            <a:pPr marL="0" lvl="0" indent="0" algn="l" rtl="0">
              <a:spcBef>
                <a:spcPts val="1000"/>
              </a:spcBef>
              <a:spcAft>
                <a:spcPts val="0"/>
              </a:spcAft>
              <a:buNone/>
            </a:pPr>
            <a:endParaRPr sz="3600" b="1">
              <a:solidFill>
                <a:srgbClr val="FFFF0B"/>
              </a:solidFill>
              <a:latin typeface="Roboto"/>
              <a:ea typeface="Roboto"/>
              <a:cs typeface="Roboto"/>
              <a:sym typeface="Roboto"/>
            </a:endParaRPr>
          </a:p>
          <a:p>
            <a:pPr marL="0" lvl="0" indent="0" algn="l" rtl="0">
              <a:spcBef>
                <a:spcPts val="1000"/>
              </a:spcBef>
              <a:spcAft>
                <a:spcPts val="0"/>
              </a:spcAft>
              <a:buNone/>
            </a:pPr>
            <a:r>
              <a:rPr lang="en-US" sz="3600" b="1">
                <a:solidFill>
                  <a:srgbClr val="FFFF0B"/>
                </a:solidFill>
                <a:latin typeface="Roboto"/>
                <a:ea typeface="Roboto"/>
                <a:cs typeface="Roboto"/>
                <a:sym typeface="Roboto"/>
              </a:rPr>
              <a:t>16 </a:t>
            </a:r>
            <a:r>
              <a:rPr lang="en-US" sz="3600">
                <a:solidFill>
                  <a:srgbClr val="FFFF0B"/>
                </a:solidFill>
                <a:latin typeface="Roboto"/>
                <a:ea typeface="Roboto"/>
                <a:cs typeface="Roboto"/>
                <a:sym typeface="Roboto"/>
              </a:rPr>
              <a:t>In the fourth generation your descendants will come back here, for the </a:t>
            </a:r>
            <a:endParaRPr sz="3600">
              <a:solidFill>
                <a:srgbClr val="FFFF0B"/>
              </a:solidFill>
              <a:latin typeface="Roboto"/>
              <a:ea typeface="Roboto"/>
              <a:cs typeface="Roboto"/>
              <a:sym typeface="Roboto"/>
            </a:endParaRPr>
          </a:p>
          <a:p>
            <a:pPr marL="0" lvl="0" indent="0" algn="l" rtl="0">
              <a:spcBef>
                <a:spcPts val="1000"/>
              </a:spcBef>
              <a:spcAft>
                <a:spcPts val="1000"/>
              </a:spcAft>
              <a:buNone/>
            </a:pPr>
            <a:r>
              <a:rPr lang="en-US" sz="4800">
                <a:solidFill>
                  <a:srgbClr val="FFFF0B"/>
                </a:solidFill>
                <a:latin typeface="Roboto"/>
                <a:ea typeface="Roboto"/>
                <a:cs typeface="Roboto"/>
                <a:sym typeface="Roboto"/>
              </a:rPr>
              <a:t>sin of the Amorites has not yet reached its full measure.”</a:t>
            </a:r>
            <a:endParaRPr sz="4800">
              <a:solidFill>
                <a:srgbClr val="FFFF0B"/>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5"/>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301" name="Google Shape;301;p45"/>
          <p:cNvSpPr txBox="1">
            <a:spLocks noGrp="1"/>
          </p:cNvSpPr>
          <p:nvPr>
            <p:ph type="body" idx="1"/>
          </p:nvPr>
        </p:nvSpPr>
        <p:spPr>
          <a:xfrm>
            <a:off x="130000" y="2142075"/>
            <a:ext cx="11863500" cy="364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800"/>
              <a:t>God waited over 400 years to bring judgement on a people who kept defiling the land.  </a:t>
            </a:r>
            <a:endParaRPr sz="4800"/>
          </a:p>
          <a:p>
            <a:pPr marL="0" lvl="0" indent="0" algn="l" rtl="0">
              <a:spcBef>
                <a:spcPts val="1000"/>
              </a:spcBef>
              <a:spcAft>
                <a:spcPts val="1000"/>
              </a:spcAft>
              <a:buNone/>
            </a:pPr>
            <a:r>
              <a:rPr lang="en-US" sz="4800">
                <a:solidFill>
                  <a:srgbClr val="FFFF00"/>
                </a:solidFill>
              </a:rPr>
              <a:t>“The land was defiled so I punished it for its sin, and the land vomited out its inhabitants.”  Leviticus 18:25</a:t>
            </a:r>
            <a:endParaRPr sz="4800">
              <a:solidFill>
                <a:srgbClr val="FFFF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6"/>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307" name="Google Shape;307;p46"/>
          <p:cNvSpPr txBox="1">
            <a:spLocks noGrp="1"/>
          </p:cNvSpPr>
          <p:nvPr>
            <p:ph type="body" idx="1"/>
          </p:nvPr>
        </p:nvSpPr>
        <p:spPr>
          <a:xfrm>
            <a:off x="685801" y="2142067"/>
            <a:ext cx="10131300" cy="3649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At the same time, Gen 15:16 demonstrates God’s love, mercy and above all, his longsuffering and patience of sinful man.  </a:t>
            </a:r>
            <a:endParaRPr/>
          </a:p>
          <a:p>
            <a:pPr marL="0" lvl="0" indent="0" algn="l" rtl="0">
              <a:spcBef>
                <a:spcPts val="1000"/>
              </a:spcBef>
              <a:spcAft>
                <a:spcPts val="0"/>
              </a:spcAft>
              <a:buNone/>
            </a:pPr>
            <a:r>
              <a:rPr lang="en-US"/>
              <a:t>The Amonites’ sin had not escaped God’s notice. He was keeping track of the measure of their sins and during Abraham’s time, it was “not yet full.”  </a:t>
            </a:r>
            <a:endParaRPr/>
          </a:p>
          <a:p>
            <a:pPr marL="0" lvl="0" indent="0" algn="l" rtl="0">
              <a:spcBef>
                <a:spcPts val="1000"/>
              </a:spcBef>
              <a:spcAft>
                <a:spcPts val="0"/>
              </a:spcAft>
              <a:buNone/>
            </a:pPr>
            <a:endParaRPr/>
          </a:p>
          <a:p>
            <a:pPr marL="0" lvl="0" indent="0" algn="l" rtl="0">
              <a:spcBef>
                <a:spcPts val="1000"/>
              </a:spcBef>
              <a:spcAft>
                <a:spcPts val="10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7"/>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313" name="Google Shape;313;p47"/>
          <p:cNvSpPr txBox="1">
            <a:spLocks noGrp="1"/>
          </p:cNvSpPr>
          <p:nvPr>
            <p:ph type="body" idx="1"/>
          </p:nvPr>
        </p:nvSpPr>
        <p:spPr>
          <a:xfrm>
            <a:off x="195025" y="2142075"/>
            <a:ext cx="11766000" cy="3649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a:t>The Amorites were warned of the coming judgment.  Sihon and Og, two kings of the Amorites. </a:t>
            </a:r>
            <a:endParaRPr sz="3600"/>
          </a:p>
          <a:p>
            <a:pPr marL="0" lvl="0" indent="0" algn="l" rtl="0">
              <a:spcBef>
                <a:spcPts val="1000"/>
              </a:spcBef>
              <a:spcAft>
                <a:spcPts val="0"/>
              </a:spcAft>
              <a:buNone/>
            </a:pPr>
            <a:r>
              <a:rPr lang="en-US" sz="4800">
                <a:solidFill>
                  <a:srgbClr val="FFFF00"/>
                </a:solidFill>
              </a:rPr>
              <a:t>“We heard of the parting of the Red Sea, and what you did to the kings Sihon and Og.”  </a:t>
            </a:r>
            <a:endParaRPr sz="4800">
              <a:solidFill>
                <a:srgbClr val="FFFF00"/>
              </a:solidFill>
            </a:endParaRPr>
          </a:p>
          <a:p>
            <a:pPr marL="0" lvl="0" indent="0" algn="l" rtl="0">
              <a:spcBef>
                <a:spcPts val="1000"/>
              </a:spcBef>
              <a:spcAft>
                <a:spcPts val="1000"/>
              </a:spcAft>
              <a:buNone/>
            </a:pPr>
            <a:r>
              <a:rPr lang="en-US" sz="4800">
                <a:solidFill>
                  <a:srgbClr val="FFFF00"/>
                </a:solidFill>
              </a:rPr>
              <a:t>Joshua 2:8    </a:t>
            </a:r>
            <a:r>
              <a:rPr lang="en-US" sz="4800" i="1">
                <a:solidFill>
                  <a:srgbClr val="FFFF00"/>
                </a:solidFill>
              </a:rPr>
              <a:t>Rahab, the harlot</a:t>
            </a:r>
            <a:endParaRPr sz="4800" i="1">
              <a:solidFill>
                <a:srgbClr val="FFFF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8"/>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319" name="Google Shape;319;p48"/>
          <p:cNvSpPr txBox="1">
            <a:spLocks noGrp="1"/>
          </p:cNvSpPr>
          <p:nvPr>
            <p:ph type="body" idx="1"/>
          </p:nvPr>
        </p:nvSpPr>
        <p:spPr>
          <a:xfrm>
            <a:off x="685800" y="2142075"/>
            <a:ext cx="10998900" cy="3984600"/>
          </a:xfrm>
          <a:prstGeom prst="rect">
            <a:avLst/>
          </a:prstGeom>
        </p:spPr>
        <p:txBody>
          <a:bodyPr spcFirstLastPara="1" wrap="square" lIns="91425" tIns="45700" rIns="91425" bIns="45700" anchor="ctr" anchorCtr="0">
            <a:normAutofit/>
          </a:bodyPr>
          <a:lstStyle/>
          <a:p>
            <a:pPr marL="0" lvl="0" indent="0" algn="l" rtl="0">
              <a:spcBef>
                <a:spcPts val="0"/>
              </a:spcBef>
              <a:spcAft>
                <a:spcPts val="1000"/>
              </a:spcAft>
              <a:buNone/>
            </a:pPr>
            <a:r>
              <a:rPr lang="en-US" sz="3600" b="1">
                <a:solidFill>
                  <a:srgbClr val="FFFF00"/>
                </a:solidFill>
                <a:latin typeface="Roboto"/>
                <a:ea typeface="Roboto"/>
                <a:cs typeface="Roboto"/>
                <a:sym typeface="Roboto"/>
              </a:rPr>
              <a:t>11 “</a:t>
            </a:r>
            <a:r>
              <a:rPr lang="en-US" sz="3600">
                <a:solidFill>
                  <a:srgbClr val="FFFF00"/>
                </a:solidFill>
                <a:latin typeface="Roboto"/>
                <a:ea typeface="Roboto"/>
                <a:cs typeface="Roboto"/>
                <a:sym typeface="Roboto"/>
              </a:rPr>
              <a:t>When we heard of it, our hearts melted in fear and everyone’s courage failed because of you, for the Lord your God is God in heaven above and on the earth below.”</a:t>
            </a:r>
            <a:endParaRPr sz="360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2"/>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800">
                <a:solidFill>
                  <a:srgbClr val="FFFF00"/>
                </a:solidFill>
              </a:rPr>
              <a:t>Who was Moloch?</a:t>
            </a:r>
            <a:endParaRPr sz="4800">
              <a:solidFill>
                <a:srgbClr val="FFFF00"/>
              </a:solidFill>
            </a:endParaRPr>
          </a:p>
        </p:txBody>
      </p:sp>
      <p:sp>
        <p:nvSpPr>
          <p:cNvPr id="163" name="Google Shape;163;p22"/>
          <p:cNvSpPr txBox="1">
            <a:spLocks noGrp="1"/>
          </p:cNvSpPr>
          <p:nvPr>
            <p:ph type="body" idx="1"/>
          </p:nvPr>
        </p:nvSpPr>
        <p:spPr>
          <a:xfrm>
            <a:off x="685800" y="2142075"/>
            <a:ext cx="10966200" cy="3649200"/>
          </a:xfrm>
          <a:prstGeom prst="rect">
            <a:avLst/>
          </a:prstGeom>
        </p:spPr>
        <p:txBody>
          <a:bodyPr spcFirstLastPara="1" wrap="square" lIns="91425" tIns="45700" rIns="91425" bIns="45700" anchor="ctr" anchorCtr="0">
            <a:normAutofit/>
          </a:bodyPr>
          <a:lstStyle/>
          <a:p>
            <a:pPr marL="0" lvl="0" indent="0" algn="l" rtl="0">
              <a:spcBef>
                <a:spcPts val="0"/>
              </a:spcBef>
              <a:spcAft>
                <a:spcPts val="1000"/>
              </a:spcAft>
              <a:buNone/>
            </a:pPr>
            <a:r>
              <a:rPr lang="en-US" sz="3600" b="1" u="sng">
                <a:solidFill>
                  <a:srgbClr val="FFFF00"/>
                </a:solidFill>
                <a:latin typeface="Arial"/>
                <a:ea typeface="Arial"/>
                <a:cs typeface="Arial"/>
                <a:sym typeface="Arial"/>
              </a:rPr>
              <a:t>Moloch</a:t>
            </a:r>
            <a:r>
              <a:rPr lang="en-US" sz="3600" b="1">
                <a:solidFill>
                  <a:srgbClr val="FFFF00"/>
                </a:solidFill>
                <a:latin typeface="Arial"/>
                <a:ea typeface="Arial"/>
                <a:cs typeface="Arial"/>
                <a:sym typeface="Arial"/>
              </a:rPr>
              <a:t>- literally “Your King”,  The National god of the </a:t>
            </a:r>
            <a:r>
              <a:rPr lang="en-US" sz="3600" b="1">
                <a:solidFill>
                  <a:srgbClr val="FFFF00"/>
                </a:solidFill>
                <a:uFill>
                  <a:noFill/>
                </a:u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Ammonites</a:t>
            </a:r>
            <a:r>
              <a:rPr lang="en-US" sz="3600" b="1">
                <a:solidFill>
                  <a:srgbClr val="FFFF00"/>
                </a:solidFill>
                <a:latin typeface="Arial"/>
                <a:ea typeface="Arial"/>
                <a:cs typeface="Arial"/>
                <a:sym typeface="Arial"/>
              </a:rPr>
              <a:t>, to whom children were </a:t>
            </a:r>
            <a:r>
              <a:rPr lang="en-US" sz="3600" b="1">
                <a:solidFill>
                  <a:srgbClr val="FFFF00"/>
                </a:solidFill>
                <a:uFill>
                  <a:noFill/>
                </a:u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sacrificed</a:t>
            </a:r>
            <a:r>
              <a:rPr lang="en-US" sz="3600" b="1">
                <a:solidFill>
                  <a:srgbClr val="FFFF00"/>
                </a:solidFill>
                <a:latin typeface="Arial"/>
                <a:ea typeface="Arial"/>
                <a:cs typeface="Arial"/>
                <a:sym typeface="Arial"/>
              </a:rPr>
              <a:t> by </a:t>
            </a:r>
            <a:r>
              <a:rPr lang="en-US" sz="3600" b="1">
                <a:solidFill>
                  <a:srgbClr val="FFFF00"/>
                </a:solidFill>
                <a:uFill>
                  <a:noFill/>
                </a:u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fire</a:t>
            </a:r>
            <a:r>
              <a:rPr lang="en-US" sz="3600" b="1">
                <a:solidFill>
                  <a:srgbClr val="FFFF00"/>
                </a:solidFill>
                <a:latin typeface="Arial"/>
                <a:ea typeface="Arial"/>
                <a:cs typeface="Arial"/>
                <a:sym typeface="Arial"/>
              </a:rPr>
              <a:t>. He was their consuming and destroying and also at the same time the purifying fire.</a:t>
            </a:r>
            <a:endParaRPr sz="3600" b="1">
              <a:solidFill>
                <a:srgbClr val="FFFF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9"/>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325" name="Google Shape;325;p49"/>
          <p:cNvSpPr txBox="1">
            <a:spLocks noGrp="1"/>
          </p:cNvSpPr>
          <p:nvPr>
            <p:ph type="body" idx="1"/>
          </p:nvPr>
        </p:nvSpPr>
        <p:spPr>
          <a:xfrm>
            <a:off x="685801" y="2142067"/>
            <a:ext cx="10131300" cy="3649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800">
                <a:solidFill>
                  <a:srgbClr val="FFFF00"/>
                </a:solidFill>
              </a:rPr>
              <a:t>400 years of Grace was finally full to the measure. </a:t>
            </a:r>
            <a:endParaRPr sz="4800">
              <a:solidFill>
                <a:srgbClr val="FFFF00"/>
              </a:solidFill>
            </a:endParaRPr>
          </a:p>
          <a:p>
            <a:pPr marL="0" lvl="0" indent="0" algn="l" rtl="0">
              <a:spcBef>
                <a:spcPts val="1000"/>
              </a:spcBef>
              <a:spcAft>
                <a:spcPts val="1000"/>
              </a:spcAft>
              <a:buNone/>
            </a:pPr>
            <a:r>
              <a:rPr lang="en-US" sz="4800">
                <a:solidFill>
                  <a:srgbClr val="FFFF00"/>
                </a:solidFill>
              </a:rPr>
              <a:t>It was Judgment Day for the Amorites at Jericho!</a:t>
            </a:r>
            <a:endParaRPr sz="4800">
              <a:solidFill>
                <a:srgbClr val="FFFF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0"/>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800"/>
              <a:t>2 Peter 2</a:t>
            </a:r>
            <a:endParaRPr sz="4800"/>
          </a:p>
        </p:txBody>
      </p:sp>
      <p:sp>
        <p:nvSpPr>
          <p:cNvPr id="331" name="Google Shape;331;p50"/>
          <p:cNvSpPr txBox="1">
            <a:spLocks noGrp="1"/>
          </p:cNvSpPr>
          <p:nvPr>
            <p:ph type="body" idx="1"/>
          </p:nvPr>
        </p:nvSpPr>
        <p:spPr>
          <a:xfrm>
            <a:off x="130200" y="1930825"/>
            <a:ext cx="11242500" cy="3649200"/>
          </a:xfrm>
          <a:prstGeom prst="rect">
            <a:avLst/>
          </a:prstGeom>
        </p:spPr>
        <p:txBody>
          <a:bodyPr spcFirstLastPara="1" wrap="square" lIns="91425" tIns="45700" rIns="91425" bIns="45700" anchor="ctr" anchorCtr="0">
            <a:normAutofit/>
          </a:bodyPr>
          <a:lstStyle/>
          <a:p>
            <a:pPr marL="0" lvl="0" indent="0" algn="l" rtl="0">
              <a:spcBef>
                <a:spcPts val="0"/>
              </a:spcBef>
              <a:spcAft>
                <a:spcPts val="1000"/>
              </a:spcAft>
              <a:buNone/>
            </a:pPr>
            <a:r>
              <a:rPr lang="en-US" sz="3600">
                <a:solidFill>
                  <a:srgbClr val="FFFF00"/>
                </a:solidFill>
                <a:latin typeface="Roboto"/>
                <a:ea typeface="Roboto"/>
                <a:cs typeface="Roboto"/>
                <a:sym typeface="Roboto"/>
              </a:rPr>
              <a:t>“Their condemnation has long been hanging over them, and their destruction has not been sleeping.” v 3  </a:t>
            </a:r>
            <a:endParaRPr sz="3600">
              <a:solidFill>
                <a:srgbClr val="FFFF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1"/>
          <p:cNvSpPr txBox="1">
            <a:spLocks noGrp="1"/>
          </p:cNvSpPr>
          <p:nvPr>
            <p:ph type="title"/>
          </p:nvPr>
        </p:nvSpPr>
        <p:spPr>
          <a:xfrm>
            <a:off x="685801" y="733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800"/>
              <a:t>2 Peter 2:9,10</a:t>
            </a:r>
            <a:endParaRPr sz="4800"/>
          </a:p>
        </p:txBody>
      </p:sp>
      <p:sp>
        <p:nvSpPr>
          <p:cNvPr id="337" name="Google Shape;337;p51"/>
          <p:cNvSpPr txBox="1">
            <a:spLocks noGrp="1"/>
          </p:cNvSpPr>
          <p:nvPr>
            <p:ph type="body" idx="1"/>
          </p:nvPr>
        </p:nvSpPr>
        <p:spPr>
          <a:xfrm>
            <a:off x="341275" y="2142075"/>
            <a:ext cx="11522100" cy="364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800">
                <a:solidFill>
                  <a:srgbClr val="FFFF00"/>
                </a:solidFill>
                <a:latin typeface="Roboto"/>
                <a:ea typeface="Roboto"/>
                <a:cs typeface="Roboto"/>
                <a:sym typeface="Roboto"/>
              </a:rPr>
              <a:t>…then the Lord knows how to rescue the godly from trials and to hold the unrighteous for punishment on the day of judgment. </a:t>
            </a:r>
            <a:endParaRPr sz="4800">
              <a:solidFill>
                <a:srgbClr val="FFFF00"/>
              </a:solidFill>
              <a:latin typeface="Roboto"/>
              <a:ea typeface="Roboto"/>
              <a:cs typeface="Roboto"/>
              <a:sym typeface="Roboto"/>
            </a:endParaRPr>
          </a:p>
          <a:p>
            <a:pPr marL="0" lvl="0" indent="0" algn="l" rtl="0">
              <a:spcBef>
                <a:spcPts val="1000"/>
              </a:spcBef>
              <a:spcAft>
                <a:spcPts val="1000"/>
              </a:spcAft>
              <a:buNone/>
            </a:pPr>
            <a:r>
              <a:rPr lang="en-US" sz="4800" b="1">
                <a:solidFill>
                  <a:srgbClr val="FFFF00"/>
                </a:solidFill>
                <a:latin typeface="Roboto"/>
                <a:ea typeface="Roboto"/>
                <a:cs typeface="Roboto"/>
                <a:sym typeface="Roboto"/>
              </a:rPr>
              <a:t>10 </a:t>
            </a:r>
            <a:r>
              <a:rPr lang="en-US" sz="4800">
                <a:solidFill>
                  <a:srgbClr val="FFFF00"/>
                </a:solidFill>
                <a:latin typeface="Roboto"/>
                <a:ea typeface="Roboto"/>
                <a:cs typeface="Roboto"/>
                <a:sym typeface="Roboto"/>
              </a:rPr>
              <a:t>This is especially true of those who follow the corrupt desire of the flesh[</a:t>
            </a:r>
            <a:r>
              <a:rPr lang="en-US" sz="4800" u="sng">
                <a:solidFill>
                  <a:srgbClr val="FFFF00"/>
                </a:solidFill>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a:t>
            </a:r>
            <a:r>
              <a:rPr lang="en-US" sz="4800">
                <a:solidFill>
                  <a:srgbClr val="FFFF00"/>
                </a:solidFill>
                <a:latin typeface="Roboto"/>
                <a:ea typeface="Roboto"/>
                <a:cs typeface="Roboto"/>
                <a:sym typeface="Roboto"/>
              </a:rPr>
              <a:t>] and despise authority.</a:t>
            </a:r>
            <a:endParaRPr sz="4800">
              <a:solidFill>
                <a:srgbClr val="FFFF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2"/>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800"/>
              <a:t>2 Peter 3 </a:t>
            </a:r>
            <a:endParaRPr sz="4800"/>
          </a:p>
        </p:txBody>
      </p:sp>
      <p:sp>
        <p:nvSpPr>
          <p:cNvPr id="343" name="Google Shape;343;p52"/>
          <p:cNvSpPr txBox="1">
            <a:spLocks noGrp="1"/>
          </p:cNvSpPr>
          <p:nvPr>
            <p:ph type="body" idx="1"/>
          </p:nvPr>
        </p:nvSpPr>
        <p:spPr>
          <a:xfrm>
            <a:off x="0" y="2142075"/>
            <a:ext cx="12192000" cy="4277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b="1">
                <a:solidFill>
                  <a:srgbClr val="FFFF00"/>
                </a:solidFill>
                <a:latin typeface="Roboto"/>
                <a:ea typeface="Roboto"/>
                <a:cs typeface="Roboto"/>
                <a:sym typeface="Roboto"/>
              </a:rPr>
              <a:t>8 </a:t>
            </a:r>
            <a:r>
              <a:rPr lang="en-US" sz="3600">
                <a:solidFill>
                  <a:srgbClr val="FFFF00"/>
                </a:solidFill>
                <a:latin typeface="Roboto"/>
                <a:ea typeface="Roboto"/>
                <a:cs typeface="Roboto"/>
                <a:sym typeface="Roboto"/>
              </a:rPr>
              <a:t>But do not forget this one thing, dear friends: With the Lord a day is like a thousand years, and a thousand years are like a day. </a:t>
            </a:r>
            <a:endParaRPr sz="3600">
              <a:solidFill>
                <a:srgbClr val="FFFF00"/>
              </a:solidFill>
              <a:latin typeface="Roboto"/>
              <a:ea typeface="Roboto"/>
              <a:cs typeface="Roboto"/>
              <a:sym typeface="Roboto"/>
            </a:endParaRPr>
          </a:p>
          <a:p>
            <a:pPr marL="0" lvl="0" indent="0" algn="l" rtl="0">
              <a:spcBef>
                <a:spcPts val="1000"/>
              </a:spcBef>
              <a:spcAft>
                <a:spcPts val="1000"/>
              </a:spcAft>
              <a:buNone/>
            </a:pPr>
            <a:r>
              <a:rPr lang="en-US" sz="3600" b="1">
                <a:solidFill>
                  <a:srgbClr val="FFFF00"/>
                </a:solidFill>
                <a:latin typeface="Roboto"/>
                <a:ea typeface="Roboto"/>
                <a:cs typeface="Roboto"/>
                <a:sym typeface="Roboto"/>
              </a:rPr>
              <a:t>9 </a:t>
            </a:r>
            <a:r>
              <a:rPr lang="en-US" sz="3600">
                <a:solidFill>
                  <a:srgbClr val="FFFF00"/>
                </a:solidFill>
                <a:latin typeface="Roboto"/>
                <a:ea typeface="Roboto"/>
                <a:cs typeface="Roboto"/>
                <a:sym typeface="Roboto"/>
              </a:rPr>
              <a:t>The Lord is not slow in keeping his promise, as some understand slowness. Instead he is patient with you, not wanting anyone to perish, but everyone to come to repentance.</a:t>
            </a:r>
            <a:endParaRPr sz="3600">
              <a:solidFill>
                <a:srgbClr val="FFFF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3"/>
          <p:cNvSpPr txBox="1">
            <a:spLocks noGrp="1"/>
          </p:cNvSpPr>
          <p:nvPr>
            <p:ph type="title"/>
          </p:nvPr>
        </p:nvSpPr>
        <p:spPr>
          <a:xfrm>
            <a:off x="653276" y="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800"/>
              <a:t>2 Peter 3</a:t>
            </a:r>
            <a:endParaRPr sz="4800"/>
          </a:p>
        </p:txBody>
      </p:sp>
      <p:sp>
        <p:nvSpPr>
          <p:cNvPr id="349" name="Google Shape;349;p53"/>
          <p:cNvSpPr txBox="1">
            <a:spLocks noGrp="1"/>
          </p:cNvSpPr>
          <p:nvPr>
            <p:ph type="body" idx="1"/>
          </p:nvPr>
        </p:nvSpPr>
        <p:spPr>
          <a:xfrm>
            <a:off x="341275" y="2142075"/>
            <a:ext cx="11733300" cy="364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b="1">
                <a:solidFill>
                  <a:srgbClr val="FFFF00"/>
                </a:solidFill>
                <a:latin typeface="Roboto"/>
                <a:ea typeface="Roboto"/>
                <a:cs typeface="Roboto"/>
                <a:sym typeface="Roboto"/>
              </a:rPr>
              <a:t>11 </a:t>
            </a:r>
            <a:r>
              <a:rPr lang="en-US" sz="3600">
                <a:solidFill>
                  <a:srgbClr val="FFFF00"/>
                </a:solidFill>
                <a:latin typeface="Roboto"/>
                <a:ea typeface="Roboto"/>
                <a:cs typeface="Roboto"/>
                <a:sym typeface="Roboto"/>
              </a:rPr>
              <a:t>Since everything will be destroyed in this way, what kind of people ought you to be? You ought to live holy and godly lives </a:t>
            </a:r>
            <a:r>
              <a:rPr lang="en-US" sz="3600" b="1">
                <a:solidFill>
                  <a:srgbClr val="FFFF00"/>
                </a:solidFill>
                <a:latin typeface="Roboto"/>
                <a:ea typeface="Roboto"/>
                <a:cs typeface="Roboto"/>
                <a:sym typeface="Roboto"/>
              </a:rPr>
              <a:t>12 </a:t>
            </a:r>
            <a:r>
              <a:rPr lang="en-US" sz="3600">
                <a:solidFill>
                  <a:srgbClr val="FFFF00"/>
                </a:solidFill>
                <a:latin typeface="Roboto"/>
                <a:ea typeface="Roboto"/>
                <a:cs typeface="Roboto"/>
                <a:sym typeface="Roboto"/>
              </a:rPr>
              <a:t>as you look forward to the day of God and speed its coming.</a:t>
            </a:r>
            <a:endParaRPr sz="3600">
              <a:solidFill>
                <a:srgbClr val="FFFF00"/>
              </a:solidFill>
              <a:latin typeface="Roboto"/>
              <a:ea typeface="Roboto"/>
              <a:cs typeface="Roboto"/>
              <a:sym typeface="Roboto"/>
            </a:endParaRPr>
          </a:p>
          <a:p>
            <a:pPr marL="0" lvl="0" indent="0" algn="l" rtl="0">
              <a:spcBef>
                <a:spcPts val="1000"/>
              </a:spcBef>
              <a:spcAft>
                <a:spcPts val="0"/>
              </a:spcAft>
              <a:buNone/>
            </a:pPr>
            <a:r>
              <a:rPr lang="en-US" sz="3600">
                <a:solidFill>
                  <a:srgbClr val="FFFF00"/>
                </a:solidFill>
                <a:latin typeface="Roboto"/>
                <a:ea typeface="Roboto"/>
                <a:cs typeface="Roboto"/>
                <a:sym typeface="Roboto"/>
              </a:rPr>
              <a:t>That day will bring about the destruction of the heavens by fire, and the elements will melt in the heat. </a:t>
            </a:r>
            <a:endParaRPr sz="3600">
              <a:solidFill>
                <a:srgbClr val="FFFF00"/>
              </a:solidFill>
              <a:latin typeface="Roboto"/>
              <a:ea typeface="Roboto"/>
              <a:cs typeface="Roboto"/>
              <a:sym typeface="Roboto"/>
            </a:endParaRPr>
          </a:p>
          <a:p>
            <a:pPr marL="0" lvl="0" indent="0" algn="l" rtl="0">
              <a:spcBef>
                <a:spcPts val="1000"/>
              </a:spcBef>
              <a:spcAft>
                <a:spcPts val="1000"/>
              </a:spcAft>
              <a:buNone/>
            </a:pPr>
            <a:r>
              <a:rPr lang="en-US" sz="3600" b="1">
                <a:solidFill>
                  <a:srgbClr val="FFFF00"/>
                </a:solidFill>
                <a:latin typeface="Roboto"/>
                <a:ea typeface="Roboto"/>
                <a:cs typeface="Roboto"/>
                <a:sym typeface="Roboto"/>
              </a:rPr>
              <a:t>13 </a:t>
            </a:r>
            <a:r>
              <a:rPr lang="en-US" sz="3600">
                <a:solidFill>
                  <a:srgbClr val="FFFF00"/>
                </a:solidFill>
                <a:latin typeface="Roboto"/>
                <a:ea typeface="Roboto"/>
                <a:cs typeface="Roboto"/>
                <a:sym typeface="Roboto"/>
              </a:rPr>
              <a:t>But in keeping with his promise we are looking forward to a new heaven and a new earth, where righteousness dwells.</a:t>
            </a:r>
            <a:endParaRPr sz="3600">
              <a:solidFill>
                <a:srgbClr val="FFFF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4"/>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355" name="Google Shape;355;p54"/>
          <p:cNvSpPr txBox="1">
            <a:spLocks noGrp="1"/>
          </p:cNvSpPr>
          <p:nvPr>
            <p:ph type="body" idx="1"/>
          </p:nvPr>
        </p:nvSpPr>
        <p:spPr>
          <a:xfrm>
            <a:off x="422525" y="1186325"/>
            <a:ext cx="11229600" cy="4528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b="1">
                <a:solidFill>
                  <a:srgbClr val="FFFF00"/>
                </a:solidFill>
                <a:latin typeface="Roboto"/>
                <a:ea typeface="Roboto"/>
                <a:cs typeface="Roboto"/>
                <a:sym typeface="Roboto"/>
              </a:rPr>
              <a:t>14 </a:t>
            </a:r>
            <a:r>
              <a:rPr lang="en-US" sz="3600">
                <a:solidFill>
                  <a:srgbClr val="FFFF00"/>
                </a:solidFill>
                <a:latin typeface="Roboto"/>
                <a:ea typeface="Roboto"/>
                <a:cs typeface="Roboto"/>
                <a:sym typeface="Roboto"/>
              </a:rPr>
              <a:t>So then, dear friends, since you are looking forward to this, make every effort to be found spotless, blameless and at peace with him. </a:t>
            </a:r>
            <a:endParaRPr sz="3600">
              <a:solidFill>
                <a:srgbClr val="FFFF00"/>
              </a:solidFill>
              <a:latin typeface="Roboto"/>
              <a:ea typeface="Roboto"/>
              <a:cs typeface="Roboto"/>
              <a:sym typeface="Roboto"/>
            </a:endParaRPr>
          </a:p>
          <a:p>
            <a:pPr marL="0" lvl="0" indent="0" algn="l" rtl="0">
              <a:spcBef>
                <a:spcPts val="1000"/>
              </a:spcBef>
              <a:spcAft>
                <a:spcPts val="0"/>
              </a:spcAft>
              <a:buNone/>
            </a:pPr>
            <a:endParaRPr sz="3600" b="1">
              <a:solidFill>
                <a:srgbClr val="FFFF00"/>
              </a:solidFill>
              <a:latin typeface="Roboto"/>
              <a:ea typeface="Roboto"/>
              <a:cs typeface="Roboto"/>
              <a:sym typeface="Roboto"/>
            </a:endParaRPr>
          </a:p>
          <a:p>
            <a:pPr marL="0" lvl="0" indent="0" algn="l" rtl="0">
              <a:spcBef>
                <a:spcPts val="1000"/>
              </a:spcBef>
              <a:spcAft>
                <a:spcPts val="1000"/>
              </a:spcAft>
              <a:buNone/>
            </a:pPr>
            <a:r>
              <a:rPr lang="en-US" sz="3600" b="1">
                <a:solidFill>
                  <a:srgbClr val="FFFF00"/>
                </a:solidFill>
                <a:latin typeface="Roboto"/>
                <a:ea typeface="Roboto"/>
                <a:cs typeface="Roboto"/>
                <a:sym typeface="Roboto"/>
              </a:rPr>
              <a:t>15 </a:t>
            </a:r>
            <a:r>
              <a:rPr lang="en-US" sz="3600">
                <a:solidFill>
                  <a:srgbClr val="FFFF00"/>
                </a:solidFill>
                <a:latin typeface="Roboto"/>
                <a:ea typeface="Roboto"/>
                <a:cs typeface="Roboto"/>
                <a:sym typeface="Roboto"/>
              </a:rPr>
              <a:t>Bear in mind that our Lord’s patience means salvation</a:t>
            </a:r>
            <a:endParaRPr sz="3600">
              <a:solidFill>
                <a:srgbClr val="FFFF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5"/>
          <p:cNvSpPr txBox="1">
            <a:spLocks noGrp="1"/>
          </p:cNvSpPr>
          <p:nvPr>
            <p:ph type="title"/>
          </p:nvPr>
        </p:nvSpPr>
        <p:spPr>
          <a:xfrm>
            <a:off x="685801" y="733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800"/>
              <a:t>2 Peter 3 </a:t>
            </a:r>
            <a:endParaRPr sz="4800"/>
          </a:p>
        </p:txBody>
      </p:sp>
      <p:sp>
        <p:nvSpPr>
          <p:cNvPr id="361" name="Google Shape;361;p55"/>
          <p:cNvSpPr txBox="1">
            <a:spLocks noGrp="1"/>
          </p:cNvSpPr>
          <p:nvPr>
            <p:ph type="body" idx="1"/>
          </p:nvPr>
        </p:nvSpPr>
        <p:spPr>
          <a:xfrm>
            <a:off x="685800" y="2142075"/>
            <a:ext cx="11421300" cy="364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b="1">
                <a:solidFill>
                  <a:srgbClr val="FFFF00"/>
                </a:solidFill>
                <a:latin typeface="Roboto"/>
                <a:ea typeface="Roboto"/>
                <a:cs typeface="Roboto"/>
                <a:sym typeface="Roboto"/>
              </a:rPr>
              <a:t>17 </a:t>
            </a:r>
            <a:r>
              <a:rPr lang="en-US" sz="3600">
                <a:solidFill>
                  <a:srgbClr val="FFFF00"/>
                </a:solidFill>
                <a:latin typeface="Roboto"/>
                <a:ea typeface="Roboto"/>
                <a:cs typeface="Roboto"/>
                <a:sym typeface="Roboto"/>
              </a:rPr>
              <a:t>Therefore, dear friends, since you have been forewarned, be on your guard so that you may not be carried away by the error of the lawless and fall from your secure position. </a:t>
            </a:r>
            <a:endParaRPr sz="3600">
              <a:solidFill>
                <a:srgbClr val="FFFF00"/>
              </a:solidFill>
              <a:latin typeface="Roboto"/>
              <a:ea typeface="Roboto"/>
              <a:cs typeface="Roboto"/>
              <a:sym typeface="Roboto"/>
            </a:endParaRPr>
          </a:p>
          <a:p>
            <a:pPr marL="0" lvl="0" indent="0" algn="l" rtl="0">
              <a:spcBef>
                <a:spcPts val="1000"/>
              </a:spcBef>
              <a:spcAft>
                <a:spcPts val="1000"/>
              </a:spcAft>
              <a:buNone/>
            </a:pPr>
            <a:r>
              <a:rPr lang="en-US" sz="3600" b="1">
                <a:solidFill>
                  <a:srgbClr val="FFFF00"/>
                </a:solidFill>
                <a:latin typeface="Roboto"/>
                <a:ea typeface="Roboto"/>
                <a:cs typeface="Roboto"/>
                <a:sym typeface="Roboto"/>
              </a:rPr>
              <a:t>18 </a:t>
            </a:r>
            <a:r>
              <a:rPr lang="en-US" sz="3600">
                <a:solidFill>
                  <a:srgbClr val="FFFF00"/>
                </a:solidFill>
                <a:latin typeface="Roboto"/>
                <a:ea typeface="Roboto"/>
                <a:cs typeface="Roboto"/>
                <a:sym typeface="Roboto"/>
              </a:rPr>
              <a:t>But grow in the grace and knowledge of our Lord and Savior Jesus Christ. To him be glory both now and forever! Amen.</a:t>
            </a:r>
            <a:endParaRPr sz="3600">
              <a:solidFill>
                <a:srgbClr val="FFFF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6"/>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367" name="Google Shape;367;p56"/>
          <p:cNvSpPr txBox="1">
            <a:spLocks noGrp="1"/>
          </p:cNvSpPr>
          <p:nvPr>
            <p:ph type="body" idx="1"/>
          </p:nvPr>
        </p:nvSpPr>
        <p:spPr>
          <a:xfrm>
            <a:off x="292525" y="1381350"/>
            <a:ext cx="11830800" cy="3916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400">
                <a:solidFill>
                  <a:srgbClr val="FFFF00"/>
                </a:solidFill>
              </a:rPr>
              <a:t>The gods could not rule over the  modern world as they had over the ancient, not in the same way.</a:t>
            </a:r>
            <a:endParaRPr sz="4400">
              <a:solidFill>
                <a:srgbClr val="FFFF00"/>
              </a:solidFill>
            </a:endParaRPr>
          </a:p>
          <a:p>
            <a:pPr marL="0" lvl="0" indent="0" algn="l" rtl="0">
              <a:spcBef>
                <a:spcPts val="1000"/>
              </a:spcBef>
              <a:spcAft>
                <a:spcPts val="0"/>
              </a:spcAft>
              <a:buNone/>
            </a:pPr>
            <a:r>
              <a:rPr lang="en-US" sz="4400" b="1">
                <a:solidFill>
                  <a:srgbClr val="FFFF00"/>
                </a:solidFill>
              </a:rPr>
              <a:t>“They came as spirits of the enlightenment, freedom and power, they came as secular gods, new gods, alternate gods, gods that granted godhood, gods that denied that they were gods, and gods that declared that there were no gods- they came as gods of the modern world”.</a:t>
            </a:r>
            <a:r>
              <a:rPr lang="en-US" sz="4400">
                <a:solidFill>
                  <a:srgbClr val="FFFF00"/>
                </a:solidFill>
              </a:rPr>
              <a:t>  </a:t>
            </a:r>
            <a:endParaRPr sz="4400">
              <a:solidFill>
                <a:srgbClr val="FFFF00"/>
              </a:solidFill>
            </a:endParaRPr>
          </a:p>
          <a:p>
            <a:pPr marL="0" lvl="0" indent="0" algn="l" rtl="0">
              <a:spcBef>
                <a:spcPts val="1000"/>
              </a:spcBef>
              <a:spcAft>
                <a:spcPts val="1000"/>
              </a:spcAft>
              <a:buNone/>
            </a:pPr>
            <a:r>
              <a:rPr lang="en-US" sz="4400">
                <a:solidFill>
                  <a:srgbClr val="FFFF00"/>
                </a:solidFill>
              </a:rPr>
              <a:t>Jonathan Cahn </a:t>
            </a:r>
            <a:r>
              <a:rPr lang="en-US" sz="4400" i="1">
                <a:solidFill>
                  <a:srgbClr val="FFFF00"/>
                </a:solidFill>
              </a:rPr>
              <a:t>The Return of the gods</a:t>
            </a:r>
            <a:endParaRPr sz="4400" i="1">
              <a:solidFill>
                <a:srgbClr val="FFFF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7"/>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373" name="Google Shape;373;p57"/>
          <p:cNvSpPr txBox="1">
            <a:spLocks noGrp="1"/>
          </p:cNvSpPr>
          <p:nvPr>
            <p:ph type="body" idx="1"/>
          </p:nvPr>
        </p:nvSpPr>
        <p:spPr>
          <a:xfrm>
            <a:off x="685800" y="1625125"/>
            <a:ext cx="11112600" cy="4166100"/>
          </a:xfrm>
          <a:prstGeom prst="rect">
            <a:avLst/>
          </a:prstGeom>
        </p:spPr>
        <p:txBody>
          <a:bodyPr spcFirstLastPara="1" wrap="square" lIns="91425" tIns="45700" rIns="91425" bIns="45700" anchor="ctr" anchorCtr="0">
            <a:noAutofit/>
          </a:bodyPr>
          <a:lstStyle/>
          <a:p>
            <a:pPr marL="0" lvl="0" indent="0" algn="l" rtl="0">
              <a:spcBef>
                <a:spcPts val="0"/>
              </a:spcBef>
              <a:spcAft>
                <a:spcPts val="1000"/>
              </a:spcAft>
              <a:buNone/>
            </a:pPr>
            <a:r>
              <a:rPr lang="en-US" sz="4000">
                <a:solidFill>
                  <a:srgbClr val="FFFF00"/>
                </a:solidFill>
              </a:rPr>
              <a:t>The gods now dwell among us. They inhabit our institutions, walk the calls of our governments, cast our votes in our legislatures (and steal them in our elections) guide our corporations, gaze out from our skyscrapers, perform on our stages, and teach in our universities,  They saturate our media, direct our news cycles, inspire our entertainments, and give voices to our songs. They perform on our stages, </a:t>
            </a:r>
            <a:endParaRPr sz="4000">
              <a:solidFill>
                <a:srgbClr val="FFFF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8"/>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379" name="Google Shape;379;p58"/>
          <p:cNvSpPr txBox="1">
            <a:spLocks noGrp="1"/>
          </p:cNvSpPr>
          <p:nvPr>
            <p:ph type="body" idx="1"/>
          </p:nvPr>
        </p:nvSpPr>
        <p:spPr>
          <a:xfrm>
            <a:off x="243775" y="1604400"/>
            <a:ext cx="12107100" cy="364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4000">
                <a:solidFill>
                  <a:srgbClr val="FFFF00"/>
                </a:solidFill>
              </a:rPr>
              <a:t>in our theaters and stadiums; they light up our TV sets and computer screens, (phone screens), They incite new movements and ideologies and convert others to their ends.  They instruct our children and initiate them into their ways.  The incite the multitudes. They drive otherwise rational people into irrationality and some into frenzies, just as they had done in ancient times. They demand our worship, our veneration, our submission, and our sacrifices. The gods are everywhere. They have permeated our culture. They have mustered our civilization.  The gods are here.</a:t>
            </a:r>
            <a:endParaRPr sz="4000">
              <a:solidFill>
                <a:srgbClr val="FFFF00"/>
              </a:solidFill>
            </a:endParaRPr>
          </a:p>
          <a:p>
            <a:pPr marL="0" lvl="0" indent="0" algn="l" rtl="0">
              <a:spcBef>
                <a:spcPts val="1000"/>
              </a:spcBef>
              <a:spcAft>
                <a:spcPts val="1000"/>
              </a:spcAft>
              <a:buNone/>
            </a:pP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69" name="Google Shape;169;p23"/>
          <p:cNvSpPr txBox="1">
            <a:spLocks noGrp="1"/>
          </p:cNvSpPr>
          <p:nvPr>
            <p:ph type="body" idx="1"/>
          </p:nvPr>
        </p:nvSpPr>
        <p:spPr>
          <a:xfrm>
            <a:off x="247025" y="1348850"/>
            <a:ext cx="11275200" cy="4366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800">
                <a:solidFill>
                  <a:srgbClr val="FFFF00"/>
                </a:solidFill>
              </a:rPr>
              <a:t>“Moloch was erected On the high places of Tophet (drum) in the valley of Hinnom outside of Jerusalem, images of a bull with outstretched arms could be seen. It was made of bronze and they heated him from his lower parts; and his hands being stretched out, and mad hot, they put the child between his hands, and it was burnt, when it vehemently cried out, the priests beat a drum, that the father might no hear the voice of his son and his heart might not be moved.”  </a:t>
            </a:r>
            <a:endParaRPr sz="3800">
              <a:solidFill>
                <a:srgbClr val="FFFF00"/>
              </a:solidFill>
            </a:endParaRPr>
          </a:p>
          <a:p>
            <a:pPr marL="0" lvl="0" indent="0" algn="l" rtl="0">
              <a:spcBef>
                <a:spcPts val="1000"/>
              </a:spcBef>
              <a:spcAft>
                <a:spcPts val="1000"/>
              </a:spcAft>
              <a:buNone/>
            </a:pPr>
            <a:r>
              <a:rPr lang="en-US" sz="3600">
                <a:solidFill>
                  <a:srgbClr val="FFFF00"/>
                </a:solidFill>
              </a:rPr>
              <a:t>Schlomo Yitzchaki, 12 Century French Rabbi</a:t>
            </a:r>
            <a:endParaRPr sz="3600">
              <a:solidFill>
                <a:srgbClr val="FFFF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9"/>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385" name="Google Shape;385;p59"/>
          <p:cNvSpPr txBox="1">
            <a:spLocks noGrp="1"/>
          </p:cNvSpPr>
          <p:nvPr>
            <p:ph type="body" idx="1"/>
          </p:nvPr>
        </p:nvSpPr>
        <p:spPr>
          <a:xfrm>
            <a:off x="685801" y="2142067"/>
            <a:ext cx="10131300" cy="3649200"/>
          </a:xfrm>
          <a:prstGeom prst="rect">
            <a:avLst/>
          </a:prstGeom>
        </p:spPr>
        <p:txBody>
          <a:bodyPr spcFirstLastPara="1" wrap="square" lIns="91425" tIns="45700" rIns="91425" bIns="45700" anchor="ctr" anchorCtr="0">
            <a:normAutofit/>
          </a:bodyPr>
          <a:lstStyle/>
          <a:p>
            <a:pPr marL="0" lvl="0" indent="0" algn="l" rtl="0">
              <a:spcBef>
                <a:spcPts val="0"/>
              </a:spcBef>
              <a:spcAft>
                <a:spcPts val="100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0"/>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391" name="Google Shape;391;p60"/>
          <p:cNvSpPr txBox="1">
            <a:spLocks noGrp="1"/>
          </p:cNvSpPr>
          <p:nvPr>
            <p:ph type="body" idx="1"/>
          </p:nvPr>
        </p:nvSpPr>
        <p:spPr>
          <a:xfrm>
            <a:off x="685801" y="2142067"/>
            <a:ext cx="10131300" cy="3649200"/>
          </a:xfrm>
          <a:prstGeom prst="rect">
            <a:avLst/>
          </a:prstGeom>
        </p:spPr>
        <p:txBody>
          <a:bodyPr spcFirstLastPara="1" wrap="square" lIns="91425" tIns="45700" rIns="91425" bIns="45700" anchor="ctr" anchorCtr="0">
            <a:normAutofit/>
          </a:bodyPr>
          <a:lstStyle/>
          <a:p>
            <a:pPr marL="0" lvl="0" indent="0" algn="l" rtl="0">
              <a:spcBef>
                <a:spcPts val="0"/>
              </a:spcBef>
              <a:spcAft>
                <a:spcPts val="1000"/>
              </a:spcAft>
              <a:buNone/>
            </a:pPr>
            <a:endParaRPr/>
          </a:p>
        </p:txBody>
      </p:sp>
      <p:pic>
        <p:nvPicPr>
          <p:cNvPr id="392" name="Google Shape;392;p60" descr="diaspora social network"/>
          <p:cNvPicPr preferRelativeResize="0"/>
          <p:nvPr/>
        </p:nvPicPr>
        <p:blipFill>
          <a:blip r:embed="rId3">
            <a:alphaModFix/>
          </a:blip>
          <a:stretch>
            <a:fillRect/>
          </a:stretch>
        </p:blipFill>
        <p:spPr>
          <a:xfrm>
            <a:off x="308749" y="-71112"/>
            <a:ext cx="6251576" cy="7000225"/>
          </a:xfrm>
          <a:prstGeom prst="rect">
            <a:avLst/>
          </a:prstGeom>
          <a:noFill/>
          <a:ln>
            <a:noFill/>
          </a:ln>
        </p:spPr>
      </p:pic>
      <p:pic>
        <p:nvPicPr>
          <p:cNvPr id="393" name="Google Shape;393;p60" descr="No photo description available."/>
          <p:cNvPicPr preferRelativeResize="0"/>
          <p:nvPr/>
        </p:nvPicPr>
        <p:blipFill>
          <a:blip r:embed="rId4">
            <a:alphaModFix/>
          </a:blip>
          <a:stretch>
            <a:fillRect/>
          </a:stretch>
        </p:blipFill>
        <p:spPr>
          <a:xfrm>
            <a:off x="6741550" y="71125"/>
            <a:ext cx="5143500" cy="6858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1"/>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399" name="Google Shape;399;p61"/>
          <p:cNvSpPr txBox="1">
            <a:spLocks noGrp="1"/>
          </p:cNvSpPr>
          <p:nvPr>
            <p:ph type="body" idx="1"/>
          </p:nvPr>
        </p:nvSpPr>
        <p:spPr>
          <a:xfrm>
            <a:off x="685801" y="2142067"/>
            <a:ext cx="10131300" cy="3649200"/>
          </a:xfrm>
          <a:prstGeom prst="rect">
            <a:avLst/>
          </a:prstGeom>
        </p:spPr>
        <p:txBody>
          <a:bodyPr spcFirstLastPara="1" wrap="square" lIns="91425" tIns="45700" rIns="91425" bIns="45700" anchor="ctr" anchorCtr="0">
            <a:normAutofit/>
          </a:bodyPr>
          <a:lstStyle/>
          <a:p>
            <a:pPr marL="0" lvl="0" indent="0" algn="l" rtl="0">
              <a:spcBef>
                <a:spcPts val="0"/>
              </a:spcBef>
              <a:spcAft>
                <a:spcPts val="1000"/>
              </a:spcAft>
              <a:buNone/>
            </a:pPr>
            <a:endParaRPr/>
          </a:p>
        </p:txBody>
      </p:sp>
      <p:pic>
        <p:nvPicPr>
          <p:cNvPr id="400" name="Google Shape;400;p61"/>
          <p:cNvPicPr preferRelativeResize="0"/>
          <p:nvPr/>
        </p:nvPicPr>
        <p:blipFill>
          <a:blip r:embed="rId3">
            <a:alphaModFix/>
          </a:blip>
          <a:stretch>
            <a:fillRect/>
          </a:stretch>
        </p:blipFill>
        <p:spPr>
          <a:xfrm>
            <a:off x="1094698" y="-236325"/>
            <a:ext cx="10313627" cy="709432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2"/>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406" name="Google Shape;406;p62"/>
          <p:cNvSpPr txBox="1">
            <a:spLocks noGrp="1"/>
          </p:cNvSpPr>
          <p:nvPr>
            <p:ph type="body" idx="1"/>
          </p:nvPr>
        </p:nvSpPr>
        <p:spPr>
          <a:xfrm>
            <a:off x="685801" y="2142067"/>
            <a:ext cx="10131300" cy="3649200"/>
          </a:xfrm>
          <a:prstGeom prst="rect">
            <a:avLst/>
          </a:prstGeom>
        </p:spPr>
        <p:txBody>
          <a:bodyPr spcFirstLastPara="1" wrap="square" lIns="91425" tIns="45700" rIns="91425" bIns="45700" anchor="ctr" anchorCtr="0">
            <a:noAutofit/>
          </a:bodyPr>
          <a:lstStyle/>
          <a:p>
            <a:pPr marL="0" lvl="0" indent="0" algn="l" rtl="0">
              <a:lnSpc>
                <a:spcPct val="115000"/>
              </a:lnSpc>
              <a:spcBef>
                <a:spcPts val="1200"/>
              </a:spcBef>
              <a:spcAft>
                <a:spcPts val="0"/>
              </a:spcAft>
              <a:buClr>
                <a:schemeClr val="dk1"/>
              </a:buClr>
              <a:buSzPts val="1100"/>
              <a:buFont typeface="Arial"/>
              <a:buNone/>
            </a:pPr>
            <a:r>
              <a:rPr lang="en-US" sz="3600" b="1">
                <a:solidFill>
                  <a:srgbClr val="FFFF00"/>
                </a:solidFill>
                <a:latin typeface="Roboto"/>
                <a:ea typeface="Roboto"/>
                <a:cs typeface="Roboto"/>
                <a:sym typeface="Roboto"/>
              </a:rPr>
              <a:t>6 </a:t>
            </a:r>
            <a:r>
              <a:rPr lang="en-US" sz="3600">
                <a:solidFill>
                  <a:srgbClr val="FFFF00"/>
                </a:solidFill>
                <a:latin typeface="Roboto"/>
                <a:ea typeface="Roboto"/>
                <a:cs typeface="Roboto"/>
                <a:sym typeface="Roboto"/>
              </a:rPr>
              <a:t>As God’s co-workers we urge you not to receive God’s grace in vain. </a:t>
            </a:r>
            <a:r>
              <a:rPr lang="en-US" sz="3600" b="1">
                <a:solidFill>
                  <a:srgbClr val="FFFF00"/>
                </a:solidFill>
                <a:latin typeface="Roboto"/>
                <a:ea typeface="Roboto"/>
                <a:cs typeface="Roboto"/>
                <a:sym typeface="Roboto"/>
              </a:rPr>
              <a:t>2 </a:t>
            </a:r>
            <a:r>
              <a:rPr lang="en-US" sz="3600">
                <a:solidFill>
                  <a:srgbClr val="FFFF00"/>
                </a:solidFill>
                <a:latin typeface="Roboto"/>
                <a:ea typeface="Roboto"/>
                <a:cs typeface="Roboto"/>
                <a:sym typeface="Roboto"/>
              </a:rPr>
              <a:t>For he says,</a:t>
            </a:r>
            <a:endParaRPr sz="3600">
              <a:solidFill>
                <a:srgbClr val="FFFF00"/>
              </a:solidFill>
              <a:latin typeface="Roboto"/>
              <a:ea typeface="Roboto"/>
              <a:cs typeface="Roboto"/>
              <a:sym typeface="Roboto"/>
            </a:endParaRPr>
          </a:p>
          <a:p>
            <a:pPr marL="508000" lvl="0" indent="0" algn="l" rtl="0">
              <a:lnSpc>
                <a:spcPct val="115000"/>
              </a:lnSpc>
              <a:spcBef>
                <a:spcPts val="1200"/>
              </a:spcBef>
              <a:spcAft>
                <a:spcPts val="0"/>
              </a:spcAft>
              <a:buClr>
                <a:schemeClr val="dk1"/>
              </a:buClr>
              <a:buSzPts val="1100"/>
              <a:buFont typeface="Arial"/>
              <a:buNone/>
            </a:pPr>
            <a:r>
              <a:rPr lang="en-US" sz="3600">
                <a:solidFill>
                  <a:srgbClr val="FFFF00"/>
                </a:solidFill>
                <a:latin typeface="Roboto"/>
                <a:ea typeface="Roboto"/>
                <a:cs typeface="Roboto"/>
                <a:sym typeface="Roboto"/>
              </a:rPr>
              <a:t>“In the time of my favor I heard you,</a:t>
            </a:r>
            <a:endParaRPr sz="3600">
              <a:solidFill>
                <a:srgbClr val="FFFF00"/>
              </a:solidFill>
              <a:latin typeface="Roboto"/>
              <a:ea typeface="Roboto"/>
              <a:cs typeface="Roboto"/>
              <a:sym typeface="Roboto"/>
            </a:endParaRPr>
          </a:p>
          <a:p>
            <a:pPr marL="508000" lvl="0" indent="0" algn="l" rtl="0">
              <a:lnSpc>
                <a:spcPct val="115000"/>
              </a:lnSpc>
              <a:spcBef>
                <a:spcPts val="1100"/>
              </a:spcBef>
              <a:spcAft>
                <a:spcPts val="0"/>
              </a:spcAft>
              <a:buClr>
                <a:schemeClr val="dk1"/>
              </a:buClr>
              <a:buSzPts val="1100"/>
              <a:buFont typeface="Arial"/>
              <a:buNone/>
            </a:pPr>
            <a:r>
              <a:rPr lang="en-US" sz="3600">
                <a:solidFill>
                  <a:srgbClr val="FFFF00"/>
                </a:solidFill>
                <a:latin typeface="Courier New"/>
                <a:ea typeface="Courier New"/>
                <a:cs typeface="Courier New"/>
                <a:sym typeface="Courier New"/>
              </a:rPr>
              <a:t>    </a:t>
            </a:r>
            <a:r>
              <a:rPr lang="en-US" sz="3600">
                <a:solidFill>
                  <a:srgbClr val="FFFF00"/>
                </a:solidFill>
                <a:latin typeface="Roboto"/>
                <a:ea typeface="Roboto"/>
                <a:cs typeface="Roboto"/>
                <a:sym typeface="Roboto"/>
              </a:rPr>
              <a:t>and in the day of salvation I helped you.”</a:t>
            </a:r>
            <a:endParaRPr sz="3600">
              <a:solidFill>
                <a:srgbClr val="FFFF00"/>
              </a:solidFill>
              <a:latin typeface="Roboto"/>
              <a:ea typeface="Roboto"/>
              <a:cs typeface="Roboto"/>
              <a:sym typeface="Roboto"/>
            </a:endParaRPr>
          </a:p>
          <a:p>
            <a:pPr marL="0" lvl="0" indent="0" algn="l" rtl="0">
              <a:lnSpc>
                <a:spcPct val="115000"/>
              </a:lnSpc>
              <a:spcBef>
                <a:spcPts val="1100"/>
              </a:spcBef>
              <a:spcAft>
                <a:spcPts val="0"/>
              </a:spcAft>
              <a:buClr>
                <a:schemeClr val="dk1"/>
              </a:buClr>
              <a:buSzPts val="1100"/>
              <a:buFont typeface="Arial"/>
              <a:buNone/>
            </a:pPr>
            <a:r>
              <a:rPr lang="en-US" sz="3600">
                <a:solidFill>
                  <a:srgbClr val="FFFF00"/>
                </a:solidFill>
                <a:latin typeface="Roboto"/>
                <a:ea typeface="Roboto"/>
                <a:cs typeface="Roboto"/>
                <a:sym typeface="Roboto"/>
              </a:rPr>
              <a:t>I tell you, now is the time of God’s favor, now is the day of salvation.</a:t>
            </a:r>
            <a:endParaRPr sz="3600">
              <a:solidFill>
                <a:srgbClr val="FFFF00"/>
              </a:solidFill>
              <a:latin typeface="Roboto"/>
              <a:ea typeface="Roboto"/>
              <a:cs typeface="Roboto"/>
              <a:sym typeface="Roboto"/>
            </a:endParaRPr>
          </a:p>
          <a:p>
            <a:pPr marL="0" lvl="0" indent="0" algn="l" rtl="0">
              <a:spcBef>
                <a:spcPts val="1200"/>
              </a:spcBef>
              <a:spcAft>
                <a:spcPts val="100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3"/>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800"/>
              <a:t>Our Highest Priorities:</a:t>
            </a:r>
            <a:endParaRPr sz="4800"/>
          </a:p>
          <a:p>
            <a:pPr marL="0" lvl="0" indent="0" algn="l" rtl="0">
              <a:spcBef>
                <a:spcPts val="0"/>
              </a:spcBef>
              <a:spcAft>
                <a:spcPts val="0"/>
              </a:spcAft>
              <a:buNone/>
            </a:pPr>
            <a:endParaRPr/>
          </a:p>
        </p:txBody>
      </p:sp>
      <p:sp>
        <p:nvSpPr>
          <p:cNvPr id="412" name="Google Shape;412;p63"/>
          <p:cNvSpPr txBox="1">
            <a:spLocks noGrp="1"/>
          </p:cNvSpPr>
          <p:nvPr>
            <p:ph type="body" idx="1"/>
          </p:nvPr>
        </p:nvSpPr>
        <p:spPr>
          <a:xfrm>
            <a:off x="195025" y="1446350"/>
            <a:ext cx="11668500" cy="5216700"/>
          </a:xfrm>
          <a:prstGeom prst="rect">
            <a:avLst/>
          </a:prstGeom>
        </p:spPr>
        <p:txBody>
          <a:bodyPr spcFirstLastPara="1" wrap="square" lIns="91425" tIns="45700" rIns="91425" bIns="45700" anchor="ctr" anchorCtr="0">
            <a:noAutofit/>
          </a:bodyPr>
          <a:lstStyle/>
          <a:p>
            <a:pPr marL="457200" lvl="0" indent="-533400" algn="l" rtl="0">
              <a:spcBef>
                <a:spcPts val="0"/>
              </a:spcBef>
              <a:spcAft>
                <a:spcPts val="0"/>
              </a:spcAft>
              <a:buSzPts val="4800"/>
              <a:buAutoNum type="arabicPeriod"/>
            </a:pPr>
            <a:r>
              <a:rPr lang="en-US" sz="4800"/>
              <a:t>Host the Presence of God: to create such an environment and a culture that God is attracted to it and that He doesn’t want to leave. </a:t>
            </a:r>
            <a:endParaRPr sz="4800"/>
          </a:p>
          <a:p>
            <a:pPr marL="0" lvl="0" indent="0" algn="l" rtl="0">
              <a:spcBef>
                <a:spcPts val="1000"/>
              </a:spcBef>
              <a:spcAft>
                <a:spcPts val="1000"/>
              </a:spcAft>
              <a:buNone/>
            </a:pPr>
            <a:r>
              <a:rPr lang="en-US" sz="4800"/>
              <a:t>Create the culture in your own heart.  Host Him well and get rid of anything that offends Him!</a:t>
            </a:r>
            <a:endParaRPr sz="4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4"/>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418" name="Google Shape;418;p64"/>
          <p:cNvSpPr txBox="1">
            <a:spLocks noGrp="1"/>
          </p:cNvSpPr>
          <p:nvPr>
            <p:ph type="body" idx="1"/>
          </p:nvPr>
        </p:nvSpPr>
        <p:spPr>
          <a:xfrm>
            <a:off x="211275" y="2142075"/>
            <a:ext cx="11522100" cy="3649200"/>
          </a:xfrm>
          <a:prstGeom prst="rect">
            <a:avLst/>
          </a:prstGeom>
        </p:spPr>
        <p:txBody>
          <a:bodyPr spcFirstLastPara="1" wrap="square" lIns="91425" tIns="45700" rIns="91425" bIns="45700" anchor="ctr" anchorCtr="0">
            <a:normAutofit lnSpcReduction="10000"/>
          </a:bodyPr>
          <a:lstStyle/>
          <a:p>
            <a:pPr marL="0" lvl="0" indent="0" algn="l" rtl="0">
              <a:spcBef>
                <a:spcPts val="0"/>
              </a:spcBef>
              <a:spcAft>
                <a:spcPts val="0"/>
              </a:spcAft>
              <a:buNone/>
            </a:pPr>
            <a:r>
              <a:rPr lang="en-US" sz="4800"/>
              <a:t>2. Make the House of God a House of Prayer!  (Not spiritualized TED talks, concerts, conferences, community meetings, etc)</a:t>
            </a:r>
            <a:endParaRPr sz="4800"/>
          </a:p>
          <a:p>
            <a:pPr marL="0" lvl="0" indent="0" algn="l" rtl="0">
              <a:spcBef>
                <a:spcPts val="1000"/>
              </a:spcBef>
              <a:spcAft>
                <a:spcPts val="1000"/>
              </a:spcAft>
              <a:buNone/>
            </a:pPr>
            <a:r>
              <a:rPr lang="en-US" sz="4800"/>
              <a:t>“When will my house become a house of prayer?”</a:t>
            </a:r>
            <a:endParaRPr sz="4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5"/>
          <p:cNvSpPr txBox="1">
            <a:spLocks noGrp="1"/>
          </p:cNvSpPr>
          <p:nvPr>
            <p:ph type="title"/>
          </p:nvPr>
        </p:nvSpPr>
        <p:spPr>
          <a:xfrm>
            <a:off x="685801" y="733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800"/>
              <a:t>2 Chronicles 7:14,15</a:t>
            </a:r>
            <a:endParaRPr sz="4800"/>
          </a:p>
        </p:txBody>
      </p:sp>
      <p:sp>
        <p:nvSpPr>
          <p:cNvPr id="424" name="Google Shape;424;p65"/>
          <p:cNvSpPr txBox="1">
            <a:spLocks noGrp="1"/>
          </p:cNvSpPr>
          <p:nvPr>
            <p:ph type="body" idx="1"/>
          </p:nvPr>
        </p:nvSpPr>
        <p:spPr>
          <a:xfrm>
            <a:off x="685800" y="1170075"/>
            <a:ext cx="10131300" cy="536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b="1">
                <a:solidFill>
                  <a:srgbClr val="FFFF00"/>
                </a:solidFill>
                <a:latin typeface="Roboto"/>
                <a:ea typeface="Roboto"/>
                <a:cs typeface="Roboto"/>
                <a:sym typeface="Roboto"/>
              </a:rPr>
              <a:t>14 </a:t>
            </a:r>
            <a:r>
              <a:rPr lang="en-US" sz="3600">
                <a:solidFill>
                  <a:srgbClr val="FFFF00"/>
                </a:solidFill>
                <a:latin typeface="Roboto"/>
                <a:ea typeface="Roboto"/>
                <a:cs typeface="Roboto"/>
                <a:sym typeface="Roboto"/>
              </a:rPr>
              <a:t>if my people, who are called by my name, will humble themselves and pray and seek my face and turn from their wicked ways, then I will hear from heaven, and I will forgive their sin and will heal their land. </a:t>
            </a:r>
            <a:endParaRPr sz="3600">
              <a:solidFill>
                <a:srgbClr val="FFFF00"/>
              </a:solidFill>
              <a:latin typeface="Roboto"/>
              <a:ea typeface="Roboto"/>
              <a:cs typeface="Roboto"/>
              <a:sym typeface="Roboto"/>
            </a:endParaRPr>
          </a:p>
          <a:p>
            <a:pPr marL="0" lvl="0" indent="0" algn="l" rtl="0">
              <a:spcBef>
                <a:spcPts val="1000"/>
              </a:spcBef>
              <a:spcAft>
                <a:spcPts val="1000"/>
              </a:spcAft>
              <a:buNone/>
            </a:pPr>
            <a:r>
              <a:rPr lang="en-US" sz="3600" b="1">
                <a:solidFill>
                  <a:srgbClr val="FFFF00"/>
                </a:solidFill>
                <a:latin typeface="Roboto"/>
                <a:ea typeface="Roboto"/>
                <a:cs typeface="Roboto"/>
                <a:sym typeface="Roboto"/>
              </a:rPr>
              <a:t>15 </a:t>
            </a:r>
            <a:r>
              <a:rPr lang="en-US" sz="3600">
                <a:solidFill>
                  <a:srgbClr val="FFFF00"/>
                </a:solidFill>
                <a:latin typeface="Roboto"/>
                <a:ea typeface="Roboto"/>
                <a:cs typeface="Roboto"/>
                <a:sym typeface="Roboto"/>
              </a:rPr>
              <a:t>Now my eyes will be open and my ears attentive to the prayers offered in this place.</a:t>
            </a:r>
            <a:endParaRPr sz="3600">
              <a:solidFill>
                <a:srgbClr val="FFFF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6"/>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The Call of the hour is this:</a:t>
            </a:r>
            <a:endParaRPr/>
          </a:p>
        </p:txBody>
      </p:sp>
      <p:sp>
        <p:nvSpPr>
          <p:cNvPr id="430" name="Google Shape;430;p66"/>
          <p:cNvSpPr txBox="1">
            <a:spLocks noGrp="1"/>
          </p:cNvSpPr>
          <p:nvPr>
            <p:ph type="body" idx="1"/>
          </p:nvPr>
        </p:nvSpPr>
        <p:spPr>
          <a:xfrm>
            <a:off x="211275" y="2142075"/>
            <a:ext cx="11980800" cy="364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a:t>“Every move of God did not did not start with good preaching or dynamic worship.  Every historical revival began with a kneeling figure of one or two gathered together, repenting over their sin, becoming broken before God.  Crying out for his Mercy, crying out for God to save the city.”</a:t>
            </a:r>
            <a:endParaRPr sz="3600"/>
          </a:p>
          <a:p>
            <a:pPr marL="0" lvl="0" indent="0" algn="l" rtl="0">
              <a:spcBef>
                <a:spcPts val="1000"/>
              </a:spcBef>
              <a:spcAft>
                <a:spcPts val="0"/>
              </a:spcAft>
              <a:buNone/>
            </a:pPr>
            <a:endParaRPr sz="3600"/>
          </a:p>
          <a:p>
            <a:pPr marL="0" lvl="0" indent="0" algn="l" rtl="0">
              <a:spcBef>
                <a:spcPts val="1000"/>
              </a:spcBef>
              <a:spcAft>
                <a:spcPts val="1000"/>
              </a:spcAft>
              <a:buNone/>
            </a:pPr>
            <a:r>
              <a:rPr lang="en-US" sz="3600"/>
              <a:t>Todd Smith, Christ Fellowship Church, North Georgia </a:t>
            </a:r>
            <a:endParaRPr sz="36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7"/>
          <p:cNvSpPr txBox="1">
            <a:spLocks noGrp="1"/>
          </p:cNvSpPr>
          <p:nvPr>
            <p:ph type="title"/>
          </p:nvPr>
        </p:nvSpPr>
        <p:spPr>
          <a:xfrm>
            <a:off x="669550" y="0"/>
            <a:ext cx="10131300" cy="1267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Plunder the Strong Man (Matt 12)</a:t>
            </a:r>
            <a:endParaRPr/>
          </a:p>
        </p:txBody>
      </p:sp>
      <p:sp>
        <p:nvSpPr>
          <p:cNvPr id="436" name="Google Shape;436;p67"/>
          <p:cNvSpPr txBox="1">
            <a:spLocks noGrp="1"/>
          </p:cNvSpPr>
          <p:nvPr>
            <p:ph type="body" idx="1"/>
          </p:nvPr>
        </p:nvSpPr>
        <p:spPr>
          <a:xfrm>
            <a:off x="588300" y="1267500"/>
            <a:ext cx="11242500" cy="5054100"/>
          </a:xfrm>
          <a:prstGeom prst="rect">
            <a:avLst/>
          </a:prstGeom>
        </p:spPr>
        <p:txBody>
          <a:bodyPr spcFirstLastPara="1" wrap="square" lIns="91425" tIns="45700" rIns="91425" bIns="45700" anchor="ctr" anchorCtr="0">
            <a:normAutofit fontScale="70000" lnSpcReduction="20000"/>
          </a:bodyPr>
          <a:lstStyle/>
          <a:p>
            <a:pPr marL="0" lvl="0" indent="0" algn="l" rtl="0">
              <a:spcBef>
                <a:spcPts val="0"/>
              </a:spcBef>
              <a:spcAft>
                <a:spcPts val="0"/>
              </a:spcAft>
              <a:buNone/>
            </a:pPr>
            <a:r>
              <a:rPr lang="en-US" sz="4200"/>
              <a:t>If you want to plunder a man’s goods, you walk into his house and you bind the strong man. You find the strength and power and you neutralize it. Then you’re able to walk in with out resistance  and plunder the goods. </a:t>
            </a:r>
            <a:endParaRPr sz="4200"/>
          </a:p>
          <a:p>
            <a:pPr marL="0" lvl="0" indent="0" algn="l" rtl="0">
              <a:spcBef>
                <a:spcPts val="1000"/>
              </a:spcBef>
              <a:spcAft>
                <a:spcPts val="0"/>
              </a:spcAft>
              <a:buNone/>
            </a:pPr>
            <a:endParaRPr sz="4200"/>
          </a:p>
          <a:p>
            <a:pPr marL="0" lvl="0" indent="0" algn="l" rtl="0">
              <a:spcBef>
                <a:spcPts val="1000"/>
              </a:spcBef>
              <a:spcAft>
                <a:spcPts val="1000"/>
              </a:spcAft>
              <a:buNone/>
            </a:pPr>
            <a:r>
              <a:rPr lang="en-US" sz="4200"/>
              <a:t>“That’s what the devil has done with prayer and the church.  He has isolated and neutralized the prayer ministries of the churches so therefore he’s allowed us to preach, he’s allowed us to worship and there’s some kingdom demonstrations but by and large, there’s not much.  If the churches began to pray and untie the strong man of prayer, the devil would not be able to walk into our youthgroups, children’s ministry, and steal and plunder our young people.”  </a:t>
            </a:r>
            <a:r>
              <a:rPr lang="en-US"/>
              <a:t>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8"/>
          <p:cNvSpPr txBox="1">
            <a:spLocks noGrp="1"/>
          </p:cNvSpPr>
          <p:nvPr>
            <p:ph type="body" idx="1"/>
          </p:nvPr>
        </p:nvSpPr>
        <p:spPr>
          <a:xfrm>
            <a:off x="211275" y="617550"/>
            <a:ext cx="11980800" cy="5173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3600"/>
              <a:t>Our young people would see with their own eyes that Jesus is the same today as he walked the streets of Jerusalem, still touching, still saving, still delivering, still healing.  The reason young people drift from God is because Churches have become museums. They have become talking points about what God used to do. We need churches that are vibrant, on fire and believe that book from cover to cover and release Jesus to do what he did and to release the power of the Holy Spirit and quit treating the Holy Spirit like some crazy uncle that we keep him tied up in a room because we’re afraid he’ll embarrass us. </a:t>
            </a:r>
            <a:endParaRPr sz="3600"/>
          </a:p>
          <a:p>
            <a:pPr marL="0" lvl="0" indent="0" algn="l" rtl="0">
              <a:spcBef>
                <a:spcPts val="1000"/>
              </a:spcBef>
              <a:spcAft>
                <a:spcPts val="1000"/>
              </a:spcAft>
              <a:buNone/>
            </a:pPr>
            <a:endParaRPr/>
          </a:p>
        </p:txBody>
      </p:sp>
      <p:sp>
        <p:nvSpPr>
          <p:cNvPr id="442" name="Google Shape;442;p68"/>
          <p:cNvSpPr txBox="1"/>
          <p:nvPr/>
        </p:nvSpPr>
        <p:spPr>
          <a:xfrm>
            <a:off x="357525" y="6045450"/>
            <a:ext cx="10677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Clr>
                <a:schemeClr val="dk1"/>
              </a:buClr>
              <a:buSzPts val="1100"/>
              <a:buFont typeface="Arial"/>
              <a:buNone/>
            </a:pPr>
            <a:r>
              <a:rPr lang="en-US" sz="3600">
                <a:solidFill>
                  <a:schemeClr val="lt1"/>
                </a:solidFill>
                <a:latin typeface="Calibri"/>
                <a:ea typeface="Calibri"/>
                <a:cs typeface="Calibri"/>
                <a:sym typeface="Calibri"/>
              </a:rPr>
              <a:t>Todd Smith, Christ Fellowship Church, North Georgia </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4"/>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75" name="Google Shape;175;p24"/>
          <p:cNvSpPr txBox="1">
            <a:spLocks noGrp="1"/>
          </p:cNvSpPr>
          <p:nvPr>
            <p:ph type="body" idx="1"/>
          </p:nvPr>
        </p:nvSpPr>
        <p:spPr>
          <a:xfrm>
            <a:off x="685801" y="2142067"/>
            <a:ext cx="10131300" cy="3649200"/>
          </a:xfrm>
          <a:prstGeom prst="rect">
            <a:avLst/>
          </a:prstGeom>
        </p:spPr>
        <p:txBody>
          <a:bodyPr spcFirstLastPara="1" wrap="square" lIns="91425" tIns="45700" rIns="91425" bIns="45700" anchor="ctr" anchorCtr="0">
            <a:normAutofit/>
          </a:bodyPr>
          <a:lstStyle/>
          <a:p>
            <a:pPr marL="0" lvl="0" indent="0" algn="l" rtl="0">
              <a:spcBef>
                <a:spcPts val="0"/>
              </a:spcBef>
              <a:spcAft>
                <a:spcPts val="1000"/>
              </a:spcAft>
              <a:buNone/>
            </a:pPr>
            <a:endParaRPr/>
          </a:p>
        </p:txBody>
      </p:sp>
      <p:pic>
        <p:nvPicPr>
          <p:cNvPr id="176" name="Google Shape;176;p24"/>
          <p:cNvPicPr preferRelativeResize="0"/>
          <p:nvPr/>
        </p:nvPicPr>
        <p:blipFill>
          <a:blip r:embed="rId3">
            <a:alphaModFix/>
          </a:blip>
          <a:stretch>
            <a:fillRect/>
          </a:stretch>
        </p:blipFill>
        <p:spPr>
          <a:xfrm>
            <a:off x="0" y="85975"/>
            <a:ext cx="12424925" cy="6989026"/>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9"/>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448" name="Google Shape;448;p69"/>
          <p:cNvSpPr txBox="1">
            <a:spLocks noGrp="1"/>
          </p:cNvSpPr>
          <p:nvPr>
            <p:ph type="body" idx="1"/>
          </p:nvPr>
        </p:nvSpPr>
        <p:spPr>
          <a:xfrm>
            <a:off x="685801" y="2142067"/>
            <a:ext cx="10131300" cy="3649200"/>
          </a:xfrm>
          <a:prstGeom prst="rect">
            <a:avLst/>
          </a:prstGeom>
        </p:spPr>
        <p:txBody>
          <a:bodyPr spcFirstLastPara="1" wrap="square" lIns="91425" tIns="45700" rIns="91425" bIns="45700" anchor="ctr" anchorCtr="0">
            <a:normAutofit/>
          </a:bodyPr>
          <a:lstStyle/>
          <a:p>
            <a:pPr marL="0" lvl="0" indent="0" algn="l" rtl="0">
              <a:spcBef>
                <a:spcPts val="0"/>
              </a:spcBef>
              <a:spcAft>
                <a:spcPts val="100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70"/>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454" name="Google Shape;454;p70"/>
          <p:cNvSpPr txBox="1">
            <a:spLocks noGrp="1"/>
          </p:cNvSpPr>
          <p:nvPr>
            <p:ph type="body" idx="1"/>
          </p:nvPr>
        </p:nvSpPr>
        <p:spPr>
          <a:xfrm>
            <a:off x="685801" y="2142067"/>
            <a:ext cx="10131300" cy="3649200"/>
          </a:xfrm>
          <a:prstGeom prst="rect">
            <a:avLst/>
          </a:prstGeom>
        </p:spPr>
        <p:txBody>
          <a:bodyPr spcFirstLastPara="1" wrap="square" lIns="91425" tIns="45700" rIns="91425" bIns="45700" anchor="ctr" anchorCtr="0">
            <a:normAutofit/>
          </a:bodyPr>
          <a:lstStyle/>
          <a:p>
            <a:pPr marL="0" lvl="0" indent="0" algn="l" rtl="0">
              <a:spcBef>
                <a:spcPts val="0"/>
              </a:spcBef>
              <a:spcAft>
                <a:spcPts val="1000"/>
              </a:spcAft>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71"/>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460" name="Google Shape;460;p71"/>
          <p:cNvSpPr txBox="1">
            <a:spLocks noGrp="1"/>
          </p:cNvSpPr>
          <p:nvPr>
            <p:ph type="body" idx="1"/>
          </p:nvPr>
        </p:nvSpPr>
        <p:spPr>
          <a:xfrm>
            <a:off x="685801" y="2142067"/>
            <a:ext cx="10131300" cy="3649200"/>
          </a:xfrm>
          <a:prstGeom prst="rect">
            <a:avLst/>
          </a:prstGeom>
        </p:spPr>
        <p:txBody>
          <a:bodyPr spcFirstLastPara="1" wrap="square" lIns="91425" tIns="45700" rIns="91425" bIns="45700" anchor="ctr" anchorCtr="0">
            <a:normAutofit/>
          </a:bodyPr>
          <a:lstStyle/>
          <a:p>
            <a:pPr marL="0" lvl="0" indent="0" algn="l" rtl="0">
              <a:spcBef>
                <a:spcPts val="0"/>
              </a:spcBef>
              <a:spcAft>
                <a:spcPts val="1000"/>
              </a:spcAft>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72"/>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466" name="Google Shape;466;p72"/>
          <p:cNvSpPr txBox="1">
            <a:spLocks noGrp="1"/>
          </p:cNvSpPr>
          <p:nvPr>
            <p:ph type="body" idx="1"/>
          </p:nvPr>
        </p:nvSpPr>
        <p:spPr>
          <a:xfrm>
            <a:off x="685801" y="2142067"/>
            <a:ext cx="10131300" cy="3649200"/>
          </a:xfrm>
          <a:prstGeom prst="rect">
            <a:avLst/>
          </a:prstGeom>
        </p:spPr>
        <p:txBody>
          <a:bodyPr spcFirstLastPara="1" wrap="square" lIns="91425" tIns="45700" rIns="91425" bIns="45700" anchor="ctr" anchorCtr="0">
            <a:normAutofit/>
          </a:bodyPr>
          <a:lstStyle/>
          <a:p>
            <a:pPr marL="0" lvl="0" indent="0" algn="l" rtl="0">
              <a:spcBef>
                <a:spcPts val="0"/>
              </a:spcBef>
              <a:spcAft>
                <a:spcPts val="1000"/>
              </a:spcAft>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73"/>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472" name="Google Shape;472;p73"/>
          <p:cNvSpPr txBox="1">
            <a:spLocks noGrp="1"/>
          </p:cNvSpPr>
          <p:nvPr>
            <p:ph type="body" idx="1"/>
          </p:nvPr>
        </p:nvSpPr>
        <p:spPr>
          <a:xfrm>
            <a:off x="685801" y="2142067"/>
            <a:ext cx="10131300" cy="3649200"/>
          </a:xfrm>
          <a:prstGeom prst="rect">
            <a:avLst/>
          </a:prstGeom>
        </p:spPr>
        <p:txBody>
          <a:bodyPr spcFirstLastPara="1" wrap="square" lIns="91425" tIns="45700" rIns="91425" bIns="45700" anchor="ctr" anchorCtr="0">
            <a:normAutofit/>
          </a:bodyPr>
          <a:lstStyle/>
          <a:p>
            <a:pPr marL="0" lvl="0" indent="0" algn="l" rtl="0">
              <a:spcBef>
                <a:spcPts val="0"/>
              </a:spcBef>
              <a:spcAft>
                <a:spcPts val="10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5"/>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82" name="Google Shape;182;p25"/>
          <p:cNvSpPr txBox="1">
            <a:spLocks noGrp="1"/>
          </p:cNvSpPr>
          <p:nvPr>
            <p:ph type="body" idx="1"/>
          </p:nvPr>
        </p:nvSpPr>
        <p:spPr>
          <a:xfrm>
            <a:off x="685801" y="2142067"/>
            <a:ext cx="10131300" cy="3649200"/>
          </a:xfrm>
          <a:prstGeom prst="rect">
            <a:avLst/>
          </a:prstGeom>
        </p:spPr>
        <p:txBody>
          <a:bodyPr spcFirstLastPara="1" wrap="square" lIns="91425" tIns="45700" rIns="91425" bIns="45700" anchor="ctr" anchorCtr="0">
            <a:normAutofit/>
          </a:bodyPr>
          <a:lstStyle/>
          <a:p>
            <a:pPr marL="0" lvl="0" indent="0" algn="l" rtl="0">
              <a:spcBef>
                <a:spcPts val="0"/>
              </a:spcBef>
              <a:spcAft>
                <a:spcPts val="1000"/>
              </a:spcAft>
              <a:buNone/>
            </a:pPr>
            <a:endParaRPr/>
          </a:p>
        </p:txBody>
      </p:sp>
      <p:pic>
        <p:nvPicPr>
          <p:cNvPr id="183" name="Google Shape;183;p25"/>
          <p:cNvPicPr preferRelativeResize="0"/>
          <p:nvPr/>
        </p:nvPicPr>
        <p:blipFill>
          <a:blip r:embed="rId3">
            <a:alphaModFix/>
          </a:blip>
          <a:stretch>
            <a:fillRect/>
          </a:stretch>
        </p:blipFill>
        <p:spPr>
          <a:xfrm>
            <a:off x="-310575" y="0"/>
            <a:ext cx="12385200" cy="6966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89" name="Google Shape;189;p26"/>
          <p:cNvSpPr txBox="1">
            <a:spLocks noGrp="1"/>
          </p:cNvSpPr>
          <p:nvPr>
            <p:ph type="body" idx="1"/>
          </p:nvPr>
        </p:nvSpPr>
        <p:spPr>
          <a:xfrm>
            <a:off x="685800" y="2142075"/>
            <a:ext cx="11210100" cy="3649200"/>
          </a:xfrm>
          <a:prstGeom prst="rect">
            <a:avLst/>
          </a:prstGeom>
        </p:spPr>
        <p:txBody>
          <a:bodyPr spcFirstLastPara="1" wrap="square" lIns="91425" tIns="45700" rIns="91425" bIns="45700" anchor="ctr" anchorCtr="0">
            <a:normAutofit/>
          </a:bodyPr>
          <a:lstStyle/>
          <a:p>
            <a:pPr marL="0" lvl="0" indent="0" algn="l" rtl="0">
              <a:spcBef>
                <a:spcPts val="0"/>
              </a:spcBef>
              <a:spcAft>
                <a:spcPts val="1000"/>
              </a:spcAft>
              <a:buNone/>
            </a:pPr>
            <a:r>
              <a:rPr lang="en-US" sz="4800" b="1">
                <a:solidFill>
                  <a:srgbClr val="FFFF00"/>
                </a:solidFill>
              </a:rPr>
              <a:t>Shedim- Heb. pl. n - ‘shud’ v. - to act violently, lay waste, to devastate, that which brings destruction.</a:t>
            </a:r>
            <a:r>
              <a:rPr lang="en-US" b="1"/>
              <a:t> </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95" name="Google Shape;195;p27"/>
          <p:cNvSpPr txBox="1">
            <a:spLocks noGrp="1"/>
          </p:cNvSpPr>
          <p:nvPr>
            <p:ph type="body" idx="1"/>
          </p:nvPr>
        </p:nvSpPr>
        <p:spPr>
          <a:xfrm>
            <a:off x="685800" y="796300"/>
            <a:ext cx="11145000" cy="5671800"/>
          </a:xfrm>
          <a:prstGeom prst="rect">
            <a:avLst/>
          </a:prstGeom>
        </p:spPr>
        <p:txBody>
          <a:bodyPr spcFirstLastPara="1" wrap="square" lIns="91425" tIns="45700" rIns="91425" bIns="45700" anchor="ctr" anchorCtr="0">
            <a:normAutofit/>
          </a:bodyPr>
          <a:lstStyle/>
          <a:p>
            <a:pPr marL="0" lvl="0" indent="0" algn="l" rtl="0">
              <a:lnSpc>
                <a:spcPct val="115000"/>
              </a:lnSpc>
              <a:spcBef>
                <a:spcPts val="0"/>
              </a:spcBef>
              <a:spcAft>
                <a:spcPts val="0"/>
              </a:spcAft>
              <a:buClr>
                <a:schemeClr val="dk1"/>
              </a:buClr>
              <a:buSzPts val="1100"/>
              <a:buFont typeface="Arial"/>
              <a:buNone/>
            </a:pPr>
            <a:r>
              <a:rPr lang="en-US" sz="4800" b="1">
                <a:solidFill>
                  <a:srgbClr val="FFFF0B"/>
                </a:solidFill>
                <a:latin typeface="Arial"/>
                <a:ea typeface="Arial"/>
                <a:cs typeface="Arial"/>
                <a:sym typeface="Arial"/>
              </a:rPr>
              <a:t>Daimonion- Greek- a spirit, a principality, an occult entity, - a god. </a:t>
            </a:r>
            <a:endParaRPr sz="4800" b="1">
              <a:solidFill>
                <a:srgbClr val="FFFF0B"/>
              </a:solidFill>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r>
              <a:rPr lang="en-US" sz="4800" b="1">
                <a:solidFill>
                  <a:srgbClr val="FFFF0B"/>
                </a:solidFill>
                <a:latin typeface="Arial"/>
                <a:ea typeface="Arial"/>
                <a:cs typeface="Arial"/>
                <a:sym typeface="Arial"/>
              </a:rPr>
              <a:t>Both Deut 32:17 and Psalm 106:36-37  translate Shedim as </a:t>
            </a:r>
            <a:r>
              <a:rPr lang="en-US" sz="4800" b="1" i="1" u="sng">
                <a:solidFill>
                  <a:srgbClr val="FFFF0B"/>
                </a:solidFill>
                <a:latin typeface="Arial"/>
                <a:ea typeface="Arial"/>
                <a:cs typeface="Arial"/>
                <a:sym typeface="Arial"/>
              </a:rPr>
              <a:t>daimoniois</a:t>
            </a:r>
            <a:endParaRPr sz="4800" b="1" i="1" u="sng">
              <a:solidFill>
                <a:srgbClr val="FFFF0B"/>
              </a:solidFill>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r>
              <a:rPr lang="en-US" sz="4800" b="1" i="1">
                <a:solidFill>
                  <a:srgbClr val="FFFF0B"/>
                </a:solidFill>
                <a:latin typeface="Arial"/>
                <a:ea typeface="Arial"/>
                <a:cs typeface="Arial"/>
                <a:sym typeface="Arial"/>
              </a:rPr>
              <a:t>‘gods’ are demons!</a:t>
            </a:r>
            <a:endParaRPr sz="4800" b="1" i="1">
              <a:solidFill>
                <a:srgbClr val="FFFF0B"/>
              </a:solidFill>
              <a:latin typeface="Arial"/>
              <a:ea typeface="Arial"/>
              <a:cs typeface="Arial"/>
              <a:sym typeface="Arial"/>
            </a:endParaRPr>
          </a:p>
          <a:p>
            <a:pPr marL="0" lvl="0" indent="0" algn="l" rtl="0">
              <a:spcBef>
                <a:spcPts val="800"/>
              </a:spcBef>
              <a:spcAft>
                <a:spcPts val="10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8"/>
          <p:cNvSpPr txBox="1">
            <a:spLocks noGrp="1"/>
          </p:cNvSpPr>
          <p:nvPr>
            <p:ph type="title"/>
          </p:nvPr>
        </p:nvSpPr>
        <p:spPr>
          <a:xfrm>
            <a:off x="685801" y="609600"/>
            <a:ext cx="10131300" cy="1456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201" name="Google Shape;201;p28"/>
          <p:cNvSpPr txBox="1">
            <a:spLocks noGrp="1"/>
          </p:cNvSpPr>
          <p:nvPr>
            <p:ph type="body" idx="1"/>
          </p:nvPr>
        </p:nvSpPr>
        <p:spPr>
          <a:xfrm>
            <a:off x="685801" y="2142067"/>
            <a:ext cx="10131300" cy="3649200"/>
          </a:xfrm>
          <a:prstGeom prst="rect">
            <a:avLst/>
          </a:prstGeom>
        </p:spPr>
        <p:txBody>
          <a:bodyPr spcFirstLastPara="1" wrap="square" lIns="91425" tIns="45700" rIns="91425" bIns="45700" anchor="ctr" anchorCtr="0">
            <a:normAutofit/>
          </a:bodyPr>
          <a:lstStyle/>
          <a:p>
            <a:pPr marL="0" lvl="0" indent="0" algn="l" rtl="0">
              <a:spcBef>
                <a:spcPts val="0"/>
              </a:spcBef>
              <a:spcAft>
                <a:spcPts val="1000"/>
              </a:spcAft>
              <a:buNone/>
            </a:pPr>
            <a:endParaRPr/>
          </a:p>
        </p:txBody>
      </p:sp>
    </p:spTree>
  </p:cSld>
  <p:clrMapOvr>
    <a:masterClrMapping/>
  </p:clrMapOvr>
</p:sld>
</file>

<file path=ppt/theme/theme1.xml><?xml version="1.0" encoding="utf-8"?>
<a:theme xmlns:a="http://schemas.openxmlformats.org/drawingml/2006/main" name="Celestial">
  <a:themeElements>
    <a:clrScheme name="Celestial">
      <a:dk1>
        <a:srgbClr val="000000"/>
      </a:dk1>
      <a:lt1>
        <a:srgbClr val="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2584</Words>
  <Application>Microsoft Office PowerPoint</Application>
  <PresentationFormat>Custom</PresentationFormat>
  <Paragraphs>118</Paragraphs>
  <Slides>54</Slides>
  <Notes>54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Roboto</vt:lpstr>
      <vt:lpstr>Courier New</vt:lpstr>
      <vt:lpstr>Celestial</vt:lpstr>
      <vt:lpstr>PowerPoint Presentation</vt:lpstr>
      <vt:lpstr>PowerPoint Presentation</vt:lpstr>
      <vt:lpstr>Who was Moloch?</vt:lpstr>
      <vt:lpstr>PowerPoint Presentation</vt:lpstr>
      <vt:lpstr>PowerPoint Presentation</vt:lpstr>
      <vt:lpstr>PowerPoint Presentation</vt:lpstr>
      <vt:lpstr>PowerPoint Presentation</vt:lpstr>
      <vt:lpstr>PowerPoint Presentation</vt:lpstr>
      <vt:lpstr>PowerPoint Presentation</vt:lpstr>
      <vt:lpstr>1 Kings 11</vt:lpstr>
      <vt:lpstr>2 Kings 22</vt:lpstr>
      <vt:lpstr>PowerPoint Presentation</vt:lpstr>
      <vt:lpstr>PowerPoint Presentation</vt:lpstr>
      <vt:lpstr>2Kings 22:11</vt:lpstr>
      <vt:lpstr>PowerPoint Presentation</vt:lpstr>
      <vt:lpstr>PowerPoint Presentation</vt:lpstr>
      <vt:lpstr>They Found the Law in the Temple</vt:lpstr>
      <vt:lpstr>2 Kings 21 </vt:lpstr>
      <vt:lpstr>PowerPoint Presentation</vt:lpstr>
      <vt:lpstr>Manasseh     2 Kings 21</vt:lpstr>
      <vt:lpstr>PowerPoint Presentation</vt:lpstr>
      <vt:lpstr>2 Kings 21</vt:lpstr>
      <vt:lpstr>“He did more evil than the Amorites” </vt:lpstr>
      <vt:lpstr>Judgement tied to a Promise of Blessing  Genesis 15:13-16</vt:lpstr>
      <vt:lpstr>PowerPoint Presentation</vt:lpstr>
      <vt:lpstr>PowerPoint Presentation</vt:lpstr>
      <vt:lpstr>PowerPoint Presentation</vt:lpstr>
      <vt:lpstr>PowerPoint Presentation</vt:lpstr>
      <vt:lpstr>PowerPoint Presentation</vt:lpstr>
      <vt:lpstr>PowerPoint Presentation</vt:lpstr>
      <vt:lpstr>2 Peter 2</vt:lpstr>
      <vt:lpstr>2 Peter 2:9,10</vt:lpstr>
      <vt:lpstr>2 Peter 3 </vt:lpstr>
      <vt:lpstr>2 Peter 3</vt:lpstr>
      <vt:lpstr>PowerPoint Presentation</vt:lpstr>
      <vt:lpstr>2 Peter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Highest Priorities: </vt:lpstr>
      <vt:lpstr>PowerPoint Presentation</vt:lpstr>
      <vt:lpstr>2 Chronicles 7:14,15</vt:lpstr>
      <vt:lpstr>The Call of the hour is this:</vt:lpstr>
      <vt:lpstr>Plunder the Strong Man (Matt 12)</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LifeGate</dc:creator>
  <cp:lastModifiedBy>LifeGate</cp:lastModifiedBy>
  <cp:revision>1</cp:revision>
  <dcterms:modified xsi:type="dcterms:W3CDTF">2023-01-22T15:44:44Z</dcterms:modified>
</cp:coreProperties>
</file>