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379" r:id="rId3"/>
    <p:sldId id="383" r:id="rId4"/>
    <p:sldId id="361" r:id="rId5"/>
    <p:sldId id="362" r:id="rId6"/>
    <p:sldId id="370" r:id="rId7"/>
    <p:sldId id="369" r:id="rId8"/>
    <p:sldId id="368" r:id="rId9"/>
    <p:sldId id="322" r:id="rId10"/>
    <p:sldId id="373" r:id="rId11"/>
    <p:sldId id="349" r:id="rId12"/>
    <p:sldId id="342" r:id="rId13"/>
    <p:sldId id="343" r:id="rId14"/>
    <p:sldId id="344" r:id="rId15"/>
    <p:sldId id="341" r:id="rId16"/>
    <p:sldId id="375" r:id="rId17"/>
    <p:sldId id="364" r:id="rId18"/>
    <p:sldId id="371" r:id="rId19"/>
    <p:sldId id="372" r:id="rId20"/>
    <p:sldId id="376" r:id="rId21"/>
    <p:sldId id="377" r:id="rId22"/>
    <p:sldId id="380" r:id="rId23"/>
    <p:sldId id="360" r:id="rId24"/>
    <p:sldId id="363" r:id="rId25"/>
    <p:sldId id="357" r:id="rId26"/>
    <p:sldId id="355" r:id="rId27"/>
    <p:sldId id="356" r:id="rId28"/>
    <p:sldId id="358" r:id="rId29"/>
    <p:sldId id="365" r:id="rId30"/>
    <p:sldId id="339" r:id="rId31"/>
    <p:sldId id="338" r:id="rId32"/>
    <p:sldId id="345" r:id="rId33"/>
    <p:sldId id="292" r:id="rId34"/>
    <p:sldId id="315" r:id="rId35"/>
    <p:sldId id="295" r:id="rId36"/>
    <p:sldId id="346" r:id="rId37"/>
    <p:sldId id="352" r:id="rId38"/>
    <p:sldId id="353" r:id="rId39"/>
    <p:sldId id="354" r:id="rId40"/>
    <p:sldId id="275" r:id="rId41"/>
    <p:sldId id="366" r:id="rId42"/>
    <p:sldId id="378" r:id="rId43"/>
    <p:sldId id="381" r:id="rId44"/>
    <p:sldId id="382" r:id="rId45"/>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2D14"/>
    <a:srgbClr val="4D4D4D"/>
    <a:srgbClr val="DEDEDE"/>
    <a:srgbClr val="35759D"/>
    <a:srgbClr val="35B19D"/>
    <a:srgbClr val="20A6C6"/>
    <a:srgbClr val="0033CC"/>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546" autoAdjust="0"/>
    <p:restoredTop sz="95636" autoAdjust="0"/>
  </p:normalViewPr>
  <p:slideViewPr>
    <p:cSldViewPr>
      <p:cViewPr>
        <p:scale>
          <a:sx n="70" d="100"/>
          <a:sy n="70" d="100"/>
        </p:scale>
        <p:origin x="-2730" y="-840"/>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17B0B04-992D-429C-9899-1036119F3C58}" type="slidenum">
              <a:rPr lang="en-US" altLang="en-US"/>
              <a:pPr/>
              <a:t>‹#›</a:t>
            </a:fld>
            <a:endParaRPr lang="en-US" altLang="en-US"/>
          </a:p>
        </p:txBody>
      </p:sp>
    </p:spTree>
    <p:extLst>
      <p:ext uri="{BB962C8B-B14F-4D97-AF65-F5344CB8AC3E}">
        <p14:creationId xmlns:p14="http://schemas.microsoft.com/office/powerpoint/2010/main" val="340932624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C7A5E5-653B-4F68-BB4A-EB3733C49138}" type="slidenum">
              <a:rPr lang="en-US" altLang="en-US"/>
              <a:pPr/>
              <a:t>1</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2/12/2023 9:30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2/12/2023 9:30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5334000"/>
            <a:ext cx="7772400" cy="70485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algn="r">
              <a:defRPr sz="3600">
                <a:solidFill>
                  <a:schemeClr val="bg1"/>
                </a:solidFill>
              </a:defRPr>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990600" y="5867400"/>
            <a:ext cx="7772400" cy="53340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marL="0" indent="0" algn="r">
              <a:buFontTx/>
              <a:buNone/>
              <a:defRPr sz="2400">
                <a:solidFill>
                  <a:schemeClr val="bg1"/>
                </a:solidFill>
              </a:defRPr>
            </a:lvl1pPr>
          </a:lstStyle>
          <a:p>
            <a:pPr lvl="0"/>
            <a:r>
              <a:rPr lang="en-US" alt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8300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8"/>
            <a:ext cx="18288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417638"/>
            <a:ext cx="53340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2486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9387987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19008354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5900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0387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5021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78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88663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52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81410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4651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2438400"/>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61950" y="6135469"/>
            <a:ext cx="8305800" cy="646331"/>
          </a:xfrm>
          <a:prstGeom prst="rect">
            <a:avLst/>
          </a:prstGeom>
          <a:noFill/>
        </p:spPr>
        <p:txBody>
          <a:bodyPr wrap="square" rtlCol="0">
            <a:spAutoFit/>
          </a:bodyPr>
          <a:lstStyle/>
          <a:p>
            <a:pPr algn="ctr"/>
            <a:r>
              <a:rPr lang="en-US" sz="3600" b="1" dirty="0" smtClean="0">
                <a:effectLst>
                  <a:outerShdw blurRad="38100" dist="38100" dir="2700000" algn="tl">
                    <a:srgbClr val="000000">
                      <a:alpha val="43137"/>
                    </a:srgbClr>
                  </a:outerShdw>
                </a:effectLst>
              </a:rPr>
              <a:t>Sunday, February 12, 2023</a:t>
            </a:r>
          </a:p>
        </p:txBody>
      </p:sp>
      <p:sp>
        <p:nvSpPr>
          <p:cNvPr id="5" name="TextBox 4"/>
          <p:cNvSpPr txBox="1"/>
          <p:nvPr/>
        </p:nvSpPr>
        <p:spPr>
          <a:xfrm>
            <a:off x="990600" y="5540514"/>
            <a:ext cx="72390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rPr>
              <a:t>A SERMON FOR LIFEGATE</a:t>
            </a:r>
            <a:endParaRPr lang="en-US" sz="4000" b="1" dirty="0">
              <a:effectLst>
                <a:outerShdw blurRad="38100" dist="38100" dir="2700000" algn="tl">
                  <a:srgbClr val="000000">
                    <a:alpha val="43137"/>
                  </a:srgbClr>
                </a:outerShdw>
              </a:effectLst>
            </a:endParaRPr>
          </a:p>
        </p:txBody>
      </p:sp>
      <p:sp>
        <p:nvSpPr>
          <p:cNvPr id="6" name="TextBox 5"/>
          <p:cNvSpPr txBox="1"/>
          <p:nvPr/>
        </p:nvSpPr>
        <p:spPr>
          <a:xfrm>
            <a:off x="1905000" y="3276600"/>
            <a:ext cx="5334000" cy="707886"/>
          </a:xfrm>
          <a:prstGeom prst="rect">
            <a:avLst/>
          </a:prstGeom>
          <a:noFill/>
        </p:spPr>
        <p:txBody>
          <a:bodyPr wrap="square" rtlCol="0">
            <a:spAutoFit/>
          </a:bodyPr>
          <a:lstStyle/>
          <a:p>
            <a:r>
              <a:rPr lang="en-US" sz="4000" b="1" dirty="0" smtClean="0">
                <a:solidFill>
                  <a:schemeClr val="accent4">
                    <a:lumMod val="10000"/>
                  </a:schemeClr>
                </a:solidFill>
                <a:latin typeface="AR JULIAN" panose="02000000000000000000" pitchFamily="2" charset="0"/>
              </a:rPr>
              <a:t>Part 3</a:t>
            </a:r>
            <a:endParaRPr lang="en-US" sz="4000" b="1" dirty="0">
              <a:solidFill>
                <a:schemeClr val="accent4">
                  <a:lumMod val="10000"/>
                </a:schemeClr>
              </a:solidFill>
              <a:latin typeface="AR JULIAN" panose="02000000000000000000" pitchFamily="2" charset="0"/>
            </a:endParaRPr>
          </a:p>
        </p:txBody>
      </p:sp>
      <p:pic>
        <p:nvPicPr>
          <p:cNvPr id="7" name="Picture 6"/>
          <p:cNvPicPr/>
          <p:nvPr/>
        </p:nvPicPr>
        <p:blipFill rotWithShape="1">
          <a:blip r:embed="rId4"/>
          <a:srcRect l="1089" t="2112" b="3520"/>
          <a:stretch/>
        </p:blipFill>
        <p:spPr bwMode="auto">
          <a:xfrm>
            <a:off x="1068309" y="457200"/>
            <a:ext cx="7055246" cy="2849245"/>
          </a:xfrm>
          <a:prstGeom prst="rect">
            <a:avLst/>
          </a:prstGeom>
          <a:ln w="28575">
            <a:solidFill>
              <a:schemeClr val="bg1"/>
            </a:solidFill>
          </a:ln>
          <a:extLst>
            <a:ext uri="{53640926-AAD7-44D8-BBD7-CCE9431645EC}">
              <a14:shadowObscured xmlns:a14="http://schemas.microsoft.com/office/drawing/2010/main"/>
            </a:ext>
          </a:extLst>
        </p:spPr>
      </p:pic>
      <p:sp>
        <p:nvSpPr>
          <p:cNvPr id="2" name="Rectangle 1"/>
          <p:cNvSpPr/>
          <p:nvPr/>
        </p:nvSpPr>
        <p:spPr>
          <a:xfrm>
            <a:off x="457200" y="3886200"/>
            <a:ext cx="8077200" cy="1569660"/>
          </a:xfrm>
          <a:prstGeom prst="rect">
            <a:avLst/>
          </a:prstGeom>
        </p:spPr>
        <p:txBody>
          <a:bodyPr wrap="square">
            <a:spAutoFit/>
          </a:bodyPr>
          <a:lstStyle/>
          <a:p>
            <a:r>
              <a:rPr lang="en-US" b="1" dirty="0" smtClean="0">
                <a:effectLst>
                  <a:outerShdw blurRad="38100" dist="38100" dir="2700000" algn="tl">
                    <a:srgbClr val="000000">
                      <a:alpha val="43137"/>
                    </a:srgbClr>
                  </a:outerShdw>
                </a:effectLst>
              </a:rPr>
              <a:t>“Marriage </a:t>
            </a:r>
            <a:r>
              <a:rPr lang="en-US" b="1" dirty="0">
                <a:effectLst>
                  <a:outerShdw blurRad="38100" dist="38100" dir="2700000" algn="tl">
                    <a:srgbClr val="000000">
                      <a:alpha val="43137"/>
                    </a:srgbClr>
                  </a:outerShdw>
                </a:effectLst>
              </a:rPr>
              <a:t>should be honored by all, and the marriage bed kept </a:t>
            </a:r>
            <a:r>
              <a:rPr lang="en-US" b="1" dirty="0" smtClean="0">
                <a:effectLst>
                  <a:outerShdw blurRad="38100" dist="38100" dir="2700000" algn="tl">
                    <a:srgbClr val="000000">
                      <a:alpha val="43137"/>
                    </a:srgbClr>
                  </a:outerShdw>
                </a:effectLst>
              </a:rPr>
              <a:t>pure- Keep </a:t>
            </a:r>
            <a:r>
              <a:rPr lang="en-US" b="1" dirty="0">
                <a:effectLst>
                  <a:outerShdw blurRad="38100" dist="38100" dir="2700000" algn="tl">
                    <a:srgbClr val="000000">
                      <a:alpha val="43137"/>
                    </a:srgbClr>
                  </a:outerShdw>
                </a:effectLst>
              </a:rPr>
              <a:t>your lives free from the love of money and be content with what you </a:t>
            </a:r>
            <a:r>
              <a:rPr lang="en-US" b="1" dirty="0" smtClean="0">
                <a:effectLst>
                  <a:outerShdw blurRad="38100" dist="38100" dir="2700000" algn="tl">
                    <a:srgbClr val="000000">
                      <a:alpha val="43137"/>
                    </a:srgbClr>
                  </a:outerShdw>
                </a:effectLst>
              </a:rPr>
              <a:t>have." </a:t>
            </a:r>
          </a:p>
          <a:p>
            <a:r>
              <a:rPr lang="en-US" b="1" dirty="0" smtClean="0">
                <a:effectLst>
                  <a:outerShdw blurRad="38100" dist="38100" dir="2700000" algn="tl">
                    <a:srgbClr val="000000">
                      <a:alpha val="43137"/>
                    </a:srgbClr>
                  </a:outerShdw>
                </a:effectLst>
              </a:rPr>
              <a:t>Hebrews </a:t>
            </a:r>
            <a:r>
              <a:rPr lang="en-US" b="1" dirty="0">
                <a:effectLst>
                  <a:outerShdw blurRad="38100" dist="38100" dir="2700000" algn="tl">
                    <a:srgbClr val="000000">
                      <a:alpha val="43137"/>
                    </a:srgbClr>
                  </a:outerShdw>
                </a:effectLst>
              </a:rPr>
              <a:t>13:4-5 (NIV)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76200"/>
            <a:ext cx="8610600" cy="1384995"/>
          </a:xfrm>
          <a:prstGeom prst="rect">
            <a:avLst/>
          </a:prstGeom>
          <a:solidFill>
            <a:schemeClr val="accent1">
              <a:alpha val="42000"/>
            </a:schemeClr>
          </a:solidFill>
        </p:spPr>
        <p:txBody>
          <a:bodyPr wrap="square">
            <a:spAutoFit/>
          </a:bodyPr>
          <a:lstStyle/>
          <a:p>
            <a:pPr algn="ctr"/>
            <a:r>
              <a:rPr lang="en-US" sz="2800" b="1" dirty="0" smtClean="0">
                <a:solidFill>
                  <a:srgbClr val="FFFF00"/>
                </a:solidFill>
                <a:effectLst>
                  <a:outerShdw blurRad="38100" dist="38100" dir="2700000" algn="tl">
                    <a:srgbClr val="000000">
                      <a:alpha val="43137"/>
                    </a:srgbClr>
                  </a:outerShdw>
                </a:effectLst>
              </a:rPr>
              <a:t>SOME OF YOU HAVE BEEN ABUSED </a:t>
            </a:r>
          </a:p>
          <a:p>
            <a:pPr algn="ctr"/>
            <a:r>
              <a:rPr lang="en-US" sz="2800" b="1" dirty="0" smtClean="0">
                <a:solidFill>
                  <a:srgbClr val="FFFF00"/>
                </a:solidFill>
                <a:effectLst>
                  <a:outerShdw blurRad="38100" dist="38100" dir="2700000" algn="tl">
                    <a:srgbClr val="000000">
                      <a:alpha val="43137"/>
                    </a:srgbClr>
                  </a:outerShdw>
                </a:effectLst>
              </a:rPr>
              <a:t>– YOU EXPERIENCED THINGS THAT RUINED YOUR INNOCENCE OR YOUR CREDIT</a:t>
            </a:r>
            <a:endParaRPr lang="en-US" sz="2800" b="1" dirty="0">
              <a:solidFill>
                <a:srgbClr val="FFFF00"/>
              </a:solidFill>
              <a:effectLst>
                <a:outerShdw blurRad="38100" dist="38100" dir="2700000" algn="tl">
                  <a:srgbClr val="000000">
                    <a:alpha val="43137"/>
                  </a:srgbClr>
                </a:outerShdw>
              </a:effectLst>
            </a:endParaRPr>
          </a:p>
        </p:txBody>
      </p:sp>
      <p:sp>
        <p:nvSpPr>
          <p:cNvPr id="6" name="Rectangle 5"/>
          <p:cNvSpPr/>
          <p:nvPr/>
        </p:nvSpPr>
        <p:spPr>
          <a:xfrm>
            <a:off x="381000" y="2057400"/>
            <a:ext cx="8382000" cy="2862322"/>
          </a:xfrm>
          <a:prstGeom prst="rect">
            <a:avLst/>
          </a:prstGeom>
        </p:spPr>
        <p:txBody>
          <a:bodyPr wrap="square">
            <a:spAutoFit/>
          </a:bodyPr>
          <a:lstStyle/>
          <a:p>
            <a:pPr algn="l"/>
            <a:r>
              <a:rPr lang="en-US" sz="3600" dirty="0" smtClean="0"/>
              <a:t>Then </a:t>
            </a:r>
            <a:r>
              <a:rPr lang="en-US" sz="3600" dirty="0"/>
              <a:t>they cried to the LORD in their trouble, and </a:t>
            </a:r>
            <a:r>
              <a:rPr lang="en-US" sz="3600" dirty="0" smtClean="0"/>
              <a:t>He </a:t>
            </a:r>
            <a:r>
              <a:rPr lang="en-US" sz="3600" dirty="0"/>
              <a:t>saved them from their distress. 20  He sent forth </a:t>
            </a:r>
            <a:r>
              <a:rPr lang="en-US" sz="3600" dirty="0" smtClean="0"/>
              <a:t>His Word </a:t>
            </a:r>
            <a:r>
              <a:rPr lang="en-US" sz="3600" dirty="0"/>
              <a:t>and healed them; </a:t>
            </a:r>
            <a:r>
              <a:rPr lang="en-US" sz="3600" dirty="0" smtClean="0"/>
              <a:t>He </a:t>
            </a:r>
            <a:r>
              <a:rPr lang="en-US" sz="3600" dirty="0"/>
              <a:t>rescued them from the grave. </a:t>
            </a:r>
            <a:r>
              <a:rPr lang="en-US" sz="3600" dirty="0" smtClean="0"/>
              <a:t>Psalm </a:t>
            </a:r>
            <a:r>
              <a:rPr lang="en-US" sz="3600" dirty="0"/>
              <a:t>107:19-20 (NIV) </a:t>
            </a:r>
          </a:p>
        </p:txBody>
      </p:sp>
    </p:spTree>
    <p:extLst>
      <p:ext uri="{BB962C8B-B14F-4D97-AF65-F5344CB8AC3E}">
        <p14:creationId xmlns:p14="http://schemas.microsoft.com/office/powerpoint/2010/main" val="1584479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ock Climb Tetonia, The Gun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813331"/>
            <a:ext cx="4114800" cy="4649492"/>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533400" y="152400"/>
            <a:ext cx="81534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kern="0" dirty="0" smtClean="0">
                <a:solidFill>
                  <a:srgbClr val="FFFF00"/>
                </a:solidFill>
                <a:effectLst>
                  <a:outerShdw blurRad="38100" dist="38100" dir="2700000" algn="tl">
                    <a:srgbClr val="000000">
                      <a:alpha val="43137"/>
                    </a:srgbClr>
                  </a:outerShdw>
                </a:effectLst>
              </a:rPr>
              <a:t>God Is Amazing At Bringing Us All Through The Less Than Ideal </a:t>
            </a:r>
            <a:endParaRPr lang="en-US" sz="4000"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63858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 y="381000"/>
            <a:ext cx="89154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kern="0" dirty="0" smtClean="0">
                <a:solidFill>
                  <a:srgbClr val="FFFF00"/>
                </a:solidFill>
                <a:effectLst>
                  <a:outerShdw blurRad="38100" dist="38100" dir="2700000" algn="tl">
                    <a:srgbClr val="000000">
                      <a:alpha val="43137"/>
                    </a:srgbClr>
                  </a:outerShdw>
                </a:effectLst>
              </a:rPr>
              <a:t>Jesus Spoke Boldly about</a:t>
            </a:r>
          </a:p>
          <a:p>
            <a:pPr algn="ctr"/>
            <a:r>
              <a:rPr lang="en-US" sz="4000" kern="0" dirty="0" smtClean="0">
                <a:solidFill>
                  <a:srgbClr val="FFFF00"/>
                </a:solidFill>
                <a:effectLst>
                  <a:outerShdw blurRad="38100" dist="38100" dir="2700000" algn="tl">
                    <a:srgbClr val="000000">
                      <a:alpha val="43137"/>
                    </a:srgbClr>
                  </a:outerShdw>
                </a:effectLst>
              </a:rPr>
              <a:t>Finances, Sexuality, and Relationships </a:t>
            </a:r>
            <a:endParaRPr lang="en-US" sz="4000" kern="0" dirty="0">
              <a:solidFill>
                <a:srgbClr val="FFFF00"/>
              </a:solidFill>
              <a:effectLst>
                <a:outerShdw blurRad="38100" dist="38100" dir="2700000" algn="tl">
                  <a:srgbClr val="000000">
                    <a:alpha val="43137"/>
                  </a:srgbClr>
                </a:outerShdw>
              </a:effectLst>
            </a:endParaRPr>
          </a:p>
        </p:txBody>
      </p:sp>
      <p:pic>
        <p:nvPicPr>
          <p:cNvPr id="3074" name="Picture 2" descr="Pin on Mov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997149"/>
            <a:ext cx="4095307" cy="20476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8853" y="4267200"/>
            <a:ext cx="8534400" cy="2308324"/>
          </a:xfrm>
          <a:prstGeom prst="rect">
            <a:avLst/>
          </a:prstGeom>
        </p:spPr>
        <p:txBody>
          <a:bodyPr wrap="square">
            <a:spAutoFit/>
          </a:bodyPr>
          <a:lstStyle/>
          <a:p>
            <a:r>
              <a:rPr lang="en-US" dirty="0"/>
              <a:t> He went on: "What comes out of a man is what makes him 'unclean.' </a:t>
            </a:r>
            <a:r>
              <a:rPr lang="en-US" baseline="30000" dirty="0"/>
              <a:t>21 </a:t>
            </a:r>
            <a:r>
              <a:rPr lang="en-US" dirty="0"/>
              <a:t> For from within, out of men's hearts, come evil thoughts, sexual immorality, theft, murder, adultery, </a:t>
            </a:r>
            <a:r>
              <a:rPr lang="en-US" baseline="30000" dirty="0"/>
              <a:t>22 </a:t>
            </a:r>
            <a:r>
              <a:rPr lang="en-US" dirty="0"/>
              <a:t> greed, malice, deceit, lewdness, envy, slander, arrogance and folly. </a:t>
            </a:r>
            <a:r>
              <a:rPr lang="en-US" baseline="30000" dirty="0"/>
              <a:t>23 </a:t>
            </a:r>
            <a:r>
              <a:rPr lang="en-US" dirty="0"/>
              <a:t> All these evils come from inside and make a man 'unclean.'" </a:t>
            </a:r>
            <a:r>
              <a:rPr lang="en-US" b="1" dirty="0"/>
              <a:t>Mark 7:20-23 (NIV) </a:t>
            </a:r>
            <a:endParaRPr lang="en-US" dirty="0"/>
          </a:p>
        </p:txBody>
      </p:sp>
    </p:spTree>
    <p:extLst>
      <p:ext uri="{BB962C8B-B14F-4D97-AF65-F5344CB8AC3E}">
        <p14:creationId xmlns:p14="http://schemas.microsoft.com/office/powerpoint/2010/main" val="2841787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44922273"/>
              </p:ext>
            </p:extLst>
          </p:nvPr>
        </p:nvGraphicFramePr>
        <p:xfrm>
          <a:off x="457200" y="274535"/>
          <a:ext cx="8305800" cy="6141505"/>
        </p:xfrm>
        <a:graphic>
          <a:graphicData uri="http://schemas.openxmlformats.org/drawingml/2006/table">
            <a:tbl>
              <a:tblPr firstRow="1" firstCol="1" bandRow="1">
                <a:tableStyleId>{16D9F66E-5EB9-4882-86FB-DCBF35E3C3E4}</a:tableStyleId>
              </a:tblPr>
              <a:tblGrid>
                <a:gridCol w="1219200"/>
                <a:gridCol w="2590800"/>
                <a:gridCol w="2381414"/>
                <a:gridCol w="2114386"/>
              </a:tblGrid>
              <a:tr h="147570">
                <a:tc>
                  <a:txBody>
                    <a:bodyPr/>
                    <a:lstStyle/>
                    <a:p>
                      <a:pPr marL="0" marR="0">
                        <a:spcBef>
                          <a:spcPts val="0"/>
                        </a:spcBef>
                        <a:spcAft>
                          <a:spcPts val="0"/>
                        </a:spcAft>
                      </a:pPr>
                      <a:r>
                        <a:rPr lang="en-US" sz="1800" dirty="0">
                          <a:solidFill>
                            <a:srgbClr val="002060"/>
                          </a:solidFill>
                          <a:effectLst/>
                        </a:rPr>
                        <a:t>Scripture</a:t>
                      </a:r>
                      <a:endParaRPr lang="en-US" sz="1800" dirty="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800">
                          <a:solidFill>
                            <a:srgbClr val="002060"/>
                          </a:solidFill>
                          <a:effectLst/>
                        </a:rPr>
                        <a:t>Relationships</a:t>
                      </a:r>
                      <a:endParaRPr lang="en-US" sz="180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800">
                          <a:solidFill>
                            <a:srgbClr val="002060"/>
                          </a:solidFill>
                          <a:effectLst/>
                        </a:rPr>
                        <a:t>Sex</a:t>
                      </a:r>
                      <a:endParaRPr lang="en-US" sz="180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800">
                          <a:solidFill>
                            <a:srgbClr val="002060"/>
                          </a:solidFill>
                          <a:effectLst/>
                        </a:rPr>
                        <a:t>Money</a:t>
                      </a:r>
                      <a:endParaRPr lang="en-US" sz="1800">
                        <a:solidFill>
                          <a:srgbClr val="002060"/>
                        </a:solidFill>
                        <a:effectLst/>
                        <a:latin typeface="Arial"/>
                        <a:ea typeface="Calibri"/>
                      </a:endParaRPr>
                    </a:p>
                  </a:txBody>
                  <a:tcPr marL="33203" marR="33203" marT="0" marB="0"/>
                </a:tc>
              </a:tr>
              <a:tr h="147570">
                <a:tc>
                  <a:txBody>
                    <a:bodyPr/>
                    <a:lstStyle/>
                    <a:p>
                      <a:pPr marL="0" marR="0">
                        <a:spcBef>
                          <a:spcPts val="0"/>
                        </a:spcBef>
                        <a:spcAft>
                          <a:spcPts val="0"/>
                        </a:spcAft>
                      </a:pPr>
                      <a:r>
                        <a:rPr lang="en-US" sz="1800">
                          <a:solidFill>
                            <a:srgbClr val="002060"/>
                          </a:solidFill>
                          <a:effectLst/>
                        </a:rPr>
                        <a:t> </a:t>
                      </a:r>
                      <a:endParaRPr lang="en-US" sz="180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800">
                          <a:solidFill>
                            <a:srgbClr val="002060"/>
                          </a:solidFill>
                          <a:effectLst/>
                        </a:rPr>
                        <a:t> </a:t>
                      </a:r>
                      <a:endParaRPr lang="en-US" sz="180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800">
                          <a:solidFill>
                            <a:srgbClr val="002060"/>
                          </a:solidFill>
                          <a:effectLst/>
                        </a:rPr>
                        <a:t> </a:t>
                      </a:r>
                      <a:endParaRPr lang="en-US" sz="180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800">
                          <a:solidFill>
                            <a:srgbClr val="002060"/>
                          </a:solidFill>
                          <a:effectLst/>
                        </a:rPr>
                        <a:t> </a:t>
                      </a:r>
                      <a:endParaRPr lang="en-US" sz="1800">
                        <a:solidFill>
                          <a:srgbClr val="002060"/>
                        </a:solidFill>
                        <a:effectLst/>
                        <a:latin typeface="Arial"/>
                        <a:ea typeface="Calibri"/>
                      </a:endParaRPr>
                    </a:p>
                  </a:txBody>
                  <a:tcPr marL="33203" marR="33203" marT="0" marB="0"/>
                </a:tc>
              </a:tr>
              <a:tr h="354169">
                <a:tc>
                  <a:txBody>
                    <a:bodyPr/>
                    <a:lstStyle/>
                    <a:p>
                      <a:pPr marL="0" marR="0">
                        <a:spcBef>
                          <a:spcPts val="0"/>
                        </a:spcBef>
                        <a:spcAft>
                          <a:spcPts val="0"/>
                        </a:spcAft>
                      </a:pPr>
                      <a:r>
                        <a:rPr lang="en-US" sz="1400">
                          <a:solidFill>
                            <a:srgbClr val="002060"/>
                          </a:solidFill>
                          <a:effectLst/>
                        </a:rPr>
                        <a:t>Mathew 15:19</a:t>
                      </a:r>
                      <a:endParaRPr lang="en-US" sz="180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400">
                          <a:solidFill>
                            <a:srgbClr val="002060"/>
                          </a:solidFill>
                          <a:effectLst/>
                        </a:rPr>
                        <a:t>Murder</a:t>
                      </a:r>
                      <a:endParaRPr lang="en-US" sz="1800">
                        <a:solidFill>
                          <a:srgbClr val="002060"/>
                        </a:solidFill>
                        <a:effectLst/>
                      </a:endParaRPr>
                    </a:p>
                    <a:p>
                      <a:pPr marL="0" marR="0">
                        <a:spcBef>
                          <a:spcPts val="0"/>
                        </a:spcBef>
                        <a:spcAft>
                          <a:spcPts val="0"/>
                        </a:spcAft>
                      </a:pPr>
                      <a:r>
                        <a:rPr lang="en-US" sz="1400">
                          <a:solidFill>
                            <a:srgbClr val="002060"/>
                          </a:solidFill>
                          <a:effectLst/>
                        </a:rPr>
                        <a:t>False Testimony</a:t>
                      </a:r>
                      <a:endParaRPr lang="en-US" sz="1800">
                        <a:solidFill>
                          <a:srgbClr val="002060"/>
                        </a:solidFill>
                        <a:effectLst/>
                      </a:endParaRPr>
                    </a:p>
                    <a:p>
                      <a:pPr marL="0" marR="0">
                        <a:spcBef>
                          <a:spcPts val="0"/>
                        </a:spcBef>
                        <a:spcAft>
                          <a:spcPts val="0"/>
                        </a:spcAft>
                      </a:pPr>
                      <a:r>
                        <a:rPr lang="en-US" sz="1400">
                          <a:solidFill>
                            <a:srgbClr val="002060"/>
                          </a:solidFill>
                          <a:effectLst/>
                        </a:rPr>
                        <a:t>Slander</a:t>
                      </a:r>
                      <a:endParaRPr lang="en-US" sz="180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400" dirty="0">
                          <a:solidFill>
                            <a:srgbClr val="002060"/>
                          </a:solidFill>
                          <a:effectLst/>
                        </a:rPr>
                        <a:t>Adultery</a:t>
                      </a:r>
                      <a:endParaRPr lang="en-US" sz="1800" dirty="0">
                        <a:solidFill>
                          <a:srgbClr val="002060"/>
                        </a:solidFill>
                        <a:effectLst/>
                      </a:endParaRPr>
                    </a:p>
                    <a:p>
                      <a:pPr marL="0" marR="0">
                        <a:spcBef>
                          <a:spcPts val="0"/>
                        </a:spcBef>
                        <a:spcAft>
                          <a:spcPts val="0"/>
                        </a:spcAft>
                      </a:pPr>
                      <a:r>
                        <a:rPr lang="en-US" sz="1400" dirty="0">
                          <a:solidFill>
                            <a:srgbClr val="002060"/>
                          </a:solidFill>
                          <a:effectLst/>
                        </a:rPr>
                        <a:t>Sexual </a:t>
                      </a:r>
                      <a:r>
                        <a:rPr lang="en-US" sz="1400" dirty="0" smtClean="0">
                          <a:solidFill>
                            <a:srgbClr val="002060"/>
                          </a:solidFill>
                          <a:effectLst/>
                        </a:rPr>
                        <a:t>immorality</a:t>
                      </a:r>
                    </a:p>
                    <a:p>
                      <a:pPr marL="0" marR="0">
                        <a:spcBef>
                          <a:spcPts val="0"/>
                        </a:spcBef>
                        <a:spcAft>
                          <a:spcPts val="0"/>
                        </a:spcAft>
                      </a:pPr>
                      <a:r>
                        <a:rPr lang="en-US" sz="1400" dirty="0" smtClean="0">
                          <a:solidFill>
                            <a:srgbClr val="002060"/>
                          </a:solidFill>
                          <a:effectLst/>
                          <a:latin typeface="Arial"/>
                          <a:ea typeface="Calibri"/>
                        </a:rPr>
                        <a:t>Evil thoughts </a:t>
                      </a:r>
                      <a:endParaRPr lang="en-US" sz="1800" dirty="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400">
                          <a:solidFill>
                            <a:srgbClr val="002060"/>
                          </a:solidFill>
                          <a:effectLst/>
                        </a:rPr>
                        <a:t>Theft</a:t>
                      </a:r>
                      <a:endParaRPr lang="en-US" sz="1800">
                        <a:solidFill>
                          <a:srgbClr val="002060"/>
                        </a:solidFill>
                        <a:effectLst/>
                        <a:latin typeface="Arial"/>
                        <a:ea typeface="Calibri"/>
                      </a:endParaRPr>
                    </a:p>
                  </a:txBody>
                  <a:tcPr marL="33203" marR="33203" marT="0" marB="0"/>
                </a:tc>
              </a:tr>
              <a:tr h="826394">
                <a:tc>
                  <a:txBody>
                    <a:bodyPr/>
                    <a:lstStyle/>
                    <a:p>
                      <a:pPr marL="0" marR="0">
                        <a:spcBef>
                          <a:spcPts val="0"/>
                        </a:spcBef>
                        <a:spcAft>
                          <a:spcPts val="0"/>
                        </a:spcAft>
                      </a:pPr>
                      <a:r>
                        <a:rPr lang="en-US" sz="1400">
                          <a:solidFill>
                            <a:srgbClr val="002060"/>
                          </a:solidFill>
                          <a:effectLst/>
                        </a:rPr>
                        <a:t>Mark </a:t>
                      </a:r>
                      <a:endParaRPr lang="en-US" sz="1800">
                        <a:solidFill>
                          <a:srgbClr val="002060"/>
                        </a:solidFill>
                        <a:effectLst/>
                      </a:endParaRPr>
                    </a:p>
                    <a:p>
                      <a:pPr marL="0" marR="0">
                        <a:spcBef>
                          <a:spcPts val="0"/>
                        </a:spcBef>
                        <a:spcAft>
                          <a:spcPts val="0"/>
                        </a:spcAft>
                      </a:pPr>
                      <a:r>
                        <a:rPr lang="en-US" sz="1400">
                          <a:solidFill>
                            <a:srgbClr val="002060"/>
                          </a:solidFill>
                          <a:effectLst/>
                        </a:rPr>
                        <a:t>7:21-23</a:t>
                      </a:r>
                      <a:endParaRPr lang="en-US" sz="180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400" dirty="0" smtClean="0">
                          <a:solidFill>
                            <a:srgbClr val="002060"/>
                          </a:solidFill>
                          <a:effectLst/>
                        </a:rPr>
                        <a:t>Murder</a:t>
                      </a:r>
                      <a:endParaRPr lang="en-US" sz="1800" dirty="0">
                        <a:solidFill>
                          <a:srgbClr val="002060"/>
                        </a:solidFill>
                        <a:effectLst/>
                      </a:endParaRPr>
                    </a:p>
                    <a:p>
                      <a:pPr marL="0" marR="0">
                        <a:spcBef>
                          <a:spcPts val="0"/>
                        </a:spcBef>
                        <a:spcAft>
                          <a:spcPts val="0"/>
                        </a:spcAft>
                      </a:pPr>
                      <a:r>
                        <a:rPr lang="en-US" sz="1400" dirty="0">
                          <a:solidFill>
                            <a:srgbClr val="002060"/>
                          </a:solidFill>
                          <a:effectLst/>
                        </a:rPr>
                        <a:t>Malice</a:t>
                      </a:r>
                      <a:endParaRPr lang="en-US" sz="1800" dirty="0">
                        <a:solidFill>
                          <a:srgbClr val="002060"/>
                        </a:solidFill>
                        <a:effectLst/>
                      </a:endParaRPr>
                    </a:p>
                    <a:p>
                      <a:pPr marL="0" marR="0">
                        <a:spcBef>
                          <a:spcPts val="0"/>
                        </a:spcBef>
                        <a:spcAft>
                          <a:spcPts val="0"/>
                        </a:spcAft>
                      </a:pPr>
                      <a:r>
                        <a:rPr lang="en-US" sz="1400" dirty="0">
                          <a:solidFill>
                            <a:srgbClr val="002060"/>
                          </a:solidFill>
                          <a:effectLst/>
                        </a:rPr>
                        <a:t>Deceit</a:t>
                      </a:r>
                      <a:endParaRPr lang="en-US" sz="1800" dirty="0">
                        <a:solidFill>
                          <a:srgbClr val="002060"/>
                        </a:solidFill>
                        <a:effectLst/>
                      </a:endParaRPr>
                    </a:p>
                    <a:p>
                      <a:pPr marL="0" marR="0">
                        <a:spcBef>
                          <a:spcPts val="0"/>
                        </a:spcBef>
                        <a:spcAft>
                          <a:spcPts val="0"/>
                        </a:spcAft>
                      </a:pPr>
                      <a:r>
                        <a:rPr lang="en-US" sz="1400" dirty="0">
                          <a:solidFill>
                            <a:srgbClr val="002060"/>
                          </a:solidFill>
                          <a:effectLst/>
                        </a:rPr>
                        <a:t>Slander</a:t>
                      </a:r>
                      <a:endParaRPr lang="en-US" sz="1800" dirty="0">
                        <a:solidFill>
                          <a:srgbClr val="002060"/>
                        </a:solidFill>
                        <a:effectLst/>
                      </a:endParaRPr>
                    </a:p>
                    <a:p>
                      <a:pPr marL="0" marR="0">
                        <a:spcBef>
                          <a:spcPts val="0"/>
                        </a:spcBef>
                        <a:spcAft>
                          <a:spcPts val="0"/>
                        </a:spcAft>
                      </a:pPr>
                      <a:r>
                        <a:rPr lang="en-US" sz="1400" dirty="0" smtClean="0">
                          <a:solidFill>
                            <a:srgbClr val="002060"/>
                          </a:solidFill>
                          <a:effectLst/>
                        </a:rPr>
                        <a:t>Arrogance, Folly</a:t>
                      </a:r>
                      <a:endParaRPr lang="en-US" sz="1800" dirty="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400" dirty="0">
                          <a:solidFill>
                            <a:srgbClr val="002060"/>
                          </a:solidFill>
                          <a:effectLst/>
                        </a:rPr>
                        <a:t>Sexual immorality</a:t>
                      </a:r>
                      <a:endParaRPr lang="en-US" sz="1800" dirty="0">
                        <a:solidFill>
                          <a:srgbClr val="002060"/>
                        </a:solidFill>
                        <a:effectLst/>
                      </a:endParaRPr>
                    </a:p>
                    <a:p>
                      <a:pPr marL="0" marR="0">
                        <a:spcBef>
                          <a:spcPts val="0"/>
                        </a:spcBef>
                        <a:spcAft>
                          <a:spcPts val="0"/>
                        </a:spcAft>
                      </a:pPr>
                      <a:r>
                        <a:rPr lang="en-US" sz="1400" dirty="0">
                          <a:solidFill>
                            <a:srgbClr val="002060"/>
                          </a:solidFill>
                          <a:effectLst/>
                        </a:rPr>
                        <a:t>Adultery</a:t>
                      </a:r>
                      <a:endParaRPr lang="en-US" sz="1800" dirty="0">
                        <a:solidFill>
                          <a:srgbClr val="002060"/>
                        </a:solidFill>
                        <a:effectLst/>
                      </a:endParaRPr>
                    </a:p>
                    <a:p>
                      <a:pPr marL="0" marR="0">
                        <a:spcBef>
                          <a:spcPts val="0"/>
                        </a:spcBef>
                        <a:spcAft>
                          <a:spcPts val="0"/>
                        </a:spcAft>
                      </a:pPr>
                      <a:r>
                        <a:rPr lang="en-US" sz="1400" dirty="0" smtClean="0">
                          <a:solidFill>
                            <a:srgbClr val="002060"/>
                          </a:solidFill>
                          <a:effectLst/>
                        </a:rPr>
                        <a:t>Lewdness</a:t>
                      </a:r>
                    </a:p>
                    <a:p>
                      <a:pPr marL="0" marR="0">
                        <a:spcBef>
                          <a:spcPts val="0"/>
                        </a:spcBef>
                        <a:spcAft>
                          <a:spcPts val="0"/>
                        </a:spcAft>
                      </a:pPr>
                      <a:r>
                        <a:rPr lang="en-US" sz="1400" dirty="0" smtClean="0">
                          <a:solidFill>
                            <a:srgbClr val="002060"/>
                          </a:solidFill>
                          <a:effectLst/>
                          <a:latin typeface="Arial"/>
                          <a:ea typeface="Calibri"/>
                        </a:rPr>
                        <a:t>Evil thoughts </a:t>
                      </a:r>
                      <a:endParaRPr lang="en-US" sz="1800" dirty="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400">
                          <a:solidFill>
                            <a:srgbClr val="002060"/>
                          </a:solidFill>
                          <a:effectLst/>
                        </a:rPr>
                        <a:t>Theft</a:t>
                      </a:r>
                      <a:endParaRPr lang="en-US" sz="1800">
                        <a:solidFill>
                          <a:srgbClr val="002060"/>
                        </a:solidFill>
                        <a:effectLst/>
                      </a:endParaRPr>
                    </a:p>
                    <a:p>
                      <a:pPr marL="0" marR="0">
                        <a:spcBef>
                          <a:spcPts val="0"/>
                        </a:spcBef>
                        <a:spcAft>
                          <a:spcPts val="0"/>
                        </a:spcAft>
                      </a:pPr>
                      <a:r>
                        <a:rPr lang="en-US" sz="1400">
                          <a:solidFill>
                            <a:srgbClr val="002060"/>
                          </a:solidFill>
                          <a:effectLst/>
                        </a:rPr>
                        <a:t>Greed</a:t>
                      </a:r>
                      <a:endParaRPr lang="en-US" sz="1800">
                        <a:solidFill>
                          <a:srgbClr val="002060"/>
                        </a:solidFill>
                        <a:effectLst/>
                        <a:latin typeface="Arial"/>
                        <a:ea typeface="Calibri"/>
                      </a:endParaRPr>
                    </a:p>
                  </a:txBody>
                  <a:tcPr marL="33203" marR="33203" marT="0" marB="0"/>
                </a:tc>
              </a:tr>
              <a:tr h="590282">
                <a:tc>
                  <a:txBody>
                    <a:bodyPr/>
                    <a:lstStyle/>
                    <a:p>
                      <a:pPr marL="0" marR="0">
                        <a:spcBef>
                          <a:spcPts val="0"/>
                        </a:spcBef>
                        <a:spcAft>
                          <a:spcPts val="0"/>
                        </a:spcAft>
                      </a:pPr>
                      <a:r>
                        <a:rPr lang="en-US" sz="1400">
                          <a:solidFill>
                            <a:srgbClr val="002060"/>
                          </a:solidFill>
                          <a:effectLst/>
                        </a:rPr>
                        <a:t>Romans 13:12-14</a:t>
                      </a:r>
                      <a:endParaRPr lang="en-US" sz="180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400">
                          <a:solidFill>
                            <a:srgbClr val="002060"/>
                          </a:solidFill>
                          <a:effectLst/>
                        </a:rPr>
                        <a:t>Dissension</a:t>
                      </a:r>
                      <a:endParaRPr lang="en-US" sz="1800">
                        <a:solidFill>
                          <a:srgbClr val="002060"/>
                        </a:solidFill>
                        <a:effectLst/>
                      </a:endParaRPr>
                    </a:p>
                    <a:p>
                      <a:pPr marL="0" marR="0">
                        <a:spcBef>
                          <a:spcPts val="0"/>
                        </a:spcBef>
                        <a:spcAft>
                          <a:spcPts val="0"/>
                        </a:spcAft>
                      </a:pPr>
                      <a:r>
                        <a:rPr lang="en-US" sz="1400">
                          <a:solidFill>
                            <a:srgbClr val="002060"/>
                          </a:solidFill>
                          <a:effectLst/>
                        </a:rPr>
                        <a:t>Jealousy</a:t>
                      </a:r>
                      <a:endParaRPr lang="en-US" sz="180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400">
                          <a:solidFill>
                            <a:srgbClr val="002060"/>
                          </a:solidFill>
                          <a:effectLst/>
                        </a:rPr>
                        <a:t>Sexual immorality</a:t>
                      </a:r>
                      <a:endParaRPr lang="en-US" sz="1800">
                        <a:solidFill>
                          <a:srgbClr val="002060"/>
                        </a:solidFill>
                        <a:effectLst/>
                      </a:endParaRPr>
                    </a:p>
                    <a:p>
                      <a:pPr marL="0" marR="0">
                        <a:spcBef>
                          <a:spcPts val="0"/>
                        </a:spcBef>
                        <a:spcAft>
                          <a:spcPts val="0"/>
                        </a:spcAft>
                      </a:pPr>
                      <a:r>
                        <a:rPr lang="en-US" sz="1400">
                          <a:solidFill>
                            <a:srgbClr val="002060"/>
                          </a:solidFill>
                          <a:effectLst/>
                        </a:rPr>
                        <a:t>Orgies</a:t>
                      </a:r>
                      <a:endParaRPr lang="en-US" sz="1800">
                        <a:solidFill>
                          <a:srgbClr val="002060"/>
                        </a:solidFill>
                        <a:effectLst/>
                      </a:endParaRPr>
                    </a:p>
                    <a:p>
                      <a:pPr marL="0" marR="0">
                        <a:spcBef>
                          <a:spcPts val="0"/>
                        </a:spcBef>
                        <a:spcAft>
                          <a:spcPts val="0"/>
                        </a:spcAft>
                      </a:pPr>
                      <a:r>
                        <a:rPr lang="en-US" sz="1400">
                          <a:solidFill>
                            <a:srgbClr val="002060"/>
                          </a:solidFill>
                          <a:effectLst/>
                        </a:rPr>
                        <a:t>Drunkenness</a:t>
                      </a:r>
                      <a:endParaRPr lang="en-US" sz="1800">
                        <a:solidFill>
                          <a:srgbClr val="002060"/>
                        </a:solidFill>
                        <a:effectLst/>
                      </a:endParaRPr>
                    </a:p>
                    <a:p>
                      <a:pPr marL="0" marR="0">
                        <a:spcBef>
                          <a:spcPts val="0"/>
                        </a:spcBef>
                        <a:spcAft>
                          <a:spcPts val="0"/>
                        </a:spcAft>
                      </a:pPr>
                      <a:r>
                        <a:rPr lang="en-US" sz="1400">
                          <a:solidFill>
                            <a:srgbClr val="002060"/>
                          </a:solidFill>
                          <a:effectLst/>
                        </a:rPr>
                        <a:t>Debauchery</a:t>
                      </a:r>
                      <a:endParaRPr lang="en-US" sz="180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400">
                          <a:solidFill>
                            <a:srgbClr val="002060"/>
                          </a:solidFill>
                          <a:effectLst/>
                        </a:rPr>
                        <a:t> </a:t>
                      </a:r>
                      <a:endParaRPr lang="en-US" sz="1800">
                        <a:solidFill>
                          <a:srgbClr val="002060"/>
                        </a:solidFill>
                        <a:effectLst/>
                        <a:latin typeface="Arial"/>
                        <a:ea typeface="Calibri"/>
                      </a:endParaRPr>
                    </a:p>
                  </a:txBody>
                  <a:tcPr marL="33203" marR="33203" marT="0" marB="0"/>
                </a:tc>
              </a:tr>
              <a:tr h="590282">
                <a:tc>
                  <a:txBody>
                    <a:bodyPr/>
                    <a:lstStyle/>
                    <a:p>
                      <a:pPr marL="0" marR="0">
                        <a:spcBef>
                          <a:spcPts val="0"/>
                        </a:spcBef>
                        <a:spcAft>
                          <a:spcPts val="0"/>
                        </a:spcAft>
                      </a:pPr>
                      <a:r>
                        <a:rPr lang="en-US" sz="1400">
                          <a:solidFill>
                            <a:srgbClr val="002060"/>
                          </a:solidFill>
                          <a:effectLst/>
                        </a:rPr>
                        <a:t>1 Corinthians</a:t>
                      </a:r>
                      <a:endParaRPr lang="en-US" sz="1800">
                        <a:solidFill>
                          <a:srgbClr val="002060"/>
                        </a:solidFill>
                        <a:effectLst/>
                      </a:endParaRPr>
                    </a:p>
                    <a:p>
                      <a:pPr marL="0" marR="0">
                        <a:spcBef>
                          <a:spcPts val="0"/>
                        </a:spcBef>
                        <a:spcAft>
                          <a:spcPts val="0"/>
                        </a:spcAft>
                      </a:pPr>
                      <a:r>
                        <a:rPr lang="en-US" sz="1400">
                          <a:solidFill>
                            <a:srgbClr val="002060"/>
                          </a:solidFill>
                          <a:effectLst/>
                        </a:rPr>
                        <a:t>6:9-10</a:t>
                      </a:r>
                      <a:endParaRPr lang="en-US" sz="180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400">
                          <a:solidFill>
                            <a:srgbClr val="002060"/>
                          </a:solidFill>
                          <a:effectLst/>
                        </a:rPr>
                        <a:t>Slanderers</a:t>
                      </a:r>
                      <a:endParaRPr lang="en-US" sz="180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400">
                          <a:solidFill>
                            <a:srgbClr val="002060"/>
                          </a:solidFill>
                          <a:effectLst/>
                        </a:rPr>
                        <a:t>Sexually immoral</a:t>
                      </a:r>
                      <a:endParaRPr lang="en-US" sz="1800">
                        <a:solidFill>
                          <a:srgbClr val="002060"/>
                        </a:solidFill>
                        <a:effectLst/>
                      </a:endParaRPr>
                    </a:p>
                    <a:p>
                      <a:pPr marL="0" marR="0">
                        <a:spcBef>
                          <a:spcPts val="0"/>
                        </a:spcBef>
                        <a:spcAft>
                          <a:spcPts val="0"/>
                        </a:spcAft>
                      </a:pPr>
                      <a:r>
                        <a:rPr lang="en-US" sz="1400">
                          <a:solidFill>
                            <a:srgbClr val="002060"/>
                          </a:solidFill>
                          <a:effectLst/>
                        </a:rPr>
                        <a:t>Adulterers</a:t>
                      </a:r>
                      <a:endParaRPr lang="en-US" sz="1800">
                        <a:solidFill>
                          <a:srgbClr val="002060"/>
                        </a:solidFill>
                        <a:effectLst/>
                      </a:endParaRPr>
                    </a:p>
                    <a:p>
                      <a:pPr marL="0" marR="0">
                        <a:spcBef>
                          <a:spcPts val="0"/>
                        </a:spcBef>
                        <a:spcAft>
                          <a:spcPts val="0"/>
                        </a:spcAft>
                      </a:pPr>
                      <a:r>
                        <a:rPr lang="en-US" sz="1400">
                          <a:solidFill>
                            <a:srgbClr val="002060"/>
                          </a:solidFill>
                          <a:effectLst/>
                        </a:rPr>
                        <a:t>Male prostitutes</a:t>
                      </a:r>
                      <a:endParaRPr lang="en-US" sz="1800">
                        <a:solidFill>
                          <a:srgbClr val="002060"/>
                        </a:solidFill>
                        <a:effectLst/>
                      </a:endParaRPr>
                    </a:p>
                    <a:p>
                      <a:pPr marL="0" marR="0">
                        <a:spcBef>
                          <a:spcPts val="0"/>
                        </a:spcBef>
                        <a:spcAft>
                          <a:spcPts val="0"/>
                        </a:spcAft>
                      </a:pPr>
                      <a:r>
                        <a:rPr lang="en-US" sz="1400">
                          <a:solidFill>
                            <a:srgbClr val="002060"/>
                          </a:solidFill>
                          <a:effectLst/>
                        </a:rPr>
                        <a:t>Homosexuals</a:t>
                      </a:r>
                      <a:endParaRPr lang="en-US" sz="180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400">
                          <a:solidFill>
                            <a:srgbClr val="002060"/>
                          </a:solidFill>
                          <a:effectLst/>
                        </a:rPr>
                        <a:t>Thieves</a:t>
                      </a:r>
                      <a:endParaRPr lang="en-US" sz="1800">
                        <a:solidFill>
                          <a:srgbClr val="002060"/>
                        </a:solidFill>
                        <a:effectLst/>
                      </a:endParaRPr>
                    </a:p>
                    <a:p>
                      <a:pPr marL="0" marR="0">
                        <a:spcBef>
                          <a:spcPts val="0"/>
                        </a:spcBef>
                        <a:spcAft>
                          <a:spcPts val="0"/>
                        </a:spcAft>
                      </a:pPr>
                      <a:r>
                        <a:rPr lang="en-US" sz="1400">
                          <a:solidFill>
                            <a:srgbClr val="002060"/>
                          </a:solidFill>
                          <a:effectLst/>
                        </a:rPr>
                        <a:t>Greedy</a:t>
                      </a:r>
                      <a:endParaRPr lang="en-US" sz="1800">
                        <a:solidFill>
                          <a:srgbClr val="002060"/>
                        </a:solidFill>
                        <a:effectLst/>
                      </a:endParaRPr>
                    </a:p>
                    <a:p>
                      <a:pPr marL="0" marR="0">
                        <a:spcBef>
                          <a:spcPts val="0"/>
                        </a:spcBef>
                        <a:spcAft>
                          <a:spcPts val="0"/>
                        </a:spcAft>
                      </a:pPr>
                      <a:r>
                        <a:rPr lang="en-US" sz="1400">
                          <a:solidFill>
                            <a:srgbClr val="002060"/>
                          </a:solidFill>
                          <a:effectLst/>
                        </a:rPr>
                        <a:t>Swindlers</a:t>
                      </a:r>
                      <a:endParaRPr lang="en-US" sz="1800">
                        <a:solidFill>
                          <a:srgbClr val="002060"/>
                        </a:solidFill>
                        <a:effectLst/>
                        <a:latin typeface="Arial"/>
                        <a:ea typeface="Calibri"/>
                      </a:endParaRPr>
                    </a:p>
                  </a:txBody>
                  <a:tcPr marL="33203" marR="33203" marT="0" marB="0"/>
                </a:tc>
              </a:tr>
              <a:tr h="590282">
                <a:tc>
                  <a:txBody>
                    <a:bodyPr/>
                    <a:lstStyle/>
                    <a:p>
                      <a:pPr marL="0" marR="0">
                        <a:spcBef>
                          <a:spcPts val="0"/>
                        </a:spcBef>
                        <a:spcAft>
                          <a:spcPts val="0"/>
                        </a:spcAft>
                      </a:pPr>
                      <a:r>
                        <a:rPr lang="en-US" sz="1400">
                          <a:solidFill>
                            <a:srgbClr val="002060"/>
                          </a:solidFill>
                          <a:effectLst/>
                        </a:rPr>
                        <a:t>Galatians 5:19-21</a:t>
                      </a:r>
                      <a:endParaRPr lang="en-US" sz="180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400">
                          <a:solidFill>
                            <a:srgbClr val="002060"/>
                          </a:solidFill>
                          <a:effectLst/>
                        </a:rPr>
                        <a:t>Hatred, discord</a:t>
                      </a:r>
                      <a:endParaRPr lang="en-US" sz="1800">
                        <a:solidFill>
                          <a:srgbClr val="002060"/>
                        </a:solidFill>
                        <a:effectLst/>
                      </a:endParaRPr>
                    </a:p>
                    <a:p>
                      <a:pPr marL="0" marR="0">
                        <a:spcBef>
                          <a:spcPts val="0"/>
                        </a:spcBef>
                        <a:spcAft>
                          <a:spcPts val="0"/>
                        </a:spcAft>
                      </a:pPr>
                      <a:r>
                        <a:rPr lang="en-US" sz="1400">
                          <a:solidFill>
                            <a:srgbClr val="002060"/>
                          </a:solidFill>
                          <a:effectLst/>
                        </a:rPr>
                        <a:t>Jealousy</a:t>
                      </a:r>
                      <a:endParaRPr lang="en-US" sz="1800">
                        <a:solidFill>
                          <a:srgbClr val="002060"/>
                        </a:solidFill>
                        <a:effectLst/>
                      </a:endParaRPr>
                    </a:p>
                    <a:p>
                      <a:pPr marL="0" marR="0">
                        <a:spcBef>
                          <a:spcPts val="0"/>
                        </a:spcBef>
                        <a:spcAft>
                          <a:spcPts val="0"/>
                        </a:spcAft>
                      </a:pPr>
                      <a:r>
                        <a:rPr lang="en-US" sz="1400">
                          <a:solidFill>
                            <a:srgbClr val="002060"/>
                          </a:solidFill>
                          <a:effectLst/>
                        </a:rPr>
                        <a:t>Fits of rage</a:t>
                      </a:r>
                      <a:endParaRPr lang="en-US" sz="1800">
                        <a:solidFill>
                          <a:srgbClr val="002060"/>
                        </a:solidFill>
                        <a:effectLst/>
                      </a:endParaRPr>
                    </a:p>
                    <a:p>
                      <a:pPr marL="0" marR="0">
                        <a:spcBef>
                          <a:spcPts val="0"/>
                        </a:spcBef>
                        <a:spcAft>
                          <a:spcPts val="0"/>
                        </a:spcAft>
                      </a:pPr>
                      <a:r>
                        <a:rPr lang="en-US" sz="1400">
                          <a:solidFill>
                            <a:srgbClr val="002060"/>
                          </a:solidFill>
                          <a:effectLst/>
                        </a:rPr>
                        <a:t>Dissentions</a:t>
                      </a:r>
                      <a:endParaRPr lang="en-US" sz="1800">
                        <a:solidFill>
                          <a:srgbClr val="002060"/>
                        </a:solidFill>
                        <a:effectLst/>
                      </a:endParaRPr>
                    </a:p>
                    <a:p>
                      <a:pPr marL="0" marR="0">
                        <a:spcBef>
                          <a:spcPts val="0"/>
                        </a:spcBef>
                        <a:spcAft>
                          <a:spcPts val="0"/>
                        </a:spcAft>
                      </a:pPr>
                      <a:r>
                        <a:rPr lang="en-US" sz="1400">
                          <a:solidFill>
                            <a:srgbClr val="002060"/>
                          </a:solidFill>
                          <a:effectLst/>
                        </a:rPr>
                        <a:t>factions</a:t>
                      </a:r>
                      <a:endParaRPr lang="en-US" sz="180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400">
                          <a:solidFill>
                            <a:srgbClr val="002060"/>
                          </a:solidFill>
                          <a:effectLst/>
                        </a:rPr>
                        <a:t>Sexual immorality</a:t>
                      </a:r>
                      <a:endParaRPr lang="en-US" sz="1800">
                        <a:solidFill>
                          <a:srgbClr val="002060"/>
                        </a:solidFill>
                        <a:effectLst/>
                      </a:endParaRPr>
                    </a:p>
                    <a:p>
                      <a:pPr marL="0" marR="0">
                        <a:spcBef>
                          <a:spcPts val="0"/>
                        </a:spcBef>
                        <a:spcAft>
                          <a:spcPts val="0"/>
                        </a:spcAft>
                      </a:pPr>
                      <a:r>
                        <a:rPr lang="en-US" sz="1400">
                          <a:solidFill>
                            <a:srgbClr val="002060"/>
                          </a:solidFill>
                          <a:effectLst/>
                        </a:rPr>
                        <a:t>Impurity</a:t>
                      </a:r>
                      <a:endParaRPr lang="en-US" sz="1800">
                        <a:solidFill>
                          <a:srgbClr val="002060"/>
                        </a:solidFill>
                        <a:effectLst/>
                      </a:endParaRPr>
                    </a:p>
                    <a:p>
                      <a:pPr marL="0" marR="0">
                        <a:spcBef>
                          <a:spcPts val="0"/>
                        </a:spcBef>
                        <a:spcAft>
                          <a:spcPts val="0"/>
                        </a:spcAft>
                      </a:pPr>
                      <a:r>
                        <a:rPr lang="en-US" sz="1400">
                          <a:solidFill>
                            <a:srgbClr val="002060"/>
                          </a:solidFill>
                          <a:effectLst/>
                        </a:rPr>
                        <a:t>Debauchery</a:t>
                      </a:r>
                      <a:endParaRPr lang="en-US" sz="1800">
                        <a:solidFill>
                          <a:srgbClr val="002060"/>
                        </a:solidFill>
                        <a:effectLst/>
                      </a:endParaRPr>
                    </a:p>
                    <a:p>
                      <a:pPr marL="0" marR="0">
                        <a:spcBef>
                          <a:spcPts val="0"/>
                        </a:spcBef>
                        <a:spcAft>
                          <a:spcPts val="0"/>
                        </a:spcAft>
                      </a:pPr>
                      <a:r>
                        <a:rPr lang="en-US" sz="1400">
                          <a:solidFill>
                            <a:srgbClr val="002060"/>
                          </a:solidFill>
                          <a:effectLst/>
                        </a:rPr>
                        <a:t>orgies</a:t>
                      </a:r>
                      <a:endParaRPr lang="en-US" sz="180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400">
                          <a:solidFill>
                            <a:srgbClr val="002060"/>
                          </a:solidFill>
                          <a:effectLst/>
                        </a:rPr>
                        <a:t>Selfish ambition</a:t>
                      </a:r>
                      <a:endParaRPr lang="en-US" sz="1800">
                        <a:solidFill>
                          <a:srgbClr val="002060"/>
                        </a:solidFill>
                        <a:effectLst/>
                      </a:endParaRPr>
                    </a:p>
                    <a:p>
                      <a:pPr marL="0" marR="0">
                        <a:spcBef>
                          <a:spcPts val="0"/>
                        </a:spcBef>
                        <a:spcAft>
                          <a:spcPts val="0"/>
                        </a:spcAft>
                      </a:pPr>
                      <a:r>
                        <a:rPr lang="en-US" sz="1400">
                          <a:solidFill>
                            <a:srgbClr val="002060"/>
                          </a:solidFill>
                          <a:effectLst/>
                        </a:rPr>
                        <a:t>envy</a:t>
                      </a:r>
                      <a:endParaRPr lang="en-US" sz="1800">
                        <a:solidFill>
                          <a:srgbClr val="002060"/>
                        </a:solidFill>
                        <a:effectLst/>
                        <a:latin typeface="Arial"/>
                        <a:ea typeface="Calibri"/>
                      </a:endParaRPr>
                    </a:p>
                  </a:txBody>
                  <a:tcPr marL="33203" marR="33203" marT="0" marB="0"/>
                </a:tc>
              </a:tr>
              <a:tr h="472225">
                <a:tc>
                  <a:txBody>
                    <a:bodyPr/>
                    <a:lstStyle/>
                    <a:p>
                      <a:pPr marL="0" marR="0">
                        <a:spcBef>
                          <a:spcPts val="0"/>
                        </a:spcBef>
                        <a:spcAft>
                          <a:spcPts val="0"/>
                        </a:spcAft>
                      </a:pPr>
                      <a:r>
                        <a:rPr lang="en-US" sz="1400">
                          <a:solidFill>
                            <a:srgbClr val="002060"/>
                          </a:solidFill>
                          <a:effectLst/>
                        </a:rPr>
                        <a:t>Ephesians </a:t>
                      </a:r>
                      <a:endParaRPr lang="en-US" sz="1800">
                        <a:solidFill>
                          <a:srgbClr val="002060"/>
                        </a:solidFill>
                        <a:effectLst/>
                      </a:endParaRPr>
                    </a:p>
                    <a:p>
                      <a:pPr marL="0" marR="0">
                        <a:spcBef>
                          <a:spcPts val="0"/>
                        </a:spcBef>
                        <a:spcAft>
                          <a:spcPts val="0"/>
                        </a:spcAft>
                      </a:pPr>
                      <a:r>
                        <a:rPr lang="en-US" sz="1400">
                          <a:solidFill>
                            <a:srgbClr val="002060"/>
                          </a:solidFill>
                          <a:effectLst/>
                        </a:rPr>
                        <a:t>5:3-5</a:t>
                      </a:r>
                      <a:endParaRPr lang="en-US" sz="180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400">
                          <a:solidFill>
                            <a:srgbClr val="002060"/>
                          </a:solidFill>
                          <a:effectLst/>
                        </a:rPr>
                        <a:t>Foolish talk</a:t>
                      </a:r>
                      <a:endParaRPr lang="en-US" sz="1800">
                        <a:solidFill>
                          <a:srgbClr val="002060"/>
                        </a:solidFill>
                        <a:effectLst/>
                      </a:endParaRPr>
                    </a:p>
                    <a:p>
                      <a:pPr marL="0" marR="0">
                        <a:spcBef>
                          <a:spcPts val="0"/>
                        </a:spcBef>
                        <a:spcAft>
                          <a:spcPts val="0"/>
                        </a:spcAft>
                      </a:pPr>
                      <a:r>
                        <a:rPr lang="en-US" sz="1400">
                          <a:solidFill>
                            <a:srgbClr val="002060"/>
                          </a:solidFill>
                          <a:effectLst/>
                        </a:rPr>
                        <a:t>Dirty jokes</a:t>
                      </a:r>
                      <a:endParaRPr lang="en-US" sz="1800">
                        <a:solidFill>
                          <a:srgbClr val="002060"/>
                        </a:solidFill>
                        <a:effectLst/>
                      </a:endParaRPr>
                    </a:p>
                    <a:p>
                      <a:pPr marL="0" marR="0">
                        <a:spcBef>
                          <a:spcPts val="0"/>
                        </a:spcBef>
                        <a:spcAft>
                          <a:spcPts val="0"/>
                        </a:spcAft>
                      </a:pPr>
                      <a:r>
                        <a:rPr lang="en-US" sz="1400">
                          <a:solidFill>
                            <a:srgbClr val="002060"/>
                          </a:solidFill>
                          <a:effectLst/>
                        </a:rPr>
                        <a:t> </a:t>
                      </a:r>
                      <a:endParaRPr lang="en-US" sz="180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400">
                          <a:solidFill>
                            <a:srgbClr val="002060"/>
                          </a:solidFill>
                          <a:effectLst/>
                        </a:rPr>
                        <a:t>Sexual immorality</a:t>
                      </a:r>
                      <a:endParaRPr lang="en-US" sz="1800">
                        <a:solidFill>
                          <a:srgbClr val="002060"/>
                        </a:solidFill>
                        <a:effectLst/>
                      </a:endParaRPr>
                    </a:p>
                    <a:p>
                      <a:pPr marL="0" marR="0">
                        <a:spcBef>
                          <a:spcPts val="0"/>
                        </a:spcBef>
                        <a:spcAft>
                          <a:spcPts val="0"/>
                        </a:spcAft>
                      </a:pPr>
                      <a:r>
                        <a:rPr lang="en-US" sz="1400">
                          <a:solidFill>
                            <a:srgbClr val="002060"/>
                          </a:solidFill>
                          <a:effectLst/>
                        </a:rPr>
                        <a:t>Impurity</a:t>
                      </a:r>
                      <a:endParaRPr lang="en-US" sz="1800">
                        <a:solidFill>
                          <a:srgbClr val="002060"/>
                        </a:solidFill>
                        <a:effectLst/>
                      </a:endParaRPr>
                    </a:p>
                    <a:p>
                      <a:pPr marL="0" marR="0">
                        <a:spcBef>
                          <a:spcPts val="0"/>
                        </a:spcBef>
                        <a:spcAft>
                          <a:spcPts val="0"/>
                        </a:spcAft>
                      </a:pPr>
                      <a:r>
                        <a:rPr lang="en-US" sz="1400">
                          <a:solidFill>
                            <a:srgbClr val="002060"/>
                          </a:solidFill>
                          <a:effectLst/>
                        </a:rPr>
                        <a:t>Obscenity</a:t>
                      </a:r>
                      <a:endParaRPr lang="en-US" sz="180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400">
                          <a:solidFill>
                            <a:srgbClr val="002060"/>
                          </a:solidFill>
                          <a:effectLst/>
                        </a:rPr>
                        <a:t>Greed</a:t>
                      </a:r>
                      <a:endParaRPr lang="en-US" sz="1800">
                        <a:solidFill>
                          <a:srgbClr val="002060"/>
                        </a:solidFill>
                        <a:effectLst/>
                        <a:latin typeface="Arial"/>
                        <a:ea typeface="Calibri"/>
                      </a:endParaRPr>
                    </a:p>
                  </a:txBody>
                  <a:tcPr marL="33203" marR="33203" marT="0" marB="0"/>
                </a:tc>
              </a:tr>
              <a:tr h="472225">
                <a:tc>
                  <a:txBody>
                    <a:bodyPr/>
                    <a:lstStyle/>
                    <a:p>
                      <a:pPr marL="0" marR="0">
                        <a:spcBef>
                          <a:spcPts val="0"/>
                        </a:spcBef>
                        <a:spcAft>
                          <a:spcPts val="0"/>
                        </a:spcAft>
                      </a:pPr>
                      <a:r>
                        <a:rPr lang="en-US" sz="1400">
                          <a:solidFill>
                            <a:srgbClr val="002060"/>
                          </a:solidFill>
                          <a:effectLst/>
                        </a:rPr>
                        <a:t>Colossians 3:5-9</a:t>
                      </a:r>
                      <a:endParaRPr lang="en-US" sz="180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400" dirty="0">
                          <a:solidFill>
                            <a:srgbClr val="002060"/>
                          </a:solidFill>
                          <a:effectLst/>
                        </a:rPr>
                        <a:t>Anger, Rage, Malice, Slander,</a:t>
                      </a:r>
                      <a:endParaRPr lang="en-US" sz="1800" dirty="0">
                        <a:solidFill>
                          <a:srgbClr val="002060"/>
                        </a:solidFill>
                        <a:effectLst/>
                      </a:endParaRPr>
                    </a:p>
                    <a:p>
                      <a:pPr marL="0" marR="0">
                        <a:spcBef>
                          <a:spcPts val="0"/>
                        </a:spcBef>
                        <a:spcAft>
                          <a:spcPts val="0"/>
                        </a:spcAft>
                      </a:pPr>
                      <a:r>
                        <a:rPr lang="en-US" sz="1400" dirty="0">
                          <a:solidFill>
                            <a:srgbClr val="002060"/>
                          </a:solidFill>
                          <a:effectLst/>
                        </a:rPr>
                        <a:t>Filthy </a:t>
                      </a:r>
                      <a:r>
                        <a:rPr lang="en-US" sz="1400" dirty="0" smtClean="0">
                          <a:solidFill>
                            <a:srgbClr val="002060"/>
                          </a:solidFill>
                          <a:effectLst/>
                        </a:rPr>
                        <a:t>language, Lying</a:t>
                      </a:r>
                      <a:endParaRPr lang="en-US" sz="1800" dirty="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400" dirty="0">
                          <a:solidFill>
                            <a:srgbClr val="002060"/>
                          </a:solidFill>
                          <a:effectLst/>
                        </a:rPr>
                        <a:t>Sexual immorality, impurity, </a:t>
                      </a:r>
                      <a:r>
                        <a:rPr lang="en-US" sz="1400" dirty="0" smtClean="0">
                          <a:solidFill>
                            <a:srgbClr val="002060"/>
                          </a:solidFill>
                          <a:effectLst/>
                        </a:rPr>
                        <a:t>lust</a:t>
                      </a:r>
                      <a:endParaRPr lang="en-US" sz="1800" dirty="0">
                        <a:solidFill>
                          <a:srgbClr val="002060"/>
                        </a:solidFill>
                        <a:effectLst/>
                        <a:latin typeface="Arial"/>
                        <a:ea typeface="Calibri"/>
                      </a:endParaRPr>
                    </a:p>
                  </a:txBody>
                  <a:tcPr marL="33203" marR="33203" marT="0" marB="0"/>
                </a:tc>
                <a:tc>
                  <a:txBody>
                    <a:bodyPr/>
                    <a:lstStyle/>
                    <a:p>
                      <a:pPr marL="0" marR="0">
                        <a:spcBef>
                          <a:spcPts val="0"/>
                        </a:spcBef>
                        <a:spcAft>
                          <a:spcPts val="0"/>
                        </a:spcAft>
                      </a:pPr>
                      <a:r>
                        <a:rPr lang="en-US" sz="1400" dirty="0">
                          <a:solidFill>
                            <a:srgbClr val="002060"/>
                          </a:solidFill>
                          <a:effectLst/>
                        </a:rPr>
                        <a:t>Evil desires</a:t>
                      </a:r>
                      <a:endParaRPr lang="en-US" sz="1800" dirty="0">
                        <a:solidFill>
                          <a:srgbClr val="002060"/>
                        </a:solidFill>
                        <a:effectLst/>
                      </a:endParaRPr>
                    </a:p>
                    <a:p>
                      <a:pPr marL="0" marR="0">
                        <a:spcBef>
                          <a:spcPts val="0"/>
                        </a:spcBef>
                        <a:spcAft>
                          <a:spcPts val="0"/>
                        </a:spcAft>
                      </a:pPr>
                      <a:r>
                        <a:rPr lang="en-US" sz="1400" dirty="0">
                          <a:solidFill>
                            <a:srgbClr val="002060"/>
                          </a:solidFill>
                          <a:effectLst/>
                        </a:rPr>
                        <a:t>Greed</a:t>
                      </a:r>
                      <a:endParaRPr lang="en-US" sz="1800" dirty="0">
                        <a:solidFill>
                          <a:srgbClr val="002060"/>
                        </a:solidFill>
                        <a:effectLst/>
                        <a:latin typeface="Arial"/>
                        <a:ea typeface="Calibri"/>
                      </a:endParaRPr>
                    </a:p>
                  </a:txBody>
                  <a:tcPr marL="33203" marR="33203" marT="0" marB="0"/>
                </a:tc>
              </a:tr>
            </a:tbl>
          </a:graphicData>
        </a:graphic>
      </p:graphicFrame>
    </p:spTree>
    <p:extLst>
      <p:ext uri="{BB962C8B-B14F-4D97-AF65-F5344CB8AC3E}">
        <p14:creationId xmlns:p14="http://schemas.microsoft.com/office/powerpoint/2010/main" val="41010062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52400" y="76200"/>
            <a:ext cx="89154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kern="0" dirty="0" smtClean="0">
                <a:solidFill>
                  <a:srgbClr val="FFFF00"/>
                </a:solidFill>
                <a:effectLst>
                  <a:outerShdw blurRad="38100" dist="38100" dir="2700000" algn="tl">
                    <a:srgbClr val="000000">
                      <a:alpha val="43137"/>
                    </a:srgbClr>
                  </a:outerShdw>
                </a:effectLst>
              </a:rPr>
              <a:t>Jesus  and Paul Didn’t Catalogue Sins</a:t>
            </a:r>
          </a:p>
          <a:p>
            <a:pPr algn="ctr"/>
            <a:r>
              <a:rPr lang="en-US" sz="3600" kern="0" dirty="0" smtClean="0">
                <a:solidFill>
                  <a:srgbClr val="FFFF00"/>
                </a:solidFill>
                <a:effectLst>
                  <a:outerShdw blurRad="38100" dist="38100" dir="2700000" algn="tl">
                    <a:srgbClr val="000000">
                      <a:alpha val="43137"/>
                    </a:srgbClr>
                  </a:outerShdw>
                </a:effectLst>
              </a:rPr>
              <a:t>To CONDEMN us but to WARN us. </a:t>
            </a:r>
            <a:endParaRPr lang="en-US" sz="3600" kern="0" dirty="0">
              <a:solidFill>
                <a:srgbClr val="FFFF00"/>
              </a:solidFill>
              <a:effectLst>
                <a:outerShdw blurRad="38100" dist="38100" dir="2700000" algn="tl">
                  <a:srgbClr val="000000">
                    <a:alpha val="43137"/>
                  </a:srgbClr>
                </a:outerShdw>
              </a:effectLst>
            </a:endParaRPr>
          </a:p>
        </p:txBody>
      </p:sp>
      <p:pic>
        <p:nvPicPr>
          <p:cNvPr id="5122" name="Picture 2" descr="Fear and the Red Car Syndrome - Cultivate Cour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905000"/>
            <a:ext cx="3466214" cy="177388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ittle Blue Houses and a Big Change - Kelly Elko"/>
          <p:cNvPicPr>
            <a:picLocks noChangeAspect="1" noChangeArrowheads="1"/>
          </p:cNvPicPr>
          <p:nvPr/>
        </p:nvPicPr>
        <p:blipFill rotWithShape="1">
          <a:blip r:embed="rId3">
            <a:extLst>
              <a:ext uri="{28A0092B-C50C-407E-A947-70E740481C1C}">
                <a14:useLocalDpi xmlns:a14="http://schemas.microsoft.com/office/drawing/2010/main" val="0"/>
              </a:ext>
            </a:extLst>
          </a:blip>
          <a:srcRect b="20796"/>
          <a:stretch/>
        </p:blipFill>
        <p:spPr bwMode="auto">
          <a:xfrm>
            <a:off x="5562600" y="1981200"/>
            <a:ext cx="3127845" cy="247738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ustard Yellow Is 2019's Most Surprising Blonde Hair-Color Trend | Allure"/>
          <p:cNvPicPr>
            <a:picLocks noChangeAspect="1" noChangeArrowheads="1"/>
          </p:cNvPicPr>
          <p:nvPr/>
        </p:nvPicPr>
        <p:blipFill rotWithShape="1">
          <a:blip r:embed="rId4">
            <a:extLst>
              <a:ext uri="{28A0092B-C50C-407E-A947-70E740481C1C}">
                <a14:useLocalDpi xmlns:a14="http://schemas.microsoft.com/office/drawing/2010/main" val="0"/>
              </a:ext>
            </a:extLst>
          </a:blip>
          <a:srcRect r="52244"/>
          <a:stretch/>
        </p:blipFill>
        <p:spPr bwMode="auto">
          <a:xfrm>
            <a:off x="1219200" y="3886200"/>
            <a:ext cx="2074235" cy="24431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81400" y="5192279"/>
            <a:ext cx="3962400" cy="1200329"/>
          </a:xfrm>
          <a:prstGeom prst="rect">
            <a:avLst/>
          </a:prstGeom>
          <a:noFill/>
        </p:spPr>
        <p:txBody>
          <a:bodyPr wrap="square" rtlCol="0">
            <a:spAutoFit/>
          </a:bodyPr>
          <a:lstStyle/>
          <a:p>
            <a:r>
              <a:rPr lang="en-US" dirty="0" smtClean="0"/>
              <a:t>God is after our hearts – when HE HAS US – he has our stuff - </a:t>
            </a:r>
            <a:endParaRPr lang="en-US" dirty="0"/>
          </a:p>
        </p:txBody>
      </p:sp>
      <p:pic>
        <p:nvPicPr>
          <p:cNvPr id="5130" name="Picture 10" descr="Red Heart PNG &amp; Download Transparent Red Heart PNG Images for Free - NicePNG"/>
          <p:cNvPicPr>
            <a:picLocks noChangeAspect="1" noChangeArrowheads="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7429613" y="4955560"/>
            <a:ext cx="1661224" cy="1633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6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CrisscrossEtching trans="29000" pressure="7"/>
                    </a14:imgEffect>
                  </a14:imgLayer>
                </a14:imgProps>
              </a:ext>
              <a:ext uri="{28A0092B-C50C-407E-A947-70E740481C1C}">
                <a14:useLocalDpi xmlns:a14="http://schemas.microsoft.com/office/drawing/2010/main" val="0"/>
              </a:ext>
            </a:extLst>
          </a:blip>
          <a:srcRect l="12165" r="11762"/>
          <a:stretch/>
        </p:blipFill>
        <p:spPr bwMode="auto">
          <a:xfrm>
            <a:off x="285307" y="152400"/>
            <a:ext cx="8610600" cy="65212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5307" y="76200"/>
            <a:ext cx="8610600" cy="6678751"/>
          </a:xfrm>
          <a:prstGeom prst="rect">
            <a:avLst/>
          </a:prstGeom>
        </p:spPr>
        <p:txBody>
          <a:bodyPr wrap="square">
            <a:spAutoFit/>
          </a:bodyPr>
          <a:lstStyle/>
          <a:p>
            <a:r>
              <a:rPr lang="en-US" sz="2800" b="1" dirty="0">
                <a:solidFill>
                  <a:schemeClr val="bg2">
                    <a:lumMod val="75000"/>
                  </a:schemeClr>
                </a:solidFill>
                <a:effectLst>
                  <a:outerShdw blurRad="38100" dist="38100" dir="2700000" algn="tl">
                    <a:srgbClr val="000000">
                      <a:alpha val="43137"/>
                    </a:srgbClr>
                  </a:outerShdw>
                </a:effectLst>
              </a:rPr>
              <a:t>THE FOUR </a:t>
            </a:r>
            <a:r>
              <a:rPr lang="en-US" sz="2800" b="1" dirty="0" smtClean="0">
                <a:solidFill>
                  <a:schemeClr val="bg2">
                    <a:lumMod val="75000"/>
                  </a:schemeClr>
                </a:solidFill>
                <a:effectLst>
                  <a:outerShdw blurRad="38100" dist="38100" dir="2700000" algn="tl">
                    <a:srgbClr val="000000">
                      <a:alpha val="43137"/>
                    </a:srgbClr>
                  </a:outerShdw>
                </a:effectLst>
              </a:rPr>
              <a:t>RESPONSIBILITIES OF </a:t>
            </a:r>
          </a:p>
          <a:p>
            <a:r>
              <a:rPr lang="en-US" sz="2800" b="1" dirty="0" smtClean="0">
                <a:solidFill>
                  <a:schemeClr val="bg2">
                    <a:lumMod val="75000"/>
                  </a:schemeClr>
                </a:solidFill>
                <a:effectLst>
                  <a:outerShdw blurRad="38100" dist="38100" dir="2700000" algn="tl">
                    <a:srgbClr val="000000">
                      <a:alpha val="43137"/>
                    </a:srgbClr>
                  </a:outerShdw>
                </a:effectLst>
              </a:rPr>
              <a:t>BIBLICAL GOD-CENTERED </a:t>
            </a:r>
            <a:r>
              <a:rPr lang="en-US" sz="2800" b="1" dirty="0">
                <a:solidFill>
                  <a:schemeClr val="bg2">
                    <a:lumMod val="75000"/>
                  </a:schemeClr>
                </a:solidFill>
                <a:effectLst>
                  <a:outerShdw blurRad="38100" dist="38100" dir="2700000" algn="tl">
                    <a:srgbClr val="000000">
                      <a:alpha val="43137"/>
                    </a:srgbClr>
                  </a:outerShdw>
                </a:effectLst>
              </a:rPr>
              <a:t>LOVE </a:t>
            </a:r>
          </a:p>
          <a:p>
            <a:pPr algn="l"/>
            <a:r>
              <a:rPr lang="en-US" sz="1400" b="1" dirty="0"/>
              <a:t> </a:t>
            </a:r>
            <a:endParaRPr lang="en-US" sz="400" dirty="0">
              <a:solidFill>
                <a:schemeClr val="bg1"/>
              </a:solidFill>
              <a:effectLst>
                <a:outerShdw blurRad="38100" dist="38100" dir="2700000" algn="tl">
                  <a:srgbClr val="000000">
                    <a:alpha val="43137"/>
                  </a:srgbClr>
                </a:outerShdw>
              </a:effectLst>
            </a:endParaRPr>
          </a:p>
          <a:p>
            <a:pPr marL="342900" lvl="0" indent="-342900" algn="l">
              <a:buFont typeface="+mj-lt"/>
              <a:buAutoNum type="arabicPeriod"/>
            </a:pPr>
            <a:r>
              <a:rPr lang="en-US" b="1" dirty="0">
                <a:solidFill>
                  <a:srgbClr val="002060"/>
                </a:solidFill>
                <a:effectLst>
                  <a:outerShdw blurRad="38100" dist="38100" dir="2700000" algn="tl">
                    <a:srgbClr val="000000">
                      <a:alpha val="43137"/>
                    </a:srgbClr>
                  </a:outerShdw>
                </a:effectLst>
              </a:rPr>
              <a:t>THE </a:t>
            </a:r>
            <a:r>
              <a:rPr lang="en-US" b="1" dirty="0" smtClean="0">
                <a:solidFill>
                  <a:srgbClr val="002060"/>
                </a:solidFill>
                <a:effectLst>
                  <a:outerShdw blurRad="38100" dist="38100" dir="2700000" algn="tl">
                    <a:srgbClr val="000000">
                      <a:alpha val="43137"/>
                    </a:srgbClr>
                  </a:outerShdw>
                </a:effectLst>
              </a:rPr>
              <a:t>RESPONSIBILITY OF </a:t>
            </a:r>
            <a:r>
              <a:rPr lang="en-US" b="1" u="sng" dirty="0">
                <a:solidFill>
                  <a:srgbClr val="FF0000"/>
                </a:solidFill>
                <a:effectLst>
                  <a:outerShdw blurRad="38100" dist="38100" dir="2700000" algn="tl">
                    <a:srgbClr val="000000">
                      <a:alpha val="43137"/>
                    </a:srgbClr>
                  </a:outerShdw>
                </a:effectLst>
              </a:rPr>
              <a:t>PURE WORSHIP</a:t>
            </a:r>
            <a:r>
              <a:rPr lang="en-US" dirty="0">
                <a:solidFill>
                  <a:srgbClr val="FF0000"/>
                </a:solidFill>
                <a:effectLst>
                  <a:outerShdw blurRad="38100" dist="38100" dir="2700000" algn="tl">
                    <a:srgbClr val="000000">
                      <a:alpha val="43137"/>
                    </a:srgbClr>
                  </a:outerShdw>
                </a:effectLst>
              </a:rPr>
              <a:t> </a:t>
            </a:r>
            <a:r>
              <a:rPr lang="en-US" dirty="0">
                <a:solidFill>
                  <a:srgbClr val="002060"/>
                </a:solidFill>
                <a:effectLst>
                  <a:outerShdw blurRad="38100" dist="38100" dir="2700000" algn="tl">
                    <a:srgbClr val="000000">
                      <a:alpha val="43137"/>
                    </a:srgbClr>
                  </a:outerShdw>
                </a:effectLst>
              </a:rPr>
              <a:t>THAT OVERCOMES </a:t>
            </a:r>
            <a:r>
              <a:rPr lang="en-US" dirty="0" smtClean="0">
                <a:solidFill>
                  <a:srgbClr val="002060"/>
                </a:solidFill>
                <a:effectLst>
                  <a:outerShdw blurRad="38100" dist="38100" dir="2700000" algn="tl">
                    <a:srgbClr val="000000">
                      <a:alpha val="43137"/>
                    </a:srgbClr>
                  </a:outerShdw>
                </a:effectLst>
              </a:rPr>
              <a:t>A FREE-WILL THAT IS SELF-CONSUMED (</a:t>
            </a:r>
            <a:r>
              <a:rPr lang="en-US" u="sng" dirty="0" smtClean="0">
                <a:solidFill>
                  <a:srgbClr val="002060"/>
                </a:solidFill>
                <a:effectLst>
                  <a:outerShdw blurRad="38100" dist="38100" dir="2700000" algn="tl">
                    <a:srgbClr val="000000">
                      <a:alpha val="43137"/>
                    </a:srgbClr>
                  </a:outerShdw>
                </a:effectLst>
              </a:rPr>
              <a:t>Exodus </a:t>
            </a:r>
            <a:r>
              <a:rPr lang="en-US" u="sng" dirty="0">
                <a:solidFill>
                  <a:srgbClr val="002060"/>
                </a:solidFill>
                <a:effectLst>
                  <a:outerShdw blurRad="38100" dist="38100" dir="2700000" algn="tl">
                    <a:srgbClr val="000000">
                      <a:alpha val="43137"/>
                    </a:srgbClr>
                  </a:outerShdw>
                </a:effectLst>
              </a:rPr>
              <a:t>20:3</a:t>
            </a:r>
            <a:r>
              <a:rPr lang="en-US" dirty="0">
                <a:solidFill>
                  <a:srgbClr val="002060"/>
                </a:solidFill>
                <a:effectLst>
                  <a:outerShdw blurRad="38100" dist="38100" dir="2700000" algn="tl">
                    <a:srgbClr val="000000">
                      <a:alpha val="43137"/>
                    </a:srgbClr>
                  </a:outerShdw>
                </a:effectLst>
              </a:rPr>
              <a:t>; Deuteronomy 6:5; Mark 12:30)</a:t>
            </a:r>
          </a:p>
          <a:p>
            <a:pPr marL="342900" lvl="0" indent="-342900" algn="l">
              <a:buFont typeface="+mj-lt"/>
              <a:buAutoNum type="arabicPeriod"/>
            </a:pPr>
            <a:r>
              <a:rPr lang="en-US" b="1" dirty="0">
                <a:solidFill>
                  <a:srgbClr val="002060"/>
                </a:solidFill>
                <a:effectLst>
                  <a:outerShdw blurRad="38100" dist="38100" dir="2700000" algn="tl">
                    <a:srgbClr val="000000">
                      <a:alpha val="43137"/>
                    </a:srgbClr>
                  </a:outerShdw>
                </a:effectLst>
              </a:rPr>
              <a:t>THE RESPONSIBILITY OF </a:t>
            </a:r>
            <a:r>
              <a:rPr lang="en-US" b="1" u="sng" dirty="0">
                <a:solidFill>
                  <a:srgbClr val="FF0000"/>
                </a:solidFill>
                <a:effectLst>
                  <a:outerShdw blurRad="38100" dist="38100" dir="2700000" algn="tl">
                    <a:srgbClr val="000000">
                      <a:alpha val="43137"/>
                    </a:srgbClr>
                  </a:outerShdw>
                </a:effectLst>
              </a:rPr>
              <a:t>PURE PEACE</a:t>
            </a:r>
            <a:r>
              <a:rPr lang="en-US" dirty="0">
                <a:solidFill>
                  <a:srgbClr val="FF0000"/>
                </a:solidFill>
                <a:effectLst>
                  <a:outerShdw blurRad="38100" dist="38100" dir="2700000" algn="tl">
                    <a:srgbClr val="000000">
                      <a:alpha val="43137"/>
                    </a:srgbClr>
                  </a:outerShdw>
                </a:effectLst>
              </a:rPr>
              <a:t> </a:t>
            </a:r>
            <a:r>
              <a:rPr lang="en-US" dirty="0">
                <a:solidFill>
                  <a:srgbClr val="002060"/>
                </a:solidFill>
                <a:effectLst>
                  <a:outerShdw blurRad="38100" dist="38100" dir="2700000" algn="tl">
                    <a:srgbClr val="000000">
                      <a:alpha val="43137"/>
                    </a:srgbClr>
                  </a:outerShdw>
                </a:effectLst>
              </a:rPr>
              <a:t>THAT OVERCOMES </a:t>
            </a:r>
            <a:r>
              <a:rPr lang="en-US" dirty="0" smtClean="0">
                <a:solidFill>
                  <a:srgbClr val="002060"/>
                </a:solidFill>
                <a:effectLst>
                  <a:outerShdw blurRad="38100" dist="38100" dir="2700000" algn="tl">
                    <a:srgbClr val="000000">
                      <a:alpha val="43137"/>
                    </a:srgbClr>
                  </a:outerShdw>
                </a:effectLst>
              </a:rPr>
              <a:t>PETTY ANGER</a:t>
            </a:r>
            <a:r>
              <a:rPr lang="en-US" dirty="0">
                <a:solidFill>
                  <a:srgbClr val="002060"/>
                </a:solidFill>
                <a:effectLst>
                  <a:outerShdw blurRad="38100" dist="38100" dir="2700000" algn="tl">
                    <a:srgbClr val="000000">
                      <a:alpha val="43137"/>
                    </a:srgbClr>
                  </a:outerShdw>
                </a:effectLst>
              </a:rPr>
              <a:t>, JEALOUSY, VIOLENCE, </a:t>
            </a:r>
            <a:r>
              <a:rPr lang="en-US" dirty="0" smtClean="0">
                <a:solidFill>
                  <a:srgbClr val="002060"/>
                </a:solidFill>
                <a:effectLst>
                  <a:outerShdw blurRad="38100" dist="38100" dir="2700000" algn="tl">
                    <a:srgbClr val="000000">
                      <a:alpha val="43137"/>
                    </a:srgbClr>
                  </a:outerShdw>
                </a:effectLst>
              </a:rPr>
              <a:t>AND </a:t>
            </a:r>
            <a:r>
              <a:rPr lang="en-US" dirty="0">
                <a:solidFill>
                  <a:srgbClr val="002060"/>
                </a:solidFill>
                <a:effectLst>
                  <a:outerShdw blurRad="38100" dist="38100" dir="2700000" algn="tl">
                    <a:srgbClr val="000000">
                      <a:alpha val="43137"/>
                    </a:srgbClr>
                  </a:outerShdw>
                </a:effectLst>
              </a:rPr>
              <a:t>HATE. (</a:t>
            </a:r>
            <a:r>
              <a:rPr lang="en-US" u="sng" dirty="0">
                <a:solidFill>
                  <a:srgbClr val="002060"/>
                </a:solidFill>
                <a:effectLst>
                  <a:outerShdw blurRad="38100" dist="38100" dir="2700000" algn="tl">
                    <a:srgbClr val="000000">
                      <a:alpha val="43137"/>
                    </a:srgbClr>
                  </a:outerShdw>
                </a:effectLst>
              </a:rPr>
              <a:t>Exodus 20:13</a:t>
            </a:r>
            <a:r>
              <a:rPr lang="en-US" dirty="0">
                <a:solidFill>
                  <a:srgbClr val="002060"/>
                </a:solidFill>
                <a:effectLst>
                  <a:outerShdw blurRad="38100" dist="38100" dir="2700000" algn="tl">
                    <a:srgbClr val="000000">
                      <a:alpha val="43137"/>
                    </a:srgbClr>
                  </a:outerShdw>
                </a:effectLst>
              </a:rPr>
              <a:t>; Matthew 5:9, James 3:18)</a:t>
            </a:r>
          </a:p>
          <a:p>
            <a:pPr marL="342900" lvl="0" indent="-342900" algn="l">
              <a:buFont typeface="+mj-lt"/>
              <a:buAutoNum type="arabicPeriod"/>
            </a:pPr>
            <a:r>
              <a:rPr lang="en-US" b="1" dirty="0">
                <a:solidFill>
                  <a:srgbClr val="002060"/>
                </a:solidFill>
                <a:effectLst>
                  <a:outerShdw blurRad="38100" dist="38100" dir="2700000" algn="tl">
                    <a:srgbClr val="000000">
                      <a:alpha val="43137"/>
                    </a:srgbClr>
                  </a:outerShdw>
                </a:effectLst>
              </a:rPr>
              <a:t>THE RESPONSIBILITY OF </a:t>
            </a:r>
            <a:r>
              <a:rPr lang="en-US" b="1" u="sng" dirty="0">
                <a:solidFill>
                  <a:srgbClr val="FF0000"/>
                </a:solidFill>
                <a:effectLst>
                  <a:outerShdw blurRad="38100" dist="38100" dir="2700000" algn="tl">
                    <a:srgbClr val="000000">
                      <a:alpha val="43137"/>
                    </a:srgbClr>
                  </a:outerShdw>
                </a:effectLst>
              </a:rPr>
              <a:t>PURE PLEASURE</a:t>
            </a:r>
            <a:r>
              <a:rPr lang="en-US" b="1" dirty="0">
                <a:solidFill>
                  <a:srgbClr val="FF0000"/>
                </a:solidFill>
                <a:effectLst>
                  <a:outerShdw blurRad="38100" dist="38100" dir="2700000" algn="tl">
                    <a:srgbClr val="000000">
                      <a:alpha val="43137"/>
                    </a:srgbClr>
                  </a:outerShdw>
                </a:effectLst>
              </a:rPr>
              <a:t> </a:t>
            </a:r>
            <a:r>
              <a:rPr lang="en-US" b="1" dirty="0" smtClean="0">
                <a:solidFill>
                  <a:srgbClr val="002060"/>
                </a:solidFill>
                <a:effectLst>
                  <a:outerShdw blurRad="38100" dist="38100" dir="2700000" algn="tl">
                    <a:srgbClr val="000000">
                      <a:alpha val="43137"/>
                    </a:srgbClr>
                  </a:outerShdw>
                </a:effectLst>
              </a:rPr>
              <a:t>(AND SEXUALITY)</a:t>
            </a:r>
            <a:r>
              <a:rPr lang="en-US" dirty="0" smtClean="0">
                <a:solidFill>
                  <a:srgbClr val="002060"/>
                </a:solidFill>
                <a:effectLst>
                  <a:outerShdw blurRad="38100" dist="38100" dir="2700000" algn="tl">
                    <a:srgbClr val="000000">
                      <a:alpha val="43137"/>
                    </a:srgbClr>
                  </a:outerShdw>
                </a:effectLst>
              </a:rPr>
              <a:t> </a:t>
            </a:r>
            <a:r>
              <a:rPr lang="en-US" dirty="0">
                <a:solidFill>
                  <a:srgbClr val="002060"/>
                </a:solidFill>
                <a:effectLst>
                  <a:outerShdw blurRad="38100" dist="38100" dir="2700000" algn="tl">
                    <a:srgbClr val="000000">
                      <a:alpha val="43137"/>
                    </a:srgbClr>
                  </a:outerShdw>
                </a:effectLst>
              </a:rPr>
              <a:t>THAT OVERCOMES BEING LOVERS OF PLEASURE – ADDICTION, LUST, AND UNBIBLICAL BOUNDARYLESS SEX. (</a:t>
            </a:r>
            <a:r>
              <a:rPr lang="en-US" u="sng" dirty="0">
                <a:solidFill>
                  <a:srgbClr val="002060"/>
                </a:solidFill>
                <a:effectLst>
                  <a:outerShdw blurRad="38100" dist="38100" dir="2700000" algn="tl">
                    <a:srgbClr val="000000">
                      <a:alpha val="43137"/>
                    </a:srgbClr>
                  </a:outerShdw>
                </a:effectLst>
              </a:rPr>
              <a:t>Exodus 20:14</a:t>
            </a:r>
            <a:r>
              <a:rPr lang="en-US" dirty="0">
                <a:solidFill>
                  <a:srgbClr val="002060"/>
                </a:solidFill>
                <a:effectLst>
                  <a:outerShdw blurRad="38100" dist="38100" dir="2700000" algn="tl">
                    <a:srgbClr val="000000">
                      <a:alpha val="43137"/>
                    </a:srgbClr>
                  </a:outerShdw>
                </a:effectLst>
              </a:rPr>
              <a:t>; 1 Corinthians 6:18; Colossians 3:5;      2 Timothy 3:4)</a:t>
            </a:r>
          </a:p>
          <a:p>
            <a:pPr marL="342900" lvl="0" indent="-342900" algn="l">
              <a:buFont typeface="+mj-lt"/>
              <a:buAutoNum type="arabicPeriod"/>
            </a:pPr>
            <a:r>
              <a:rPr lang="en-US" b="1" dirty="0">
                <a:solidFill>
                  <a:srgbClr val="002060"/>
                </a:solidFill>
                <a:effectLst>
                  <a:outerShdw blurRad="38100" dist="38100" dir="2700000" algn="tl">
                    <a:srgbClr val="000000">
                      <a:alpha val="43137"/>
                    </a:srgbClr>
                  </a:outerShdw>
                </a:effectLst>
              </a:rPr>
              <a:t>THE RESPONSIBILITY OF </a:t>
            </a:r>
            <a:r>
              <a:rPr lang="en-US" b="1" u="sng" dirty="0">
                <a:solidFill>
                  <a:srgbClr val="FF0000"/>
                </a:solidFill>
                <a:effectLst>
                  <a:outerShdw blurRad="38100" dist="38100" dir="2700000" algn="tl">
                    <a:srgbClr val="000000">
                      <a:alpha val="43137"/>
                    </a:srgbClr>
                  </a:outerShdw>
                </a:effectLst>
              </a:rPr>
              <a:t>PURE WEALTH</a:t>
            </a:r>
            <a:r>
              <a:rPr lang="en-US" dirty="0">
                <a:solidFill>
                  <a:srgbClr val="FF0000"/>
                </a:solidFill>
                <a:effectLst>
                  <a:outerShdw blurRad="38100" dist="38100" dir="2700000" algn="tl">
                    <a:srgbClr val="000000">
                      <a:alpha val="43137"/>
                    </a:srgbClr>
                  </a:outerShdw>
                </a:effectLst>
              </a:rPr>
              <a:t> </a:t>
            </a:r>
            <a:r>
              <a:rPr lang="en-US" dirty="0">
                <a:solidFill>
                  <a:srgbClr val="002060"/>
                </a:solidFill>
                <a:effectLst>
                  <a:outerShdw blurRad="38100" dist="38100" dir="2700000" algn="tl">
                    <a:srgbClr val="000000">
                      <a:alpha val="43137"/>
                    </a:srgbClr>
                  </a:outerShdw>
                </a:effectLst>
              </a:rPr>
              <a:t>THAT OVERCOMES GREED, POVERTY, </a:t>
            </a:r>
            <a:r>
              <a:rPr lang="en-US" dirty="0" smtClean="0">
                <a:solidFill>
                  <a:srgbClr val="002060"/>
                </a:solidFill>
                <a:effectLst>
                  <a:outerShdw blurRad="38100" dist="38100" dir="2700000" algn="tl">
                    <a:srgbClr val="000000">
                      <a:alpha val="43137"/>
                    </a:srgbClr>
                  </a:outerShdw>
                </a:effectLst>
              </a:rPr>
              <a:t>THEFT, AND </a:t>
            </a:r>
            <a:r>
              <a:rPr lang="en-US" dirty="0">
                <a:solidFill>
                  <a:srgbClr val="002060"/>
                </a:solidFill>
                <a:effectLst>
                  <a:outerShdw blurRad="38100" dist="38100" dir="2700000" algn="tl">
                    <a:srgbClr val="000000">
                      <a:alpha val="43137"/>
                    </a:srgbClr>
                  </a:outerShdw>
                </a:effectLst>
              </a:rPr>
              <a:t>THE LOVE OF MONEY </a:t>
            </a:r>
            <a:r>
              <a:rPr lang="en-US" sz="2000" dirty="0">
                <a:solidFill>
                  <a:srgbClr val="002060"/>
                </a:solidFill>
                <a:effectLst>
                  <a:outerShdw blurRad="38100" dist="38100" dir="2700000" algn="tl">
                    <a:srgbClr val="000000">
                      <a:alpha val="43137"/>
                    </a:srgbClr>
                  </a:outerShdw>
                </a:effectLst>
              </a:rPr>
              <a:t>(</a:t>
            </a:r>
            <a:r>
              <a:rPr lang="en-US" sz="2000" u="sng" dirty="0">
                <a:solidFill>
                  <a:srgbClr val="002060"/>
                </a:solidFill>
                <a:effectLst>
                  <a:outerShdw blurRad="38100" dist="38100" dir="2700000" algn="tl">
                    <a:srgbClr val="000000">
                      <a:alpha val="43137"/>
                    </a:srgbClr>
                  </a:outerShdw>
                </a:effectLst>
              </a:rPr>
              <a:t>Exodus 20:15</a:t>
            </a:r>
            <a:r>
              <a:rPr lang="en-US" sz="2000" dirty="0">
                <a:solidFill>
                  <a:srgbClr val="002060"/>
                </a:solidFill>
                <a:effectLst>
                  <a:outerShdw blurRad="38100" dist="38100" dir="2700000" algn="tl">
                    <a:srgbClr val="000000">
                      <a:alpha val="43137"/>
                    </a:srgbClr>
                  </a:outerShdw>
                </a:effectLst>
              </a:rPr>
              <a:t>; Matthew 6:24; 1 Timothy 6:10; Hebrews 13:5; 1 Peter 5:2)</a:t>
            </a:r>
          </a:p>
        </p:txBody>
      </p:sp>
    </p:spTree>
    <p:extLst>
      <p:ext uri="{BB962C8B-B14F-4D97-AF65-F5344CB8AC3E}">
        <p14:creationId xmlns:p14="http://schemas.microsoft.com/office/powerpoint/2010/main" val="2234663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21 Irrefutable Principles of Purpose: There are two most important days in  your life: the day you were born and the day you discover why.: Oyewopo,  Femi: 9780648283409: Amazon.com: Books"/>
          <p:cNvPicPr>
            <a:picLocks noChangeAspect="1" noChangeArrowheads="1"/>
          </p:cNvPicPr>
          <p:nvPr/>
        </p:nvPicPr>
        <p:blipFill rotWithShape="1">
          <a:blip r:embed="rId2">
            <a:extLst>
              <a:ext uri="{28A0092B-C50C-407E-A947-70E740481C1C}">
                <a14:useLocalDpi xmlns:a14="http://schemas.microsoft.com/office/drawing/2010/main" val="0"/>
              </a:ext>
            </a:extLst>
          </a:blip>
          <a:srcRect t="17414" b="53786"/>
          <a:stretch/>
        </p:blipFill>
        <p:spPr bwMode="auto">
          <a:xfrm>
            <a:off x="676275" y="457200"/>
            <a:ext cx="4339166"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DOLATRY – MAPLE AVENUE CHRISTIAN CHU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362200"/>
            <a:ext cx="5380566" cy="333375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When you're the only woman: The challenges for female Ph.D. students in  male-dominated cohorts | Science | AA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7"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611" r="35000"/>
          <a:stretch/>
        </p:blipFill>
        <p:spPr bwMode="auto">
          <a:xfrm>
            <a:off x="6510670" y="762000"/>
            <a:ext cx="2059172" cy="260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867400" y="3505200"/>
            <a:ext cx="3048000" cy="2677656"/>
          </a:xfrm>
          <a:prstGeom prst="rect">
            <a:avLst/>
          </a:prstGeom>
          <a:noFill/>
        </p:spPr>
        <p:txBody>
          <a:bodyPr wrap="square" rtlCol="0">
            <a:spAutoFit/>
          </a:bodyPr>
          <a:lstStyle/>
          <a:p>
            <a:r>
              <a:rPr lang="en-US" dirty="0" smtClean="0"/>
              <a:t>When we step out of any of God’s ordained path of obedience in these FOUR RESPONSIBILITIES we are in IDOLATRY </a:t>
            </a:r>
            <a:endParaRPr lang="en-US" dirty="0"/>
          </a:p>
        </p:txBody>
      </p:sp>
    </p:spTree>
    <p:extLst>
      <p:ext uri="{BB962C8B-B14F-4D97-AF65-F5344CB8AC3E}">
        <p14:creationId xmlns:p14="http://schemas.microsoft.com/office/powerpoint/2010/main" val="4112261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905000"/>
            <a:ext cx="8077200" cy="1200329"/>
          </a:xfrm>
          <a:prstGeom prst="rect">
            <a:avLst/>
          </a:prstGeom>
        </p:spPr>
        <p:txBody>
          <a:bodyPr wrap="square">
            <a:spAutoFit/>
          </a:bodyPr>
          <a:lstStyle/>
          <a:p>
            <a:r>
              <a:rPr lang="en-US" sz="3600" dirty="0">
                <a:solidFill>
                  <a:srgbClr val="FFFF00"/>
                </a:solidFill>
              </a:rPr>
              <a:t>SIN IS DEEPER THAN </a:t>
            </a:r>
            <a:r>
              <a:rPr lang="en-US" sz="3600" dirty="0" smtClean="0">
                <a:solidFill>
                  <a:srgbClr val="FFFF00"/>
                </a:solidFill>
              </a:rPr>
              <a:t>ACTION </a:t>
            </a:r>
            <a:r>
              <a:rPr lang="en-US" sz="3600" dirty="0">
                <a:solidFill>
                  <a:srgbClr val="FFFF00"/>
                </a:solidFill>
              </a:rPr>
              <a:t>– </a:t>
            </a:r>
            <a:endParaRPr lang="en-US" sz="3600" dirty="0" smtClean="0">
              <a:solidFill>
                <a:srgbClr val="FFFF00"/>
              </a:solidFill>
            </a:endParaRPr>
          </a:p>
          <a:p>
            <a:r>
              <a:rPr lang="en-US" sz="3600" dirty="0" smtClean="0">
                <a:solidFill>
                  <a:srgbClr val="FFFF00"/>
                </a:solidFill>
              </a:rPr>
              <a:t>IT </a:t>
            </a:r>
            <a:r>
              <a:rPr lang="en-US" sz="3600" dirty="0">
                <a:solidFill>
                  <a:srgbClr val="FFFF00"/>
                </a:solidFill>
              </a:rPr>
              <a:t>IS A HEART ISSUE </a:t>
            </a:r>
          </a:p>
        </p:txBody>
      </p:sp>
      <p:sp>
        <p:nvSpPr>
          <p:cNvPr id="5" name="Rectangle 4"/>
          <p:cNvSpPr/>
          <p:nvPr/>
        </p:nvSpPr>
        <p:spPr>
          <a:xfrm>
            <a:off x="381000" y="3352800"/>
            <a:ext cx="8229600" cy="1815882"/>
          </a:xfrm>
          <a:prstGeom prst="rect">
            <a:avLst/>
          </a:prstGeom>
        </p:spPr>
        <p:txBody>
          <a:bodyPr wrap="square">
            <a:spAutoFit/>
          </a:bodyPr>
          <a:lstStyle/>
          <a:p>
            <a:r>
              <a:rPr lang="en-US" sz="2800" dirty="0" smtClean="0"/>
              <a:t>"You </a:t>
            </a:r>
            <a:r>
              <a:rPr lang="en-US" sz="2800" dirty="0"/>
              <a:t>have heard that it was said, 'Do not commit adultery.' 28  But I tell you that anyone who looks at a woman lustfully has already committed adultery with her in his heart</a:t>
            </a:r>
            <a:r>
              <a:rPr lang="en-US" sz="2800" dirty="0" smtClean="0"/>
              <a:t>.” Matthew 5:27,28</a:t>
            </a:r>
            <a:endParaRPr lang="en-US" sz="2800" dirty="0"/>
          </a:p>
        </p:txBody>
      </p:sp>
    </p:spTree>
    <p:extLst>
      <p:ext uri="{BB962C8B-B14F-4D97-AF65-F5344CB8AC3E}">
        <p14:creationId xmlns:p14="http://schemas.microsoft.com/office/powerpoint/2010/main" val="109238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33400" y="152400"/>
            <a:ext cx="8153400" cy="1295400"/>
          </a:xfrm>
          <a:prstGeom prst="rect">
            <a:avLst/>
          </a:prstGeom>
          <a:solidFill>
            <a:schemeClr val="accent1">
              <a:alpha val="60000"/>
            </a:schemeClr>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dirty="0" smtClean="0">
                <a:solidFill>
                  <a:srgbClr val="FFFF00"/>
                </a:solidFill>
                <a:effectLst>
                  <a:outerShdw blurRad="38100" dist="38100" dir="2700000" algn="tl">
                    <a:srgbClr val="000000">
                      <a:alpha val="43137"/>
                    </a:srgbClr>
                  </a:outerShdw>
                </a:effectLst>
              </a:rPr>
              <a:t>A POWERFUL FORCE AND GIFT </a:t>
            </a:r>
          </a:p>
          <a:p>
            <a:pPr algn="ctr"/>
            <a:r>
              <a:rPr lang="en-US" sz="3600" b="1" dirty="0" smtClean="0">
                <a:solidFill>
                  <a:srgbClr val="FFFF00"/>
                </a:solidFill>
                <a:effectLst>
                  <a:outerShdw blurRad="38100" dist="38100" dir="2700000" algn="tl">
                    <a:srgbClr val="000000">
                      <a:alpha val="43137"/>
                    </a:srgbClr>
                  </a:outerShdw>
                </a:effectLst>
              </a:rPr>
              <a:t>TO BE PROTECTED</a:t>
            </a:r>
            <a:endParaRPr lang="en-US" sz="3600" b="1" dirty="0">
              <a:solidFill>
                <a:srgbClr val="FFFF00"/>
              </a:solidFill>
              <a:effectLst>
                <a:outerShdw blurRad="38100" dist="38100" dir="2700000" algn="tl">
                  <a:srgbClr val="000000">
                    <a:alpha val="43137"/>
                  </a:srgbClr>
                </a:outerShdw>
              </a:effectLst>
            </a:endParaRPr>
          </a:p>
        </p:txBody>
      </p:sp>
      <p:sp>
        <p:nvSpPr>
          <p:cNvPr id="3" name="TextBox 2"/>
          <p:cNvSpPr txBox="1"/>
          <p:nvPr/>
        </p:nvSpPr>
        <p:spPr>
          <a:xfrm>
            <a:off x="304800" y="3276600"/>
            <a:ext cx="8610600" cy="3539430"/>
          </a:xfrm>
          <a:prstGeom prst="rect">
            <a:avLst/>
          </a:prstGeom>
          <a:noFill/>
        </p:spPr>
        <p:txBody>
          <a:bodyPr wrap="square" rtlCol="0">
            <a:spAutoFit/>
          </a:bodyPr>
          <a:lstStyle/>
          <a:p>
            <a:pPr algn="l"/>
            <a:r>
              <a:rPr lang="en-US" sz="3200" dirty="0" smtClean="0"/>
              <a:t>Outside of our Freewill to CHOOSE who we love and WORSHIP – the gift of our sexuality (finances) are the most powerful force God has given us. And even </a:t>
            </a:r>
            <a:r>
              <a:rPr lang="en-US" sz="3200" dirty="0" smtClean="0">
                <a:solidFill>
                  <a:srgbClr val="FFFF00"/>
                </a:solidFill>
              </a:rPr>
              <a:t>WITHIN THE PROTECTIONS OF COVENANT MARRIAGE </a:t>
            </a:r>
            <a:r>
              <a:rPr lang="en-US" sz="3200" dirty="0" smtClean="0"/>
              <a:t>we are</a:t>
            </a:r>
            <a:r>
              <a:rPr lang="en-US" sz="3200" dirty="0"/>
              <a:t> barely able </a:t>
            </a:r>
            <a:r>
              <a:rPr lang="en-US" sz="3200" dirty="0" smtClean="0"/>
              <a:t>to protect ourselves from making them into IDOLS. </a:t>
            </a:r>
            <a:endParaRPr lang="en-US" sz="3200" dirty="0"/>
          </a:p>
        </p:txBody>
      </p:sp>
      <p:pic>
        <p:nvPicPr>
          <p:cNvPr id="6146" name="Picture 2" descr="BBC Radio 4 - Please Protect Abraham"/>
          <p:cNvPicPr>
            <a:picLocks noChangeAspect="1" noChangeArrowheads="1"/>
          </p:cNvPicPr>
          <p:nvPr/>
        </p:nvPicPr>
        <p:blipFill rotWithShape="1">
          <a:blip r:embed="rId2">
            <a:extLst>
              <a:ext uri="{28A0092B-C50C-407E-A947-70E740481C1C}">
                <a14:useLocalDpi xmlns:a14="http://schemas.microsoft.com/office/drawing/2010/main" val="0"/>
              </a:ext>
            </a:extLst>
          </a:blip>
          <a:srcRect l="18389" t="26237" r="47901" b="48909"/>
          <a:stretch/>
        </p:blipFill>
        <p:spPr bwMode="auto">
          <a:xfrm>
            <a:off x="733442" y="1482030"/>
            <a:ext cx="4143358" cy="17183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57800" y="1771471"/>
            <a:ext cx="3276600" cy="1200329"/>
          </a:xfrm>
          <a:prstGeom prst="rect">
            <a:avLst/>
          </a:prstGeom>
          <a:noFill/>
        </p:spPr>
        <p:txBody>
          <a:bodyPr wrap="square" rtlCol="0">
            <a:spAutoFit/>
          </a:bodyPr>
          <a:lstStyle/>
          <a:p>
            <a:r>
              <a:rPr lang="en-US" sz="3600" dirty="0" smtClean="0"/>
              <a:t>THAT WHICH IS SACRED</a:t>
            </a:r>
            <a:endParaRPr lang="en-US" sz="3600" dirty="0"/>
          </a:p>
        </p:txBody>
      </p:sp>
    </p:spTree>
    <p:extLst>
      <p:ext uri="{BB962C8B-B14F-4D97-AF65-F5344CB8AC3E}">
        <p14:creationId xmlns:p14="http://schemas.microsoft.com/office/powerpoint/2010/main" val="331939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137" t="5271" r="8038" b="7907"/>
          <a:stretch/>
        </p:blipFill>
        <p:spPr bwMode="auto">
          <a:xfrm>
            <a:off x="381000" y="186070"/>
            <a:ext cx="4038600" cy="6612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457200" y="5257800"/>
            <a:ext cx="3810000" cy="609600"/>
          </a:xfrm>
          <a:prstGeom prst="rect">
            <a:avLst/>
          </a:prstGeom>
          <a:noFill/>
          <a:ln w="28575">
            <a:solidFill>
              <a:srgbClr val="FF0000"/>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Title 1"/>
          <p:cNvSpPr txBox="1">
            <a:spLocks/>
          </p:cNvSpPr>
          <p:nvPr/>
        </p:nvSpPr>
        <p:spPr bwMode="auto">
          <a:xfrm>
            <a:off x="5029200" y="186070"/>
            <a:ext cx="3657600" cy="301433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dirty="0" smtClean="0">
                <a:solidFill>
                  <a:srgbClr val="FFFF00"/>
                </a:solidFill>
                <a:effectLst>
                  <a:outerShdw blurRad="38100" dist="38100" dir="2700000" algn="tl">
                    <a:srgbClr val="000000">
                      <a:alpha val="43137"/>
                    </a:srgbClr>
                  </a:outerShdw>
                </a:effectLst>
              </a:rPr>
              <a:t>Without  SALVATION and The Holy Spirit</a:t>
            </a:r>
          </a:p>
          <a:p>
            <a:pPr algn="ctr"/>
            <a:r>
              <a:rPr lang="en-US" sz="3600" dirty="0" smtClean="0">
                <a:solidFill>
                  <a:srgbClr val="FFFF00"/>
                </a:solidFill>
                <a:effectLst>
                  <a:outerShdw blurRad="38100" dist="38100" dir="2700000" algn="tl">
                    <a:srgbClr val="000000">
                      <a:alpha val="43137"/>
                    </a:srgbClr>
                  </a:outerShdw>
                </a:effectLst>
              </a:rPr>
              <a:t>We would all Be</a:t>
            </a:r>
          </a:p>
          <a:p>
            <a:pPr algn="ctr"/>
            <a:r>
              <a:rPr lang="en-US" sz="3600" dirty="0" smtClean="0">
                <a:solidFill>
                  <a:srgbClr val="FFFF00"/>
                </a:solidFill>
                <a:effectLst>
                  <a:outerShdw blurRad="38100" dist="38100" dir="2700000" algn="tl">
                    <a:srgbClr val="000000">
                      <a:alpha val="43137"/>
                    </a:srgbClr>
                  </a:outerShdw>
                </a:effectLst>
              </a:rPr>
              <a:t>Self-Consumed</a:t>
            </a:r>
            <a:endParaRPr lang="en-US" sz="3600" dirty="0">
              <a:solidFill>
                <a:srgbClr val="FFFF00"/>
              </a:solidFill>
              <a:effectLst>
                <a:outerShdw blurRad="38100" dist="38100" dir="2700000" algn="tl">
                  <a:srgbClr val="000000">
                    <a:alpha val="43137"/>
                  </a:srgbClr>
                </a:outerShdw>
              </a:effectLst>
            </a:endParaRPr>
          </a:p>
        </p:txBody>
      </p:sp>
      <p:sp>
        <p:nvSpPr>
          <p:cNvPr id="6" name="Rectangle 5"/>
          <p:cNvSpPr/>
          <p:nvPr/>
        </p:nvSpPr>
        <p:spPr>
          <a:xfrm>
            <a:off x="4724400" y="3688140"/>
            <a:ext cx="4114800" cy="1569660"/>
          </a:xfrm>
          <a:prstGeom prst="rect">
            <a:avLst/>
          </a:prstGeom>
        </p:spPr>
        <p:txBody>
          <a:bodyPr wrap="square">
            <a:spAutoFit/>
          </a:bodyPr>
          <a:lstStyle/>
          <a:p>
            <a:r>
              <a:rPr lang="en-US" dirty="0"/>
              <a:t>The heart is deceitful above all </a:t>
            </a:r>
            <a:r>
              <a:rPr lang="en-US" dirty="0" smtClean="0"/>
              <a:t>things and </a:t>
            </a:r>
            <a:r>
              <a:rPr lang="en-US" dirty="0"/>
              <a:t>beyond cure.</a:t>
            </a:r>
            <a:br>
              <a:rPr lang="en-US" dirty="0"/>
            </a:br>
            <a:r>
              <a:rPr lang="en-US" dirty="0"/>
              <a:t>    Who can understand it</a:t>
            </a:r>
            <a:r>
              <a:rPr lang="en-US" dirty="0" smtClean="0"/>
              <a:t>?</a:t>
            </a:r>
          </a:p>
          <a:p>
            <a:r>
              <a:rPr lang="en-US" dirty="0" smtClean="0"/>
              <a:t>Jeremiah 17:9</a:t>
            </a:r>
            <a:endParaRPr lang="en-US" dirty="0"/>
          </a:p>
        </p:txBody>
      </p:sp>
    </p:spTree>
    <p:extLst>
      <p:ext uri="{BB962C8B-B14F-4D97-AF65-F5344CB8AC3E}">
        <p14:creationId xmlns:p14="http://schemas.microsoft.com/office/powerpoint/2010/main" val="3671754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4293" y="5135940"/>
            <a:ext cx="8458200" cy="1569660"/>
          </a:xfrm>
          <a:prstGeom prst="rect">
            <a:avLst/>
          </a:prstGeom>
        </p:spPr>
        <p:txBody>
          <a:bodyPr wrap="square">
            <a:spAutoFit/>
          </a:bodyPr>
          <a:lstStyle/>
          <a:p>
            <a:r>
              <a:rPr lang="en-US" dirty="0">
                <a:solidFill>
                  <a:srgbClr val="FFFF00"/>
                </a:solidFill>
              </a:rPr>
              <a:t>For the LORD your God moves about in your camp to protect you and to deliver your enemies to you. Your camp must be holy, so that He will not see among you anything indecent and turn away from you. Deuteronomy 23:14 </a:t>
            </a:r>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318" t="15504" r="52391" b="14729"/>
          <a:stretch/>
        </p:blipFill>
        <p:spPr bwMode="auto">
          <a:xfrm>
            <a:off x="2133600" y="168349"/>
            <a:ext cx="4912242" cy="4784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02607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152400"/>
            <a:ext cx="8991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5400" kern="0" dirty="0" smtClean="0">
                <a:solidFill>
                  <a:srgbClr val="FFFF00"/>
                </a:solidFill>
                <a:effectLst>
                  <a:outerShdw blurRad="38100" dist="38100" dir="2700000" algn="tl">
                    <a:srgbClr val="000000">
                      <a:alpha val="43137"/>
                    </a:srgbClr>
                  </a:outerShdw>
                </a:effectLst>
              </a:rPr>
              <a:t>The Integrated Life</a:t>
            </a:r>
            <a:endParaRPr lang="en-US" sz="5400" kern="0" dirty="0">
              <a:solidFill>
                <a:srgbClr val="FFFF00"/>
              </a:solidFill>
              <a:effectLst>
                <a:outerShdw blurRad="38100" dist="38100" dir="2700000" algn="tl">
                  <a:srgbClr val="000000">
                    <a:alpha val="43137"/>
                  </a:srgbClr>
                </a:outerShdw>
              </a:effectLst>
            </a:endParaRPr>
          </a:p>
        </p:txBody>
      </p:sp>
      <p:pic>
        <p:nvPicPr>
          <p:cNvPr id="3074" name="Picture 2" descr="File:1994- Earth's ice imbalance - ice loss - Climate change - Global  warming.svg - Wikimedia Common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4656"/>
          <a:stretch/>
        </p:blipFill>
        <p:spPr bwMode="auto">
          <a:xfrm>
            <a:off x="1866900" y="1295400"/>
            <a:ext cx="5257800" cy="54811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24400" y="2590800"/>
            <a:ext cx="1752600" cy="1569660"/>
          </a:xfrm>
          <a:prstGeom prst="rect">
            <a:avLst/>
          </a:prstGeom>
          <a:noFill/>
        </p:spPr>
        <p:txBody>
          <a:bodyPr wrap="square" rtlCol="0">
            <a:spAutoFit/>
          </a:bodyPr>
          <a:lstStyle/>
          <a:p>
            <a:r>
              <a:rPr lang="en-US" b="1" dirty="0" smtClean="0">
                <a:solidFill>
                  <a:srgbClr val="4D4D4D"/>
                </a:solidFill>
              </a:rPr>
              <a:t>Everyday</a:t>
            </a:r>
          </a:p>
          <a:p>
            <a:r>
              <a:rPr lang="en-US" b="1" dirty="0" smtClean="0">
                <a:solidFill>
                  <a:srgbClr val="4D4D4D"/>
                </a:solidFill>
              </a:rPr>
              <a:t>Life</a:t>
            </a:r>
          </a:p>
          <a:p>
            <a:r>
              <a:rPr lang="en-US" b="1" dirty="0" smtClean="0">
                <a:solidFill>
                  <a:srgbClr val="4D4D4D"/>
                </a:solidFill>
              </a:rPr>
              <a:t>Raising </a:t>
            </a:r>
          </a:p>
          <a:p>
            <a:r>
              <a:rPr lang="en-US" b="1" dirty="0" smtClean="0">
                <a:solidFill>
                  <a:srgbClr val="4D4D4D"/>
                </a:solidFill>
              </a:rPr>
              <a:t>Family  </a:t>
            </a:r>
            <a:endParaRPr lang="en-US" b="1" dirty="0">
              <a:solidFill>
                <a:srgbClr val="4D4D4D"/>
              </a:solidFill>
            </a:endParaRPr>
          </a:p>
        </p:txBody>
      </p:sp>
      <p:sp>
        <p:nvSpPr>
          <p:cNvPr id="6" name="TextBox 5"/>
          <p:cNvSpPr txBox="1"/>
          <p:nvPr/>
        </p:nvSpPr>
        <p:spPr>
          <a:xfrm>
            <a:off x="4419600" y="4221540"/>
            <a:ext cx="2057400" cy="1569660"/>
          </a:xfrm>
          <a:prstGeom prst="rect">
            <a:avLst/>
          </a:prstGeom>
          <a:noFill/>
        </p:spPr>
        <p:txBody>
          <a:bodyPr wrap="square" rtlCol="0">
            <a:spAutoFit/>
          </a:bodyPr>
          <a:lstStyle/>
          <a:p>
            <a:r>
              <a:rPr lang="en-US" b="1" dirty="0" smtClean="0">
                <a:solidFill>
                  <a:srgbClr val="4D4D4D"/>
                </a:solidFill>
              </a:rPr>
              <a:t>Work and Career</a:t>
            </a:r>
          </a:p>
          <a:p>
            <a:r>
              <a:rPr lang="en-US" b="1" dirty="0" smtClean="0">
                <a:solidFill>
                  <a:srgbClr val="4D4D4D"/>
                </a:solidFill>
              </a:rPr>
              <a:t>Community</a:t>
            </a:r>
          </a:p>
          <a:p>
            <a:r>
              <a:rPr lang="en-US" b="1" dirty="0" smtClean="0">
                <a:solidFill>
                  <a:srgbClr val="4D4D4D"/>
                </a:solidFill>
              </a:rPr>
              <a:t>Involvement</a:t>
            </a:r>
            <a:endParaRPr lang="en-US" b="1" dirty="0">
              <a:solidFill>
                <a:srgbClr val="4D4D4D"/>
              </a:solidFill>
            </a:endParaRPr>
          </a:p>
        </p:txBody>
      </p:sp>
      <p:sp>
        <p:nvSpPr>
          <p:cNvPr id="7" name="TextBox 6"/>
          <p:cNvSpPr txBox="1"/>
          <p:nvPr/>
        </p:nvSpPr>
        <p:spPr>
          <a:xfrm>
            <a:off x="2590800" y="4719935"/>
            <a:ext cx="1905000" cy="461665"/>
          </a:xfrm>
          <a:prstGeom prst="rect">
            <a:avLst/>
          </a:prstGeom>
          <a:noFill/>
        </p:spPr>
        <p:txBody>
          <a:bodyPr wrap="square" rtlCol="0">
            <a:spAutoFit/>
          </a:bodyPr>
          <a:lstStyle/>
          <a:p>
            <a:r>
              <a:rPr lang="en-US" b="1" dirty="0" smtClean="0">
                <a:solidFill>
                  <a:schemeClr val="bg1"/>
                </a:solidFill>
              </a:rPr>
              <a:t>Sleep</a:t>
            </a:r>
            <a:endParaRPr lang="en-US" b="1" dirty="0">
              <a:solidFill>
                <a:schemeClr val="bg1"/>
              </a:solidFill>
            </a:endParaRPr>
          </a:p>
        </p:txBody>
      </p:sp>
      <p:sp>
        <p:nvSpPr>
          <p:cNvPr id="8" name="TextBox 7"/>
          <p:cNvSpPr txBox="1"/>
          <p:nvPr/>
        </p:nvSpPr>
        <p:spPr>
          <a:xfrm>
            <a:off x="2286000" y="3204987"/>
            <a:ext cx="1752600" cy="830997"/>
          </a:xfrm>
          <a:prstGeom prst="rect">
            <a:avLst/>
          </a:prstGeom>
          <a:noFill/>
        </p:spPr>
        <p:txBody>
          <a:bodyPr wrap="square" rtlCol="0">
            <a:spAutoFit/>
          </a:bodyPr>
          <a:lstStyle/>
          <a:p>
            <a:r>
              <a:rPr lang="en-US" b="1" dirty="0" smtClean="0">
                <a:solidFill>
                  <a:schemeClr val="bg1"/>
                </a:solidFill>
              </a:rPr>
              <a:t>Spiritual</a:t>
            </a:r>
          </a:p>
          <a:p>
            <a:r>
              <a:rPr lang="en-US" b="1" dirty="0" smtClean="0">
                <a:solidFill>
                  <a:schemeClr val="bg1"/>
                </a:solidFill>
              </a:rPr>
              <a:t>Life </a:t>
            </a:r>
            <a:endParaRPr lang="en-US" b="1" dirty="0">
              <a:solidFill>
                <a:schemeClr val="bg1"/>
              </a:solidFill>
            </a:endParaRPr>
          </a:p>
        </p:txBody>
      </p:sp>
      <p:sp>
        <p:nvSpPr>
          <p:cNvPr id="9" name="TextBox 8"/>
          <p:cNvSpPr txBox="1"/>
          <p:nvPr/>
        </p:nvSpPr>
        <p:spPr>
          <a:xfrm>
            <a:off x="2743200" y="2176359"/>
            <a:ext cx="1752600" cy="338554"/>
          </a:xfrm>
          <a:prstGeom prst="rect">
            <a:avLst/>
          </a:prstGeom>
          <a:noFill/>
        </p:spPr>
        <p:txBody>
          <a:bodyPr wrap="square" rtlCol="0">
            <a:spAutoFit/>
          </a:bodyPr>
          <a:lstStyle/>
          <a:p>
            <a:r>
              <a:rPr lang="en-US" sz="1600" b="1" dirty="0" smtClean="0">
                <a:solidFill>
                  <a:srgbClr val="4D4D4D"/>
                </a:solidFill>
              </a:rPr>
              <a:t>Recreation</a:t>
            </a:r>
            <a:endParaRPr lang="en-US" sz="1600" b="1" dirty="0">
              <a:solidFill>
                <a:srgbClr val="4D4D4D"/>
              </a:solidFill>
            </a:endParaRPr>
          </a:p>
        </p:txBody>
      </p:sp>
      <p:sp>
        <p:nvSpPr>
          <p:cNvPr id="10" name="Down Arrow 9"/>
          <p:cNvSpPr/>
          <p:nvPr/>
        </p:nvSpPr>
        <p:spPr bwMode="auto">
          <a:xfrm rot="4574898">
            <a:off x="4925217" y="1236543"/>
            <a:ext cx="367281" cy="932206"/>
          </a:xfrm>
          <a:prstGeom prst="downArrow">
            <a:avLst/>
          </a:prstGeom>
          <a:solidFill>
            <a:srgbClr val="00206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 name="Isosceles Triangle 2"/>
          <p:cNvSpPr/>
          <p:nvPr/>
        </p:nvSpPr>
        <p:spPr bwMode="auto">
          <a:xfrm>
            <a:off x="4572000" y="1676400"/>
            <a:ext cx="45719" cy="2133600"/>
          </a:xfrm>
          <a:prstGeom prst="triangle">
            <a:avLst/>
          </a:pr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 name="Isosceles Triangle 3"/>
          <p:cNvSpPr/>
          <p:nvPr/>
        </p:nvSpPr>
        <p:spPr bwMode="auto">
          <a:xfrm rot="10645252">
            <a:off x="4114800" y="1671272"/>
            <a:ext cx="640256" cy="2466272"/>
          </a:xfrm>
          <a:prstGeom prst="triangle">
            <a:avLst>
              <a:gd name="adj" fmla="val 34053"/>
            </a:avLst>
          </a:prstGeom>
          <a:solidFill>
            <a:srgbClr val="C0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 name="TextBox 11"/>
          <p:cNvSpPr txBox="1"/>
          <p:nvPr/>
        </p:nvSpPr>
        <p:spPr>
          <a:xfrm>
            <a:off x="5486400" y="1295400"/>
            <a:ext cx="1752600" cy="830997"/>
          </a:xfrm>
          <a:prstGeom prst="rect">
            <a:avLst/>
          </a:prstGeom>
          <a:noFill/>
        </p:spPr>
        <p:txBody>
          <a:bodyPr wrap="square" rtlCol="0">
            <a:spAutoFit/>
          </a:bodyPr>
          <a:lstStyle/>
          <a:p>
            <a:r>
              <a:rPr lang="en-US" sz="1600" b="1" dirty="0" smtClean="0">
                <a:solidFill>
                  <a:srgbClr val="4D4D4D"/>
                </a:solidFill>
              </a:rPr>
              <a:t>Romance</a:t>
            </a:r>
          </a:p>
          <a:p>
            <a:r>
              <a:rPr lang="en-US" sz="1600" b="1" dirty="0" smtClean="0">
                <a:solidFill>
                  <a:srgbClr val="4D4D4D"/>
                </a:solidFill>
              </a:rPr>
              <a:t>And</a:t>
            </a:r>
          </a:p>
          <a:p>
            <a:r>
              <a:rPr lang="en-US" sz="1600" b="1" dirty="0" smtClean="0">
                <a:solidFill>
                  <a:srgbClr val="4D4D4D"/>
                </a:solidFill>
              </a:rPr>
              <a:t>Sexuality</a:t>
            </a:r>
            <a:endParaRPr lang="en-US" sz="1600" b="1" dirty="0">
              <a:solidFill>
                <a:srgbClr val="4D4D4D"/>
              </a:solidFill>
            </a:endParaRPr>
          </a:p>
        </p:txBody>
      </p:sp>
    </p:spTree>
    <p:extLst>
      <p:ext uri="{BB962C8B-B14F-4D97-AF65-F5344CB8AC3E}">
        <p14:creationId xmlns:p14="http://schemas.microsoft.com/office/powerpoint/2010/main" val="99091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95300" y="0"/>
            <a:ext cx="8153400" cy="1523494"/>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kern="0" dirty="0" smtClean="0">
                <a:solidFill>
                  <a:srgbClr val="FFFF00"/>
                </a:solidFill>
                <a:effectLst>
                  <a:outerShdw blurRad="38100" dist="38100" dir="2700000" algn="tl">
                    <a:srgbClr val="000000">
                      <a:alpha val="43137"/>
                    </a:srgbClr>
                  </a:outerShdw>
                </a:effectLst>
              </a:rPr>
              <a:t>Without The Guidance of the </a:t>
            </a:r>
          </a:p>
          <a:p>
            <a:pPr algn="ctr"/>
            <a:r>
              <a:rPr lang="en-US" sz="3600" kern="0" dirty="0" smtClean="0">
                <a:solidFill>
                  <a:srgbClr val="FFFF00"/>
                </a:solidFill>
                <a:effectLst>
                  <a:outerShdw blurRad="38100" dist="38100" dir="2700000" algn="tl">
                    <a:srgbClr val="000000">
                      <a:alpha val="43137"/>
                    </a:srgbClr>
                  </a:outerShdw>
                </a:effectLst>
              </a:rPr>
              <a:t>Holy Spirit and the Word of God </a:t>
            </a:r>
            <a:endParaRPr lang="en-US" sz="3600" kern="0" dirty="0">
              <a:solidFill>
                <a:srgbClr val="FFFF00"/>
              </a:solidFill>
              <a:effectLst>
                <a:outerShdw blurRad="38100" dist="38100" dir="2700000" algn="tl">
                  <a:srgbClr val="000000">
                    <a:alpha val="43137"/>
                  </a:srgbClr>
                </a:outerShdw>
              </a:effectLst>
            </a:endParaRPr>
          </a:p>
        </p:txBody>
      </p:sp>
      <p:pic>
        <p:nvPicPr>
          <p:cNvPr id="4098" name="Picture 2" descr="If your mind were a pie chart, what would it look like? - Quora"/>
          <p:cNvPicPr>
            <a:picLocks noChangeAspect="1" noChangeArrowheads="1"/>
          </p:cNvPicPr>
          <p:nvPr/>
        </p:nvPicPr>
        <p:blipFill rotWithShape="1">
          <a:blip r:embed="rId2">
            <a:extLst>
              <a:ext uri="{28A0092B-C50C-407E-A947-70E740481C1C}">
                <a14:useLocalDpi xmlns:a14="http://schemas.microsoft.com/office/drawing/2010/main" val="0"/>
              </a:ext>
            </a:extLst>
          </a:blip>
          <a:srcRect l="5555" t="15110" r="40930" b="6948"/>
          <a:stretch/>
        </p:blipFill>
        <p:spPr bwMode="auto">
          <a:xfrm>
            <a:off x="1988288" y="1667539"/>
            <a:ext cx="4800600" cy="49920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12288" y="4572000"/>
            <a:ext cx="1752600" cy="1200329"/>
          </a:xfrm>
          <a:prstGeom prst="rect">
            <a:avLst/>
          </a:prstGeom>
          <a:noFill/>
        </p:spPr>
        <p:txBody>
          <a:bodyPr wrap="square" rtlCol="0">
            <a:spAutoFit/>
          </a:bodyPr>
          <a:lstStyle/>
          <a:p>
            <a:r>
              <a:rPr lang="en-US" b="1" dirty="0" smtClean="0">
                <a:solidFill>
                  <a:schemeClr val="bg1"/>
                </a:solidFill>
              </a:rPr>
              <a:t>Romance and</a:t>
            </a:r>
          </a:p>
          <a:p>
            <a:r>
              <a:rPr lang="en-US" b="1" dirty="0" smtClean="0">
                <a:solidFill>
                  <a:schemeClr val="bg1"/>
                </a:solidFill>
              </a:rPr>
              <a:t>Sexuality </a:t>
            </a:r>
            <a:endParaRPr lang="en-US" b="1" dirty="0">
              <a:solidFill>
                <a:schemeClr val="bg1"/>
              </a:solidFill>
            </a:endParaRPr>
          </a:p>
        </p:txBody>
      </p:sp>
      <p:sp>
        <p:nvSpPr>
          <p:cNvPr id="6" name="TextBox 5"/>
          <p:cNvSpPr txBox="1"/>
          <p:nvPr/>
        </p:nvSpPr>
        <p:spPr>
          <a:xfrm>
            <a:off x="5013251" y="1600200"/>
            <a:ext cx="1752600" cy="830997"/>
          </a:xfrm>
          <a:prstGeom prst="rect">
            <a:avLst/>
          </a:prstGeom>
          <a:noFill/>
        </p:spPr>
        <p:txBody>
          <a:bodyPr wrap="square" rtlCol="0">
            <a:spAutoFit/>
          </a:bodyPr>
          <a:lstStyle/>
          <a:p>
            <a:r>
              <a:rPr lang="en-US" b="1" dirty="0" smtClean="0">
                <a:solidFill>
                  <a:srgbClr val="4D4D4D"/>
                </a:solidFill>
              </a:rPr>
              <a:t>Everyday</a:t>
            </a:r>
          </a:p>
          <a:p>
            <a:r>
              <a:rPr lang="en-US" b="1" dirty="0" smtClean="0">
                <a:solidFill>
                  <a:srgbClr val="4D4D4D"/>
                </a:solidFill>
              </a:rPr>
              <a:t>Life </a:t>
            </a:r>
            <a:endParaRPr lang="en-US" b="1" dirty="0">
              <a:solidFill>
                <a:srgbClr val="4D4D4D"/>
              </a:solidFill>
            </a:endParaRPr>
          </a:p>
        </p:txBody>
      </p:sp>
      <p:sp>
        <p:nvSpPr>
          <p:cNvPr id="2" name="Down Arrow 1"/>
          <p:cNvSpPr/>
          <p:nvPr/>
        </p:nvSpPr>
        <p:spPr bwMode="auto">
          <a:xfrm rot="3427382">
            <a:off x="4827870" y="2095918"/>
            <a:ext cx="540488" cy="932206"/>
          </a:xfrm>
          <a:prstGeom prst="downArrow">
            <a:avLst/>
          </a:prstGeom>
          <a:solidFill>
            <a:srgbClr val="FFFF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54488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ckey Mouse to Darth Vader: &quot;Who's Your Daddy&quot;?! - Vamers"/>
          <p:cNvPicPr>
            <a:picLocks noChangeAspect="1" noChangeArrowheads="1"/>
          </p:cNvPicPr>
          <p:nvPr/>
        </p:nvPicPr>
        <p:blipFill rotWithShape="1">
          <a:blip r:embed="rId2">
            <a:extLst>
              <a:ext uri="{28A0092B-C50C-407E-A947-70E740481C1C}">
                <a14:useLocalDpi xmlns:a14="http://schemas.microsoft.com/office/drawing/2010/main" val="0"/>
              </a:ext>
            </a:extLst>
          </a:blip>
          <a:srcRect l="3961" t="26020" r="7095" b="9504"/>
          <a:stretch/>
        </p:blipFill>
        <p:spPr bwMode="auto">
          <a:xfrm>
            <a:off x="1143000" y="2362200"/>
            <a:ext cx="6845300" cy="42799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0" y="152400"/>
            <a:ext cx="8991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6000" kern="0" dirty="0" smtClean="0">
                <a:solidFill>
                  <a:srgbClr val="FFFF00"/>
                </a:solidFill>
                <a:effectLst>
                  <a:outerShdw blurRad="38100" dist="38100" dir="2700000" algn="tl">
                    <a:srgbClr val="000000">
                      <a:alpha val="43137"/>
                    </a:srgbClr>
                  </a:outerShdw>
                </a:effectLst>
              </a:rPr>
              <a:t>This is Us!!!!</a:t>
            </a:r>
            <a:endParaRPr lang="en-US" sz="6000" kern="0" dirty="0">
              <a:solidFill>
                <a:srgbClr val="FFFF00"/>
              </a:solidFill>
              <a:effectLst>
                <a:outerShdw blurRad="38100" dist="38100" dir="2700000" algn="tl">
                  <a:srgbClr val="000000">
                    <a:alpha val="43137"/>
                  </a:srgbClr>
                </a:outerShdw>
              </a:effectLst>
            </a:endParaRPr>
          </a:p>
        </p:txBody>
      </p:sp>
      <p:sp>
        <p:nvSpPr>
          <p:cNvPr id="7" name="Title 1"/>
          <p:cNvSpPr txBox="1">
            <a:spLocks/>
          </p:cNvSpPr>
          <p:nvPr/>
        </p:nvSpPr>
        <p:spPr bwMode="auto">
          <a:xfrm>
            <a:off x="12700" y="1257300"/>
            <a:ext cx="8991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kern="0" dirty="0" smtClean="0">
                <a:solidFill>
                  <a:srgbClr val="FFFF00"/>
                </a:solidFill>
                <a:effectLst>
                  <a:outerShdw blurRad="38100" dist="38100" dir="2700000" algn="tl">
                    <a:srgbClr val="000000">
                      <a:alpha val="43137"/>
                    </a:srgbClr>
                  </a:outerShdw>
                </a:effectLst>
              </a:rPr>
              <a:t>Without The Authority That Comes</a:t>
            </a:r>
          </a:p>
          <a:p>
            <a:pPr algn="ctr"/>
            <a:r>
              <a:rPr lang="en-US" sz="3600" kern="0" dirty="0" smtClean="0">
                <a:solidFill>
                  <a:srgbClr val="FFFF00"/>
                </a:solidFill>
                <a:effectLst>
                  <a:outerShdw blurRad="38100" dist="38100" dir="2700000" algn="tl">
                    <a:srgbClr val="000000">
                      <a:alpha val="43137"/>
                    </a:srgbClr>
                  </a:outerShdw>
                </a:effectLst>
              </a:rPr>
              <a:t>Through Christ And the Holy Spirit</a:t>
            </a:r>
            <a:endParaRPr lang="en-US" sz="3600"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827522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e Love of Mon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64398"/>
            <a:ext cx="5410201" cy="304323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533400" y="152400"/>
            <a:ext cx="8153400" cy="12954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dirty="0" smtClean="0">
                <a:solidFill>
                  <a:srgbClr val="FFFF00"/>
                </a:solidFill>
                <a:effectLst>
                  <a:outerShdw blurRad="38100" dist="38100" dir="2700000" algn="tl">
                    <a:srgbClr val="000000">
                      <a:alpha val="43137"/>
                    </a:srgbClr>
                  </a:outerShdw>
                </a:effectLst>
              </a:rPr>
              <a:t>BIBLICAL FINANCES </a:t>
            </a:r>
            <a:endParaRPr lang="en-US"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134679" y="4491039"/>
            <a:ext cx="8839200" cy="2308324"/>
          </a:xfrm>
          <a:prstGeom prst="rect">
            <a:avLst/>
          </a:prstGeom>
        </p:spPr>
        <p:txBody>
          <a:bodyPr wrap="square">
            <a:spAutoFit/>
          </a:bodyPr>
          <a:lstStyle/>
          <a:p>
            <a:pPr algn="l"/>
            <a:r>
              <a:rPr lang="en-US" dirty="0" smtClean="0"/>
              <a:t>People </a:t>
            </a:r>
            <a:r>
              <a:rPr lang="en-US" dirty="0"/>
              <a:t>who want to get rich fall into temptation and a trap and into many foolish and harmful desires that plunge men into ruin and destruction. </a:t>
            </a:r>
            <a:r>
              <a:rPr lang="en-US" baseline="30000" dirty="0"/>
              <a:t>10 </a:t>
            </a:r>
            <a:r>
              <a:rPr lang="en-US" dirty="0"/>
              <a:t> </a:t>
            </a:r>
            <a:r>
              <a:rPr lang="en-US" b="1" dirty="0">
                <a:solidFill>
                  <a:srgbClr val="FFFF00"/>
                </a:solidFill>
              </a:rPr>
              <a:t>For the love of money is a root of all kinds of evil.</a:t>
            </a:r>
            <a:r>
              <a:rPr lang="en-US" dirty="0"/>
              <a:t> Some people, eager for money, have wandered from the faith and pierced themselves with many griefs. </a:t>
            </a:r>
            <a:endParaRPr lang="en-US" dirty="0" smtClean="0"/>
          </a:p>
          <a:p>
            <a:pPr algn="l"/>
            <a:r>
              <a:rPr lang="en-US" b="1" dirty="0" smtClean="0"/>
              <a:t>1 </a:t>
            </a:r>
            <a:r>
              <a:rPr lang="en-US" b="1" dirty="0"/>
              <a:t>Timothy 6:9-10 (NIV) </a:t>
            </a:r>
            <a:endParaRPr lang="en-US" dirty="0"/>
          </a:p>
        </p:txBody>
      </p:sp>
      <p:pic>
        <p:nvPicPr>
          <p:cNvPr id="2050" name="Picture 2" descr="Rule the World: The Greatest Hits - Wikipedia"/>
          <p:cNvPicPr>
            <a:picLocks noChangeAspect="1" noChangeArrowheads="1"/>
          </p:cNvPicPr>
          <p:nvPr/>
        </p:nvPicPr>
        <p:blipFill rotWithShape="1">
          <a:blip r:embed="rId3">
            <a:extLst>
              <a:ext uri="{28A0092B-C50C-407E-A947-70E740481C1C}">
                <a14:useLocalDpi xmlns:a14="http://schemas.microsoft.com/office/drawing/2010/main" val="0"/>
              </a:ext>
            </a:extLst>
          </a:blip>
          <a:srcRect t="12058" b="12766"/>
          <a:stretch/>
        </p:blipFill>
        <p:spPr bwMode="auto">
          <a:xfrm>
            <a:off x="5805487" y="1828800"/>
            <a:ext cx="2881313" cy="216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9149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ble Verses on Finan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140" y="152400"/>
            <a:ext cx="5930055" cy="2514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1000" y="4114800"/>
            <a:ext cx="8534400" cy="1569660"/>
          </a:xfrm>
          <a:prstGeom prst="rect">
            <a:avLst/>
          </a:prstGeom>
        </p:spPr>
        <p:txBody>
          <a:bodyPr wrap="square">
            <a:spAutoFit/>
          </a:bodyPr>
          <a:lstStyle/>
          <a:p>
            <a:r>
              <a:rPr lang="en-US" dirty="0" smtClean="0"/>
              <a:t>The </a:t>
            </a:r>
            <a:r>
              <a:rPr lang="en-US" dirty="0"/>
              <a:t>rich rule over the poor, and the borrower is servant to the lender. </a:t>
            </a:r>
            <a:r>
              <a:rPr lang="en-US" baseline="30000" dirty="0" smtClean="0"/>
              <a:t>8A </a:t>
            </a:r>
            <a:r>
              <a:rPr lang="en-US" dirty="0"/>
              <a:t> He who sows wickedness reaps </a:t>
            </a:r>
            <a:r>
              <a:rPr lang="en-US" dirty="0" smtClean="0"/>
              <a:t>trouble. </a:t>
            </a:r>
            <a:r>
              <a:rPr lang="en-US" baseline="30000" dirty="0"/>
              <a:t>9 </a:t>
            </a:r>
            <a:r>
              <a:rPr lang="en-US" dirty="0"/>
              <a:t> A generous man will himself be blessed, for he shares his food with the poor. </a:t>
            </a:r>
            <a:r>
              <a:rPr lang="en-US" b="1" dirty="0"/>
              <a:t>Proverbs 22:7-9 (NIV) </a:t>
            </a:r>
            <a:endParaRPr lang="en-US" dirty="0"/>
          </a:p>
        </p:txBody>
      </p:sp>
      <p:sp>
        <p:nvSpPr>
          <p:cNvPr id="7" name="Rectangle 6"/>
          <p:cNvSpPr/>
          <p:nvPr/>
        </p:nvSpPr>
        <p:spPr>
          <a:xfrm>
            <a:off x="609600" y="2533471"/>
            <a:ext cx="8153400" cy="1200329"/>
          </a:xfrm>
          <a:prstGeom prst="rect">
            <a:avLst/>
          </a:prstGeom>
        </p:spPr>
        <p:txBody>
          <a:bodyPr wrap="square">
            <a:spAutoFit/>
          </a:bodyPr>
          <a:lstStyle/>
          <a:p>
            <a:r>
              <a:rPr lang="en-US" i="1" dirty="0" smtClean="0"/>
              <a:t>There </a:t>
            </a:r>
            <a:r>
              <a:rPr lang="en-US" i="1" dirty="0"/>
              <a:t>is</a:t>
            </a:r>
            <a:r>
              <a:rPr lang="en-US" dirty="0"/>
              <a:t> treasure to be desired and oil in the dwelling of the wise; but a foolish man </a:t>
            </a:r>
            <a:r>
              <a:rPr lang="en-US" dirty="0" smtClean="0"/>
              <a:t>spends </a:t>
            </a:r>
            <a:r>
              <a:rPr lang="en-US" dirty="0"/>
              <a:t>it up. </a:t>
            </a:r>
            <a:endParaRPr lang="en-US" dirty="0" smtClean="0"/>
          </a:p>
          <a:p>
            <a:r>
              <a:rPr lang="en-US" b="1" dirty="0" smtClean="0"/>
              <a:t>Proverbs </a:t>
            </a:r>
            <a:r>
              <a:rPr lang="en-US" b="1" dirty="0"/>
              <a:t>21:20 (KJV</a:t>
            </a:r>
            <a:r>
              <a:rPr lang="en-US" b="1" dirty="0" smtClean="0"/>
              <a:t>)</a:t>
            </a:r>
            <a:endParaRPr lang="en-US" dirty="0"/>
          </a:p>
        </p:txBody>
      </p:sp>
    </p:spTree>
    <p:extLst>
      <p:ext uri="{BB962C8B-B14F-4D97-AF65-F5344CB8AC3E}">
        <p14:creationId xmlns:p14="http://schemas.microsoft.com/office/powerpoint/2010/main" val="2137318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41982"/>
            <a:ext cx="8305800" cy="1077218"/>
          </a:xfrm>
          <a:prstGeom prst="rect">
            <a:avLst/>
          </a:prstGeom>
          <a:solidFill>
            <a:schemeClr val="accent1">
              <a:alpha val="43000"/>
            </a:schemeClr>
          </a:solidFill>
        </p:spPr>
        <p:txBody>
          <a:bodyPr wrap="square">
            <a:spAutoFit/>
          </a:bodyPr>
          <a:lstStyle/>
          <a:p>
            <a:r>
              <a:rPr lang="en-US" sz="3200" b="1" dirty="0" smtClean="0">
                <a:solidFill>
                  <a:srgbClr val="FFFF00"/>
                </a:solidFill>
                <a:effectLst>
                  <a:outerShdw blurRad="38100" dist="38100" dir="2700000" algn="tl">
                    <a:srgbClr val="000000">
                      <a:alpha val="43137"/>
                    </a:srgbClr>
                  </a:outerShdw>
                </a:effectLst>
              </a:rPr>
              <a:t>THE PRINCIPLES OF SOWING AND REAPING AND GIVING GOD HIS TITHE </a:t>
            </a:r>
            <a:endParaRPr lang="en-US" sz="3200" dirty="0">
              <a:effectLst>
                <a:outerShdw blurRad="38100" dist="38100" dir="2700000" algn="tl">
                  <a:srgbClr val="000000">
                    <a:alpha val="43137"/>
                  </a:srgbClr>
                </a:outerShdw>
              </a:effectLst>
            </a:endParaRPr>
          </a:p>
        </p:txBody>
      </p:sp>
      <p:pic>
        <p:nvPicPr>
          <p:cNvPr id="5122" name="Picture 2" descr="The Sowing and Reaping Principle · Alliance Church"/>
          <p:cNvPicPr>
            <a:picLocks noChangeAspect="1" noChangeArrowheads="1"/>
          </p:cNvPicPr>
          <p:nvPr/>
        </p:nvPicPr>
        <p:blipFill rotWithShape="1">
          <a:blip r:embed="rId2">
            <a:extLst>
              <a:ext uri="{28A0092B-C50C-407E-A947-70E740481C1C}">
                <a14:useLocalDpi xmlns:a14="http://schemas.microsoft.com/office/drawing/2010/main" val="0"/>
              </a:ext>
            </a:extLst>
          </a:blip>
          <a:srcRect t="21586"/>
          <a:stretch/>
        </p:blipFill>
        <p:spPr bwMode="auto">
          <a:xfrm>
            <a:off x="762000" y="1752600"/>
            <a:ext cx="5283199" cy="23303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1000" y="4495800"/>
            <a:ext cx="8497186" cy="1938992"/>
          </a:xfrm>
          <a:prstGeom prst="rect">
            <a:avLst/>
          </a:prstGeom>
        </p:spPr>
        <p:txBody>
          <a:bodyPr wrap="square">
            <a:spAutoFit/>
          </a:bodyPr>
          <a:lstStyle/>
          <a:p>
            <a:pPr algn="l"/>
            <a:r>
              <a:rPr lang="en-US" dirty="0" smtClean="0"/>
              <a:t>Remember </a:t>
            </a:r>
            <a:r>
              <a:rPr lang="en-US" dirty="0"/>
              <a:t>this: Whoever sows sparingly will also reap sparingly, and whoever sows generously will also reap generously. </a:t>
            </a:r>
            <a:r>
              <a:rPr lang="en-US" baseline="30000" dirty="0"/>
              <a:t>7 </a:t>
            </a:r>
            <a:r>
              <a:rPr lang="en-US" b="1" dirty="0">
                <a:solidFill>
                  <a:srgbClr val="FFFF00"/>
                </a:solidFill>
              </a:rPr>
              <a:t> Each man should give what he has decided in his heart to give, not reluctantly or under compulsion, for God loves a cheerful giver</a:t>
            </a:r>
            <a:r>
              <a:rPr lang="en-US" dirty="0"/>
              <a:t>. </a:t>
            </a:r>
            <a:r>
              <a:rPr lang="en-US" b="1" dirty="0"/>
              <a:t>2 Corinthians 9:6-7 (NIV) </a:t>
            </a:r>
            <a:endParaRPr lang="en-US" dirty="0"/>
          </a:p>
        </p:txBody>
      </p:sp>
      <p:sp>
        <p:nvSpPr>
          <p:cNvPr id="7" name="TextBox 6"/>
          <p:cNvSpPr txBox="1"/>
          <p:nvPr/>
        </p:nvSpPr>
        <p:spPr>
          <a:xfrm>
            <a:off x="6264349" y="1734903"/>
            <a:ext cx="2590800" cy="2677656"/>
          </a:xfrm>
          <a:prstGeom prst="rect">
            <a:avLst/>
          </a:prstGeom>
          <a:noFill/>
        </p:spPr>
        <p:txBody>
          <a:bodyPr wrap="square" rtlCol="0">
            <a:spAutoFit/>
          </a:bodyPr>
          <a:lstStyle/>
          <a:p>
            <a:r>
              <a:rPr lang="en-US" dirty="0" smtClean="0"/>
              <a:t>Without sowing a tithe to God you are basically saying I DON’T TRUST GOD WILL TAKE CARE OF ME. </a:t>
            </a:r>
            <a:endParaRPr lang="en-US" dirty="0"/>
          </a:p>
        </p:txBody>
      </p:sp>
    </p:spTree>
    <p:extLst>
      <p:ext uri="{BB962C8B-B14F-4D97-AF65-F5344CB8AC3E}">
        <p14:creationId xmlns:p14="http://schemas.microsoft.com/office/powerpoint/2010/main" val="2621259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41982"/>
            <a:ext cx="8305800" cy="1077218"/>
          </a:xfrm>
          <a:prstGeom prst="rect">
            <a:avLst/>
          </a:prstGeom>
          <a:solidFill>
            <a:schemeClr val="accent1">
              <a:alpha val="43000"/>
            </a:schemeClr>
          </a:solidFill>
        </p:spPr>
        <p:txBody>
          <a:bodyPr wrap="square">
            <a:spAutoFit/>
          </a:bodyPr>
          <a:lstStyle/>
          <a:p>
            <a:r>
              <a:rPr lang="en-US" sz="3200" b="1" dirty="0" smtClean="0">
                <a:solidFill>
                  <a:srgbClr val="FFFF00"/>
                </a:solidFill>
                <a:effectLst>
                  <a:outerShdw blurRad="38100" dist="38100" dir="2700000" algn="tl">
                    <a:srgbClr val="000000">
                      <a:alpha val="43137"/>
                    </a:srgbClr>
                  </a:outerShdw>
                </a:effectLst>
              </a:rPr>
              <a:t>FINANCIAL BLESSINGS</a:t>
            </a:r>
          </a:p>
          <a:p>
            <a:r>
              <a:rPr lang="en-US" sz="3200" b="1" dirty="0" smtClean="0">
                <a:solidFill>
                  <a:srgbClr val="FFFF00"/>
                </a:solidFill>
                <a:effectLst>
                  <a:outerShdw blurRad="38100" dist="38100" dir="2700000" algn="tl">
                    <a:srgbClr val="000000">
                      <a:alpha val="43137"/>
                    </a:srgbClr>
                  </a:outerShdw>
                </a:effectLst>
              </a:rPr>
              <a:t>ARE A GIFT FROM GOD</a:t>
            </a:r>
            <a:endParaRPr lang="en-US" sz="3200" dirty="0">
              <a:effectLst>
                <a:outerShdw blurRad="38100" dist="38100" dir="2700000" algn="tl">
                  <a:srgbClr val="000000">
                    <a:alpha val="43137"/>
                  </a:srgbClr>
                </a:outerShdw>
              </a:effectLst>
            </a:endParaRPr>
          </a:p>
        </p:txBody>
      </p:sp>
      <p:sp>
        <p:nvSpPr>
          <p:cNvPr id="2" name="TextBox 1"/>
          <p:cNvSpPr txBox="1"/>
          <p:nvPr/>
        </p:nvSpPr>
        <p:spPr>
          <a:xfrm>
            <a:off x="533400" y="1524000"/>
            <a:ext cx="8153400" cy="1077218"/>
          </a:xfrm>
          <a:prstGeom prst="rect">
            <a:avLst/>
          </a:prstGeom>
          <a:noFill/>
        </p:spPr>
        <p:txBody>
          <a:bodyPr wrap="square" rtlCol="0">
            <a:spAutoFit/>
          </a:bodyPr>
          <a:lstStyle/>
          <a:p>
            <a:r>
              <a:rPr lang="en-US" sz="3200" dirty="0" smtClean="0"/>
              <a:t>We  can easily forget that tithing to the Lord </a:t>
            </a:r>
          </a:p>
          <a:p>
            <a:r>
              <a:rPr lang="en-US" sz="3200" dirty="0" smtClean="0"/>
              <a:t>is not a duty but a </a:t>
            </a:r>
            <a:r>
              <a:rPr lang="en-US" sz="3200" dirty="0" smtClean="0">
                <a:solidFill>
                  <a:srgbClr val="FFFF00"/>
                </a:solidFill>
              </a:rPr>
              <a:t>privilege!</a:t>
            </a:r>
            <a:endParaRPr lang="en-US" sz="3200" dirty="0"/>
          </a:p>
        </p:txBody>
      </p:sp>
      <p:sp>
        <p:nvSpPr>
          <p:cNvPr id="3" name="Rectangle 2"/>
          <p:cNvSpPr/>
          <p:nvPr/>
        </p:nvSpPr>
        <p:spPr>
          <a:xfrm>
            <a:off x="419100" y="3049012"/>
            <a:ext cx="8382000" cy="3046988"/>
          </a:xfrm>
          <a:prstGeom prst="rect">
            <a:avLst/>
          </a:prstGeom>
        </p:spPr>
        <p:txBody>
          <a:bodyPr wrap="square">
            <a:spAutoFit/>
          </a:bodyPr>
          <a:lstStyle/>
          <a:p>
            <a:r>
              <a:rPr lang="en-US" dirty="0" smtClean="0"/>
              <a:t>"Will </a:t>
            </a:r>
            <a:r>
              <a:rPr lang="en-US" dirty="0"/>
              <a:t>a man rob God? Yet you rob me. "But you ask, 'How do we rob you?' "In tithes and offerings. </a:t>
            </a:r>
            <a:r>
              <a:rPr lang="en-US" baseline="30000" dirty="0"/>
              <a:t>9 </a:t>
            </a:r>
            <a:r>
              <a:rPr lang="en-US" dirty="0"/>
              <a:t> You are under a curse--the whole nation of you--because you are robbing me. </a:t>
            </a:r>
            <a:r>
              <a:rPr lang="en-US" baseline="30000" dirty="0"/>
              <a:t>10 </a:t>
            </a:r>
            <a:r>
              <a:rPr lang="en-US" dirty="0"/>
              <a:t> Bring the whole tithe into the storehouse, that there may be food in my house. </a:t>
            </a:r>
            <a:r>
              <a:rPr lang="en-US" b="1" dirty="0">
                <a:solidFill>
                  <a:srgbClr val="FFFF00"/>
                </a:solidFill>
              </a:rPr>
              <a:t>Test me in this," says the </a:t>
            </a:r>
            <a:r>
              <a:rPr lang="en-US" b="1" cap="small" dirty="0">
                <a:solidFill>
                  <a:srgbClr val="FFFF00"/>
                </a:solidFill>
              </a:rPr>
              <a:t>LORD</a:t>
            </a:r>
            <a:r>
              <a:rPr lang="en-US" b="1" dirty="0">
                <a:solidFill>
                  <a:srgbClr val="FFFF00"/>
                </a:solidFill>
              </a:rPr>
              <a:t> Almighty, "and see if I will not throw open the floodgates of heaven and pour out so much blessing that you will not have room enough for it</a:t>
            </a:r>
            <a:r>
              <a:rPr lang="en-US" dirty="0"/>
              <a:t>. </a:t>
            </a:r>
            <a:r>
              <a:rPr lang="en-US" b="1" dirty="0"/>
              <a:t>Malachi 3:8-10 (NIV) </a:t>
            </a:r>
            <a:endParaRPr lang="en-US" dirty="0"/>
          </a:p>
        </p:txBody>
      </p:sp>
    </p:spTree>
    <p:extLst>
      <p:ext uri="{BB962C8B-B14F-4D97-AF65-F5344CB8AC3E}">
        <p14:creationId xmlns:p14="http://schemas.microsoft.com/office/powerpoint/2010/main" val="2319730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41982"/>
            <a:ext cx="8305800" cy="1077218"/>
          </a:xfrm>
          <a:prstGeom prst="rect">
            <a:avLst/>
          </a:prstGeom>
          <a:solidFill>
            <a:schemeClr val="accent1">
              <a:alpha val="43000"/>
            </a:schemeClr>
          </a:solidFill>
        </p:spPr>
        <p:txBody>
          <a:bodyPr wrap="square">
            <a:spAutoFit/>
          </a:bodyPr>
          <a:lstStyle/>
          <a:p>
            <a:r>
              <a:rPr lang="en-US" sz="3200" b="1" dirty="0" smtClean="0">
                <a:solidFill>
                  <a:srgbClr val="FFFF00"/>
                </a:solidFill>
                <a:effectLst>
                  <a:outerShdw blurRad="38100" dist="38100" dir="2700000" algn="tl">
                    <a:srgbClr val="000000">
                      <a:alpha val="43137"/>
                    </a:srgbClr>
                  </a:outerShdw>
                </a:effectLst>
              </a:rPr>
              <a:t>EVERY SINGLE PERSON</a:t>
            </a:r>
          </a:p>
          <a:p>
            <a:r>
              <a:rPr lang="en-US" sz="3200" b="1" dirty="0" smtClean="0">
                <a:solidFill>
                  <a:srgbClr val="FFFF00"/>
                </a:solidFill>
                <a:effectLst>
                  <a:outerShdw blurRad="38100" dist="38100" dir="2700000" algn="tl">
                    <a:srgbClr val="000000">
                      <a:alpha val="43137"/>
                    </a:srgbClr>
                  </a:outerShdw>
                </a:effectLst>
              </a:rPr>
              <a:t>AND EVERY COUPLE NEEDS A BUDGET</a:t>
            </a:r>
            <a:endParaRPr lang="en-US" sz="3200" dirty="0">
              <a:effectLst>
                <a:outerShdw blurRad="38100" dist="38100" dir="2700000" algn="tl">
                  <a:srgbClr val="000000">
                    <a:alpha val="43137"/>
                  </a:srgbClr>
                </a:outerShdw>
              </a:effectLst>
            </a:endParaRPr>
          </a:p>
        </p:txBody>
      </p:sp>
      <p:pic>
        <p:nvPicPr>
          <p:cNvPr id="3076" name="Picture 4" descr="New Blog Post: How Cities Make Money by Fining the Poor | Poverty La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7382" y="2514600"/>
            <a:ext cx="5716394"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Why You Need a Budget.....Yes, YOU!"/>
          <p:cNvPicPr>
            <a:picLocks noChangeAspect="1" noChangeArrowheads="1"/>
          </p:cNvPicPr>
          <p:nvPr/>
        </p:nvPicPr>
        <p:blipFill rotWithShape="1">
          <a:blip r:embed="rId3">
            <a:extLst>
              <a:ext uri="{28A0092B-C50C-407E-A947-70E740481C1C}">
                <a14:useLocalDpi xmlns:a14="http://schemas.microsoft.com/office/drawing/2010/main" val="0"/>
              </a:ext>
            </a:extLst>
          </a:blip>
          <a:srcRect b="20838"/>
          <a:stretch/>
        </p:blipFill>
        <p:spPr bwMode="auto">
          <a:xfrm>
            <a:off x="395177" y="2026875"/>
            <a:ext cx="3491023" cy="276354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donne\AppData\Local\Microsoft\Windows\INetCache\IE\YOZT29E1\arrow-on-targe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2860" y="1960849"/>
            <a:ext cx="28956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958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ow to Deal with Financial Stress in Marri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00200"/>
            <a:ext cx="5410200" cy="235518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oney and Marriage: 7 Tips for a Healthy Relationship - Ramse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30071" y="1524000"/>
            <a:ext cx="2902857" cy="1524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1000" y="141982"/>
            <a:ext cx="8305800" cy="1077218"/>
          </a:xfrm>
          <a:prstGeom prst="rect">
            <a:avLst/>
          </a:prstGeom>
          <a:solidFill>
            <a:schemeClr val="accent1">
              <a:alpha val="43000"/>
            </a:schemeClr>
          </a:solidFill>
        </p:spPr>
        <p:txBody>
          <a:bodyPr wrap="square">
            <a:spAutoFit/>
          </a:bodyPr>
          <a:lstStyle/>
          <a:p>
            <a:r>
              <a:rPr lang="en-US" sz="3200" b="1" dirty="0" smtClean="0">
                <a:solidFill>
                  <a:srgbClr val="FFFF00"/>
                </a:solidFill>
                <a:effectLst>
                  <a:outerShdw blurRad="38100" dist="38100" dir="2700000" algn="tl">
                    <a:srgbClr val="000000">
                      <a:alpha val="43137"/>
                    </a:srgbClr>
                  </a:outerShdw>
                </a:effectLst>
              </a:rPr>
              <a:t>You Do Need To Come Into Unity</a:t>
            </a:r>
          </a:p>
          <a:p>
            <a:r>
              <a:rPr lang="en-US" sz="3200" b="1" dirty="0" smtClean="0">
                <a:solidFill>
                  <a:srgbClr val="FFFF00"/>
                </a:solidFill>
                <a:effectLst>
                  <a:outerShdw blurRad="38100" dist="38100" dir="2700000" algn="tl">
                    <a:srgbClr val="000000">
                      <a:alpha val="43137"/>
                    </a:srgbClr>
                  </a:outerShdw>
                </a:effectLst>
              </a:rPr>
              <a:t>Concerning Finances </a:t>
            </a:r>
            <a:endParaRPr lang="en-US" sz="3200" dirty="0">
              <a:effectLst>
                <a:outerShdw blurRad="38100" dist="38100" dir="2700000" algn="tl">
                  <a:srgbClr val="000000">
                    <a:alpha val="43137"/>
                  </a:srgbClr>
                </a:outerShdw>
              </a:effectLst>
            </a:endParaRPr>
          </a:p>
        </p:txBody>
      </p:sp>
      <p:sp>
        <p:nvSpPr>
          <p:cNvPr id="4" name="TextBox 3"/>
          <p:cNvSpPr txBox="1"/>
          <p:nvPr/>
        </p:nvSpPr>
        <p:spPr>
          <a:xfrm>
            <a:off x="76200" y="4038600"/>
            <a:ext cx="8991600" cy="2677656"/>
          </a:xfrm>
          <a:prstGeom prst="rect">
            <a:avLst/>
          </a:prstGeom>
          <a:noFill/>
        </p:spPr>
        <p:txBody>
          <a:bodyPr wrap="square" rtlCol="0">
            <a:spAutoFit/>
          </a:bodyPr>
          <a:lstStyle/>
          <a:p>
            <a:pPr marL="457200" indent="-457200" algn="l">
              <a:buFont typeface="+mj-lt"/>
              <a:buAutoNum type="arabicPeriod"/>
            </a:pPr>
            <a:r>
              <a:rPr lang="en-US" dirty="0" smtClean="0"/>
              <a:t>One of you needs to </a:t>
            </a:r>
            <a:r>
              <a:rPr lang="en-US" dirty="0" smtClean="0">
                <a:solidFill>
                  <a:srgbClr val="FFFF00"/>
                </a:solidFill>
              </a:rPr>
              <a:t>TAKE THE LEAD </a:t>
            </a:r>
            <a:r>
              <a:rPr lang="en-US" dirty="0" smtClean="0"/>
              <a:t>in running the finances and paying the bills. </a:t>
            </a:r>
            <a:r>
              <a:rPr lang="en-US" sz="2000" dirty="0" smtClean="0"/>
              <a:t>(It doesn’t have to be the husband.) (Prov. 31) </a:t>
            </a:r>
          </a:p>
          <a:p>
            <a:pPr marL="457200" indent="-457200" algn="l">
              <a:buFont typeface="+mj-lt"/>
              <a:buAutoNum type="arabicPeriod"/>
            </a:pPr>
            <a:r>
              <a:rPr lang="en-US" dirty="0" smtClean="0"/>
              <a:t>Share your accounts </a:t>
            </a:r>
            <a:r>
              <a:rPr lang="en-US" dirty="0" smtClean="0">
                <a:solidFill>
                  <a:srgbClr val="FFFF00"/>
                </a:solidFill>
              </a:rPr>
              <a:t>BUILD TRUST</a:t>
            </a:r>
            <a:r>
              <a:rPr lang="en-US" dirty="0" smtClean="0"/>
              <a:t>. Give each other an allowance. </a:t>
            </a:r>
          </a:p>
          <a:p>
            <a:pPr marL="457200" indent="-457200" algn="l">
              <a:buFont typeface="+mj-lt"/>
              <a:buAutoNum type="arabicPeriod"/>
            </a:pPr>
            <a:r>
              <a:rPr lang="en-US" b="1" dirty="0" smtClean="0">
                <a:solidFill>
                  <a:srgbClr val="FFFF00"/>
                </a:solidFill>
              </a:rPr>
              <a:t>Pray over your finances </a:t>
            </a:r>
            <a:r>
              <a:rPr lang="en-US" dirty="0" smtClean="0"/>
              <a:t>– agree on a BUDGET – Tithe</a:t>
            </a:r>
          </a:p>
          <a:p>
            <a:pPr marL="457200" indent="-457200" algn="l">
              <a:buFont typeface="+mj-lt"/>
              <a:buAutoNum type="arabicPeriod"/>
            </a:pPr>
            <a:r>
              <a:rPr lang="en-US" b="1" dirty="0" smtClean="0">
                <a:solidFill>
                  <a:srgbClr val="FFFF00"/>
                </a:solidFill>
              </a:rPr>
              <a:t>Ask for help </a:t>
            </a:r>
            <a:r>
              <a:rPr lang="en-US" dirty="0" smtClean="0"/>
              <a:t>if your finances are still struggling. We are here to support each other.  </a:t>
            </a:r>
            <a:r>
              <a:rPr lang="en-US" dirty="0" smtClean="0">
                <a:solidFill>
                  <a:srgbClr val="FFFF00"/>
                </a:solidFill>
              </a:rPr>
              <a:t>LEARN FROM YOUR MISTAKES</a:t>
            </a:r>
            <a:endParaRPr lang="en-US" dirty="0">
              <a:solidFill>
                <a:srgbClr val="FFFF00"/>
              </a:solidFill>
            </a:endParaRPr>
          </a:p>
        </p:txBody>
      </p:sp>
    </p:spTree>
    <p:extLst>
      <p:ext uri="{BB962C8B-B14F-4D97-AF65-F5344CB8AC3E}">
        <p14:creationId xmlns:p14="http://schemas.microsoft.com/office/powerpoint/2010/main" val="3117954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733800"/>
            <a:ext cx="8610600" cy="3046988"/>
          </a:xfrm>
          <a:prstGeom prst="rect">
            <a:avLst/>
          </a:prstGeom>
        </p:spPr>
        <p:txBody>
          <a:bodyPr wrap="square">
            <a:spAutoFit/>
          </a:bodyPr>
          <a:lstStyle/>
          <a:p>
            <a:pPr algn="l"/>
            <a:r>
              <a:rPr lang="en-US" dirty="0" smtClean="0"/>
              <a:t>“And </a:t>
            </a:r>
            <a:r>
              <a:rPr lang="en-US" dirty="0"/>
              <a:t>yet there is something extraordinary about their lives. They live in their own countries as though they were only passing through. They play their full role as citizens, </a:t>
            </a:r>
            <a:r>
              <a:rPr lang="en-US" dirty="0" smtClean="0"/>
              <a:t>but endure the treatment as </a:t>
            </a:r>
            <a:r>
              <a:rPr lang="en-US" dirty="0"/>
              <a:t>foreigners. Any country can be their homeland, but for them their homeland, wherever it may be, is </a:t>
            </a:r>
            <a:r>
              <a:rPr lang="en-US" dirty="0" smtClean="0"/>
              <a:t>not home. </a:t>
            </a:r>
            <a:r>
              <a:rPr lang="en-US" dirty="0"/>
              <a:t>Like others, they marry and have children, but they do not </a:t>
            </a:r>
            <a:r>
              <a:rPr lang="en-US" dirty="0" smtClean="0"/>
              <a:t>cast them adrift. </a:t>
            </a:r>
            <a:r>
              <a:rPr lang="en-US" b="1" dirty="0"/>
              <a:t>They share their meals, but not their wives</a:t>
            </a:r>
            <a:r>
              <a:rPr lang="en-US" b="1" dirty="0" smtClean="0"/>
              <a:t>.</a:t>
            </a:r>
            <a:r>
              <a:rPr lang="en-US" dirty="0" smtClean="0"/>
              <a:t>”  </a:t>
            </a:r>
            <a:r>
              <a:rPr lang="en-US" dirty="0" smtClean="0">
                <a:solidFill>
                  <a:srgbClr val="FFFF00"/>
                </a:solidFill>
              </a:rPr>
              <a:t>Justin Martyr ???</a:t>
            </a:r>
            <a:endParaRPr lang="en-US" dirty="0">
              <a:solidFill>
                <a:srgbClr val="FFFF00"/>
              </a:solidFill>
            </a:endParaRPr>
          </a:p>
        </p:txBody>
      </p:sp>
      <p:pic>
        <p:nvPicPr>
          <p:cNvPr id="5" name="Picture 2" descr="Biblical Sexuality: Foundations — Grace Churc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87" t="23489" r="7187" b="26279"/>
          <a:stretch/>
        </p:blipFill>
        <p:spPr bwMode="auto">
          <a:xfrm>
            <a:off x="3093510" y="0"/>
            <a:ext cx="3723167" cy="16381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p:nvPr/>
        </p:nvPicPr>
        <p:blipFill rotWithShape="1">
          <a:blip r:embed="rId3">
            <a:duotone>
              <a:prstClr val="black"/>
              <a:srgbClr val="D9C3A5">
                <a:tint val="50000"/>
                <a:satMod val="180000"/>
              </a:srgbClr>
            </a:duotone>
          </a:blip>
          <a:srcRect l="37643" t="25855" r="37548" b="13689"/>
          <a:stretch/>
        </p:blipFill>
        <p:spPr bwMode="auto">
          <a:xfrm rot="20655102">
            <a:off x="497381" y="643367"/>
            <a:ext cx="2229883" cy="2850515"/>
          </a:xfrm>
          <a:prstGeom prst="rect">
            <a:avLst/>
          </a:prstGeom>
          <a:ln>
            <a:solidFill>
              <a:schemeClr val="tx1"/>
            </a:solidFill>
          </a:ln>
          <a:extLst>
            <a:ext uri="{53640926-AAD7-44D8-BBD7-CCE9431645EC}">
              <a14:shadowObscured xmlns:a14="http://schemas.microsoft.com/office/drawing/2010/main"/>
            </a:ext>
          </a:extLst>
        </p:spPr>
      </p:pic>
      <p:sp>
        <p:nvSpPr>
          <p:cNvPr id="7" name="Rectangle 6"/>
          <p:cNvSpPr/>
          <p:nvPr/>
        </p:nvSpPr>
        <p:spPr>
          <a:xfrm>
            <a:off x="2743200" y="1676400"/>
            <a:ext cx="4693529" cy="461665"/>
          </a:xfrm>
          <a:prstGeom prst="rect">
            <a:avLst/>
          </a:prstGeom>
        </p:spPr>
        <p:txBody>
          <a:bodyPr wrap="none">
            <a:spAutoFit/>
          </a:bodyPr>
          <a:lstStyle/>
          <a:p>
            <a:r>
              <a:rPr lang="en-US" b="1" dirty="0">
                <a:solidFill>
                  <a:srgbClr val="FFFF00"/>
                </a:solidFill>
              </a:rPr>
              <a:t>NURTURING AND AFFECTION </a:t>
            </a:r>
            <a:endParaRPr lang="en-US" dirty="0"/>
          </a:p>
        </p:txBody>
      </p:sp>
      <p:sp>
        <p:nvSpPr>
          <p:cNvPr id="8" name="TextBox 7"/>
          <p:cNvSpPr txBox="1"/>
          <p:nvPr/>
        </p:nvSpPr>
        <p:spPr>
          <a:xfrm>
            <a:off x="1828800" y="3260061"/>
            <a:ext cx="4267200" cy="461665"/>
          </a:xfrm>
          <a:prstGeom prst="rect">
            <a:avLst/>
          </a:prstGeom>
          <a:noFill/>
        </p:spPr>
        <p:txBody>
          <a:bodyPr wrap="square" rtlCol="0">
            <a:spAutoFit/>
          </a:bodyPr>
          <a:lstStyle/>
          <a:p>
            <a:r>
              <a:rPr lang="en-US" dirty="0" smtClean="0"/>
              <a:t>THE EARLY CHURCH</a:t>
            </a:r>
            <a:endParaRPr lang="en-US" dirty="0"/>
          </a:p>
        </p:txBody>
      </p:sp>
      <p:sp>
        <p:nvSpPr>
          <p:cNvPr id="9" name="Rectangle 8"/>
          <p:cNvSpPr/>
          <p:nvPr/>
        </p:nvSpPr>
        <p:spPr>
          <a:xfrm>
            <a:off x="3581400" y="2140803"/>
            <a:ext cx="5391028" cy="830997"/>
          </a:xfrm>
          <a:prstGeom prst="rect">
            <a:avLst/>
          </a:prstGeom>
        </p:spPr>
        <p:txBody>
          <a:bodyPr wrap="square">
            <a:spAutoFit/>
          </a:bodyPr>
          <a:lstStyle/>
          <a:p>
            <a:pPr algn="l"/>
            <a:r>
              <a:rPr lang="en-US" dirty="0" smtClean="0"/>
              <a:t>NURTURE - To care </a:t>
            </a:r>
            <a:r>
              <a:rPr lang="en-US" dirty="0"/>
              <a:t>for and encourage </a:t>
            </a:r>
            <a:r>
              <a:rPr lang="en-US" dirty="0" smtClean="0"/>
              <a:t>growth and to bring to life </a:t>
            </a:r>
            <a:r>
              <a:rPr lang="en-US" dirty="0"/>
              <a:t> </a:t>
            </a:r>
          </a:p>
        </p:txBody>
      </p:sp>
    </p:spTree>
    <p:extLst>
      <p:ext uri="{BB962C8B-B14F-4D97-AF65-F5344CB8AC3E}">
        <p14:creationId xmlns:p14="http://schemas.microsoft.com/office/powerpoint/2010/main" val="3500854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95300" y="152400"/>
            <a:ext cx="81534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kern="0" dirty="0" smtClean="0">
                <a:solidFill>
                  <a:srgbClr val="FFFF00"/>
                </a:solidFill>
                <a:effectLst>
                  <a:outerShdw blurRad="38100" dist="38100" dir="2700000" algn="tl">
                    <a:srgbClr val="000000">
                      <a:alpha val="43137"/>
                    </a:srgbClr>
                  </a:outerShdw>
                </a:effectLst>
              </a:rPr>
              <a:t>Quick Tutorial On Hosting The Presence of God And Not Being DRY!!</a:t>
            </a:r>
            <a:endParaRPr lang="en-US" sz="3600" kern="0"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457200" y="2209800"/>
            <a:ext cx="4876800" cy="1323439"/>
          </a:xfrm>
          <a:prstGeom prst="rect">
            <a:avLst/>
          </a:prstGeom>
          <a:noFill/>
        </p:spPr>
        <p:txBody>
          <a:bodyPr wrap="square" rtlCol="0">
            <a:spAutoFit/>
          </a:bodyPr>
          <a:lstStyle/>
          <a:p>
            <a:r>
              <a:rPr lang="en-US" sz="2000" dirty="0" smtClean="0"/>
              <a:t>You Have To Allow God Through The Presence of Christ, the Word of God, and the Revelation Ministry of the Holy Spirit </a:t>
            </a:r>
            <a:r>
              <a:rPr lang="en-US" sz="2000" b="1" dirty="0" smtClean="0">
                <a:solidFill>
                  <a:srgbClr val="FFFF00"/>
                </a:solidFill>
              </a:rPr>
              <a:t>TO GET YOU OUT OF YOUR HEAD!! </a:t>
            </a:r>
            <a:endParaRPr lang="en-US" sz="2000" b="1" dirty="0">
              <a:solidFill>
                <a:srgbClr val="FFFF00"/>
              </a:solidFill>
            </a:endParaRPr>
          </a:p>
        </p:txBody>
      </p:sp>
      <p:pic>
        <p:nvPicPr>
          <p:cNvPr id="4098" name="Picture 2" descr="HOW TO GET BAD THOUGHTS OUT OF YOUR HEAD: 6 WAYS TO GET RID OF NEGATIVE  THOUGHTS | The Defined Life"/>
          <p:cNvPicPr>
            <a:picLocks noChangeAspect="1" noChangeArrowheads="1"/>
          </p:cNvPicPr>
          <p:nvPr/>
        </p:nvPicPr>
        <p:blipFill rotWithShape="1">
          <a:blip r:embed="rId2">
            <a:extLst>
              <a:ext uri="{28A0092B-C50C-407E-A947-70E740481C1C}">
                <a14:useLocalDpi xmlns:a14="http://schemas.microsoft.com/office/drawing/2010/main" val="0"/>
              </a:ext>
            </a:extLst>
          </a:blip>
          <a:srcRect l="58261" t="48623" r="9251"/>
          <a:stretch/>
        </p:blipFill>
        <p:spPr bwMode="auto">
          <a:xfrm>
            <a:off x="6164419" y="2362200"/>
            <a:ext cx="1929049" cy="15253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8545" y="4724400"/>
            <a:ext cx="4876800" cy="830997"/>
          </a:xfrm>
          <a:prstGeom prst="rect">
            <a:avLst/>
          </a:prstGeom>
          <a:noFill/>
        </p:spPr>
        <p:txBody>
          <a:bodyPr wrap="square" rtlCol="0">
            <a:spAutoFit/>
          </a:bodyPr>
          <a:lstStyle/>
          <a:p>
            <a:r>
              <a:rPr lang="en-US" dirty="0" smtClean="0"/>
              <a:t>You Have To Move from Analyzing to Affection </a:t>
            </a:r>
            <a:endParaRPr lang="en-US" b="1" dirty="0">
              <a:solidFill>
                <a:srgbClr val="FFFF00"/>
              </a:solidFill>
            </a:endParaRPr>
          </a:p>
        </p:txBody>
      </p:sp>
      <p:sp>
        <p:nvSpPr>
          <p:cNvPr id="6" name="TextBox 5"/>
          <p:cNvSpPr txBox="1"/>
          <p:nvPr/>
        </p:nvSpPr>
        <p:spPr>
          <a:xfrm>
            <a:off x="228600" y="3657600"/>
            <a:ext cx="5257800" cy="1015663"/>
          </a:xfrm>
          <a:prstGeom prst="rect">
            <a:avLst/>
          </a:prstGeom>
          <a:noFill/>
        </p:spPr>
        <p:txBody>
          <a:bodyPr wrap="square" rtlCol="0">
            <a:spAutoFit/>
          </a:bodyPr>
          <a:lstStyle/>
          <a:p>
            <a:r>
              <a:rPr lang="en-US" sz="2000" b="1" dirty="0" smtClean="0">
                <a:solidFill>
                  <a:srgbClr val="FFFF00"/>
                </a:solidFill>
              </a:rPr>
              <a:t>You overthink everything: (inner lawyer)</a:t>
            </a:r>
          </a:p>
          <a:p>
            <a:r>
              <a:rPr lang="en-US" sz="2000" dirty="0" smtClean="0"/>
              <a:t>I can’t. – It won’t work.  - I’m different. - God doesn’t love me! - Nothing will change.  </a:t>
            </a:r>
            <a:endParaRPr lang="en-US" sz="2000" dirty="0"/>
          </a:p>
        </p:txBody>
      </p:sp>
      <p:pic>
        <p:nvPicPr>
          <p:cNvPr id="4100" name="Picture 4" descr="Things that hold much more importance than love in a relationship | The  Times of In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4391519"/>
            <a:ext cx="1589260" cy="119194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arning Signs that Your Spouse Has Mental Health Issues - Focus on the  Fami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1133" y="4391519"/>
            <a:ext cx="1687811" cy="12055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85800" y="1371600"/>
            <a:ext cx="7886700" cy="830997"/>
          </a:xfrm>
          <a:prstGeom prst="rect">
            <a:avLst/>
          </a:prstGeom>
          <a:noFill/>
        </p:spPr>
        <p:txBody>
          <a:bodyPr wrap="square" rtlCol="0">
            <a:spAutoFit/>
          </a:bodyPr>
          <a:lstStyle/>
          <a:p>
            <a:r>
              <a:rPr lang="en-US" dirty="0" smtClean="0">
                <a:solidFill>
                  <a:srgbClr val="FFFF00"/>
                </a:solidFill>
              </a:rPr>
              <a:t>Generally:</a:t>
            </a:r>
            <a:r>
              <a:rPr lang="en-US" dirty="0" smtClean="0"/>
              <a:t> What is true with your earthly relationships is true with your relationship with GOD!!!! </a:t>
            </a:r>
            <a:r>
              <a:rPr lang="en-US" dirty="0" smtClean="0">
                <a:solidFill>
                  <a:srgbClr val="FFFF00"/>
                </a:solidFill>
              </a:rPr>
              <a:t>(I John 1 4:20)</a:t>
            </a:r>
            <a:endParaRPr lang="en-US" dirty="0">
              <a:solidFill>
                <a:srgbClr val="FFFF00"/>
              </a:solidFill>
            </a:endParaRPr>
          </a:p>
        </p:txBody>
      </p:sp>
      <p:sp>
        <p:nvSpPr>
          <p:cNvPr id="12" name="TextBox 11"/>
          <p:cNvSpPr txBox="1"/>
          <p:nvPr/>
        </p:nvSpPr>
        <p:spPr>
          <a:xfrm>
            <a:off x="407406" y="5638800"/>
            <a:ext cx="4876800" cy="830997"/>
          </a:xfrm>
          <a:prstGeom prst="rect">
            <a:avLst/>
          </a:prstGeom>
          <a:noFill/>
        </p:spPr>
        <p:txBody>
          <a:bodyPr wrap="square" rtlCol="0">
            <a:spAutoFit/>
          </a:bodyPr>
          <a:lstStyle/>
          <a:p>
            <a:r>
              <a:rPr lang="en-US" dirty="0" smtClean="0"/>
              <a:t>Affection Can only come when you VALUE someone </a:t>
            </a:r>
            <a:endParaRPr lang="en-US" b="1" dirty="0">
              <a:solidFill>
                <a:srgbClr val="FFFF00"/>
              </a:solidFill>
            </a:endParaRPr>
          </a:p>
        </p:txBody>
      </p:sp>
      <p:pic>
        <p:nvPicPr>
          <p:cNvPr id="4104" name="Picture 8" descr="How to find new markets through value chain analysis - GoPractic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77" t="4990" r="6072" b="23663"/>
          <a:stretch/>
        </p:blipFill>
        <p:spPr bwMode="auto">
          <a:xfrm>
            <a:off x="6164419" y="5629881"/>
            <a:ext cx="2204520" cy="115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20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0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0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P spid="8"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76200"/>
            <a:ext cx="8610600" cy="954107"/>
          </a:xfrm>
          <a:prstGeom prst="rect">
            <a:avLst/>
          </a:prstGeom>
          <a:solidFill>
            <a:schemeClr val="accent1">
              <a:alpha val="42000"/>
            </a:schemeClr>
          </a:solidFill>
        </p:spPr>
        <p:txBody>
          <a:bodyPr wrap="square">
            <a:spAutoFit/>
          </a:bodyPr>
          <a:lstStyle/>
          <a:p>
            <a:pPr algn="ctr"/>
            <a:r>
              <a:rPr lang="en-US" sz="2800" b="1" dirty="0" smtClean="0">
                <a:solidFill>
                  <a:srgbClr val="FFFF00"/>
                </a:solidFill>
                <a:effectLst>
                  <a:outerShdw blurRad="38100" dist="38100" dir="2700000" algn="tl">
                    <a:srgbClr val="000000">
                      <a:alpha val="43137"/>
                    </a:srgbClr>
                  </a:outerShdw>
                </a:effectLst>
              </a:rPr>
              <a:t>WHY IS IT CHALLENGING TO TEACH </a:t>
            </a:r>
          </a:p>
          <a:p>
            <a:pPr algn="ctr"/>
            <a:r>
              <a:rPr lang="en-US" sz="2800" b="1" dirty="0" smtClean="0">
                <a:solidFill>
                  <a:srgbClr val="FFFF00"/>
                </a:solidFill>
                <a:effectLst>
                  <a:outerShdw blurRad="38100" dist="38100" dir="2700000" algn="tl">
                    <a:srgbClr val="000000">
                      <a:alpha val="43137"/>
                    </a:srgbClr>
                  </a:outerShdw>
                </a:effectLst>
              </a:rPr>
              <a:t>ON BIBLICAL SEXUALITY AS A PASTOR?</a:t>
            </a:r>
            <a:endParaRPr lang="en-US" sz="28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76200" y="1676400"/>
            <a:ext cx="5029200" cy="4893647"/>
          </a:xfrm>
          <a:prstGeom prst="rect">
            <a:avLst/>
          </a:prstGeom>
          <a:noFill/>
        </p:spPr>
        <p:txBody>
          <a:bodyPr wrap="square" rtlCol="0">
            <a:spAutoFit/>
          </a:bodyPr>
          <a:lstStyle/>
          <a:p>
            <a:pPr marL="457200" indent="-457200" algn="l">
              <a:buAutoNum type="arabicPeriod"/>
            </a:pPr>
            <a:r>
              <a:rPr lang="en-US" dirty="0" smtClean="0"/>
              <a:t>Leaders have to get the victory themselves so as to lead others into the victory</a:t>
            </a:r>
          </a:p>
          <a:p>
            <a:pPr marL="457200" indent="-457200" algn="l">
              <a:buAutoNum type="arabicPeriod"/>
            </a:pPr>
            <a:r>
              <a:rPr lang="en-US" dirty="0" smtClean="0"/>
              <a:t>We are in such an </a:t>
            </a:r>
            <a:r>
              <a:rPr lang="en-US" dirty="0"/>
              <a:t>indecent </a:t>
            </a:r>
            <a:r>
              <a:rPr lang="en-US" dirty="0" smtClean="0"/>
              <a:t>and over </a:t>
            </a:r>
            <a:r>
              <a:rPr lang="en-US" dirty="0"/>
              <a:t>sexualized </a:t>
            </a:r>
            <a:r>
              <a:rPr lang="en-US" dirty="0" smtClean="0"/>
              <a:t>time in history that it is almost ad nauseam to talk about this subject – yet it is a wonderful gift we must fight for.</a:t>
            </a:r>
          </a:p>
          <a:p>
            <a:pPr marL="457200" indent="-457200" algn="l">
              <a:buAutoNum type="arabicPeriod"/>
            </a:pPr>
            <a:r>
              <a:rPr lang="en-US" dirty="0" smtClean="0"/>
              <a:t>Leaders have to be very wise in this topic because they have to thread a needle of being forthright without being graphic </a:t>
            </a:r>
            <a:endParaRPr lang="en-US" dirty="0"/>
          </a:p>
        </p:txBody>
      </p:sp>
      <p:pic>
        <p:nvPicPr>
          <p:cNvPr id="1028" name="Picture 4" descr="Walking In Victory"/>
          <p:cNvPicPr>
            <a:picLocks noChangeAspect="1" noChangeArrowheads="1"/>
          </p:cNvPicPr>
          <p:nvPr/>
        </p:nvPicPr>
        <p:blipFill rotWithShape="1">
          <a:blip r:embed="rId2">
            <a:extLst>
              <a:ext uri="{28A0092B-C50C-407E-A947-70E740481C1C}">
                <a14:useLocalDpi xmlns:a14="http://schemas.microsoft.com/office/drawing/2010/main" val="0"/>
              </a:ext>
            </a:extLst>
          </a:blip>
          <a:srcRect b="54642"/>
          <a:stretch/>
        </p:blipFill>
        <p:spPr bwMode="auto">
          <a:xfrm>
            <a:off x="6130703" y="1573368"/>
            <a:ext cx="2771115" cy="14949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bate Over Trigger Warnings Sparks a Rift in the Art World - CC"/>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912" b="20863"/>
          <a:stretch/>
        </p:blipFill>
        <p:spPr bwMode="auto">
          <a:xfrm>
            <a:off x="6166162" y="5105400"/>
            <a:ext cx="2825438" cy="1348967"/>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pic>
        <p:nvPicPr>
          <p:cNvPr id="9218" name="Picture 2" descr="Indecent Dressing Among Teenage Girls - Family - Nigeria"/>
          <p:cNvPicPr>
            <a:picLocks noChangeAspect="1" noChangeArrowheads="1"/>
          </p:cNvPicPr>
          <p:nvPr/>
        </p:nvPicPr>
        <p:blipFill rotWithShape="1">
          <a:blip r:embed="rId4">
            <a:extLst>
              <a:ext uri="{28A0092B-C50C-407E-A947-70E740481C1C}">
                <a14:useLocalDpi xmlns:a14="http://schemas.microsoft.com/office/drawing/2010/main" val="0"/>
              </a:ext>
            </a:extLst>
          </a:blip>
          <a:srcRect r="255"/>
          <a:stretch/>
        </p:blipFill>
        <p:spPr bwMode="auto">
          <a:xfrm>
            <a:off x="5257799" y="3124200"/>
            <a:ext cx="3048001" cy="18858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rotWithShape="1">
          <a:blip r:embed="rId5"/>
          <a:srcRect l="1925" t="13688" r="66947" b="63682"/>
          <a:stretch/>
        </p:blipFill>
        <p:spPr bwMode="auto">
          <a:xfrm rot="1154170">
            <a:off x="3704342" y="1393114"/>
            <a:ext cx="2520950" cy="1173527"/>
          </a:xfrm>
          <a:prstGeom prst="rect">
            <a:avLst/>
          </a:prstGeom>
          <a:ln>
            <a:noFill/>
          </a:ln>
          <a:extLst>
            <a:ext uri="{53640926-AAD7-44D8-BBD7-CCE9431645EC}">
              <a14:shadowObscured xmlns:a14="http://schemas.microsoft.com/office/drawing/2010/main"/>
            </a:ext>
          </a:extLst>
        </p:spPr>
      </p:pic>
      <p:pic>
        <p:nvPicPr>
          <p:cNvPr id="6146" name="Picture 2" descr="What does it mean to dress modestly?"/>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0185"/>
          <a:stretch/>
        </p:blipFill>
        <p:spPr bwMode="auto">
          <a:xfrm rot="20774686">
            <a:off x="4923867" y="3125972"/>
            <a:ext cx="3814592" cy="1598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16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264" y="2303651"/>
            <a:ext cx="9122735" cy="4478149"/>
          </a:xfrm>
          <a:prstGeom prst="rect">
            <a:avLst/>
          </a:prstGeom>
        </p:spPr>
        <p:txBody>
          <a:bodyPr wrap="square">
            <a:spAutoFit/>
          </a:bodyPr>
          <a:lstStyle/>
          <a:p>
            <a:pPr marL="342900" lvl="0" indent="-342900" algn="l">
              <a:buFont typeface="+mj-lt"/>
              <a:buAutoNum type="arabicPeriod"/>
            </a:pPr>
            <a:r>
              <a:rPr lang="en-US" sz="1900" b="1" dirty="0">
                <a:solidFill>
                  <a:srgbClr val="FFFF00"/>
                </a:solidFill>
              </a:rPr>
              <a:t>WHY IS THE </a:t>
            </a:r>
            <a:r>
              <a:rPr lang="en-US" sz="1900" b="1" dirty="0" smtClean="0">
                <a:solidFill>
                  <a:srgbClr val="FFFF00"/>
                </a:solidFill>
              </a:rPr>
              <a:t>RESPONSIBILITY OF </a:t>
            </a:r>
            <a:r>
              <a:rPr lang="en-US" sz="1900" b="1" dirty="0">
                <a:solidFill>
                  <a:srgbClr val="FFFF00"/>
                </a:solidFill>
              </a:rPr>
              <a:t>PURE PLEASURE SO RUTHLESSLY </a:t>
            </a:r>
            <a:r>
              <a:rPr lang="en-US" sz="1900" b="1" dirty="0" smtClean="0">
                <a:solidFill>
                  <a:srgbClr val="FFFF00"/>
                </a:solidFill>
              </a:rPr>
              <a:t>ATTACKED?</a:t>
            </a:r>
            <a:r>
              <a:rPr lang="en-US" sz="1900" dirty="0" smtClean="0">
                <a:solidFill>
                  <a:srgbClr val="FFFF00"/>
                </a:solidFill>
              </a:rPr>
              <a:t> </a:t>
            </a:r>
            <a:r>
              <a:rPr lang="en-US" sz="1900" dirty="0" smtClean="0"/>
              <a:t>–</a:t>
            </a:r>
            <a:r>
              <a:rPr lang="en-US" sz="1900" dirty="0"/>
              <a:t>Birth control </a:t>
            </a:r>
            <a:r>
              <a:rPr lang="en-US" sz="1900" dirty="0" smtClean="0"/>
              <a:t> </a:t>
            </a:r>
            <a:r>
              <a:rPr lang="en-US" sz="1900" dirty="0"/>
              <a:t>Nineteen Sixties </a:t>
            </a:r>
            <a:r>
              <a:rPr lang="en-US" sz="1900" dirty="0" smtClean="0"/>
              <a:t>–– </a:t>
            </a:r>
            <a:r>
              <a:rPr lang="en-US" sz="1900" dirty="0"/>
              <a:t>2000’s Internet – Intimidated </a:t>
            </a:r>
            <a:r>
              <a:rPr lang="en-US" sz="1900" dirty="0" smtClean="0"/>
              <a:t>Church struggling to overcome Jezebel herself.</a:t>
            </a:r>
            <a:endParaRPr lang="en-US" sz="1900" dirty="0"/>
          </a:p>
          <a:p>
            <a:pPr marL="342900" lvl="0" indent="-342900" algn="l">
              <a:buFont typeface="+mj-lt"/>
              <a:buAutoNum type="arabicPeriod"/>
            </a:pPr>
            <a:r>
              <a:rPr lang="en-US" sz="1900" b="1" dirty="0" smtClean="0">
                <a:solidFill>
                  <a:srgbClr val="FFFF00"/>
                </a:solidFill>
              </a:rPr>
              <a:t>WHY IS MANKIND SO PRONE TO THE SPIRIT </a:t>
            </a:r>
            <a:r>
              <a:rPr lang="en-US" sz="1900" b="1" dirty="0">
                <a:solidFill>
                  <a:srgbClr val="FFFF00"/>
                </a:solidFill>
              </a:rPr>
              <a:t>OF </a:t>
            </a:r>
            <a:r>
              <a:rPr lang="en-US" sz="1900" b="1" dirty="0" smtClean="0">
                <a:solidFill>
                  <a:srgbClr val="FFFF00"/>
                </a:solidFill>
              </a:rPr>
              <a:t>IDOLATROUS SEXUALITY </a:t>
            </a:r>
            <a:r>
              <a:rPr lang="en-US" sz="1900" b="1" dirty="0">
                <a:solidFill>
                  <a:srgbClr val="FFFF00"/>
                </a:solidFill>
              </a:rPr>
              <a:t>IN OUR </a:t>
            </a:r>
            <a:r>
              <a:rPr lang="en-US" sz="1900" b="1" dirty="0" smtClean="0">
                <a:solidFill>
                  <a:srgbClr val="FFFF00"/>
                </a:solidFill>
              </a:rPr>
              <a:t>DAY? </a:t>
            </a:r>
            <a:r>
              <a:rPr lang="en-US" sz="1900" dirty="0" smtClean="0"/>
              <a:t>Because sexuality equates with love.</a:t>
            </a:r>
          </a:p>
          <a:p>
            <a:pPr marL="342900" lvl="0" indent="-342900" algn="l">
              <a:buFont typeface="+mj-lt"/>
              <a:buAutoNum type="arabicPeriod"/>
            </a:pPr>
            <a:r>
              <a:rPr lang="en-US" sz="1900" b="1" dirty="0" smtClean="0">
                <a:solidFill>
                  <a:srgbClr val="FFFF00"/>
                </a:solidFill>
              </a:rPr>
              <a:t>CAN GOD DELIVER US FROM THE </a:t>
            </a:r>
            <a:r>
              <a:rPr lang="en-US" sz="1900" b="1" dirty="0">
                <a:solidFill>
                  <a:srgbClr val="FFFF00"/>
                </a:solidFill>
              </a:rPr>
              <a:t>DEPRAVITY AND CORRUPTION OF BOUNDARYLESS </a:t>
            </a:r>
            <a:r>
              <a:rPr lang="en-US" sz="1900" b="1" dirty="0" smtClean="0">
                <a:solidFill>
                  <a:srgbClr val="FFFF00"/>
                </a:solidFill>
              </a:rPr>
              <a:t>SEXUALITY?</a:t>
            </a:r>
            <a:r>
              <a:rPr lang="en-US" sz="1900" dirty="0" smtClean="0">
                <a:solidFill>
                  <a:srgbClr val="FFFF00"/>
                </a:solidFill>
              </a:rPr>
              <a:t> </a:t>
            </a:r>
            <a:r>
              <a:rPr lang="en-US" sz="1900" dirty="0"/>
              <a:t>– </a:t>
            </a:r>
            <a:r>
              <a:rPr lang="en-US" sz="1900" dirty="0" smtClean="0"/>
              <a:t>Yes we can live pure in an oversexualized world. BUT IT WILL REQUIRE BRUTAL HONESTY, AND ACCOUNTABILITY. </a:t>
            </a:r>
            <a:endParaRPr lang="en-US" sz="1900" dirty="0"/>
          </a:p>
          <a:p>
            <a:pPr marL="342900" indent="-342900" algn="l">
              <a:buFont typeface="+mj-lt"/>
              <a:buAutoNum type="arabicPeriod"/>
            </a:pPr>
            <a:r>
              <a:rPr lang="en-US" sz="1900" dirty="0">
                <a:solidFill>
                  <a:srgbClr val="FFFF00"/>
                </a:solidFill>
              </a:rPr>
              <a:t> </a:t>
            </a:r>
            <a:r>
              <a:rPr lang="en-US" sz="1900" b="1" dirty="0" smtClean="0">
                <a:solidFill>
                  <a:srgbClr val="FFFF00"/>
                </a:solidFill>
              </a:rPr>
              <a:t>IF </a:t>
            </a:r>
            <a:r>
              <a:rPr lang="en-US" sz="1900" b="1" dirty="0">
                <a:solidFill>
                  <a:srgbClr val="FFFF00"/>
                </a:solidFill>
              </a:rPr>
              <a:t>YOU ARE MARRIED – </a:t>
            </a:r>
            <a:r>
              <a:rPr lang="en-US" sz="1900" b="1" dirty="0" smtClean="0">
                <a:solidFill>
                  <a:srgbClr val="FFFF00"/>
                </a:solidFill>
              </a:rPr>
              <a:t>HOW DO YOU LIVE </a:t>
            </a:r>
            <a:r>
              <a:rPr lang="en-US" sz="1900" b="1" dirty="0">
                <a:solidFill>
                  <a:srgbClr val="FFFF00"/>
                </a:solidFill>
              </a:rPr>
              <a:t>IN </a:t>
            </a:r>
            <a:r>
              <a:rPr lang="en-US" sz="1900" b="1" dirty="0" smtClean="0">
                <a:solidFill>
                  <a:srgbClr val="FFFF00"/>
                </a:solidFill>
              </a:rPr>
              <a:t>A VIBRANT  </a:t>
            </a:r>
            <a:r>
              <a:rPr lang="en-US" sz="1900" b="1" dirty="0">
                <a:solidFill>
                  <a:srgbClr val="FFFF00"/>
                </a:solidFill>
              </a:rPr>
              <a:t>HEALTHY </a:t>
            </a:r>
            <a:r>
              <a:rPr lang="en-US" sz="1900" b="1" dirty="0" smtClean="0">
                <a:solidFill>
                  <a:srgbClr val="FFFF00"/>
                </a:solidFill>
              </a:rPr>
              <a:t>SEXUALITY</a:t>
            </a:r>
            <a:r>
              <a:rPr lang="en-US" sz="1900" dirty="0" smtClean="0">
                <a:solidFill>
                  <a:srgbClr val="FFFF00"/>
                </a:solidFill>
              </a:rPr>
              <a:t> ? </a:t>
            </a:r>
            <a:r>
              <a:rPr lang="en-US" sz="1900" dirty="0" smtClean="0"/>
              <a:t>– </a:t>
            </a:r>
            <a:r>
              <a:rPr lang="en-US" sz="1900" dirty="0"/>
              <a:t>NOT FRIGID – </a:t>
            </a:r>
            <a:r>
              <a:rPr lang="en-US" sz="1900" dirty="0" smtClean="0"/>
              <a:t>DISTANT – UN-INTERESTED IN EACH OTHER? </a:t>
            </a:r>
            <a:r>
              <a:rPr lang="en-US" sz="1900" dirty="0">
                <a:solidFill>
                  <a:srgbClr val="FFFF00"/>
                </a:solidFill>
              </a:rPr>
              <a:t>LIVING IN </a:t>
            </a:r>
            <a:r>
              <a:rPr lang="en-US" sz="1900" dirty="0" smtClean="0">
                <a:solidFill>
                  <a:srgbClr val="FFFF00"/>
                </a:solidFill>
              </a:rPr>
              <a:t>A NURTURING  ROMANCE AS </a:t>
            </a:r>
            <a:r>
              <a:rPr lang="en-US" sz="1900" dirty="0">
                <a:solidFill>
                  <a:srgbClr val="FFFF00"/>
                </a:solidFill>
              </a:rPr>
              <a:t>A </a:t>
            </a:r>
            <a:r>
              <a:rPr lang="en-US" sz="1900" dirty="0" smtClean="0">
                <a:solidFill>
                  <a:srgbClr val="FFFF00"/>
                </a:solidFill>
              </a:rPr>
              <a:t>COUPLE IS ADDED PROTECTION – </a:t>
            </a:r>
            <a:r>
              <a:rPr lang="en-US" sz="1900" dirty="0">
                <a:solidFill>
                  <a:srgbClr val="FFFF00"/>
                </a:solidFill>
              </a:rPr>
              <a:t>WHILE STILL </a:t>
            </a:r>
            <a:r>
              <a:rPr lang="en-US" sz="1900" dirty="0" smtClean="0">
                <a:solidFill>
                  <a:srgbClr val="FFFF00"/>
                </a:solidFill>
              </a:rPr>
              <a:t>FIGHTING OUR </a:t>
            </a:r>
            <a:r>
              <a:rPr lang="en-US" sz="1900" dirty="0">
                <a:solidFill>
                  <a:srgbClr val="FFFF00"/>
                </a:solidFill>
              </a:rPr>
              <a:t>OWN </a:t>
            </a:r>
            <a:r>
              <a:rPr lang="en-US" sz="1900" dirty="0" smtClean="0">
                <a:solidFill>
                  <a:srgbClr val="FFFF00"/>
                </a:solidFill>
              </a:rPr>
              <a:t>CORRUPTIONS</a:t>
            </a:r>
            <a:r>
              <a:rPr lang="en-US" sz="1900" dirty="0" smtClean="0"/>
              <a:t>. IT IS CRITICAL TO A HEALTHY MARRIAGE THAT WE ARE FREE FROM PORNOGRAPHY AND PROTECT OUR </a:t>
            </a:r>
            <a:r>
              <a:rPr lang="en-US" sz="1900" dirty="0"/>
              <a:t>INTIMACY AS COVENANT </a:t>
            </a:r>
            <a:r>
              <a:rPr lang="en-US" sz="1900" dirty="0" smtClean="0"/>
              <a:t>PARTNERS. </a:t>
            </a:r>
            <a:endParaRPr lang="en-US" sz="1900" dirty="0"/>
          </a:p>
        </p:txBody>
      </p:sp>
      <p:sp>
        <p:nvSpPr>
          <p:cNvPr id="5" name="Rectangle 4"/>
          <p:cNvSpPr/>
          <p:nvPr/>
        </p:nvSpPr>
        <p:spPr>
          <a:xfrm>
            <a:off x="304800" y="152400"/>
            <a:ext cx="8610600" cy="1323439"/>
          </a:xfrm>
          <a:prstGeom prst="rect">
            <a:avLst/>
          </a:prstGeom>
          <a:solidFill>
            <a:schemeClr val="accent1">
              <a:alpha val="42000"/>
            </a:schemeClr>
          </a:solidFill>
        </p:spPr>
        <p:txBody>
          <a:bodyPr wrap="square">
            <a:spAutoFit/>
          </a:bodyPr>
          <a:lstStyle/>
          <a:p>
            <a:pPr algn="ctr"/>
            <a:r>
              <a:rPr lang="en-US" sz="4000" b="1" dirty="0" smtClean="0">
                <a:solidFill>
                  <a:srgbClr val="FFFF00"/>
                </a:solidFill>
                <a:effectLst>
                  <a:outerShdw blurRad="38100" dist="38100" dir="2700000" algn="tl">
                    <a:srgbClr val="000000">
                      <a:alpha val="43137"/>
                    </a:srgbClr>
                  </a:outerShdw>
                </a:effectLst>
              </a:rPr>
              <a:t>WHY ALL THE BATTLES</a:t>
            </a:r>
          </a:p>
          <a:p>
            <a:pPr algn="ctr"/>
            <a:r>
              <a:rPr lang="en-US" sz="4000" b="1" dirty="0" smtClean="0">
                <a:solidFill>
                  <a:srgbClr val="FFFF00"/>
                </a:solidFill>
                <a:effectLst>
                  <a:outerShdw blurRad="38100" dist="38100" dir="2700000" algn="tl">
                    <a:srgbClr val="000000">
                      <a:alpha val="43137"/>
                    </a:srgbClr>
                  </a:outerShdw>
                </a:effectLst>
              </a:rPr>
              <a:t>WITH SEXUALITY?</a:t>
            </a:r>
            <a:endParaRPr lang="en-US" sz="4000" b="1" dirty="0">
              <a:solidFill>
                <a:srgbClr val="FFFF00"/>
              </a:solidFill>
              <a:effectLst>
                <a:outerShdw blurRad="38100" dist="38100" dir="2700000" algn="tl">
                  <a:srgbClr val="000000">
                    <a:alpha val="43137"/>
                  </a:srgbClr>
                </a:outerShdw>
              </a:effectLst>
            </a:endParaRPr>
          </a:p>
        </p:txBody>
      </p:sp>
      <p:sp>
        <p:nvSpPr>
          <p:cNvPr id="2" name="TextBox 1"/>
          <p:cNvSpPr txBox="1"/>
          <p:nvPr/>
        </p:nvSpPr>
        <p:spPr>
          <a:xfrm>
            <a:off x="1295400" y="1371600"/>
            <a:ext cx="6781800" cy="830997"/>
          </a:xfrm>
          <a:prstGeom prst="rect">
            <a:avLst/>
          </a:prstGeom>
          <a:noFill/>
        </p:spPr>
        <p:txBody>
          <a:bodyPr wrap="square" rtlCol="0">
            <a:spAutoFit/>
          </a:bodyPr>
          <a:lstStyle/>
          <a:p>
            <a:r>
              <a:rPr lang="en-US" dirty="0" smtClean="0"/>
              <a:t>Because The Enemy Hates </a:t>
            </a:r>
          </a:p>
          <a:p>
            <a:r>
              <a:rPr lang="en-US" dirty="0" smtClean="0"/>
              <a:t>Godly Nurturing and Affectionate Marriages  </a:t>
            </a:r>
            <a:endParaRPr lang="en-US" dirty="0"/>
          </a:p>
        </p:txBody>
      </p:sp>
    </p:spTree>
    <p:extLst>
      <p:ext uri="{BB962C8B-B14F-4D97-AF65-F5344CB8AC3E}">
        <p14:creationId xmlns:p14="http://schemas.microsoft.com/office/powerpoint/2010/main" val="48460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530489"/>
            <a:ext cx="8704907" cy="5632311"/>
          </a:xfrm>
          <a:prstGeom prst="rect">
            <a:avLst/>
          </a:prstGeom>
        </p:spPr>
        <p:txBody>
          <a:bodyPr wrap="square">
            <a:spAutoFit/>
          </a:bodyPr>
          <a:lstStyle/>
          <a:p>
            <a:pPr marL="342900" lvl="0" indent="-342900" algn="l">
              <a:buFont typeface="+mj-lt"/>
              <a:buAutoNum type="arabicPeriod"/>
            </a:pPr>
            <a:r>
              <a:rPr lang="en-US" sz="2000" b="1" dirty="0" smtClean="0">
                <a:solidFill>
                  <a:srgbClr val="FFFF00"/>
                </a:solidFill>
              </a:rPr>
              <a:t>They </a:t>
            </a:r>
            <a:r>
              <a:rPr lang="en-US" sz="2000" b="1" dirty="0">
                <a:solidFill>
                  <a:srgbClr val="FFFF00"/>
                </a:solidFill>
              </a:rPr>
              <a:t>have a wound</a:t>
            </a:r>
            <a:r>
              <a:rPr lang="en-US" sz="2000" dirty="0">
                <a:solidFill>
                  <a:srgbClr val="FFFF00"/>
                </a:solidFill>
              </a:rPr>
              <a:t> </a:t>
            </a:r>
            <a:r>
              <a:rPr lang="en-US" sz="2000" dirty="0" smtClean="0"/>
              <a:t>–To </a:t>
            </a:r>
            <a:r>
              <a:rPr lang="en-US" sz="2000" dirty="0"/>
              <a:t>medicate this pain – all forms of pleasure are sought to </a:t>
            </a:r>
            <a:r>
              <a:rPr lang="en-US" sz="2000" dirty="0" smtClean="0"/>
              <a:t>ESCAPE PAIN. The pain comes from many things.</a:t>
            </a:r>
            <a:endParaRPr lang="en-US" sz="2000" dirty="0"/>
          </a:p>
          <a:p>
            <a:pPr marL="342900" lvl="0" indent="-342900" algn="l">
              <a:buFont typeface="+mj-lt"/>
              <a:buAutoNum type="arabicPeriod"/>
            </a:pPr>
            <a:r>
              <a:rPr lang="en-US" sz="2000" b="1" dirty="0">
                <a:solidFill>
                  <a:srgbClr val="FFFF00"/>
                </a:solidFill>
              </a:rPr>
              <a:t>There is a God-shaped </a:t>
            </a:r>
            <a:r>
              <a:rPr lang="en-US" sz="2000" b="1" dirty="0" smtClean="0">
                <a:solidFill>
                  <a:srgbClr val="FFFF00"/>
                </a:solidFill>
              </a:rPr>
              <a:t>hole </a:t>
            </a:r>
            <a:r>
              <a:rPr lang="en-US" sz="2000" b="1" dirty="0">
                <a:solidFill>
                  <a:srgbClr val="FFFF00"/>
                </a:solidFill>
              </a:rPr>
              <a:t>in each soul </a:t>
            </a:r>
            <a:r>
              <a:rPr lang="en-US" sz="2000" b="1" dirty="0"/>
              <a:t>that can only be filled with God</a:t>
            </a:r>
            <a:r>
              <a:rPr lang="en-US" sz="2000" dirty="0"/>
              <a:t> – and this emptiness sets us up to seek fulfillment to satisfy this </a:t>
            </a:r>
            <a:r>
              <a:rPr lang="en-US" sz="2000" dirty="0" smtClean="0"/>
              <a:t>emptiness WITH PLEASURE.</a:t>
            </a:r>
            <a:endParaRPr lang="en-US" sz="2000" dirty="0"/>
          </a:p>
          <a:p>
            <a:pPr marL="342900" lvl="0" indent="-342900" algn="l">
              <a:buFont typeface="+mj-lt"/>
              <a:buAutoNum type="arabicPeriod"/>
            </a:pPr>
            <a:r>
              <a:rPr lang="en-US" sz="2000" b="1" dirty="0">
                <a:solidFill>
                  <a:srgbClr val="FFFF00"/>
                </a:solidFill>
              </a:rPr>
              <a:t>ALLURE </a:t>
            </a:r>
            <a:r>
              <a:rPr lang="en-US" sz="2000" b="1" dirty="0" smtClean="0">
                <a:solidFill>
                  <a:srgbClr val="FFFF00"/>
                </a:solidFill>
              </a:rPr>
              <a:t>/ PEER PRESSURE and </a:t>
            </a:r>
            <a:r>
              <a:rPr lang="en-US" sz="2000" b="1" dirty="0">
                <a:solidFill>
                  <a:srgbClr val="FFFF00"/>
                </a:solidFill>
              </a:rPr>
              <a:t>Curiosity into unknown PLEASURE</a:t>
            </a:r>
            <a:r>
              <a:rPr lang="en-US" sz="2000" dirty="0">
                <a:solidFill>
                  <a:srgbClr val="FFFF00"/>
                </a:solidFill>
              </a:rPr>
              <a:t> </a:t>
            </a:r>
            <a:r>
              <a:rPr lang="en-US" sz="2000" dirty="0"/>
              <a:t>– the POTENTIAL of </a:t>
            </a:r>
            <a:r>
              <a:rPr lang="en-US" sz="2000" dirty="0" smtClean="0"/>
              <a:t>something </a:t>
            </a:r>
            <a:r>
              <a:rPr lang="en-US" sz="2000" dirty="0"/>
              <a:t>very gratifying -  </a:t>
            </a:r>
            <a:r>
              <a:rPr lang="en-US" sz="2000" dirty="0" smtClean="0"/>
              <a:t>“the </a:t>
            </a:r>
            <a:r>
              <a:rPr lang="en-US" sz="2000" dirty="0"/>
              <a:t>woman saw that the fruit of the tree was good for food and pleasing to the eye, and also desirable for gaining </a:t>
            </a:r>
            <a:r>
              <a:rPr lang="en-US" sz="2000" dirty="0" smtClean="0"/>
              <a:t>wisdom.”</a:t>
            </a:r>
            <a:endParaRPr lang="en-US" sz="2000" dirty="0"/>
          </a:p>
          <a:p>
            <a:pPr marL="342900" lvl="0" indent="-342900" algn="l">
              <a:buFont typeface="+mj-lt"/>
              <a:buAutoNum type="arabicPeriod"/>
            </a:pPr>
            <a:r>
              <a:rPr lang="en-US" sz="2000" b="1" dirty="0">
                <a:solidFill>
                  <a:srgbClr val="FFFF00"/>
                </a:solidFill>
              </a:rPr>
              <a:t>THE LAW OF DIMINISHING RETURN</a:t>
            </a:r>
            <a:r>
              <a:rPr lang="en-US" sz="2000" dirty="0">
                <a:solidFill>
                  <a:srgbClr val="FFFF00"/>
                </a:solidFill>
              </a:rPr>
              <a:t> </a:t>
            </a:r>
            <a:r>
              <a:rPr lang="en-US" sz="2000" dirty="0"/>
              <a:t>– to experience pleasure you have to increase the level of ecstasy – pleasure begins to numb you – therefore it requires more intense pleasure to satisfy.</a:t>
            </a:r>
          </a:p>
          <a:p>
            <a:pPr marL="342900" indent="-342900" algn="l">
              <a:buFont typeface="+mj-lt"/>
              <a:buAutoNum type="arabicPeriod"/>
            </a:pPr>
            <a:r>
              <a:rPr lang="en-US" sz="2000" b="1" dirty="0" smtClean="0">
                <a:solidFill>
                  <a:srgbClr val="FFFF00"/>
                </a:solidFill>
              </a:rPr>
              <a:t>The promise of SENSUAL REWARD </a:t>
            </a:r>
            <a:r>
              <a:rPr lang="en-US" sz="2000" dirty="0" smtClean="0"/>
              <a:t>- You don’t always need a WOUND – You don’t have to be chasing ways to satisfy your EMPTINESS – You don’t have to be wanting to ESCAPE your meaningless life </a:t>
            </a:r>
            <a:r>
              <a:rPr lang="en-US" sz="2000" dirty="0"/>
              <a:t>– </a:t>
            </a:r>
            <a:r>
              <a:rPr lang="en-US" sz="2000" b="1" dirty="0">
                <a:solidFill>
                  <a:srgbClr val="FFFF00"/>
                </a:solidFill>
              </a:rPr>
              <a:t>THE FLESH SHOWS </a:t>
            </a:r>
            <a:r>
              <a:rPr lang="en-US" sz="2000" b="1" dirty="0" smtClean="0">
                <a:solidFill>
                  <a:srgbClr val="FFFF00"/>
                </a:solidFill>
              </a:rPr>
              <a:t>UP and you just WANT TO GRATIFY IT.</a:t>
            </a:r>
            <a:r>
              <a:rPr lang="en-US" sz="2000" dirty="0" smtClean="0">
                <a:solidFill>
                  <a:srgbClr val="FFFF00"/>
                </a:solidFill>
              </a:rPr>
              <a:t> </a:t>
            </a:r>
            <a:r>
              <a:rPr lang="en-US" sz="2000" dirty="0" smtClean="0"/>
              <a:t>– (See 1 Timothy 5:5,6)</a:t>
            </a:r>
          </a:p>
          <a:p>
            <a:pPr marL="342900" lvl="0" indent="-342900" algn="l">
              <a:buFont typeface="+mj-lt"/>
              <a:buAutoNum type="arabicPeriod"/>
            </a:pPr>
            <a:endParaRPr lang="en-US" sz="2000" dirty="0"/>
          </a:p>
        </p:txBody>
      </p:sp>
      <p:sp>
        <p:nvSpPr>
          <p:cNvPr id="6" name="Rectangle 5"/>
          <p:cNvSpPr/>
          <p:nvPr/>
        </p:nvSpPr>
        <p:spPr>
          <a:xfrm>
            <a:off x="304800" y="152400"/>
            <a:ext cx="8610600" cy="1077218"/>
          </a:xfrm>
          <a:prstGeom prst="rect">
            <a:avLst/>
          </a:prstGeom>
          <a:solidFill>
            <a:schemeClr val="accent1">
              <a:alpha val="42000"/>
            </a:schemeClr>
          </a:solidFill>
        </p:spPr>
        <p:txBody>
          <a:bodyPr wrap="square">
            <a:spAutoFit/>
          </a:bodyPr>
          <a:lstStyle/>
          <a:p>
            <a:pPr algn="ctr"/>
            <a:r>
              <a:rPr lang="en-US" sz="3200" b="1" dirty="0" smtClean="0">
                <a:solidFill>
                  <a:srgbClr val="FFFF00"/>
                </a:solidFill>
                <a:effectLst>
                  <a:outerShdw blurRad="38100" dist="38100" dir="2700000" algn="tl">
                    <a:srgbClr val="000000">
                      <a:alpha val="43137"/>
                    </a:srgbClr>
                  </a:outerShdw>
                </a:effectLst>
              </a:rPr>
              <a:t>PEOPLE SEEK </a:t>
            </a:r>
          </a:p>
          <a:p>
            <a:pPr algn="ctr"/>
            <a:r>
              <a:rPr lang="en-US" sz="3200" b="1" dirty="0" smtClean="0">
                <a:solidFill>
                  <a:srgbClr val="FFFF00"/>
                </a:solidFill>
                <a:effectLst>
                  <a:outerShdw blurRad="38100" dist="38100" dir="2700000" algn="tl">
                    <a:srgbClr val="000000">
                      <a:alpha val="43137"/>
                    </a:srgbClr>
                  </a:outerShdw>
                </a:effectLst>
              </a:rPr>
              <a:t>INSTANT GRATIFICATION BECAUSE:</a:t>
            </a:r>
            <a:endParaRPr lang="en-US"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54307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685800" y="152400"/>
            <a:ext cx="81534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PRAY TO OVERCOME</a:t>
            </a:r>
          </a:p>
          <a:p>
            <a:pPr algn="ctr"/>
            <a:r>
              <a:rPr lang="en-US" sz="3200" b="1" kern="0" dirty="0" smtClean="0">
                <a:solidFill>
                  <a:srgbClr val="FFFF00"/>
                </a:solidFill>
                <a:effectLst>
                  <a:outerShdw blurRad="38100" dist="38100" dir="2700000" algn="tl">
                    <a:srgbClr val="000000">
                      <a:alpha val="43137"/>
                    </a:srgbClr>
                  </a:outerShdw>
                </a:effectLst>
              </a:rPr>
              <a:t>UNGODLY MARRIAGE EXTREMES </a:t>
            </a:r>
            <a:endParaRPr lang="en-US" sz="3200" b="1" kern="0"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6248400" y="2591812"/>
            <a:ext cx="2774510" cy="3046988"/>
          </a:xfrm>
          <a:prstGeom prst="rect">
            <a:avLst/>
          </a:prstGeom>
          <a:noFill/>
        </p:spPr>
        <p:txBody>
          <a:bodyPr wrap="square" rtlCol="0">
            <a:spAutoFit/>
          </a:bodyPr>
          <a:lstStyle/>
          <a:p>
            <a:pPr algn="l"/>
            <a:r>
              <a:rPr lang="en-US" dirty="0" smtClean="0"/>
              <a:t>“Lord activate the gift of holy nurturing sexuality in my marriage that I may bless my partner and protect our covenant.” </a:t>
            </a:r>
            <a:endParaRPr lang="en-US" dirty="0"/>
          </a:p>
        </p:txBody>
      </p:sp>
      <p:pic>
        <p:nvPicPr>
          <p:cNvPr id="5" name="Picture 2" descr="How To Say Unimpassioned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t="29472" b="24017"/>
          <a:stretch/>
        </p:blipFill>
        <p:spPr bwMode="auto">
          <a:xfrm>
            <a:off x="6172200" y="1524000"/>
            <a:ext cx="285071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rverted mind gr Stock Photo | Adobe Sto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87" t="24231" r="12726" b="29828"/>
          <a:stretch/>
        </p:blipFill>
        <p:spPr bwMode="auto">
          <a:xfrm>
            <a:off x="357989" y="1524000"/>
            <a:ext cx="2766211" cy="10094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00" y="2590800"/>
            <a:ext cx="3306778" cy="2554545"/>
          </a:xfrm>
          <a:prstGeom prst="rect">
            <a:avLst/>
          </a:prstGeom>
          <a:noFill/>
        </p:spPr>
        <p:txBody>
          <a:bodyPr wrap="square" rtlCol="0">
            <a:spAutoFit/>
          </a:bodyPr>
          <a:lstStyle/>
          <a:p>
            <a:pPr algn="l"/>
            <a:r>
              <a:rPr lang="en-US" sz="2000" dirty="0" smtClean="0"/>
              <a:t>“Lord set me free from the ungodly </a:t>
            </a:r>
            <a:r>
              <a:rPr lang="en-US" sz="2000" dirty="0"/>
              <a:t>models </a:t>
            </a:r>
            <a:r>
              <a:rPr lang="en-US" sz="2000" dirty="0" smtClean="0"/>
              <a:t>I </a:t>
            </a:r>
            <a:r>
              <a:rPr lang="en-US" sz="2000" dirty="0"/>
              <a:t>discovered in pornographic </a:t>
            </a:r>
            <a:r>
              <a:rPr lang="en-US" sz="2000" dirty="0" smtClean="0"/>
              <a:t>material when I was unsaved or backslidden.  Set me free </a:t>
            </a:r>
            <a:r>
              <a:rPr lang="en-US" sz="2000" dirty="0"/>
              <a:t>from </a:t>
            </a:r>
            <a:r>
              <a:rPr lang="en-US" sz="2000" dirty="0" smtClean="0"/>
              <a:t>anything that does not reflect your holiness in my marriage.  </a:t>
            </a:r>
            <a:endParaRPr lang="en-US" sz="2000" dirty="0"/>
          </a:p>
        </p:txBody>
      </p:sp>
      <p:sp>
        <p:nvSpPr>
          <p:cNvPr id="2" name="Rectangle 1"/>
          <p:cNvSpPr/>
          <p:nvPr/>
        </p:nvSpPr>
        <p:spPr>
          <a:xfrm>
            <a:off x="187859" y="5135940"/>
            <a:ext cx="4688941" cy="1569660"/>
          </a:xfrm>
          <a:prstGeom prst="rect">
            <a:avLst/>
          </a:prstGeom>
        </p:spPr>
        <p:txBody>
          <a:bodyPr wrap="square">
            <a:spAutoFit/>
          </a:bodyPr>
          <a:lstStyle/>
          <a:p>
            <a:pPr algn="l"/>
            <a:r>
              <a:rPr lang="en-US" sz="1600" dirty="0">
                <a:solidFill>
                  <a:srgbClr val="FFFF00"/>
                </a:solidFill>
              </a:rPr>
              <a:t> It is God's will that you should be sanctified: that you should avoid sexual immorality; </a:t>
            </a:r>
            <a:r>
              <a:rPr lang="en-US" sz="1600" baseline="30000" dirty="0">
                <a:solidFill>
                  <a:srgbClr val="FFFF00"/>
                </a:solidFill>
              </a:rPr>
              <a:t>4 </a:t>
            </a:r>
            <a:r>
              <a:rPr lang="en-US" sz="1600" dirty="0">
                <a:solidFill>
                  <a:srgbClr val="FFFF00"/>
                </a:solidFill>
              </a:rPr>
              <a:t> that each of you should learn to control his own body in a way that is holy and honorable, </a:t>
            </a:r>
            <a:r>
              <a:rPr lang="en-US" sz="1600" baseline="30000" dirty="0">
                <a:solidFill>
                  <a:srgbClr val="FFFF00"/>
                </a:solidFill>
              </a:rPr>
              <a:t>5 </a:t>
            </a:r>
            <a:r>
              <a:rPr lang="en-US" sz="1600" dirty="0">
                <a:solidFill>
                  <a:srgbClr val="FFFF00"/>
                </a:solidFill>
              </a:rPr>
              <a:t> not in passionate lust like the heathen, who do not know God; </a:t>
            </a:r>
            <a:r>
              <a:rPr lang="en-US" sz="1600" b="1" dirty="0">
                <a:solidFill>
                  <a:srgbClr val="FFFF00"/>
                </a:solidFill>
              </a:rPr>
              <a:t>1 Thessalonians 4:3-5 (NIV) </a:t>
            </a:r>
            <a:endParaRPr lang="en-US" sz="1600" dirty="0">
              <a:solidFill>
                <a:srgbClr val="FFFF00"/>
              </a:solidFill>
            </a:endParaRPr>
          </a:p>
        </p:txBody>
      </p:sp>
      <p:sp>
        <p:nvSpPr>
          <p:cNvPr id="6" name="Rectangle 5"/>
          <p:cNvSpPr/>
          <p:nvPr/>
        </p:nvSpPr>
        <p:spPr>
          <a:xfrm>
            <a:off x="5501677" y="5683395"/>
            <a:ext cx="3505200" cy="1015663"/>
          </a:xfrm>
          <a:prstGeom prst="rect">
            <a:avLst/>
          </a:prstGeom>
        </p:spPr>
        <p:txBody>
          <a:bodyPr wrap="square">
            <a:spAutoFit/>
          </a:bodyPr>
          <a:lstStyle/>
          <a:p>
            <a:r>
              <a:rPr lang="en-US" sz="2000" dirty="0" smtClean="0">
                <a:solidFill>
                  <a:srgbClr val="FFFF00"/>
                </a:solidFill>
              </a:rPr>
              <a:t>I </a:t>
            </a:r>
            <a:r>
              <a:rPr lang="en-US" sz="2000" dirty="0">
                <a:solidFill>
                  <a:srgbClr val="FFFF00"/>
                </a:solidFill>
              </a:rPr>
              <a:t>am my lover's and my lover is mine; he browses among the lilies. </a:t>
            </a:r>
            <a:r>
              <a:rPr lang="en-US" sz="2000" b="1" dirty="0">
                <a:solidFill>
                  <a:srgbClr val="FFFF00"/>
                </a:solidFill>
              </a:rPr>
              <a:t>Song of Songs </a:t>
            </a:r>
            <a:r>
              <a:rPr lang="en-US" sz="2000" b="1" dirty="0" smtClean="0">
                <a:solidFill>
                  <a:srgbClr val="FFFF00"/>
                </a:solidFill>
              </a:rPr>
              <a:t>6:3</a:t>
            </a:r>
            <a:endParaRPr lang="en-US" sz="2000" dirty="0">
              <a:solidFill>
                <a:srgbClr val="FFFF00"/>
              </a:solidFill>
            </a:endParaRPr>
          </a:p>
        </p:txBody>
      </p:sp>
      <p:pic>
        <p:nvPicPr>
          <p:cNvPr id="2054" name="Picture 6" descr="Pray Images - Free Download on Freepi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6059" y="2968420"/>
            <a:ext cx="2144352" cy="13034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352800" y="1371600"/>
            <a:ext cx="2743200" cy="1569660"/>
          </a:xfrm>
          <a:prstGeom prst="rect">
            <a:avLst/>
          </a:prstGeom>
          <a:noFill/>
        </p:spPr>
        <p:txBody>
          <a:bodyPr wrap="square" rtlCol="0">
            <a:spAutoFit/>
          </a:bodyPr>
          <a:lstStyle/>
          <a:p>
            <a:r>
              <a:rPr lang="en-US" dirty="0" smtClean="0"/>
              <a:t>You mean I can PRAY about</a:t>
            </a:r>
          </a:p>
          <a:p>
            <a:r>
              <a:rPr lang="en-US" dirty="0"/>
              <a:t>m</a:t>
            </a:r>
            <a:r>
              <a:rPr lang="en-US" dirty="0" smtClean="0"/>
              <a:t>y romance with my spouse?</a:t>
            </a:r>
            <a:endParaRPr lang="en-US" dirty="0"/>
          </a:p>
        </p:txBody>
      </p:sp>
    </p:spTree>
    <p:extLst>
      <p:ext uri="{BB962C8B-B14F-4D97-AF65-F5344CB8AC3E}">
        <p14:creationId xmlns:p14="http://schemas.microsoft.com/office/powerpoint/2010/main" val="9118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p:bldP spid="6"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28600"/>
            <a:ext cx="8686800" cy="1077218"/>
          </a:xfrm>
          <a:prstGeom prst="rect">
            <a:avLst/>
          </a:prstGeom>
          <a:solidFill>
            <a:schemeClr val="accent1">
              <a:alpha val="42000"/>
            </a:schemeClr>
          </a:solidFill>
        </p:spPr>
        <p:txBody>
          <a:bodyPr wrap="square" rtlCol="0">
            <a:spAutoFit/>
          </a:bodyPr>
          <a:lstStyle/>
          <a:p>
            <a:r>
              <a:rPr lang="en-US" sz="3200" b="1" dirty="0" smtClean="0">
                <a:solidFill>
                  <a:srgbClr val="FFFF00"/>
                </a:solidFill>
                <a:effectLst>
                  <a:outerShdw blurRad="38100" dist="38100" dir="2700000" algn="tl">
                    <a:srgbClr val="000000">
                      <a:alpha val="43137"/>
                    </a:srgbClr>
                  </a:outerShdw>
                </a:effectLst>
              </a:rPr>
              <a:t>Christian Couples Should Have The Healthiest Intimacy In The World </a:t>
            </a:r>
            <a:endParaRPr lang="en-US" sz="3200" b="1"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152400" y="1380321"/>
            <a:ext cx="8839200" cy="5401479"/>
          </a:xfrm>
          <a:prstGeom prst="rect">
            <a:avLst/>
          </a:prstGeom>
        </p:spPr>
        <p:txBody>
          <a:bodyPr wrap="square">
            <a:spAutoFit/>
          </a:bodyPr>
          <a:lstStyle/>
          <a:p>
            <a:pPr algn="l"/>
            <a:r>
              <a:rPr lang="en-US" sz="2300" dirty="0" smtClean="0"/>
              <a:t>Biblical Christians </a:t>
            </a:r>
            <a:r>
              <a:rPr lang="en-US" sz="2300" dirty="0"/>
              <a:t>should have the healthiest most balanced righteous </a:t>
            </a:r>
            <a:r>
              <a:rPr lang="en-US" sz="2300" dirty="0" smtClean="0"/>
              <a:t>intimacy out </a:t>
            </a:r>
            <a:r>
              <a:rPr lang="en-US" sz="2300" dirty="0"/>
              <a:t>of anybody in the </a:t>
            </a:r>
            <a:r>
              <a:rPr lang="en-US" sz="2300" dirty="0" smtClean="0"/>
              <a:t>earth. But many </a:t>
            </a:r>
            <a:r>
              <a:rPr lang="en-US" sz="2300" dirty="0"/>
              <a:t>times they </a:t>
            </a:r>
            <a:r>
              <a:rPr lang="en-US" sz="2300" dirty="0" smtClean="0"/>
              <a:t>are </a:t>
            </a:r>
            <a:r>
              <a:rPr lang="en-US" sz="2300" dirty="0"/>
              <a:t>dysfunctional, refrigerated, </a:t>
            </a:r>
            <a:r>
              <a:rPr lang="en-US" sz="2300" dirty="0" smtClean="0"/>
              <a:t>discouraged, </a:t>
            </a:r>
            <a:r>
              <a:rPr lang="en-US" sz="2300" dirty="0"/>
              <a:t>or uninterested in each other and </a:t>
            </a:r>
            <a:r>
              <a:rPr lang="en-US" sz="2300" dirty="0" smtClean="0"/>
              <a:t>as a consequence become </a:t>
            </a:r>
            <a:r>
              <a:rPr lang="en-US" sz="2300" dirty="0"/>
              <a:t>manipulative or </a:t>
            </a:r>
            <a:r>
              <a:rPr lang="en-US" sz="2300" dirty="0" smtClean="0"/>
              <a:t>vulnerable to pornography, control </a:t>
            </a:r>
            <a:r>
              <a:rPr lang="en-US" sz="2300" dirty="0"/>
              <a:t>-  frustration </a:t>
            </a:r>
            <a:r>
              <a:rPr lang="en-US" sz="2300" dirty="0" smtClean="0"/>
              <a:t>– and end up in </a:t>
            </a:r>
            <a:r>
              <a:rPr lang="en-US" sz="2300" dirty="0"/>
              <a:t>punishment/reward cycles. </a:t>
            </a:r>
          </a:p>
          <a:p>
            <a:pPr algn="l"/>
            <a:r>
              <a:rPr lang="en-US" sz="2300" dirty="0"/>
              <a:t> </a:t>
            </a:r>
          </a:p>
          <a:p>
            <a:pPr algn="l"/>
            <a:r>
              <a:rPr lang="en-US" sz="2300" dirty="0"/>
              <a:t>We need </a:t>
            </a:r>
            <a:r>
              <a:rPr lang="en-US" sz="2300" dirty="0" smtClean="0"/>
              <a:t>deliverance, victory, </a:t>
            </a:r>
            <a:r>
              <a:rPr lang="en-US" sz="2300" dirty="0"/>
              <a:t>and freedom from past shame and we need to cut off all the soul ties from previous sexual </a:t>
            </a:r>
            <a:r>
              <a:rPr lang="en-US" sz="2300" dirty="0" smtClean="0"/>
              <a:t>encounters. </a:t>
            </a:r>
            <a:r>
              <a:rPr lang="en-US" sz="2300" dirty="0"/>
              <a:t>Then we </a:t>
            </a:r>
            <a:r>
              <a:rPr lang="en-US" sz="2300" dirty="0" smtClean="0"/>
              <a:t>need to </a:t>
            </a:r>
            <a:r>
              <a:rPr lang="en-US" sz="2300" dirty="0"/>
              <a:t>boldly call forth victory in our lives </a:t>
            </a:r>
            <a:r>
              <a:rPr lang="en-US" sz="2300" dirty="0" smtClean="0"/>
              <a:t>and </a:t>
            </a:r>
            <a:r>
              <a:rPr lang="en-US" sz="2300" dirty="0"/>
              <a:t>be a blessing </a:t>
            </a:r>
            <a:r>
              <a:rPr lang="en-US" sz="2300" dirty="0" smtClean="0"/>
              <a:t>to our </a:t>
            </a:r>
            <a:r>
              <a:rPr lang="en-US" sz="2300" dirty="0"/>
              <a:t>partner.</a:t>
            </a:r>
          </a:p>
          <a:p>
            <a:pPr algn="l"/>
            <a:r>
              <a:rPr lang="en-US" sz="2300" dirty="0"/>
              <a:t> </a:t>
            </a:r>
          </a:p>
          <a:p>
            <a:pPr algn="l"/>
            <a:r>
              <a:rPr lang="en-US" sz="2300" dirty="0" smtClean="0"/>
              <a:t>We need to allow </a:t>
            </a:r>
            <a:r>
              <a:rPr lang="en-US" sz="2300" dirty="0"/>
              <a:t>the Holy Spirit to get </a:t>
            </a:r>
            <a:r>
              <a:rPr lang="en-US" sz="2300" dirty="0" smtClean="0"/>
              <a:t>us out </a:t>
            </a:r>
            <a:r>
              <a:rPr lang="en-US" sz="2300" dirty="0"/>
              <a:t>of </a:t>
            </a:r>
            <a:r>
              <a:rPr lang="en-US" sz="2300" dirty="0" smtClean="0"/>
              <a:t>our </a:t>
            </a:r>
            <a:r>
              <a:rPr lang="en-US" sz="2300" dirty="0"/>
              <a:t>own personality and </a:t>
            </a:r>
            <a:r>
              <a:rPr lang="en-US" sz="2300" dirty="0" smtClean="0"/>
              <a:t>our </a:t>
            </a:r>
            <a:r>
              <a:rPr lang="en-US" sz="2300" dirty="0"/>
              <a:t>own </a:t>
            </a:r>
            <a:r>
              <a:rPr lang="en-US" sz="2300" dirty="0" smtClean="0"/>
              <a:t>tired, dry, cold mindset </a:t>
            </a:r>
            <a:r>
              <a:rPr lang="en-US" sz="2300" dirty="0"/>
              <a:t>and be excited about </a:t>
            </a:r>
            <a:r>
              <a:rPr lang="en-US" sz="2300" dirty="0" smtClean="0"/>
              <a:t>our </a:t>
            </a:r>
            <a:r>
              <a:rPr lang="en-US" sz="2300" dirty="0"/>
              <a:t>romance </a:t>
            </a:r>
            <a:r>
              <a:rPr lang="en-US" sz="2300" dirty="0" smtClean="0"/>
              <a:t>with our partner.</a:t>
            </a:r>
            <a:endParaRPr lang="en-US" sz="2300" dirty="0"/>
          </a:p>
        </p:txBody>
      </p:sp>
    </p:spTree>
    <p:extLst>
      <p:ext uri="{BB962C8B-B14F-4D97-AF65-F5344CB8AC3E}">
        <p14:creationId xmlns:p14="http://schemas.microsoft.com/office/powerpoint/2010/main" val="92091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152400"/>
            <a:ext cx="8991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5400" kern="0" dirty="0" smtClean="0">
                <a:solidFill>
                  <a:srgbClr val="FFFF00"/>
                </a:solidFill>
                <a:effectLst>
                  <a:outerShdw blurRad="38100" dist="38100" dir="2700000" algn="tl">
                    <a:srgbClr val="000000">
                      <a:alpha val="43137"/>
                    </a:srgbClr>
                  </a:outerShdw>
                </a:effectLst>
              </a:rPr>
              <a:t>Marriage Romance </a:t>
            </a:r>
            <a:endParaRPr lang="en-US" sz="5400"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228600" y="1447800"/>
            <a:ext cx="8839200" cy="5401479"/>
          </a:xfrm>
          <a:prstGeom prst="rect">
            <a:avLst/>
          </a:prstGeom>
        </p:spPr>
        <p:txBody>
          <a:bodyPr wrap="square">
            <a:spAutoFit/>
          </a:bodyPr>
          <a:lstStyle/>
          <a:p>
            <a:pPr algn="l"/>
            <a:r>
              <a:rPr lang="en-US" sz="2300" dirty="0" smtClean="0"/>
              <a:t>We need to get </a:t>
            </a:r>
            <a:r>
              <a:rPr lang="en-US" sz="2300" dirty="0"/>
              <a:t>past boring romance with </a:t>
            </a:r>
            <a:r>
              <a:rPr lang="en-US" sz="2300" dirty="0" smtClean="0"/>
              <a:t>our </a:t>
            </a:r>
            <a:r>
              <a:rPr lang="en-US" sz="2300" dirty="0"/>
              <a:t>spouse and stop taking things for granted. </a:t>
            </a:r>
            <a:r>
              <a:rPr lang="en-US" sz="2300" dirty="0" smtClean="0"/>
              <a:t>We need to stop </a:t>
            </a:r>
            <a:r>
              <a:rPr lang="en-US" sz="2300" dirty="0"/>
              <a:t>being plateaued and selfish or in a perverted way being influenced by ungodly models </a:t>
            </a:r>
            <a:r>
              <a:rPr lang="en-US" sz="2300" dirty="0" smtClean="0"/>
              <a:t>we discovered </a:t>
            </a:r>
            <a:r>
              <a:rPr lang="en-US" sz="2300" dirty="0"/>
              <a:t>in pornographic </a:t>
            </a:r>
            <a:r>
              <a:rPr lang="en-US" sz="2300" dirty="0" smtClean="0"/>
              <a:t>material.  We need to ask </a:t>
            </a:r>
            <a:r>
              <a:rPr lang="en-US" sz="2300" dirty="0"/>
              <a:t>God to set </a:t>
            </a:r>
            <a:r>
              <a:rPr lang="en-US" sz="2300" dirty="0" smtClean="0"/>
              <a:t>us free </a:t>
            </a:r>
            <a:r>
              <a:rPr lang="en-US" sz="2300" dirty="0"/>
              <a:t>from these perverted sexual stereotypes and at the other end of the spectrum from </a:t>
            </a:r>
            <a:r>
              <a:rPr lang="en-US" sz="2300" dirty="0" smtClean="0"/>
              <a:t>depression, moodiness, disinterest, </a:t>
            </a:r>
            <a:r>
              <a:rPr lang="en-US" sz="2300" dirty="0"/>
              <a:t>and manipulation.</a:t>
            </a:r>
          </a:p>
          <a:p>
            <a:pPr algn="l"/>
            <a:r>
              <a:rPr lang="en-US" sz="2300" dirty="0"/>
              <a:t> </a:t>
            </a:r>
          </a:p>
          <a:p>
            <a:pPr algn="l"/>
            <a:r>
              <a:rPr lang="en-US" sz="2300" dirty="0">
                <a:solidFill>
                  <a:srgbClr val="FFFF00"/>
                </a:solidFill>
              </a:rPr>
              <a:t>“Well I don't have any romantic desires for my partner anymore” </a:t>
            </a:r>
            <a:r>
              <a:rPr lang="en-US" sz="2300" dirty="0"/>
              <a:t>– Well you are in trouble and don’t act like you’re not – you have succumbed to a unimpassioned love that is dry and cognitive but not vibrant or affectionate. Ask the Holy Spirit to set you </a:t>
            </a:r>
            <a:r>
              <a:rPr lang="en-US" sz="2300" dirty="0" smtClean="0"/>
              <a:t>free from WHAT YOU WANT. </a:t>
            </a:r>
            <a:r>
              <a:rPr lang="en-US" sz="2300" dirty="0"/>
              <a:t>This is a selfish unbiblical love </a:t>
            </a:r>
            <a:r>
              <a:rPr lang="en-US" sz="2300" dirty="0" smtClean="0"/>
              <a:t>you are attempting to express toward your </a:t>
            </a:r>
            <a:r>
              <a:rPr lang="en-US" sz="2300" dirty="0"/>
              <a:t>spouse and </a:t>
            </a:r>
            <a:r>
              <a:rPr lang="en-US" sz="2300" dirty="0">
                <a:solidFill>
                  <a:srgbClr val="FFFF00"/>
                </a:solidFill>
              </a:rPr>
              <a:t>you need to repent and ask God to give you a fire for Him and for your spouse. </a:t>
            </a:r>
          </a:p>
        </p:txBody>
      </p:sp>
    </p:spTree>
    <p:extLst>
      <p:ext uri="{BB962C8B-B14F-4D97-AF65-F5344CB8AC3E}">
        <p14:creationId xmlns:p14="http://schemas.microsoft.com/office/powerpoint/2010/main" val="419046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9223" y="2743200"/>
            <a:ext cx="8077200" cy="1323439"/>
          </a:xfrm>
          <a:prstGeom prst="rect">
            <a:avLst/>
          </a:prstGeom>
          <a:noFill/>
        </p:spPr>
        <p:txBody>
          <a:bodyPr wrap="square" rtlCol="0">
            <a:spAutoFit/>
          </a:bodyPr>
          <a:lstStyle/>
          <a:p>
            <a:r>
              <a:rPr lang="en-US" sz="4000" dirty="0" smtClean="0">
                <a:solidFill>
                  <a:srgbClr val="FFFF00"/>
                </a:solidFill>
              </a:rPr>
              <a:t>Take steps to make it sacred </a:t>
            </a:r>
          </a:p>
          <a:p>
            <a:r>
              <a:rPr lang="en-US" sz="4000" dirty="0" smtClean="0">
                <a:solidFill>
                  <a:srgbClr val="FFFF00"/>
                </a:solidFill>
              </a:rPr>
              <a:t>and special again.</a:t>
            </a:r>
            <a:endParaRPr lang="en-US" sz="4000" dirty="0">
              <a:solidFill>
                <a:srgbClr val="FFFF00"/>
              </a:solidFill>
            </a:endParaRPr>
          </a:p>
        </p:txBody>
      </p:sp>
      <p:sp>
        <p:nvSpPr>
          <p:cNvPr id="5" name="TextBox 4"/>
          <p:cNvSpPr txBox="1"/>
          <p:nvPr/>
        </p:nvSpPr>
        <p:spPr>
          <a:xfrm>
            <a:off x="533400" y="4038600"/>
            <a:ext cx="8077200" cy="1569660"/>
          </a:xfrm>
          <a:prstGeom prst="rect">
            <a:avLst/>
          </a:prstGeom>
          <a:noFill/>
        </p:spPr>
        <p:txBody>
          <a:bodyPr wrap="square" rtlCol="0">
            <a:spAutoFit/>
          </a:bodyPr>
          <a:lstStyle/>
          <a:p>
            <a:r>
              <a:rPr lang="en-US" sz="3200" dirty="0" smtClean="0"/>
              <a:t>Don’t let the enemy steal something God intended to be a blessing and allow him to take it away from you. Take it back.</a:t>
            </a:r>
            <a:endParaRPr lang="en-US" sz="3200" dirty="0"/>
          </a:p>
        </p:txBody>
      </p:sp>
      <p:pic>
        <p:nvPicPr>
          <p:cNvPr id="7170" name="Picture 2" descr="Don't Let the Enemy Steal from You! by Darren Cox - Audiobook - Audible.com"/>
          <p:cNvPicPr>
            <a:picLocks noChangeAspect="1" noChangeArrowheads="1"/>
          </p:cNvPicPr>
          <p:nvPr/>
        </p:nvPicPr>
        <p:blipFill rotWithShape="1">
          <a:blip r:embed="rId2">
            <a:extLst>
              <a:ext uri="{28A0092B-C50C-407E-A947-70E740481C1C}">
                <a14:useLocalDpi xmlns:a14="http://schemas.microsoft.com/office/drawing/2010/main" val="0"/>
              </a:ext>
            </a:extLst>
          </a:blip>
          <a:srcRect t="42902" b="8204"/>
          <a:stretch/>
        </p:blipFill>
        <p:spPr bwMode="auto">
          <a:xfrm>
            <a:off x="1890823" y="14177"/>
            <a:ext cx="5334000" cy="260795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90623" y="5657671"/>
            <a:ext cx="8534400" cy="1200329"/>
          </a:xfrm>
          <a:prstGeom prst="rect">
            <a:avLst/>
          </a:prstGeom>
        </p:spPr>
        <p:txBody>
          <a:bodyPr wrap="square">
            <a:spAutoFit/>
          </a:bodyPr>
          <a:lstStyle/>
          <a:p>
            <a:pPr algn="l"/>
            <a:r>
              <a:rPr lang="en-US" dirty="0">
                <a:solidFill>
                  <a:srgbClr val="FFFF00"/>
                </a:solidFill>
              </a:rPr>
              <a:t> You intended to harm me, but God intended it for good to accomplish what is now being done, the saving of many lives. </a:t>
            </a:r>
            <a:r>
              <a:rPr lang="en-US" b="1" dirty="0">
                <a:solidFill>
                  <a:srgbClr val="FFFF00"/>
                </a:solidFill>
              </a:rPr>
              <a:t>Genesis 50:20 (NIV</a:t>
            </a:r>
            <a:r>
              <a:rPr lang="en-US" b="1" dirty="0" smtClean="0">
                <a:solidFill>
                  <a:srgbClr val="FFFF00"/>
                </a:solidFill>
              </a:rPr>
              <a:t>)</a:t>
            </a:r>
            <a:endParaRPr lang="en-US" dirty="0">
              <a:solidFill>
                <a:srgbClr val="FFFF00"/>
              </a:solidFill>
            </a:endParaRPr>
          </a:p>
        </p:txBody>
      </p:sp>
    </p:spTree>
    <p:extLst>
      <p:ext uri="{BB962C8B-B14F-4D97-AF65-F5344CB8AC3E}">
        <p14:creationId xmlns:p14="http://schemas.microsoft.com/office/powerpoint/2010/main" val="331783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 most beautiful and famous villas of Italy"/>
          <p:cNvPicPr>
            <a:picLocks noChangeAspect="1" noChangeArrowheads="1"/>
          </p:cNvPicPr>
          <p:nvPr/>
        </p:nvPicPr>
        <p:blipFill rotWithShape="1">
          <a:blip r:embed="rId2">
            <a:extLst>
              <a:ext uri="{28A0092B-C50C-407E-A947-70E740481C1C}">
                <a14:useLocalDpi xmlns:a14="http://schemas.microsoft.com/office/drawing/2010/main" val="0"/>
              </a:ext>
            </a:extLst>
          </a:blip>
          <a:srcRect r="6675"/>
          <a:stretch/>
        </p:blipFill>
        <p:spPr bwMode="auto">
          <a:xfrm>
            <a:off x="372140" y="1524000"/>
            <a:ext cx="8243094" cy="491314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1000" y="405825"/>
            <a:ext cx="8305800" cy="769441"/>
          </a:xfrm>
          <a:prstGeom prst="rect">
            <a:avLst/>
          </a:prstGeom>
          <a:solidFill>
            <a:schemeClr val="accent1">
              <a:alpha val="43000"/>
            </a:schemeClr>
          </a:solidFill>
        </p:spPr>
        <p:txBody>
          <a:bodyPr wrap="square">
            <a:spAutoFit/>
          </a:bodyPr>
          <a:lstStyle/>
          <a:p>
            <a:r>
              <a:rPr lang="en-US" sz="4400" b="1" dirty="0" smtClean="0">
                <a:solidFill>
                  <a:srgbClr val="FFFF00"/>
                </a:solidFill>
                <a:effectLst>
                  <a:outerShdw blurRad="38100" dist="38100" dir="2700000" algn="tl">
                    <a:srgbClr val="000000">
                      <a:alpha val="43137"/>
                    </a:srgbClr>
                  </a:outerShdw>
                </a:effectLst>
              </a:rPr>
              <a:t>The Movie Set – Parable  </a:t>
            </a:r>
            <a:endParaRPr lang="en-US" sz="4400" dirty="0">
              <a:effectLst>
                <a:outerShdw blurRad="38100" dist="38100" dir="2700000" algn="tl">
                  <a:srgbClr val="000000">
                    <a:alpha val="43137"/>
                  </a:srgbClr>
                </a:outerShdw>
              </a:effectLst>
            </a:endParaRPr>
          </a:p>
        </p:txBody>
      </p:sp>
      <p:pic>
        <p:nvPicPr>
          <p:cNvPr id="4100" name="Picture 4" descr="Rent Normal People Italian Villa Location On Airbnb"/>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26" t="16314" r="25053"/>
          <a:stretch/>
        </p:blipFill>
        <p:spPr bwMode="auto">
          <a:xfrm>
            <a:off x="533400" y="1887279"/>
            <a:ext cx="2350823" cy="236751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ove in the Villa Review - But Why Tho? A Geek Community"/>
          <p:cNvPicPr>
            <a:picLocks noChangeAspect="1" noChangeArrowheads="1"/>
          </p:cNvPicPr>
          <p:nvPr/>
        </p:nvPicPr>
        <p:blipFill rotWithShape="1">
          <a:blip r:embed="rId4">
            <a:extLst>
              <a:ext uri="{28A0092B-C50C-407E-A947-70E740481C1C}">
                <a14:useLocalDpi xmlns:a14="http://schemas.microsoft.com/office/drawing/2010/main" val="0"/>
              </a:ext>
            </a:extLst>
          </a:blip>
          <a:srcRect l="47246" t="9046" r="8047"/>
          <a:stretch/>
        </p:blipFill>
        <p:spPr bwMode="auto">
          <a:xfrm>
            <a:off x="6096000" y="3733800"/>
            <a:ext cx="2157413"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55 Best Movie Directors of All Time and Their Greatest Film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3964729"/>
            <a:ext cx="48768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editerranean Mystery - Kindle edition by Orange, Evelyn. Romance Kindle  eBooks @ Amazon.com."/>
          <p:cNvPicPr>
            <a:picLocks noChangeAspect="1" noChangeArrowheads="1"/>
          </p:cNvPicPr>
          <p:nvPr/>
        </p:nvPicPr>
        <p:blipFill rotWithShape="1">
          <a:blip r:embed="rId6">
            <a:extLst>
              <a:ext uri="{28A0092B-C50C-407E-A947-70E740481C1C}">
                <a14:useLocalDpi xmlns:a14="http://schemas.microsoft.com/office/drawing/2010/main" val="0"/>
              </a:ext>
            </a:extLst>
          </a:blip>
          <a:srcRect b="15277"/>
          <a:stretch/>
        </p:blipFill>
        <p:spPr bwMode="auto">
          <a:xfrm rot="914094">
            <a:off x="4564490" y="1523549"/>
            <a:ext cx="1934417" cy="252139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240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447800"/>
            <a:ext cx="8610600" cy="2862322"/>
          </a:xfrm>
          <a:prstGeom prst="rect">
            <a:avLst/>
          </a:prstGeom>
        </p:spPr>
        <p:txBody>
          <a:bodyPr wrap="square">
            <a:spAutoFit/>
          </a:bodyPr>
          <a:lstStyle/>
          <a:p>
            <a:r>
              <a:rPr lang="en-US" sz="2000" dirty="0"/>
              <a:t>THE GLORY OF GOD IS THAT HE CAN TAKE A SIN-SOAKED – FLESH-ADDICTED – </a:t>
            </a:r>
            <a:r>
              <a:rPr lang="en-US" sz="2000" dirty="0" smtClean="0"/>
              <a:t>WORLD-DAZZLED SOULS </a:t>
            </a:r>
            <a:r>
              <a:rPr lang="en-US" sz="2000" dirty="0"/>
              <a:t>AND BRING </a:t>
            </a:r>
            <a:r>
              <a:rPr lang="en-US" sz="2000" dirty="0" smtClean="0"/>
              <a:t>THEM UP </a:t>
            </a:r>
            <a:r>
              <a:rPr lang="en-US" sz="2000" dirty="0"/>
              <a:t>OUT OF THE FOG OF LIVING FOR THE MOMENT – LIVING FOR THE NEXT HIGH </a:t>
            </a:r>
            <a:r>
              <a:rPr lang="en-US" sz="2000" b="1" dirty="0">
                <a:solidFill>
                  <a:srgbClr val="FFFF00"/>
                </a:solidFill>
              </a:rPr>
              <a:t>AND CAUSE </a:t>
            </a:r>
            <a:r>
              <a:rPr lang="en-US" sz="2000" b="1" dirty="0" smtClean="0">
                <a:solidFill>
                  <a:srgbClr val="FFFF00"/>
                </a:solidFill>
              </a:rPr>
              <a:t>THEM TO </a:t>
            </a:r>
            <a:r>
              <a:rPr lang="en-US" sz="2000" b="1" dirty="0">
                <a:solidFill>
                  <a:srgbClr val="FFFF00"/>
                </a:solidFill>
              </a:rPr>
              <a:t>FALL IN LOVE WITH THEIR </a:t>
            </a:r>
            <a:r>
              <a:rPr lang="en-US" sz="2000" b="1" dirty="0" smtClean="0">
                <a:solidFill>
                  <a:srgbClr val="FFFF00"/>
                </a:solidFill>
              </a:rPr>
              <a:t>CREATOR! </a:t>
            </a:r>
            <a:r>
              <a:rPr lang="en-US" sz="2000" dirty="0"/>
              <a:t>EVEN THOUGH THEY HAVE NEVER SEEN HIM – HE SO CONVINCINGLY CALLS THEM AND WITNESSES TO THEM THROUGH THE WORD, THROUGH THE </a:t>
            </a:r>
            <a:r>
              <a:rPr lang="en-US" sz="2000" dirty="0" smtClean="0"/>
              <a:t>SPIRIT, </a:t>
            </a:r>
            <a:r>
              <a:rPr lang="en-US" sz="2000" dirty="0"/>
              <a:t>AND REVELATION THAT THEY COMMIT ALL THEY ARE TO HIS RIGHTEOUS PURPOSES FORSAKING IMMEDIATE GRATIFICATION FOR ETERNAL REWARD. </a:t>
            </a:r>
          </a:p>
        </p:txBody>
      </p:sp>
      <p:sp>
        <p:nvSpPr>
          <p:cNvPr id="6" name="Rectangle 5"/>
          <p:cNvSpPr/>
          <p:nvPr/>
        </p:nvSpPr>
        <p:spPr>
          <a:xfrm>
            <a:off x="304800" y="4495800"/>
            <a:ext cx="8610600" cy="1938992"/>
          </a:xfrm>
          <a:prstGeom prst="rect">
            <a:avLst/>
          </a:prstGeom>
        </p:spPr>
        <p:txBody>
          <a:bodyPr wrap="square">
            <a:spAutoFit/>
          </a:bodyPr>
          <a:lstStyle/>
          <a:p>
            <a:pPr algn="l"/>
            <a:r>
              <a:rPr lang="en-US" dirty="0">
                <a:solidFill>
                  <a:srgbClr val="FFFF00"/>
                </a:solidFill>
              </a:rPr>
              <a:t>Though you have not seen </a:t>
            </a:r>
            <a:r>
              <a:rPr lang="en-US" dirty="0" smtClean="0">
                <a:solidFill>
                  <a:srgbClr val="FFFF00"/>
                </a:solidFill>
              </a:rPr>
              <a:t>Him</a:t>
            </a:r>
            <a:r>
              <a:rPr lang="en-US" dirty="0">
                <a:solidFill>
                  <a:srgbClr val="FFFF00"/>
                </a:solidFill>
              </a:rPr>
              <a:t>, you love </a:t>
            </a:r>
            <a:r>
              <a:rPr lang="en-US" dirty="0" smtClean="0">
                <a:solidFill>
                  <a:srgbClr val="FFFF00"/>
                </a:solidFill>
              </a:rPr>
              <a:t>Him</a:t>
            </a:r>
            <a:r>
              <a:rPr lang="en-US" dirty="0">
                <a:solidFill>
                  <a:srgbClr val="FFFF00"/>
                </a:solidFill>
              </a:rPr>
              <a:t>; and even though you do not see </a:t>
            </a:r>
            <a:r>
              <a:rPr lang="en-US" dirty="0" smtClean="0">
                <a:solidFill>
                  <a:srgbClr val="FFFF00"/>
                </a:solidFill>
              </a:rPr>
              <a:t>Him </a:t>
            </a:r>
            <a:r>
              <a:rPr lang="en-US" dirty="0">
                <a:solidFill>
                  <a:srgbClr val="FFFF00"/>
                </a:solidFill>
              </a:rPr>
              <a:t>now, you believe in </a:t>
            </a:r>
            <a:r>
              <a:rPr lang="en-US" dirty="0" smtClean="0">
                <a:solidFill>
                  <a:srgbClr val="FFFF00"/>
                </a:solidFill>
              </a:rPr>
              <a:t>Him </a:t>
            </a:r>
            <a:r>
              <a:rPr lang="en-US" dirty="0">
                <a:solidFill>
                  <a:srgbClr val="FFFF00"/>
                </a:solidFill>
              </a:rPr>
              <a:t>and are filled with an inexpressible and glorious joy, 9  for you are receiving the goal </a:t>
            </a:r>
            <a:r>
              <a:rPr lang="en-US" dirty="0" smtClean="0">
                <a:solidFill>
                  <a:srgbClr val="FFFF00"/>
                </a:solidFill>
              </a:rPr>
              <a:t>(purpose) of </a:t>
            </a:r>
            <a:r>
              <a:rPr lang="en-US" dirty="0">
                <a:solidFill>
                  <a:srgbClr val="FFFF00"/>
                </a:solidFill>
              </a:rPr>
              <a:t>your faith, the salvation of your souls. </a:t>
            </a:r>
            <a:r>
              <a:rPr lang="en-US" dirty="0" smtClean="0">
                <a:solidFill>
                  <a:schemeClr val="bg1"/>
                </a:solidFill>
              </a:rPr>
              <a:t>1 </a:t>
            </a:r>
            <a:r>
              <a:rPr lang="en-US" dirty="0">
                <a:solidFill>
                  <a:schemeClr val="bg1"/>
                </a:solidFill>
              </a:rPr>
              <a:t>Peter 1:6-9 (NIV)</a:t>
            </a:r>
          </a:p>
        </p:txBody>
      </p:sp>
      <p:sp>
        <p:nvSpPr>
          <p:cNvPr id="7" name="Rectangle 6"/>
          <p:cNvSpPr/>
          <p:nvPr/>
        </p:nvSpPr>
        <p:spPr>
          <a:xfrm>
            <a:off x="520574" y="76200"/>
            <a:ext cx="8305800" cy="1077218"/>
          </a:xfrm>
          <a:prstGeom prst="rect">
            <a:avLst/>
          </a:prstGeom>
          <a:solidFill>
            <a:schemeClr val="accent1">
              <a:alpha val="43000"/>
            </a:schemeClr>
          </a:solidFill>
        </p:spPr>
        <p:txBody>
          <a:bodyPr wrap="square">
            <a:spAutoFit/>
          </a:bodyPr>
          <a:lstStyle/>
          <a:p>
            <a:r>
              <a:rPr lang="en-US" sz="3200" b="1" dirty="0" smtClean="0">
                <a:solidFill>
                  <a:srgbClr val="FFFF00"/>
                </a:solidFill>
                <a:effectLst>
                  <a:outerShdw blurRad="38100" dist="38100" dir="2700000" algn="tl">
                    <a:srgbClr val="000000">
                      <a:alpha val="43137"/>
                    </a:srgbClr>
                  </a:outerShdw>
                </a:effectLst>
              </a:rPr>
              <a:t>The Miracle of God Saving Us</a:t>
            </a:r>
          </a:p>
          <a:p>
            <a:r>
              <a:rPr lang="en-US" sz="3200" b="1" dirty="0" smtClean="0">
                <a:solidFill>
                  <a:srgbClr val="FFFF00"/>
                </a:solidFill>
                <a:effectLst>
                  <a:outerShdw blurRad="38100" dist="38100" dir="2700000" algn="tl">
                    <a:srgbClr val="000000">
                      <a:alpha val="43137"/>
                    </a:srgbClr>
                  </a:outerShdw>
                </a:effectLst>
              </a:rPr>
              <a:t>From Being Infatuated with the “Set”</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74729475"/>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76200"/>
            <a:ext cx="90678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kern="0" dirty="0" smtClean="0">
                <a:solidFill>
                  <a:srgbClr val="FFFF00"/>
                </a:solidFill>
                <a:effectLst>
                  <a:outerShdw blurRad="38100" dist="38100" dir="2700000" algn="tl">
                    <a:srgbClr val="000000">
                      <a:alpha val="43137"/>
                    </a:srgbClr>
                  </a:outerShdw>
                </a:effectLst>
              </a:rPr>
              <a:t>We Have To Be Desperate For Change </a:t>
            </a:r>
          </a:p>
          <a:p>
            <a:pPr algn="ctr"/>
            <a:r>
              <a:rPr lang="en-US" sz="4000" kern="0" dirty="0" smtClean="0">
                <a:solidFill>
                  <a:srgbClr val="FFFF00"/>
                </a:solidFill>
                <a:effectLst>
                  <a:outerShdw blurRad="38100" dist="38100" dir="2700000" algn="tl">
                    <a:srgbClr val="000000">
                      <a:alpha val="43137"/>
                    </a:srgbClr>
                  </a:outerShdw>
                </a:effectLst>
              </a:rPr>
              <a:t>And Hungry To Touch Jesus </a:t>
            </a:r>
            <a:endParaRPr lang="en-US" sz="4000" kern="0" dirty="0">
              <a:solidFill>
                <a:srgbClr val="FFFF00"/>
              </a:solidFill>
              <a:effectLst>
                <a:outerShdw blurRad="38100" dist="38100" dir="2700000" algn="tl">
                  <a:srgbClr val="000000">
                    <a:alpha val="43137"/>
                  </a:srgbClr>
                </a:outerShdw>
              </a:effectLst>
            </a:endParaRPr>
          </a:p>
        </p:txBody>
      </p:sp>
      <p:pic>
        <p:nvPicPr>
          <p:cNvPr id="1030"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43" t="9445" r="19651" b="13642"/>
          <a:stretch/>
        </p:blipFill>
        <p:spPr bwMode="auto">
          <a:xfrm>
            <a:off x="175437" y="1930969"/>
            <a:ext cx="6453963" cy="362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45" t="6951" r="4345" b="11189"/>
          <a:stretch/>
        </p:blipFill>
        <p:spPr bwMode="auto">
          <a:xfrm>
            <a:off x="5190702" y="2819400"/>
            <a:ext cx="3838353" cy="1935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121" t="9444" r="5001" b="10232"/>
          <a:stretch/>
        </p:blipFill>
        <p:spPr bwMode="auto">
          <a:xfrm>
            <a:off x="457200" y="2743200"/>
            <a:ext cx="6563893" cy="3808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361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098" y="1447800"/>
            <a:ext cx="8077200" cy="2308324"/>
          </a:xfrm>
          <a:prstGeom prst="rect">
            <a:avLst/>
          </a:prstGeom>
        </p:spPr>
        <p:txBody>
          <a:bodyPr wrap="square">
            <a:spAutoFit/>
          </a:bodyPr>
          <a:lstStyle/>
          <a:p>
            <a:r>
              <a:rPr lang="en-US" b="1" dirty="0" smtClean="0">
                <a:effectLst>
                  <a:outerShdw blurRad="38100" dist="38100" dir="2700000" algn="tl">
                    <a:srgbClr val="000000">
                      <a:alpha val="43137"/>
                    </a:srgbClr>
                  </a:outerShdw>
                </a:effectLst>
              </a:rPr>
              <a:t>Marriage </a:t>
            </a:r>
            <a:r>
              <a:rPr lang="en-US" b="1" dirty="0">
                <a:effectLst>
                  <a:outerShdw blurRad="38100" dist="38100" dir="2700000" algn="tl">
                    <a:srgbClr val="000000">
                      <a:alpha val="43137"/>
                    </a:srgbClr>
                  </a:outerShdw>
                </a:effectLst>
              </a:rPr>
              <a:t>should be honored by all, and the marriage bed kept pure, for God will judge the adulterer and all the sexually immoral. 5  Keep your lives free from the love of money and be content with what you have, because God has said, "Never will I leave you; never will I forsake you." Hebrews 13:4-5 (NIV) </a:t>
            </a:r>
          </a:p>
        </p:txBody>
      </p:sp>
      <p:sp>
        <p:nvSpPr>
          <p:cNvPr id="5" name="Title 1"/>
          <p:cNvSpPr txBox="1">
            <a:spLocks/>
          </p:cNvSpPr>
          <p:nvPr/>
        </p:nvSpPr>
        <p:spPr bwMode="auto">
          <a:xfrm>
            <a:off x="495300" y="0"/>
            <a:ext cx="8153400" cy="1523494"/>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kern="0" dirty="0" smtClean="0">
                <a:solidFill>
                  <a:srgbClr val="FFFF00"/>
                </a:solidFill>
                <a:effectLst>
                  <a:outerShdw blurRad="38100" dist="38100" dir="2700000" algn="tl">
                    <a:srgbClr val="000000">
                      <a:alpha val="43137"/>
                    </a:srgbClr>
                  </a:outerShdw>
                </a:effectLst>
              </a:rPr>
              <a:t>THE WORD OF GOD IS</a:t>
            </a:r>
          </a:p>
          <a:p>
            <a:pPr algn="ctr"/>
            <a:r>
              <a:rPr lang="en-US" sz="3600" kern="0" dirty="0" smtClean="0">
                <a:solidFill>
                  <a:srgbClr val="FFFF00"/>
                </a:solidFill>
                <a:effectLst>
                  <a:outerShdw blurRad="38100" dist="38100" dir="2700000" algn="tl">
                    <a:srgbClr val="000000">
                      <a:alpha val="43137"/>
                    </a:srgbClr>
                  </a:outerShdw>
                </a:effectLst>
              </a:rPr>
              <a:t>UNAPOLOGETIC ABOUT LIFE</a:t>
            </a:r>
            <a:endParaRPr lang="en-US" sz="3600" kern="0" dirty="0">
              <a:solidFill>
                <a:srgbClr val="FFFF00"/>
              </a:solidFill>
              <a:effectLst>
                <a:outerShdw blurRad="38100" dist="38100" dir="2700000" algn="tl">
                  <a:srgbClr val="000000">
                    <a:alpha val="43137"/>
                  </a:srgbClr>
                </a:outerShdw>
              </a:effectLst>
            </a:endParaRPr>
          </a:p>
        </p:txBody>
      </p:sp>
      <p:sp>
        <p:nvSpPr>
          <p:cNvPr id="6" name="Rectangle 5"/>
          <p:cNvSpPr/>
          <p:nvPr/>
        </p:nvSpPr>
        <p:spPr>
          <a:xfrm>
            <a:off x="241005" y="3810000"/>
            <a:ext cx="8389974" cy="3046988"/>
          </a:xfrm>
          <a:prstGeom prst="rect">
            <a:avLst/>
          </a:prstGeom>
        </p:spPr>
        <p:txBody>
          <a:bodyPr wrap="square">
            <a:spAutoFit/>
          </a:bodyPr>
          <a:lstStyle/>
          <a:p>
            <a:r>
              <a:rPr lang="en-US" b="1" dirty="0" smtClean="0"/>
              <a:t>But </a:t>
            </a:r>
            <a:r>
              <a:rPr lang="en-US" b="1" dirty="0"/>
              <a:t>since there is so much immorality, each man should have his own wife, and each woman her own husband. </a:t>
            </a:r>
            <a:r>
              <a:rPr lang="en-US" b="1" baseline="30000" dirty="0"/>
              <a:t>3 </a:t>
            </a:r>
            <a:r>
              <a:rPr lang="en-US" b="1" dirty="0"/>
              <a:t> The husband should fulfill his marital duty to his wife, and likewise the wife to her husband. </a:t>
            </a:r>
            <a:r>
              <a:rPr lang="en-US" b="1" baseline="30000" dirty="0"/>
              <a:t>4 </a:t>
            </a:r>
            <a:r>
              <a:rPr lang="en-US" b="1" dirty="0"/>
              <a:t> The wife's body does not belong to her alone but also to her husband. In the same way, the husband's body does not belong to him alone but also to his wife. </a:t>
            </a:r>
            <a:endParaRPr lang="en-US" b="1" dirty="0" smtClean="0"/>
          </a:p>
          <a:p>
            <a:r>
              <a:rPr lang="en-US" b="1" dirty="0" smtClean="0"/>
              <a:t>1 </a:t>
            </a:r>
            <a:r>
              <a:rPr lang="en-US" b="1" dirty="0"/>
              <a:t>Corinthians 7:2-4 (NIV) </a:t>
            </a:r>
          </a:p>
        </p:txBody>
      </p:sp>
    </p:spTree>
    <p:extLst>
      <p:ext uri="{BB962C8B-B14F-4D97-AF65-F5344CB8AC3E}">
        <p14:creationId xmlns:p14="http://schemas.microsoft.com/office/powerpoint/2010/main" val="13538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0"/>
            <a:ext cx="7086600" cy="1384995"/>
          </a:xfrm>
          <a:prstGeom prst="rect">
            <a:avLst/>
          </a:prstGeom>
          <a:solidFill>
            <a:schemeClr val="accent1">
              <a:alpha val="42000"/>
            </a:schemeClr>
          </a:solidFill>
        </p:spPr>
        <p:txBody>
          <a:bodyPr wrap="square">
            <a:spAutoFit/>
          </a:bodyPr>
          <a:lstStyle/>
          <a:p>
            <a:pPr>
              <a:spcBef>
                <a:spcPts val="0"/>
              </a:spcBef>
              <a:spcAft>
                <a:spcPts val="0"/>
              </a:spcAft>
            </a:pPr>
            <a:r>
              <a:rPr lang="en-US" sz="2800" b="1" dirty="0">
                <a:solidFill>
                  <a:srgbClr val="FFFF00"/>
                </a:solidFill>
                <a:effectLst>
                  <a:outerShdw blurRad="38100" dist="38100" dir="2700000" algn="tl">
                    <a:srgbClr val="000000">
                      <a:alpha val="43137"/>
                    </a:srgbClr>
                  </a:outerShdw>
                </a:effectLst>
                <a:latin typeface="Arial"/>
              </a:rPr>
              <a:t>ASSESS WHERE YOU ARE AT TAKE ACTION STEPS TO CHANGE THE TRAJECTORY</a:t>
            </a:r>
            <a:endParaRPr lang="en-US" sz="2800" b="1"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457200" y="1981200"/>
            <a:ext cx="8001000" cy="3170099"/>
          </a:xfrm>
          <a:prstGeom prst="rect">
            <a:avLst/>
          </a:prstGeom>
        </p:spPr>
        <p:txBody>
          <a:bodyPr wrap="square">
            <a:spAutoFit/>
          </a:bodyPr>
          <a:lstStyle/>
          <a:p>
            <a:r>
              <a:rPr lang="en-US" sz="4000" dirty="0" smtClean="0">
                <a:solidFill>
                  <a:schemeClr val="bg1"/>
                </a:solidFill>
              </a:rPr>
              <a:t>Wisdom </a:t>
            </a:r>
            <a:r>
              <a:rPr lang="en-US" sz="4000" dirty="0">
                <a:solidFill>
                  <a:schemeClr val="bg1"/>
                </a:solidFill>
              </a:rPr>
              <a:t>is a shelter as money is a shelter, but the advantage of knowledge is this: that wisdom preserves the life of its possessor. </a:t>
            </a:r>
            <a:endParaRPr lang="en-US" sz="4000" dirty="0" smtClean="0">
              <a:solidFill>
                <a:schemeClr val="bg1"/>
              </a:solidFill>
            </a:endParaRPr>
          </a:p>
          <a:p>
            <a:r>
              <a:rPr lang="en-US" sz="4000" b="1" dirty="0" smtClean="0">
                <a:solidFill>
                  <a:schemeClr val="bg1"/>
                </a:solidFill>
              </a:rPr>
              <a:t>Ecclesiastes </a:t>
            </a:r>
            <a:r>
              <a:rPr lang="en-US" sz="4000" b="1" dirty="0">
                <a:solidFill>
                  <a:schemeClr val="bg1"/>
                </a:solidFill>
              </a:rPr>
              <a:t>7:12 (NIV</a:t>
            </a:r>
            <a:r>
              <a:rPr lang="en-US" sz="4000" b="1" dirty="0" smtClean="0">
                <a:solidFill>
                  <a:schemeClr val="bg1"/>
                </a:solidFill>
              </a:rPr>
              <a:t>)</a:t>
            </a:r>
            <a:endParaRPr lang="en-US" sz="4000" dirty="0">
              <a:solidFill>
                <a:schemeClr val="bg1"/>
              </a:solidFill>
            </a:endParaRPr>
          </a:p>
        </p:txBody>
      </p:sp>
    </p:spTree>
    <p:extLst>
      <p:ext uri="{BB962C8B-B14F-4D97-AF65-F5344CB8AC3E}">
        <p14:creationId xmlns:p14="http://schemas.microsoft.com/office/powerpoint/2010/main" val="4081941138"/>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214" y="420469"/>
            <a:ext cx="9144000" cy="646331"/>
          </a:xfrm>
          <a:prstGeom prst="rect">
            <a:avLst/>
          </a:prstGeom>
          <a:solidFill>
            <a:schemeClr val="accent1">
              <a:alpha val="54000"/>
            </a:schemeClr>
          </a:solid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Relationship - Marriage Questions?</a:t>
            </a:r>
            <a:endParaRPr lang="en-US" sz="3600" b="1" dirty="0">
              <a:ln w="11430"/>
              <a:solidFill>
                <a:srgbClr val="FFFF00"/>
              </a:solidFill>
              <a:effectLst>
                <a:glow rad="101600">
                  <a:schemeClr val="accent6">
                    <a:satMod val="175000"/>
                    <a:alpha val="40000"/>
                  </a:schemeClr>
                </a:glow>
                <a:outerShdw blurRad="50800" dist="39000" dir="5460000" algn="tl">
                  <a:srgbClr val="000000">
                    <a:alpha val="38000"/>
                  </a:srgbClr>
                </a:outerShdw>
              </a:effectLst>
            </a:endParaRPr>
          </a:p>
        </p:txBody>
      </p:sp>
      <p:sp>
        <p:nvSpPr>
          <p:cNvPr id="3" name="Rectangle 2"/>
          <p:cNvSpPr/>
          <p:nvPr/>
        </p:nvSpPr>
        <p:spPr>
          <a:xfrm>
            <a:off x="227714" y="1600200"/>
            <a:ext cx="8763000" cy="5093702"/>
          </a:xfrm>
          <a:prstGeom prst="rect">
            <a:avLst/>
          </a:prstGeom>
        </p:spPr>
        <p:txBody>
          <a:bodyPr wrap="square">
            <a:spAutoFit/>
          </a:bodyPr>
          <a:lstStyle/>
          <a:p>
            <a:pPr marL="457200" indent="-457200" algn="l">
              <a:buFont typeface="+mj-lt"/>
              <a:buAutoNum type="arabicPeriod"/>
            </a:pPr>
            <a:r>
              <a:rPr lang="en-US" sz="2500" dirty="0"/>
              <a:t>So what would be the things that God is asking you to do that you are hesitant to </a:t>
            </a:r>
            <a:r>
              <a:rPr lang="en-US" sz="2500" dirty="0" smtClean="0"/>
              <a:t>do – to RE-IGNITE THE SPARK?</a:t>
            </a:r>
            <a:endParaRPr lang="en-US" sz="2500" dirty="0"/>
          </a:p>
          <a:p>
            <a:pPr marL="457200" indent="-457200" algn="l">
              <a:buFont typeface="+mj-lt"/>
              <a:buAutoNum type="arabicPeriod"/>
            </a:pPr>
            <a:r>
              <a:rPr lang="en-US" sz="2500" dirty="0" smtClean="0"/>
              <a:t>What </a:t>
            </a:r>
            <a:r>
              <a:rPr lang="en-US" sz="2500" dirty="0"/>
              <a:t>do you see as things that crop up in your marriage from the very beginning to now that never get </a:t>
            </a:r>
            <a:r>
              <a:rPr lang="en-US" sz="2500" dirty="0" smtClean="0"/>
              <a:t>resolved </a:t>
            </a:r>
          </a:p>
          <a:p>
            <a:pPr marL="457200" indent="-457200" algn="l">
              <a:buFont typeface="+mj-lt"/>
              <a:buAutoNum type="arabicPeriod"/>
            </a:pPr>
            <a:r>
              <a:rPr lang="en-US" sz="2500" dirty="0" smtClean="0"/>
              <a:t>THAT MAKE YOUR HEART COLD?</a:t>
            </a:r>
            <a:endParaRPr lang="en-US" sz="2500" dirty="0"/>
          </a:p>
          <a:p>
            <a:pPr marL="457200" indent="-457200" algn="l">
              <a:buFont typeface="+mj-lt"/>
              <a:buAutoNum type="arabicPeriod"/>
            </a:pPr>
            <a:r>
              <a:rPr lang="en-US" sz="2500" dirty="0"/>
              <a:t> </a:t>
            </a:r>
            <a:r>
              <a:rPr lang="en-US" sz="2500" dirty="0" smtClean="0"/>
              <a:t>Can </a:t>
            </a:r>
            <a:r>
              <a:rPr lang="en-US" sz="2500" dirty="0"/>
              <a:t>you a </a:t>
            </a:r>
            <a:r>
              <a:rPr lang="en-US" sz="2500" dirty="0" smtClean="0"/>
              <a:t>identify </a:t>
            </a:r>
            <a:r>
              <a:rPr lang="en-US" sz="2500" dirty="0"/>
              <a:t>any stronghold that you think needs broken over your </a:t>
            </a:r>
            <a:r>
              <a:rPr lang="en-US" sz="2500" dirty="0" smtClean="0"/>
              <a:t>life and marriage – THAT IS ATTACKING YOUR SPARK FOR GOD –  AND YOUR SPOUSE? </a:t>
            </a:r>
            <a:endParaRPr lang="en-US" sz="2500" dirty="0"/>
          </a:p>
          <a:p>
            <a:pPr marL="457200" indent="-457200" algn="l">
              <a:buFont typeface="+mj-lt"/>
              <a:buAutoNum type="arabicPeriod"/>
            </a:pPr>
            <a:r>
              <a:rPr lang="en-US" sz="2500" dirty="0" smtClean="0"/>
              <a:t>Are </a:t>
            </a:r>
            <a:r>
              <a:rPr lang="en-US" sz="2500" dirty="0"/>
              <a:t>you willing to pay the price and believe in a radical new way that God can </a:t>
            </a:r>
            <a:r>
              <a:rPr lang="en-US" sz="2500" dirty="0" smtClean="0"/>
              <a:t>SPLIT YOU OPEN – AND GIVE YOU A SPARK - make </a:t>
            </a:r>
            <a:r>
              <a:rPr lang="en-US" sz="2500" dirty="0"/>
              <a:t>your </a:t>
            </a:r>
            <a:r>
              <a:rPr lang="en-US" sz="2500" dirty="0" smtClean="0"/>
              <a:t>walk with God and your marriage </a:t>
            </a:r>
            <a:r>
              <a:rPr lang="en-US" sz="2500" dirty="0"/>
              <a:t>something amazing for </a:t>
            </a:r>
            <a:r>
              <a:rPr lang="en-US" sz="2500" dirty="0" smtClean="0"/>
              <a:t>His glory</a:t>
            </a:r>
            <a:r>
              <a:rPr lang="en-US" sz="2500" dirty="0"/>
              <a:t> </a:t>
            </a:r>
            <a:r>
              <a:rPr lang="en-US" sz="2500" dirty="0" smtClean="0"/>
              <a:t>?</a:t>
            </a:r>
            <a:endParaRPr lang="en-US" sz="2500" dirty="0"/>
          </a:p>
        </p:txBody>
      </p:sp>
    </p:spTree>
    <p:extLst>
      <p:ext uri="{BB962C8B-B14F-4D97-AF65-F5344CB8AC3E}">
        <p14:creationId xmlns:p14="http://schemas.microsoft.com/office/powerpoint/2010/main" val="351904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7471" t="10078" r="18256" b="4186"/>
          <a:stretch/>
        </p:blipFill>
        <p:spPr bwMode="auto">
          <a:xfrm>
            <a:off x="629093" y="457200"/>
            <a:ext cx="7836195" cy="5879805"/>
          </a:xfrm>
          <a:prstGeom prst="rect">
            <a:avLst/>
          </a:prstGeom>
          <a:noFill/>
          <a:ln w="22225">
            <a:solidFill>
              <a:schemeClr val="accent4">
                <a:lumMod val="1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607479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981200"/>
            <a:ext cx="8610600" cy="4832092"/>
          </a:xfrm>
          <a:prstGeom prst="rect">
            <a:avLst/>
          </a:prstGeom>
        </p:spPr>
        <p:txBody>
          <a:bodyPr wrap="square">
            <a:spAutoFit/>
          </a:bodyPr>
          <a:lstStyle/>
          <a:p>
            <a:r>
              <a:rPr lang="en-US" sz="2800" dirty="0"/>
              <a:t>Finally, God does not appeal to us through our earthly nature, since it is the very thing that brings us into slavery. He has to awaken our higher spiritual nature and conscience </a:t>
            </a:r>
            <a:r>
              <a:rPr lang="en-US" sz="2800" dirty="0" smtClean="0"/>
              <a:t>by high level revelation</a:t>
            </a:r>
            <a:r>
              <a:rPr lang="en-US" sz="2800" dirty="0"/>
              <a:t>, love, brokenness, and personal encounters through faith. This higher spiritual nature only comes to life through the Holy Spirit as we surrender to the person of Jesus Christ and make Him our highest priority and then appropriate His unlimited </a:t>
            </a:r>
            <a:r>
              <a:rPr lang="en-US" sz="2800" dirty="0" smtClean="0"/>
              <a:t>presence and strength </a:t>
            </a:r>
            <a:r>
              <a:rPr lang="en-US" sz="2800" dirty="0"/>
              <a:t>to live out His purpose and will.</a:t>
            </a:r>
          </a:p>
          <a:p>
            <a:r>
              <a:rPr lang="en-US" sz="2800" dirty="0"/>
              <a:t> </a:t>
            </a:r>
          </a:p>
        </p:txBody>
      </p:sp>
    </p:spTree>
    <p:extLst>
      <p:ext uri="{BB962C8B-B14F-4D97-AF65-F5344CB8AC3E}">
        <p14:creationId xmlns:p14="http://schemas.microsoft.com/office/powerpoint/2010/main" val="22827938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447800"/>
            <a:ext cx="8610600" cy="5262979"/>
          </a:xfrm>
          <a:prstGeom prst="rect">
            <a:avLst/>
          </a:prstGeom>
        </p:spPr>
        <p:txBody>
          <a:bodyPr wrap="square">
            <a:spAutoFit/>
          </a:bodyPr>
          <a:lstStyle/>
          <a:p>
            <a:r>
              <a:rPr lang="en-US" dirty="0"/>
              <a:t>Emptiness will always cry out to be satisfied. This will never change. And as long as we continue to fill our emptiness with fleshly things we will only experience more emptiness and grieve the heart of God. Jesus the bondage breaker introduces a radical motive into our life that is not rooted in getting our way, escaping pain, getting a better life, or having more intense pleasure: it is not rooted in self-centeredness at all. </a:t>
            </a:r>
            <a:r>
              <a:rPr lang="en-US" b="1" dirty="0">
                <a:solidFill>
                  <a:srgbClr val="FFFF00"/>
                </a:solidFill>
              </a:rPr>
              <a:t>It is rooted in God-centeredness</a:t>
            </a:r>
            <a:r>
              <a:rPr lang="en-US" dirty="0"/>
              <a:t>. This motive is the motive of pure love for an all-deserving Savior. And this love chooses to “taste and see that the Lord is good.” Once we taste the Lord, our emptiness is exposed for the selfish thing that it is and </a:t>
            </a:r>
            <a:r>
              <a:rPr lang="en-US" dirty="0" smtClean="0"/>
              <a:t>we </a:t>
            </a:r>
            <a:r>
              <a:rPr lang="en-US" dirty="0"/>
              <a:t>leave go of the flesh and feast on the Lord </a:t>
            </a:r>
            <a:r>
              <a:rPr lang="en-US" dirty="0" smtClean="0"/>
              <a:t>releasing for the first time true </a:t>
            </a:r>
            <a:r>
              <a:rPr lang="en-US" dirty="0"/>
              <a:t>satisfaction </a:t>
            </a:r>
            <a:r>
              <a:rPr lang="en-US" dirty="0" smtClean="0"/>
              <a:t>as it begins </a:t>
            </a:r>
            <a:r>
              <a:rPr lang="en-US" dirty="0"/>
              <a:t>to fill our whole life.</a:t>
            </a:r>
          </a:p>
        </p:txBody>
      </p:sp>
    </p:spTree>
    <p:extLst>
      <p:ext uri="{BB962C8B-B14F-4D97-AF65-F5344CB8AC3E}">
        <p14:creationId xmlns:p14="http://schemas.microsoft.com/office/powerpoint/2010/main" val="21116395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67200" y="1896601"/>
            <a:ext cx="4572000" cy="4708981"/>
          </a:xfrm>
          <a:prstGeom prst="rect">
            <a:avLst/>
          </a:prstGeom>
        </p:spPr>
        <p:txBody>
          <a:bodyPr>
            <a:spAutoFit/>
          </a:bodyPr>
          <a:lstStyle/>
          <a:p>
            <a:pPr algn="l"/>
            <a:r>
              <a:rPr lang="en-US" sz="2500" dirty="0" smtClean="0"/>
              <a:t>But </a:t>
            </a:r>
            <a:r>
              <a:rPr lang="en-US" sz="2500" dirty="0"/>
              <a:t>thanks be to God! He </a:t>
            </a:r>
            <a:r>
              <a:rPr lang="en-US" sz="2500" b="1" dirty="0">
                <a:solidFill>
                  <a:srgbClr val="FFFF00"/>
                </a:solidFill>
              </a:rPr>
              <a:t>gives</a:t>
            </a:r>
            <a:r>
              <a:rPr lang="en-US" sz="2500" dirty="0">
                <a:solidFill>
                  <a:srgbClr val="FFFF00"/>
                </a:solidFill>
              </a:rPr>
              <a:t> </a:t>
            </a:r>
            <a:r>
              <a:rPr lang="en-US" sz="2500" dirty="0" smtClean="0"/>
              <a:t>(Grant, deliver, bring forth) us </a:t>
            </a:r>
            <a:r>
              <a:rPr lang="en-US" sz="2500" dirty="0"/>
              <a:t>the victory through our Lord Jesus Christ. </a:t>
            </a:r>
            <a:r>
              <a:rPr lang="en-US" sz="2500" baseline="30000" dirty="0"/>
              <a:t>58 </a:t>
            </a:r>
            <a:r>
              <a:rPr lang="en-US" sz="2500" dirty="0"/>
              <a:t> Therefore, my dear brothers, stand firm. Let nothing move you. Always give yourselves fully to the work of the Lord, because you know that your labor in the Lord is not in vain. </a:t>
            </a:r>
            <a:endParaRPr lang="en-US" sz="2500" dirty="0" smtClean="0"/>
          </a:p>
          <a:p>
            <a:pPr algn="l"/>
            <a:r>
              <a:rPr lang="en-US" sz="2500" b="1" dirty="0" smtClean="0"/>
              <a:t>1 </a:t>
            </a:r>
            <a:r>
              <a:rPr lang="en-US" sz="2500" b="1" dirty="0"/>
              <a:t>Corinthians 15:57-58 (NIV) </a:t>
            </a:r>
            <a:endParaRPr lang="en-US" sz="2500" dirty="0"/>
          </a:p>
        </p:txBody>
      </p:sp>
      <p:sp>
        <p:nvSpPr>
          <p:cNvPr id="5" name="Title 1"/>
          <p:cNvSpPr txBox="1">
            <a:spLocks/>
          </p:cNvSpPr>
          <p:nvPr/>
        </p:nvSpPr>
        <p:spPr bwMode="auto">
          <a:xfrm>
            <a:off x="495300" y="0"/>
            <a:ext cx="8153400" cy="1523494"/>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kern="0" dirty="0" smtClean="0">
                <a:solidFill>
                  <a:srgbClr val="FFFF00"/>
                </a:solidFill>
                <a:effectLst>
                  <a:outerShdw blurRad="38100" dist="38100" dir="2700000" algn="tl">
                    <a:srgbClr val="000000">
                      <a:alpha val="43137"/>
                    </a:srgbClr>
                  </a:outerShdw>
                </a:effectLst>
              </a:rPr>
              <a:t>BUT PRAISE THE LORD FOR THE</a:t>
            </a:r>
          </a:p>
          <a:p>
            <a:pPr algn="ctr"/>
            <a:r>
              <a:rPr lang="en-US" sz="3600" kern="0" dirty="0" smtClean="0">
                <a:solidFill>
                  <a:srgbClr val="FFFF00"/>
                </a:solidFill>
                <a:effectLst>
                  <a:outerShdw blurRad="38100" dist="38100" dir="2700000" algn="tl">
                    <a:srgbClr val="000000">
                      <a:alpha val="43137"/>
                    </a:srgbClr>
                  </a:outerShdw>
                </a:effectLst>
              </a:rPr>
              <a:t>FINISHED WORK OF JESUS CHRIST</a:t>
            </a:r>
            <a:endParaRPr lang="en-US" sz="3600" kern="0" dirty="0">
              <a:solidFill>
                <a:srgbClr val="FFFF00"/>
              </a:solidFill>
              <a:effectLst>
                <a:outerShdw blurRad="38100" dist="38100" dir="2700000" algn="tl">
                  <a:srgbClr val="000000">
                    <a:alpha val="43137"/>
                  </a:srgbClr>
                </a:outerShdw>
              </a:effectLst>
            </a:endParaRPr>
          </a:p>
        </p:txBody>
      </p:sp>
      <p:pic>
        <p:nvPicPr>
          <p:cNvPr id="1026" name="Picture 2" descr="750+ Jesus Cross Pictures | Download Free Images on Unspla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3778768"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5722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t's Not About The Nail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038351"/>
            <a:ext cx="7010400" cy="394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0470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30126"/>
            <a:ext cx="9144000" cy="1295400"/>
          </a:xfrm>
          <a:prstGeom prst="rect">
            <a:avLst/>
          </a:prstGeom>
          <a:solidFill>
            <a:schemeClr val="accent1">
              <a:alpha val="62000"/>
            </a:schemeClr>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600" b="1" kern="0" dirty="0">
                <a:solidFill>
                  <a:srgbClr val="FFFF00"/>
                </a:solidFill>
                <a:effectLst>
                  <a:outerShdw blurRad="38100" dist="38100" dir="2700000" algn="tl">
                    <a:srgbClr val="000000">
                      <a:alpha val="43137"/>
                    </a:srgbClr>
                  </a:outerShdw>
                </a:effectLst>
              </a:rPr>
              <a:t>THREE TYPES OF PEOPLE </a:t>
            </a:r>
            <a:r>
              <a:rPr lang="en-US" sz="2600" b="1" kern="0" dirty="0" smtClean="0">
                <a:solidFill>
                  <a:srgbClr val="FFFF00"/>
                </a:solidFill>
                <a:effectLst>
                  <a:outerShdw blurRad="38100" dist="38100" dir="2700000" algn="tl">
                    <a:srgbClr val="000000">
                      <a:alpha val="43137"/>
                    </a:srgbClr>
                  </a:outerShdw>
                </a:effectLst>
              </a:rPr>
              <a:t>THAT REALLY </a:t>
            </a:r>
            <a:r>
              <a:rPr lang="en-US" sz="2600" b="1" kern="0" dirty="0">
                <a:solidFill>
                  <a:srgbClr val="FFFF00"/>
                </a:solidFill>
                <a:effectLst>
                  <a:outerShdw blurRad="38100" dist="38100" dir="2700000" algn="tl">
                    <a:srgbClr val="000000">
                      <a:alpha val="43137"/>
                    </a:srgbClr>
                  </a:outerShdw>
                </a:effectLst>
              </a:rPr>
              <a:t>CONCERN </a:t>
            </a:r>
            <a:endParaRPr lang="en-US" sz="2600" b="1" kern="0" dirty="0" smtClean="0">
              <a:solidFill>
                <a:srgbClr val="FFFF00"/>
              </a:solidFill>
              <a:effectLst>
                <a:outerShdw blurRad="38100" dist="38100" dir="2700000" algn="tl">
                  <a:srgbClr val="000000">
                    <a:alpha val="43137"/>
                  </a:srgbClr>
                </a:outerShdw>
              </a:effectLst>
            </a:endParaRPr>
          </a:p>
          <a:p>
            <a:pPr algn="ctr"/>
            <a:r>
              <a:rPr lang="en-US" sz="2600" b="1" kern="0" dirty="0" smtClean="0">
                <a:solidFill>
                  <a:srgbClr val="FFFF00"/>
                </a:solidFill>
                <a:effectLst>
                  <a:outerShdw blurRad="38100" dist="38100" dir="2700000" algn="tl">
                    <a:srgbClr val="000000">
                      <a:alpha val="43137"/>
                    </a:srgbClr>
                  </a:outerShdw>
                </a:effectLst>
              </a:rPr>
              <a:t>ME AND THEIR  </a:t>
            </a:r>
            <a:r>
              <a:rPr lang="en-US" sz="2600" b="1" kern="0" dirty="0">
                <a:solidFill>
                  <a:srgbClr val="FFFF00"/>
                </a:solidFill>
                <a:effectLst>
                  <a:outerShdw blurRad="38100" dist="38100" dir="2700000" algn="tl">
                    <a:srgbClr val="000000">
                      <a:alpha val="43137"/>
                    </a:srgbClr>
                  </a:outerShdw>
                </a:effectLst>
              </a:rPr>
              <a:t>MARRIAGES AT LIFEGATE </a:t>
            </a:r>
            <a:endParaRPr lang="en-US" sz="2600" b="1" kern="0" dirty="0" smtClean="0">
              <a:solidFill>
                <a:srgbClr val="FFFF00"/>
              </a:solidFill>
              <a:effectLst>
                <a:outerShdw blurRad="38100" dist="38100" dir="2700000" algn="tl">
                  <a:srgbClr val="000000">
                    <a:alpha val="43137"/>
                  </a:srgbClr>
                </a:outerShdw>
              </a:effectLst>
            </a:endParaRPr>
          </a:p>
          <a:p>
            <a:pPr algn="ctr"/>
            <a:r>
              <a:rPr lang="en-US" sz="2600" b="1" kern="0" dirty="0" smtClean="0">
                <a:solidFill>
                  <a:srgbClr val="FFFF00"/>
                </a:solidFill>
                <a:effectLst>
                  <a:outerShdw blurRad="38100" dist="38100" dir="2700000" algn="tl">
                    <a:srgbClr val="000000">
                      <a:alpha val="43137"/>
                    </a:srgbClr>
                  </a:outerShdw>
                </a:effectLst>
              </a:rPr>
              <a:t>AND IN </a:t>
            </a:r>
            <a:r>
              <a:rPr lang="en-US" sz="2600" b="1" kern="0" dirty="0">
                <a:solidFill>
                  <a:srgbClr val="FFFF00"/>
                </a:solidFill>
                <a:effectLst>
                  <a:outerShdw blurRad="38100" dist="38100" dir="2700000" algn="tl">
                    <a:srgbClr val="000000">
                      <a:alpha val="43137"/>
                    </a:srgbClr>
                  </a:outerShdw>
                </a:effectLst>
              </a:rPr>
              <a:t>THE CHURCH </a:t>
            </a:r>
            <a:r>
              <a:rPr lang="en-US" sz="2600" b="1" kern="0" dirty="0" smtClean="0">
                <a:solidFill>
                  <a:srgbClr val="FFFF00"/>
                </a:solidFill>
                <a:effectLst>
                  <a:outerShdw blurRad="38100" dist="38100" dir="2700000" algn="tl">
                    <a:srgbClr val="000000">
                      <a:alpha val="43137"/>
                    </a:srgbClr>
                  </a:outerShdw>
                </a:effectLst>
              </a:rPr>
              <a:t>OF AMERICA </a:t>
            </a:r>
            <a:endParaRPr lang="en-US" sz="2600" b="1" kern="0" dirty="0">
              <a:solidFill>
                <a:srgbClr val="FFFF00"/>
              </a:solidFill>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4961"/>
          <a:stretch/>
        </p:blipFill>
        <p:spPr bwMode="auto">
          <a:xfrm>
            <a:off x="152400" y="1600200"/>
            <a:ext cx="3060995" cy="479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625" r="32878"/>
          <a:stretch/>
        </p:blipFill>
        <p:spPr bwMode="auto">
          <a:xfrm>
            <a:off x="3281325" y="1600200"/>
            <a:ext cx="2838893" cy="479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103" r="-938"/>
          <a:stretch/>
        </p:blipFill>
        <p:spPr bwMode="auto">
          <a:xfrm>
            <a:off x="6188148" y="1600200"/>
            <a:ext cx="2955852" cy="479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691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78810"/>
            <a:ext cx="6781800" cy="2831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81400" y="1981200"/>
            <a:ext cx="3581400" cy="461665"/>
          </a:xfrm>
          <a:prstGeom prst="rect">
            <a:avLst/>
          </a:prstGeom>
          <a:solidFill>
            <a:srgbClr val="35759D"/>
          </a:solidFill>
        </p:spPr>
        <p:txBody>
          <a:bodyPr wrap="square" rtlCol="0">
            <a:spAutoFit/>
          </a:bodyPr>
          <a:lstStyle/>
          <a:p>
            <a:r>
              <a:rPr lang="en-US" b="1" dirty="0" smtClean="0"/>
              <a:t>To A Healthy Marriage</a:t>
            </a:r>
            <a:endParaRPr lang="en-US" b="1" dirty="0"/>
          </a:p>
        </p:txBody>
      </p:sp>
      <p:sp>
        <p:nvSpPr>
          <p:cNvPr id="6" name="Rectangle 5"/>
          <p:cNvSpPr/>
          <p:nvPr/>
        </p:nvSpPr>
        <p:spPr>
          <a:xfrm>
            <a:off x="0" y="3603010"/>
            <a:ext cx="9372600" cy="2492990"/>
          </a:xfrm>
          <a:prstGeom prst="rect">
            <a:avLst/>
          </a:prstGeom>
        </p:spPr>
        <p:txBody>
          <a:bodyPr wrap="square">
            <a:spAutoFit/>
          </a:bodyPr>
          <a:lstStyle/>
          <a:p>
            <a:pPr marL="457200" lvl="0" indent="-457200" algn="l">
              <a:buAutoNum type="arabicPeriod"/>
            </a:pPr>
            <a:r>
              <a:rPr lang="en-US" sz="2600" b="1" dirty="0" smtClean="0">
                <a:solidFill>
                  <a:srgbClr val="FFFF00"/>
                </a:solidFill>
              </a:rPr>
              <a:t>CONFLICT</a:t>
            </a:r>
            <a:r>
              <a:rPr lang="en-US" sz="2600" b="1" dirty="0" smtClean="0"/>
              <a:t> </a:t>
            </a:r>
            <a:r>
              <a:rPr lang="en-US" sz="2600" b="1" dirty="0"/>
              <a:t>resolution and </a:t>
            </a:r>
            <a:r>
              <a:rPr lang="en-US" sz="2600" b="1" dirty="0" smtClean="0"/>
              <a:t>communication</a:t>
            </a:r>
          </a:p>
          <a:p>
            <a:pPr marL="457200" lvl="0" indent="-457200" algn="l">
              <a:buAutoNum type="arabicPeriod"/>
            </a:pPr>
            <a:r>
              <a:rPr lang="en-US" sz="2600" b="1" dirty="0" smtClean="0">
                <a:solidFill>
                  <a:srgbClr val="FFFF00"/>
                </a:solidFill>
              </a:rPr>
              <a:t>EXPECTATIONS AND FRUSTRATION</a:t>
            </a:r>
            <a:r>
              <a:rPr lang="en-US" sz="2600" b="1" dirty="0" smtClean="0"/>
              <a:t> </a:t>
            </a:r>
            <a:r>
              <a:rPr lang="en-US" sz="2600" b="1" dirty="0"/>
              <a:t>– Shutting down </a:t>
            </a:r>
            <a:endParaRPr lang="en-US" sz="2600" b="1" dirty="0" smtClean="0"/>
          </a:p>
          <a:p>
            <a:pPr marL="457200" lvl="0" indent="-457200" algn="l">
              <a:buAutoNum type="arabicPeriod"/>
            </a:pPr>
            <a:r>
              <a:rPr lang="en-US" sz="2600" b="1" dirty="0">
                <a:solidFill>
                  <a:schemeClr val="bg2">
                    <a:lumMod val="40000"/>
                    <a:lumOff val="60000"/>
                  </a:schemeClr>
                </a:solidFill>
              </a:rPr>
              <a:t>FINANCES</a:t>
            </a:r>
            <a:r>
              <a:rPr lang="en-US" sz="2600" b="1" dirty="0"/>
              <a:t> and </a:t>
            </a:r>
            <a:r>
              <a:rPr lang="en-US" sz="2600" b="1" dirty="0" smtClean="0"/>
              <a:t>stewardship – Biblical Finances </a:t>
            </a:r>
          </a:p>
          <a:p>
            <a:pPr marL="457200" lvl="0" indent="-457200" algn="l">
              <a:buAutoNum type="arabicPeriod"/>
            </a:pPr>
            <a:r>
              <a:rPr lang="en-US" sz="2600" b="1" dirty="0">
                <a:solidFill>
                  <a:srgbClr val="FFFF00"/>
                </a:solidFill>
              </a:rPr>
              <a:t>STRESS</a:t>
            </a:r>
            <a:r>
              <a:rPr lang="en-US" sz="2600" b="1" dirty="0"/>
              <a:t> and Finding quality time </a:t>
            </a:r>
            <a:endParaRPr lang="en-US" sz="2600" b="1" dirty="0" smtClean="0"/>
          </a:p>
          <a:p>
            <a:pPr marL="457200" lvl="0" indent="-457200" algn="l">
              <a:buAutoNum type="arabicPeriod"/>
            </a:pPr>
            <a:r>
              <a:rPr lang="en-US" sz="2600" b="1" dirty="0">
                <a:solidFill>
                  <a:schemeClr val="bg2">
                    <a:lumMod val="40000"/>
                    <a:lumOff val="60000"/>
                  </a:schemeClr>
                </a:solidFill>
              </a:rPr>
              <a:t>NURTURING AND AFFECTION</a:t>
            </a:r>
            <a:r>
              <a:rPr lang="en-US" sz="2600" b="1" dirty="0">
                <a:solidFill>
                  <a:srgbClr val="FFFF00"/>
                </a:solidFill>
              </a:rPr>
              <a:t> </a:t>
            </a:r>
            <a:r>
              <a:rPr lang="en-US" sz="2600" b="1" dirty="0" smtClean="0"/>
              <a:t>– Biblical Sexual purity</a:t>
            </a:r>
          </a:p>
          <a:p>
            <a:pPr marL="457200" lvl="0" indent="-457200" algn="l">
              <a:buAutoNum type="arabicPeriod"/>
            </a:pPr>
            <a:r>
              <a:rPr lang="en-US" sz="2600" b="1" dirty="0">
                <a:solidFill>
                  <a:srgbClr val="FFFF00"/>
                </a:solidFill>
              </a:rPr>
              <a:t>UNITY AND VISION </a:t>
            </a:r>
            <a:r>
              <a:rPr lang="en-US" sz="2600" b="1" dirty="0"/>
              <a:t>– common strategies for life</a:t>
            </a:r>
            <a:endParaRPr lang="en-US" sz="2600" dirty="0"/>
          </a:p>
        </p:txBody>
      </p:sp>
    </p:spTree>
    <p:extLst>
      <p:ext uri="{BB962C8B-B14F-4D97-AF65-F5344CB8AC3E}">
        <p14:creationId xmlns:p14="http://schemas.microsoft.com/office/powerpoint/2010/main" val="390100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152400"/>
            <a:ext cx="91440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kern="0" dirty="0" smtClean="0">
                <a:solidFill>
                  <a:srgbClr val="FFFF00"/>
                </a:solidFill>
                <a:effectLst>
                  <a:outerShdw blurRad="38100" dist="38100" dir="2700000" algn="tl">
                    <a:srgbClr val="000000">
                      <a:alpha val="43137"/>
                    </a:srgbClr>
                  </a:outerShdw>
                </a:effectLst>
              </a:rPr>
              <a:t>Consequently, Two Major Battlegrounds For A Healthy Marriage </a:t>
            </a:r>
            <a:endParaRPr lang="en-US" sz="4000" kern="0" dirty="0">
              <a:solidFill>
                <a:srgbClr val="FFFF00"/>
              </a:solidFill>
              <a:effectLst>
                <a:outerShdw blurRad="38100" dist="38100" dir="2700000" algn="tl">
                  <a:srgbClr val="000000">
                    <a:alpha val="43137"/>
                  </a:srgbClr>
                </a:outerShdw>
              </a:effectLst>
            </a:endParaRPr>
          </a:p>
        </p:txBody>
      </p:sp>
      <p:pic>
        <p:nvPicPr>
          <p:cNvPr id="1026" name="Picture 2" descr="Biblical Sexuality: Foundations — Grace Churc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87" t="23489" r="7187" b="26279"/>
          <a:stretch/>
        </p:blipFill>
        <p:spPr bwMode="auto">
          <a:xfrm>
            <a:off x="2634217" y="3407584"/>
            <a:ext cx="3723167" cy="16381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ble Verses on Fina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216" y="1828800"/>
            <a:ext cx="3723167" cy="1578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44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werpoint-template">
  <a:themeElements>
    <a:clrScheme name="">
      <a:dk1>
        <a:srgbClr val="FFFFFF"/>
      </a:dk1>
      <a:lt1>
        <a:srgbClr val="FFFFFF"/>
      </a:lt1>
      <a:dk2>
        <a:srgbClr val="FFFFFF"/>
      </a:dk2>
      <a:lt2>
        <a:srgbClr val="5004CC"/>
      </a:lt2>
      <a:accent1>
        <a:srgbClr val="7E27C1"/>
      </a:accent1>
      <a:accent2>
        <a:srgbClr val="C63E96"/>
      </a:accent2>
      <a:accent3>
        <a:srgbClr val="FFFFFF"/>
      </a:accent3>
      <a:accent4>
        <a:srgbClr val="DADADA"/>
      </a:accent4>
      <a:accent5>
        <a:srgbClr val="C0ACDD"/>
      </a:accent5>
      <a:accent6>
        <a:srgbClr val="B33787"/>
      </a:accent6>
      <a:hlink>
        <a:srgbClr val="FFA110"/>
      </a:hlink>
      <a:folHlink>
        <a:srgbClr val="FFFFFF"/>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Template>
  <TotalTime>28899</TotalTime>
  <Words>2618</Words>
  <Application>Microsoft Office PowerPoint</Application>
  <PresentationFormat>On-screen Show (4:3)</PresentationFormat>
  <Paragraphs>257</Paragraphs>
  <Slides>44</Slides>
  <Notes>3</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powerpoint-template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Don Lamb</dc:creator>
  <cp:lastModifiedBy>LifeGate</cp:lastModifiedBy>
  <cp:revision>293</cp:revision>
  <dcterms:created xsi:type="dcterms:W3CDTF">2019-07-16T01:08:30Z</dcterms:created>
  <dcterms:modified xsi:type="dcterms:W3CDTF">2023-02-12T16:48:19Z</dcterms:modified>
</cp:coreProperties>
</file>