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79" r:id="rId3"/>
    <p:sldId id="413" r:id="rId4"/>
    <p:sldId id="411" r:id="rId5"/>
    <p:sldId id="414" r:id="rId6"/>
    <p:sldId id="415" r:id="rId7"/>
    <p:sldId id="409" r:id="rId8"/>
    <p:sldId id="410" r:id="rId9"/>
    <p:sldId id="418" r:id="rId10"/>
    <p:sldId id="412" r:id="rId11"/>
    <p:sldId id="419" r:id="rId12"/>
    <p:sldId id="406" r:id="rId13"/>
    <p:sldId id="407" r:id="rId14"/>
    <p:sldId id="387" r:id="rId15"/>
    <p:sldId id="404" r:id="rId16"/>
    <p:sldId id="405" r:id="rId17"/>
    <p:sldId id="384" r:id="rId18"/>
    <p:sldId id="385" r:id="rId19"/>
    <p:sldId id="400" r:id="rId20"/>
    <p:sldId id="390" r:id="rId21"/>
    <p:sldId id="420" r:id="rId22"/>
    <p:sldId id="424" r:id="rId23"/>
    <p:sldId id="425" r:id="rId24"/>
    <p:sldId id="417" r:id="rId25"/>
    <p:sldId id="402" r:id="rId26"/>
    <p:sldId id="416" r:id="rId27"/>
    <p:sldId id="393" r:id="rId28"/>
    <p:sldId id="421" r:id="rId29"/>
    <p:sldId id="422" r:id="rId30"/>
    <p:sldId id="423" r:id="rId31"/>
    <p:sldId id="397" r:id="rId32"/>
    <p:sldId id="394" r:id="rId33"/>
    <p:sldId id="398" r:id="rId34"/>
    <p:sldId id="366" r:id="rId35"/>
    <p:sldId id="378" r:id="rId36"/>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2D14"/>
    <a:srgbClr val="4D4D4D"/>
    <a:srgbClr val="DEDEDE"/>
    <a:srgbClr val="35759D"/>
    <a:srgbClr val="35B19D"/>
    <a:srgbClr val="20A6C6"/>
    <a:srgbClr val="0033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46" autoAdjust="0"/>
    <p:restoredTop sz="95636" autoAdjust="0"/>
  </p:normalViewPr>
  <p:slideViewPr>
    <p:cSldViewPr>
      <p:cViewPr>
        <p:scale>
          <a:sx n="70" d="100"/>
          <a:sy n="70" d="100"/>
        </p:scale>
        <p:origin x="-2730" y="-84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7B0B04-992D-429C-9899-1036119F3C58}" type="slidenum">
              <a:rPr lang="en-US" altLang="en-US"/>
              <a:pPr/>
              <a:t>‹#›</a:t>
            </a:fld>
            <a:endParaRPr lang="en-US" altLang="en-US"/>
          </a:p>
        </p:txBody>
      </p:sp>
    </p:spTree>
    <p:extLst>
      <p:ext uri="{BB962C8B-B14F-4D97-AF65-F5344CB8AC3E}">
        <p14:creationId xmlns:p14="http://schemas.microsoft.com/office/powerpoint/2010/main" val="34093262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7A5E5-653B-4F68-BB4A-EB3733C49138}"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8300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2486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566451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590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387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502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6778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8866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522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81410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8465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5943600"/>
            <a:ext cx="8305800"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Sunday, March 5, 2023</a:t>
            </a:r>
          </a:p>
        </p:txBody>
      </p:sp>
      <p:sp>
        <p:nvSpPr>
          <p:cNvPr id="5" name="TextBox 4"/>
          <p:cNvSpPr txBox="1"/>
          <p:nvPr/>
        </p:nvSpPr>
        <p:spPr>
          <a:xfrm>
            <a:off x="990600" y="5410200"/>
            <a:ext cx="7239000"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A SERMON FOR LIFEGATE</a:t>
            </a:r>
            <a:endParaRPr lang="en-US" sz="4000" b="1" dirty="0">
              <a:effectLst>
                <a:outerShdw blurRad="38100" dist="38100" dir="2700000" algn="tl">
                  <a:srgbClr val="000000">
                    <a:alpha val="43137"/>
                  </a:srgbClr>
                </a:outerShdw>
              </a:effectLst>
            </a:endParaRPr>
          </a:p>
        </p:txBody>
      </p:sp>
      <p:sp>
        <p:nvSpPr>
          <p:cNvPr id="2" name="Rectangle 1"/>
          <p:cNvSpPr/>
          <p:nvPr/>
        </p:nvSpPr>
        <p:spPr>
          <a:xfrm>
            <a:off x="533400" y="3581400"/>
            <a:ext cx="8077200" cy="1938992"/>
          </a:xfrm>
          <a:prstGeom prst="rect">
            <a:avLst/>
          </a:prstGeom>
        </p:spPr>
        <p:txBody>
          <a:bodyPr wrap="square">
            <a:spAutoFit/>
          </a:bodyPr>
          <a:lstStyle/>
          <a:p>
            <a:r>
              <a:rPr lang="en-US" b="1" dirty="0" smtClean="0">
                <a:effectLst>
                  <a:outerShdw blurRad="38100" dist="38100" dir="2700000" algn="tl">
                    <a:srgbClr val="000000">
                      <a:alpha val="43137"/>
                    </a:srgbClr>
                  </a:outerShdw>
                </a:effectLst>
              </a:rPr>
              <a:t>“Likewise</a:t>
            </a:r>
            <a:r>
              <a:rPr lang="en-US" b="1"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husbands</a:t>
            </a:r>
            <a:r>
              <a:rPr lang="en-US" b="1" dirty="0">
                <a:effectLst>
                  <a:outerShdw blurRad="38100" dist="38100" dir="2700000" algn="tl">
                    <a:srgbClr val="000000">
                      <a:alpha val="43137"/>
                    </a:srgbClr>
                  </a:outerShdw>
                </a:effectLst>
              </a:rPr>
              <a:t>, dwell with </a:t>
            </a:r>
            <a:r>
              <a:rPr lang="en-US" b="1" dirty="0" smtClean="0">
                <a:effectLst>
                  <a:outerShdw blurRad="38100" dist="38100" dir="2700000" algn="tl">
                    <a:srgbClr val="000000">
                      <a:alpha val="43137"/>
                    </a:srgbClr>
                  </a:outerShdw>
                </a:effectLst>
              </a:rPr>
              <a:t>(your wives) according </a:t>
            </a:r>
            <a:r>
              <a:rPr lang="en-US" b="1" dirty="0">
                <a:effectLst>
                  <a:outerShdw blurRad="38100" dist="38100" dir="2700000" algn="tl">
                    <a:srgbClr val="000000">
                      <a:alpha val="43137"/>
                    </a:srgbClr>
                  </a:outerShdw>
                </a:effectLst>
              </a:rPr>
              <a:t>to knowledge, giving </a:t>
            </a:r>
            <a:r>
              <a:rPr lang="en-US" b="1" dirty="0" smtClean="0">
                <a:effectLst>
                  <a:outerShdw blurRad="38100" dist="38100" dir="2700000" algn="tl">
                    <a:srgbClr val="000000">
                      <a:alpha val="43137"/>
                    </a:srgbClr>
                  </a:outerShdw>
                </a:effectLst>
              </a:rPr>
              <a:t>honor </a:t>
            </a:r>
            <a:r>
              <a:rPr lang="en-US" b="1" dirty="0">
                <a:effectLst>
                  <a:outerShdw blurRad="38100" dist="38100" dir="2700000" algn="tl">
                    <a:srgbClr val="000000">
                      <a:alpha val="43137"/>
                    </a:srgbClr>
                  </a:outerShdw>
                </a:effectLst>
              </a:rPr>
              <a:t>unto the wife, as unto the weaker vessel, and as being heirs together of the grace of life; that your prayers be not hindered. 1 Peter 3:7 (KJV) </a:t>
            </a:r>
          </a:p>
        </p:txBody>
      </p:sp>
      <p:pic>
        <p:nvPicPr>
          <p:cNvPr id="1026" name="Picture 2" descr="10 Tips for Conflict Resolution in Marriage and Divo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81000"/>
            <a:ext cx="4743450" cy="31644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95300" y="76200"/>
            <a:ext cx="8153400" cy="16002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kern="0" dirty="0" smtClean="0">
                <a:solidFill>
                  <a:srgbClr val="FFFF00"/>
                </a:solidFill>
                <a:effectLst>
                  <a:outerShdw blurRad="38100" dist="38100" dir="2700000" algn="tl">
                    <a:srgbClr val="000000">
                      <a:alpha val="43137"/>
                    </a:srgbClr>
                  </a:outerShdw>
                </a:effectLst>
              </a:rPr>
              <a:t>Jesus Wants You To Have People Push back from their chair and say – “I’ve never seen this before.”</a:t>
            </a:r>
            <a:endParaRPr lang="en-US" sz="3200" kern="0"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rot="20849148">
            <a:off x="-295967" y="1694578"/>
            <a:ext cx="3467100" cy="461665"/>
          </a:xfrm>
          <a:prstGeom prst="rect">
            <a:avLst/>
          </a:prstGeom>
          <a:noFill/>
        </p:spPr>
        <p:txBody>
          <a:bodyPr wrap="square" rtlCol="0">
            <a:spAutoFit/>
          </a:bodyPr>
          <a:lstStyle/>
          <a:p>
            <a:r>
              <a:rPr lang="en-US" dirty="0" smtClean="0"/>
              <a:t>Sheila  Burke </a:t>
            </a:r>
            <a:endParaRPr lang="en-US" dirty="0"/>
          </a:p>
        </p:txBody>
      </p:sp>
      <p:pic>
        <p:nvPicPr>
          <p:cNvPr id="5122" name="Picture 2" descr="Optic Neuritis - Western New York Urology Associates, LLC"/>
          <p:cNvPicPr>
            <a:picLocks noChangeAspect="1" noChangeArrowheads="1"/>
          </p:cNvPicPr>
          <p:nvPr/>
        </p:nvPicPr>
        <p:blipFill rotWithShape="1">
          <a:blip r:embed="rId2">
            <a:extLst>
              <a:ext uri="{28A0092B-C50C-407E-A947-70E740481C1C}">
                <a14:useLocalDpi xmlns:a14="http://schemas.microsoft.com/office/drawing/2010/main" val="0"/>
              </a:ext>
            </a:extLst>
          </a:blip>
          <a:srcRect l="45500"/>
          <a:stretch/>
        </p:blipFill>
        <p:spPr bwMode="auto">
          <a:xfrm rot="20752361">
            <a:off x="806155" y="2173289"/>
            <a:ext cx="2383349" cy="284252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2159" t="25788" r="10952" b="27546"/>
          <a:stretch/>
        </p:blipFill>
        <p:spPr bwMode="auto">
          <a:xfrm rot="20824964">
            <a:off x="921212" y="3964449"/>
            <a:ext cx="2985832" cy="212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rot="20853596">
            <a:off x="991967" y="6097460"/>
            <a:ext cx="3505200" cy="369332"/>
          </a:xfrm>
          <a:prstGeom prst="rect">
            <a:avLst/>
          </a:prstGeom>
          <a:noFill/>
        </p:spPr>
        <p:txBody>
          <a:bodyPr wrap="square" rtlCol="0">
            <a:spAutoFit/>
          </a:bodyPr>
          <a:lstStyle/>
          <a:p>
            <a:r>
              <a:rPr lang="en-US" sz="1800" dirty="0" smtClean="0"/>
              <a:t>Clarence and Lisa Robbins</a:t>
            </a:r>
            <a:endParaRPr lang="en-US" sz="1800" dirty="0"/>
          </a:p>
        </p:txBody>
      </p:sp>
      <p:pic>
        <p:nvPicPr>
          <p:cNvPr id="2050" name="Picture 2" descr="Relationship Anxiety: What It Is, And How To Cope With It"/>
          <p:cNvPicPr>
            <a:picLocks noChangeAspect="1" noChangeArrowheads="1"/>
          </p:cNvPicPr>
          <p:nvPr/>
        </p:nvPicPr>
        <p:blipFill rotWithShape="1">
          <a:blip r:embed="rId4">
            <a:extLst>
              <a:ext uri="{28A0092B-C50C-407E-A947-70E740481C1C}">
                <a14:useLocalDpi xmlns:a14="http://schemas.microsoft.com/office/drawing/2010/main" val="0"/>
              </a:ext>
            </a:extLst>
          </a:blip>
          <a:srcRect l="19500" r="20605"/>
          <a:stretch/>
        </p:blipFill>
        <p:spPr bwMode="auto">
          <a:xfrm rot="1220457">
            <a:off x="5282580" y="2329004"/>
            <a:ext cx="2901030" cy="3226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155801">
            <a:off x="4229998" y="5458773"/>
            <a:ext cx="3505200" cy="369332"/>
          </a:xfrm>
          <a:prstGeom prst="rect">
            <a:avLst/>
          </a:prstGeom>
          <a:noFill/>
        </p:spPr>
        <p:txBody>
          <a:bodyPr wrap="square" rtlCol="0">
            <a:spAutoFit/>
          </a:bodyPr>
          <a:lstStyle/>
          <a:p>
            <a:r>
              <a:rPr lang="en-US" sz="1800" dirty="0" smtClean="0"/>
              <a:t>The Healing Of Relationships </a:t>
            </a:r>
            <a:endParaRPr lang="en-US" sz="1800" dirty="0"/>
          </a:p>
        </p:txBody>
      </p:sp>
    </p:spTree>
    <p:extLst>
      <p:ext uri="{BB962C8B-B14F-4D97-AF65-F5344CB8AC3E}">
        <p14:creationId xmlns:p14="http://schemas.microsoft.com/office/powerpoint/2010/main" val="314442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724085"/>
            <a:ext cx="8686800" cy="4524315"/>
          </a:xfrm>
          <a:prstGeom prst="rect">
            <a:avLst/>
          </a:prstGeom>
        </p:spPr>
        <p:txBody>
          <a:bodyPr wrap="square">
            <a:spAutoFit/>
          </a:bodyPr>
          <a:lstStyle/>
          <a:p>
            <a:r>
              <a:rPr lang="en-US" b="1" dirty="0">
                <a:solidFill>
                  <a:srgbClr val="FFFF00"/>
                </a:solidFill>
              </a:rPr>
              <a:t>This is the case with </a:t>
            </a:r>
            <a:r>
              <a:rPr lang="en-US" b="1" dirty="0" smtClean="0">
                <a:solidFill>
                  <a:srgbClr val="FFFF00"/>
                </a:solidFill>
              </a:rPr>
              <a:t>our community. </a:t>
            </a:r>
            <a:r>
              <a:rPr lang="en-US" b="1" dirty="0">
                <a:solidFill>
                  <a:srgbClr val="FFFF00"/>
                </a:solidFill>
              </a:rPr>
              <a:t>The grace of God is visible in its effects in producing light and knowledge, prayer and praise, attendance </a:t>
            </a:r>
            <a:r>
              <a:rPr lang="en-US" b="1" dirty="0" smtClean="0">
                <a:solidFill>
                  <a:srgbClr val="FFFF00"/>
                </a:solidFill>
              </a:rPr>
              <a:t>to corporate means of grace, </a:t>
            </a:r>
            <a:r>
              <a:rPr lang="en-US" b="1" dirty="0">
                <a:solidFill>
                  <a:srgbClr val="FFFF00"/>
                </a:solidFill>
              </a:rPr>
              <a:t>holiness of life, and reformation of culture.</a:t>
            </a:r>
            <a:r>
              <a:rPr lang="en-US" dirty="0"/>
              <a:t> Great gladness has been obtained by hundreds who have come to the enjoyment of pardon and peace, and are now rejoicing in the Lord. Great </a:t>
            </a:r>
            <a:r>
              <a:rPr lang="en-US" dirty="0" smtClean="0"/>
              <a:t>joy </a:t>
            </a:r>
            <a:r>
              <a:rPr lang="en-US" dirty="0"/>
              <a:t>has been introduced into families. Men that were coarse and savage, and a source of untold misery to their wives, are now </a:t>
            </a:r>
            <a:r>
              <a:rPr lang="en-US" dirty="0" smtClean="0"/>
              <a:t>altered</a:t>
            </a:r>
            <a:r>
              <a:rPr lang="en-US" dirty="0"/>
              <a:t>, </a:t>
            </a:r>
            <a:r>
              <a:rPr lang="en-US" dirty="0" smtClean="0"/>
              <a:t>mild</a:t>
            </a:r>
            <a:r>
              <a:rPr lang="en-US" dirty="0"/>
              <a:t>, </a:t>
            </a:r>
            <a:r>
              <a:rPr lang="en-US" dirty="0" smtClean="0"/>
              <a:t>pleasant</a:t>
            </a:r>
            <a:r>
              <a:rPr lang="en-US" dirty="0"/>
              <a:t>, so God-like, that the change in their domestic happiness is like heaven on the earth. The </a:t>
            </a:r>
            <a:r>
              <a:rPr lang="en-US" dirty="0" smtClean="0"/>
              <a:t>sounds of </a:t>
            </a:r>
            <a:r>
              <a:rPr lang="en-US" dirty="0"/>
              <a:t>joy and gladness is now heard in many </a:t>
            </a:r>
            <a:r>
              <a:rPr lang="en-US" dirty="0" smtClean="0"/>
              <a:t>families throughout </a:t>
            </a:r>
            <a:r>
              <a:rPr lang="en-US" dirty="0"/>
              <a:t>this privileged </a:t>
            </a:r>
            <a:r>
              <a:rPr lang="en-US" dirty="0" smtClean="0"/>
              <a:t>season. (Ireland 1859)</a:t>
            </a:r>
            <a:endParaRPr lang="en-US" dirty="0"/>
          </a:p>
        </p:txBody>
      </p:sp>
      <p:sp>
        <p:nvSpPr>
          <p:cNvPr id="5" name="Title 1"/>
          <p:cNvSpPr txBox="1">
            <a:spLocks/>
          </p:cNvSpPr>
          <p:nvPr/>
        </p:nvSpPr>
        <p:spPr bwMode="auto">
          <a:xfrm>
            <a:off x="495300" y="1524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This will Make People Notice </a:t>
            </a:r>
            <a:endParaRPr lang="en-US" sz="36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7591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CrisscrossEtching trans="29000" pressure="7"/>
                    </a14:imgEffect>
                  </a14:imgLayer>
                </a14:imgProps>
              </a:ext>
              <a:ext uri="{28A0092B-C50C-407E-A947-70E740481C1C}">
                <a14:useLocalDpi xmlns:a14="http://schemas.microsoft.com/office/drawing/2010/main" val="0"/>
              </a:ext>
            </a:extLst>
          </a:blip>
          <a:srcRect l="12165" r="11762"/>
          <a:stretch/>
        </p:blipFill>
        <p:spPr bwMode="auto">
          <a:xfrm>
            <a:off x="285307" y="152400"/>
            <a:ext cx="8610600" cy="652128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5307" y="76200"/>
            <a:ext cx="8610600" cy="6678751"/>
          </a:xfrm>
          <a:prstGeom prst="rect">
            <a:avLst/>
          </a:prstGeom>
        </p:spPr>
        <p:txBody>
          <a:bodyPr wrap="square">
            <a:spAutoFit/>
          </a:bodyPr>
          <a:lstStyle/>
          <a:p>
            <a:r>
              <a:rPr lang="en-US" sz="2800" b="1" dirty="0">
                <a:solidFill>
                  <a:schemeClr val="bg2">
                    <a:lumMod val="75000"/>
                  </a:schemeClr>
                </a:solidFill>
                <a:effectLst>
                  <a:outerShdw blurRad="38100" dist="38100" dir="2700000" algn="tl">
                    <a:srgbClr val="000000">
                      <a:alpha val="43137"/>
                    </a:srgbClr>
                  </a:outerShdw>
                </a:effectLst>
              </a:rPr>
              <a:t>THE FOUR </a:t>
            </a:r>
            <a:r>
              <a:rPr lang="en-US" sz="2800" b="1" dirty="0" smtClean="0">
                <a:solidFill>
                  <a:schemeClr val="bg2">
                    <a:lumMod val="75000"/>
                  </a:schemeClr>
                </a:solidFill>
                <a:effectLst>
                  <a:outerShdw blurRad="38100" dist="38100" dir="2700000" algn="tl">
                    <a:srgbClr val="000000">
                      <a:alpha val="43137"/>
                    </a:srgbClr>
                  </a:outerShdw>
                </a:effectLst>
              </a:rPr>
              <a:t>RESPONSIBILITIES OF </a:t>
            </a:r>
          </a:p>
          <a:p>
            <a:r>
              <a:rPr lang="en-US" sz="2800" b="1" dirty="0" smtClean="0">
                <a:solidFill>
                  <a:schemeClr val="bg2">
                    <a:lumMod val="75000"/>
                  </a:schemeClr>
                </a:solidFill>
                <a:effectLst>
                  <a:outerShdw blurRad="38100" dist="38100" dir="2700000" algn="tl">
                    <a:srgbClr val="000000">
                      <a:alpha val="43137"/>
                    </a:srgbClr>
                  </a:outerShdw>
                </a:effectLst>
              </a:rPr>
              <a:t>BIBLICAL GOD-CENTERED </a:t>
            </a:r>
            <a:r>
              <a:rPr lang="en-US" sz="2800" b="1" dirty="0">
                <a:solidFill>
                  <a:schemeClr val="bg2">
                    <a:lumMod val="75000"/>
                  </a:schemeClr>
                </a:solidFill>
                <a:effectLst>
                  <a:outerShdw blurRad="38100" dist="38100" dir="2700000" algn="tl">
                    <a:srgbClr val="000000">
                      <a:alpha val="43137"/>
                    </a:srgbClr>
                  </a:outerShdw>
                </a:effectLst>
              </a:rPr>
              <a:t>LOVE </a:t>
            </a:r>
          </a:p>
          <a:p>
            <a:pPr algn="l"/>
            <a:r>
              <a:rPr lang="en-US" sz="1400" b="1" dirty="0"/>
              <a:t> </a:t>
            </a:r>
            <a:endParaRPr lang="en-US" sz="400" dirty="0">
              <a:solidFill>
                <a:schemeClr val="bg1"/>
              </a:solidFill>
              <a:effectLst>
                <a:outerShdw blurRad="38100" dist="38100" dir="2700000" algn="tl">
                  <a:srgbClr val="000000">
                    <a:alpha val="43137"/>
                  </a:srgbClr>
                </a:outerShdw>
              </a:effectLst>
            </a:endParaRPr>
          </a:p>
          <a:p>
            <a:pPr marL="342900" lvl="0" indent="-342900" algn="l">
              <a:buFont typeface="+mj-lt"/>
              <a:buAutoNum type="arabicPeriod"/>
            </a:pPr>
            <a:r>
              <a:rPr lang="en-US" b="1" dirty="0">
                <a:solidFill>
                  <a:srgbClr val="002060"/>
                </a:solidFill>
                <a:effectLst>
                  <a:outerShdw blurRad="38100" dist="38100" dir="2700000" algn="tl">
                    <a:srgbClr val="000000">
                      <a:alpha val="43137"/>
                    </a:srgbClr>
                  </a:outerShdw>
                </a:effectLst>
              </a:rPr>
              <a:t>THE </a:t>
            </a:r>
            <a:r>
              <a:rPr lang="en-US" b="1" dirty="0" smtClean="0">
                <a:solidFill>
                  <a:srgbClr val="002060"/>
                </a:solidFill>
                <a:effectLst>
                  <a:outerShdw blurRad="38100" dist="38100" dir="2700000" algn="tl">
                    <a:srgbClr val="000000">
                      <a:alpha val="43137"/>
                    </a:srgbClr>
                  </a:outerShdw>
                </a:effectLst>
              </a:rPr>
              <a:t>RESPONSIBILITY OF </a:t>
            </a:r>
            <a:r>
              <a:rPr lang="en-US" b="1" u="sng" dirty="0">
                <a:solidFill>
                  <a:srgbClr val="FF0000"/>
                </a:solidFill>
                <a:effectLst>
                  <a:outerShdw blurRad="38100" dist="38100" dir="2700000" algn="tl">
                    <a:srgbClr val="000000">
                      <a:alpha val="43137"/>
                    </a:srgbClr>
                  </a:outerShdw>
                </a:effectLst>
              </a:rPr>
              <a:t>PURE WORSHIP</a:t>
            </a:r>
            <a:r>
              <a:rPr lang="en-US" dirty="0">
                <a:solidFill>
                  <a:srgbClr val="FF0000"/>
                </a:solidFill>
                <a:effectLst>
                  <a:outerShdw blurRad="38100" dist="38100" dir="2700000" algn="tl">
                    <a:srgbClr val="000000">
                      <a:alpha val="43137"/>
                    </a:srgbClr>
                  </a:outerShdw>
                </a:effectLst>
              </a:rPr>
              <a:t> </a:t>
            </a:r>
            <a:r>
              <a:rPr lang="en-US" dirty="0">
                <a:solidFill>
                  <a:srgbClr val="002060"/>
                </a:solidFill>
                <a:effectLst>
                  <a:outerShdw blurRad="38100" dist="38100" dir="2700000" algn="tl">
                    <a:srgbClr val="000000">
                      <a:alpha val="43137"/>
                    </a:srgbClr>
                  </a:outerShdw>
                </a:effectLst>
              </a:rPr>
              <a:t>THAT OVERCOMES </a:t>
            </a:r>
            <a:r>
              <a:rPr lang="en-US" dirty="0" smtClean="0">
                <a:solidFill>
                  <a:srgbClr val="002060"/>
                </a:solidFill>
                <a:effectLst>
                  <a:outerShdw blurRad="38100" dist="38100" dir="2700000" algn="tl">
                    <a:srgbClr val="000000">
                      <a:alpha val="43137"/>
                    </a:srgbClr>
                  </a:outerShdw>
                </a:effectLst>
              </a:rPr>
              <a:t>A FREE-WILL THAT IS SELF-CONSUMED (</a:t>
            </a:r>
            <a:r>
              <a:rPr lang="en-US" u="sng" dirty="0" smtClean="0">
                <a:solidFill>
                  <a:srgbClr val="002060"/>
                </a:solidFill>
                <a:effectLst>
                  <a:outerShdw blurRad="38100" dist="38100" dir="2700000" algn="tl">
                    <a:srgbClr val="000000">
                      <a:alpha val="43137"/>
                    </a:srgbClr>
                  </a:outerShdw>
                </a:effectLst>
              </a:rPr>
              <a:t>Exodus </a:t>
            </a:r>
            <a:r>
              <a:rPr lang="en-US" u="sng" dirty="0">
                <a:solidFill>
                  <a:srgbClr val="002060"/>
                </a:solidFill>
                <a:effectLst>
                  <a:outerShdw blurRad="38100" dist="38100" dir="2700000" algn="tl">
                    <a:srgbClr val="000000">
                      <a:alpha val="43137"/>
                    </a:srgbClr>
                  </a:outerShdw>
                </a:effectLst>
              </a:rPr>
              <a:t>20:3</a:t>
            </a:r>
            <a:r>
              <a:rPr lang="en-US" dirty="0">
                <a:solidFill>
                  <a:srgbClr val="002060"/>
                </a:solidFill>
                <a:effectLst>
                  <a:outerShdw blurRad="38100" dist="38100" dir="2700000" algn="tl">
                    <a:srgbClr val="000000">
                      <a:alpha val="43137"/>
                    </a:srgbClr>
                  </a:outerShdw>
                </a:effectLst>
              </a:rPr>
              <a:t>; Deuteronomy 6:5; Mark 12:30)</a:t>
            </a:r>
          </a:p>
          <a:p>
            <a:pPr marL="342900" lvl="0" indent="-342900" algn="l">
              <a:buFont typeface="+mj-lt"/>
              <a:buAutoNum type="arabicPeriod"/>
            </a:pPr>
            <a:r>
              <a:rPr lang="en-US" b="1" dirty="0">
                <a:solidFill>
                  <a:srgbClr val="002060"/>
                </a:solidFill>
                <a:effectLst>
                  <a:outerShdw blurRad="38100" dist="38100" dir="2700000" algn="tl">
                    <a:srgbClr val="000000">
                      <a:alpha val="43137"/>
                    </a:srgbClr>
                  </a:outerShdw>
                </a:effectLst>
              </a:rPr>
              <a:t>THE RESPONSIBILITY OF </a:t>
            </a:r>
            <a:r>
              <a:rPr lang="en-US" b="1" u="sng" dirty="0">
                <a:solidFill>
                  <a:srgbClr val="FF0000"/>
                </a:solidFill>
                <a:effectLst>
                  <a:outerShdw blurRad="38100" dist="38100" dir="2700000" algn="tl">
                    <a:srgbClr val="000000">
                      <a:alpha val="43137"/>
                    </a:srgbClr>
                  </a:outerShdw>
                </a:effectLst>
              </a:rPr>
              <a:t>PURE PEACE</a:t>
            </a:r>
            <a:r>
              <a:rPr lang="en-US" dirty="0">
                <a:solidFill>
                  <a:srgbClr val="FF0000"/>
                </a:solidFill>
                <a:effectLst>
                  <a:outerShdw blurRad="38100" dist="38100" dir="2700000" algn="tl">
                    <a:srgbClr val="000000">
                      <a:alpha val="43137"/>
                    </a:srgbClr>
                  </a:outerShdw>
                </a:effectLst>
              </a:rPr>
              <a:t> </a:t>
            </a:r>
            <a:r>
              <a:rPr lang="en-US" dirty="0">
                <a:solidFill>
                  <a:srgbClr val="002060"/>
                </a:solidFill>
                <a:effectLst>
                  <a:outerShdw blurRad="38100" dist="38100" dir="2700000" algn="tl">
                    <a:srgbClr val="000000">
                      <a:alpha val="43137"/>
                    </a:srgbClr>
                  </a:outerShdw>
                </a:effectLst>
              </a:rPr>
              <a:t>THAT OVERCOMES </a:t>
            </a:r>
            <a:r>
              <a:rPr lang="en-US" dirty="0" smtClean="0">
                <a:solidFill>
                  <a:srgbClr val="002060"/>
                </a:solidFill>
                <a:effectLst>
                  <a:outerShdw blurRad="38100" dist="38100" dir="2700000" algn="tl">
                    <a:srgbClr val="000000">
                      <a:alpha val="43137"/>
                    </a:srgbClr>
                  </a:outerShdw>
                </a:effectLst>
              </a:rPr>
              <a:t>PETTY ANGER</a:t>
            </a:r>
            <a:r>
              <a:rPr lang="en-US" dirty="0">
                <a:solidFill>
                  <a:srgbClr val="002060"/>
                </a:solidFill>
                <a:effectLst>
                  <a:outerShdw blurRad="38100" dist="38100" dir="2700000" algn="tl">
                    <a:srgbClr val="000000">
                      <a:alpha val="43137"/>
                    </a:srgbClr>
                  </a:outerShdw>
                </a:effectLst>
              </a:rPr>
              <a:t>, JEALOUSY, VIOLENCE, </a:t>
            </a:r>
            <a:r>
              <a:rPr lang="en-US" dirty="0" smtClean="0">
                <a:solidFill>
                  <a:srgbClr val="002060"/>
                </a:solidFill>
                <a:effectLst>
                  <a:outerShdw blurRad="38100" dist="38100" dir="2700000" algn="tl">
                    <a:srgbClr val="000000">
                      <a:alpha val="43137"/>
                    </a:srgbClr>
                  </a:outerShdw>
                </a:effectLst>
              </a:rPr>
              <a:t>AND </a:t>
            </a:r>
            <a:r>
              <a:rPr lang="en-US" dirty="0">
                <a:solidFill>
                  <a:srgbClr val="002060"/>
                </a:solidFill>
                <a:effectLst>
                  <a:outerShdw blurRad="38100" dist="38100" dir="2700000" algn="tl">
                    <a:srgbClr val="000000">
                      <a:alpha val="43137"/>
                    </a:srgbClr>
                  </a:outerShdw>
                </a:effectLst>
              </a:rPr>
              <a:t>HATE. (</a:t>
            </a:r>
            <a:r>
              <a:rPr lang="en-US" u="sng" dirty="0">
                <a:solidFill>
                  <a:srgbClr val="002060"/>
                </a:solidFill>
                <a:effectLst>
                  <a:outerShdw blurRad="38100" dist="38100" dir="2700000" algn="tl">
                    <a:srgbClr val="000000">
                      <a:alpha val="43137"/>
                    </a:srgbClr>
                  </a:outerShdw>
                </a:effectLst>
              </a:rPr>
              <a:t>Exodus 20:13</a:t>
            </a:r>
            <a:r>
              <a:rPr lang="en-US" dirty="0">
                <a:solidFill>
                  <a:srgbClr val="002060"/>
                </a:solidFill>
                <a:effectLst>
                  <a:outerShdw blurRad="38100" dist="38100" dir="2700000" algn="tl">
                    <a:srgbClr val="000000">
                      <a:alpha val="43137"/>
                    </a:srgbClr>
                  </a:outerShdw>
                </a:effectLst>
              </a:rPr>
              <a:t>; Matthew 5:9, James 3:18)</a:t>
            </a:r>
          </a:p>
          <a:p>
            <a:pPr marL="342900" lvl="0" indent="-342900" algn="l">
              <a:buFont typeface="+mj-lt"/>
              <a:buAutoNum type="arabicPeriod"/>
            </a:pPr>
            <a:r>
              <a:rPr lang="en-US" b="1" dirty="0">
                <a:solidFill>
                  <a:srgbClr val="002060"/>
                </a:solidFill>
                <a:effectLst>
                  <a:outerShdw blurRad="38100" dist="38100" dir="2700000" algn="tl">
                    <a:srgbClr val="000000">
                      <a:alpha val="43137"/>
                    </a:srgbClr>
                  </a:outerShdw>
                </a:effectLst>
              </a:rPr>
              <a:t>THE RESPONSIBILITY OF </a:t>
            </a:r>
            <a:r>
              <a:rPr lang="en-US" b="1" u="sng" dirty="0">
                <a:solidFill>
                  <a:srgbClr val="FF0000"/>
                </a:solidFill>
                <a:effectLst>
                  <a:outerShdw blurRad="38100" dist="38100" dir="2700000" algn="tl">
                    <a:srgbClr val="000000">
                      <a:alpha val="43137"/>
                    </a:srgbClr>
                  </a:outerShdw>
                </a:effectLst>
              </a:rPr>
              <a:t>PURE PLEASURE</a:t>
            </a:r>
            <a:r>
              <a:rPr lang="en-US" b="1" dirty="0">
                <a:solidFill>
                  <a:srgbClr val="FF0000"/>
                </a:solidFill>
                <a:effectLst>
                  <a:outerShdw blurRad="38100" dist="38100" dir="2700000" algn="tl">
                    <a:srgbClr val="000000">
                      <a:alpha val="43137"/>
                    </a:srgbClr>
                  </a:outerShdw>
                </a:effectLst>
              </a:rPr>
              <a:t> </a:t>
            </a:r>
            <a:r>
              <a:rPr lang="en-US" b="1" dirty="0" smtClean="0">
                <a:solidFill>
                  <a:srgbClr val="002060"/>
                </a:solidFill>
                <a:effectLst>
                  <a:outerShdw blurRad="38100" dist="38100" dir="2700000" algn="tl">
                    <a:srgbClr val="000000">
                      <a:alpha val="43137"/>
                    </a:srgbClr>
                  </a:outerShdw>
                </a:effectLst>
              </a:rPr>
              <a:t>(AND SEXUALITY)</a:t>
            </a:r>
            <a:r>
              <a:rPr lang="en-US" dirty="0" smtClean="0">
                <a:solidFill>
                  <a:srgbClr val="002060"/>
                </a:solidFill>
                <a:effectLst>
                  <a:outerShdw blurRad="38100" dist="38100" dir="2700000" algn="tl">
                    <a:srgbClr val="000000">
                      <a:alpha val="43137"/>
                    </a:srgbClr>
                  </a:outerShdw>
                </a:effectLst>
              </a:rPr>
              <a:t> </a:t>
            </a:r>
            <a:r>
              <a:rPr lang="en-US" dirty="0">
                <a:solidFill>
                  <a:srgbClr val="002060"/>
                </a:solidFill>
                <a:effectLst>
                  <a:outerShdw blurRad="38100" dist="38100" dir="2700000" algn="tl">
                    <a:srgbClr val="000000">
                      <a:alpha val="43137"/>
                    </a:srgbClr>
                  </a:outerShdw>
                </a:effectLst>
              </a:rPr>
              <a:t>THAT OVERCOMES BEING LOVERS OF PLEASURE – ADDICTION, LUST, AND UNBIBLICAL BOUNDARYLESS SEX. (</a:t>
            </a:r>
            <a:r>
              <a:rPr lang="en-US" u="sng" dirty="0">
                <a:solidFill>
                  <a:srgbClr val="002060"/>
                </a:solidFill>
                <a:effectLst>
                  <a:outerShdw blurRad="38100" dist="38100" dir="2700000" algn="tl">
                    <a:srgbClr val="000000">
                      <a:alpha val="43137"/>
                    </a:srgbClr>
                  </a:outerShdw>
                </a:effectLst>
              </a:rPr>
              <a:t>Exodus 20:14</a:t>
            </a:r>
            <a:r>
              <a:rPr lang="en-US" dirty="0">
                <a:solidFill>
                  <a:srgbClr val="002060"/>
                </a:solidFill>
                <a:effectLst>
                  <a:outerShdw blurRad="38100" dist="38100" dir="2700000" algn="tl">
                    <a:srgbClr val="000000">
                      <a:alpha val="43137"/>
                    </a:srgbClr>
                  </a:outerShdw>
                </a:effectLst>
              </a:rPr>
              <a:t>; 1 Corinthians 6:18; Colossians 3:5;      2 Timothy 3:4)</a:t>
            </a:r>
          </a:p>
          <a:p>
            <a:pPr marL="342900" lvl="0" indent="-342900" algn="l">
              <a:buFont typeface="+mj-lt"/>
              <a:buAutoNum type="arabicPeriod"/>
            </a:pPr>
            <a:r>
              <a:rPr lang="en-US" b="1" dirty="0">
                <a:solidFill>
                  <a:srgbClr val="002060"/>
                </a:solidFill>
                <a:effectLst>
                  <a:outerShdw blurRad="38100" dist="38100" dir="2700000" algn="tl">
                    <a:srgbClr val="000000">
                      <a:alpha val="43137"/>
                    </a:srgbClr>
                  </a:outerShdw>
                </a:effectLst>
              </a:rPr>
              <a:t>THE RESPONSIBILITY OF </a:t>
            </a:r>
            <a:r>
              <a:rPr lang="en-US" b="1" u="sng" dirty="0">
                <a:solidFill>
                  <a:srgbClr val="FF0000"/>
                </a:solidFill>
                <a:effectLst>
                  <a:outerShdw blurRad="38100" dist="38100" dir="2700000" algn="tl">
                    <a:srgbClr val="000000">
                      <a:alpha val="43137"/>
                    </a:srgbClr>
                  </a:outerShdw>
                </a:effectLst>
              </a:rPr>
              <a:t>PURE WEALTH</a:t>
            </a:r>
            <a:r>
              <a:rPr lang="en-US" dirty="0">
                <a:solidFill>
                  <a:srgbClr val="FF0000"/>
                </a:solidFill>
                <a:effectLst>
                  <a:outerShdw blurRad="38100" dist="38100" dir="2700000" algn="tl">
                    <a:srgbClr val="000000">
                      <a:alpha val="43137"/>
                    </a:srgbClr>
                  </a:outerShdw>
                </a:effectLst>
              </a:rPr>
              <a:t> </a:t>
            </a:r>
            <a:r>
              <a:rPr lang="en-US" dirty="0">
                <a:solidFill>
                  <a:srgbClr val="002060"/>
                </a:solidFill>
                <a:effectLst>
                  <a:outerShdw blurRad="38100" dist="38100" dir="2700000" algn="tl">
                    <a:srgbClr val="000000">
                      <a:alpha val="43137"/>
                    </a:srgbClr>
                  </a:outerShdw>
                </a:effectLst>
              </a:rPr>
              <a:t>THAT OVERCOMES GREED, POVERTY, </a:t>
            </a:r>
            <a:r>
              <a:rPr lang="en-US" dirty="0" smtClean="0">
                <a:solidFill>
                  <a:srgbClr val="002060"/>
                </a:solidFill>
                <a:effectLst>
                  <a:outerShdw blurRad="38100" dist="38100" dir="2700000" algn="tl">
                    <a:srgbClr val="000000">
                      <a:alpha val="43137"/>
                    </a:srgbClr>
                  </a:outerShdw>
                </a:effectLst>
              </a:rPr>
              <a:t>THEFT, AND </a:t>
            </a:r>
            <a:r>
              <a:rPr lang="en-US" dirty="0">
                <a:solidFill>
                  <a:srgbClr val="002060"/>
                </a:solidFill>
                <a:effectLst>
                  <a:outerShdw blurRad="38100" dist="38100" dir="2700000" algn="tl">
                    <a:srgbClr val="000000">
                      <a:alpha val="43137"/>
                    </a:srgbClr>
                  </a:outerShdw>
                </a:effectLst>
              </a:rPr>
              <a:t>THE LOVE OF MONEY </a:t>
            </a:r>
            <a:r>
              <a:rPr lang="en-US" sz="2000" dirty="0">
                <a:solidFill>
                  <a:srgbClr val="002060"/>
                </a:solidFill>
                <a:effectLst>
                  <a:outerShdw blurRad="38100" dist="38100" dir="2700000" algn="tl">
                    <a:srgbClr val="000000">
                      <a:alpha val="43137"/>
                    </a:srgbClr>
                  </a:outerShdw>
                </a:effectLst>
              </a:rPr>
              <a:t>(</a:t>
            </a:r>
            <a:r>
              <a:rPr lang="en-US" sz="2000" u="sng" dirty="0">
                <a:solidFill>
                  <a:srgbClr val="002060"/>
                </a:solidFill>
                <a:effectLst>
                  <a:outerShdw blurRad="38100" dist="38100" dir="2700000" algn="tl">
                    <a:srgbClr val="000000">
                      <a:alpha val="43137"/>
                    </a:srgbClr>
                  </a:outerShdw>
                </a:effectLst>
              </a:rPr>
              <a:t>Exodus 20:15</a:t>
            </a:r>
            <a:r>
              <a:rPr lang="en-US" sz="2000" dirty="0">
                <a:solidFill>
                  <a:srgbClr val="002060"/>
                </a:solidFill>
                <a:effectLst>
                  <a:outerShdw blurRad="38100" dist="38100" dir="2700000" algn="tl">
                    <a:srgbClr val="000000">
                      <a:alpha val="43137"/>
                    </a:srgbClr>
                  </a:outerShdw>
                </a:effectLst>
              </a:rPr>
              <a:t>; Matthew 6:24; 1 Timothy 6:10; Hebrews 13:5; 1 Peter 5:2)</a:t>
            </a:r>
          </a:p>
        </p:txBody>
      </p:sp>
      <p:sp>
        <p:nvSpPr>
          <p:cNvPr id="2" name="Rectangle 1"/>
          <p:cNvSpPr/>
          <p:nvPr/>
        </p:nvSpPr>
        <p:spPr bwMode="auto">
          <a:xfrm>
            <a:off x="361507" y="2209800"/>
            <a:ext cx="8477693" cy="1203240"/>
          </a:xfrm>
          <a:prstGeom prst="rect">
            <a:avLst/>
          </a:prstGeom>
          <a:noFill/>
          <a:ln w="69850">
            <a:solidFill>
              <a:srgbClr val="FF0000"/>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8019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1 Irrefutable Principles of Purpose: There are two most important days in  your life: the day you were born and the day you discover why.: Oyewopo,  Femi: 9780648283409: Amazon.com: Books"/>
          <p:cNvPicPr>
            <a:picLocks noChangeAspect="1" noChangeArrowheads="1"/>
          </p:cNvPicPr>
          <p:nvPr/>
        </p:nvPicPr>
        <p:blipFill rotWithShape="1">
          <a:blip r:embed="rId2">
            <a:extLst>
              <a:ext uri="{28A0092B-C50C-407E-A947-70E740481C1C}">
                <a14:useLocalDpi xmlns:a14="http://schemas.microsoft.com/office/drawing/2010/main" val="0"/>
              </a:ext>
            </a:extLst>
          </a:blip>
          <a:srcRect t="17414" b="53786"/>
          <a:stretch/>
        </p:blipFill>
        <p:spPr bwMode="auto">
          <a:xfrm>
            <a:off x="799565" y="160338"/>
            <a:ext cx="3743325" cy="164341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DOLATRY – MAPLE AVENUE CHRISTIAN CHUR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16" y="1802240"/>
            <a:ext cx="4797425" cy="297244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When you're the only woman: The challenges for female Ph.D. students in  male-dominated cohorts | Science | AA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11" r="35000"/>
          <a:stretch/>
        </p:blipFill>
        <p:spPr bwMode="auto">
          <a:xfrm>
            <a:off x="6510670" y="762000"/>
            <a:ext cx="2059172" cy="260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67400" y="3505200"/>
            <a:ext cx="3048000" cy="2677656"/>
          </a:xfrm>
          <a:prstGeom prst="rect">
            <a:avLst/>
          </a:prstGeom>
          <a:noFill/>
        </p:spPr>
        <p:txBody>
          <a:bodyPr wrap="square" rtlCol="0">
            <a:spAutoFit/>
          </a:bodyPr>
          <a:lstStyle/>
          <a:p>
            <a:r>
              <a:rPr lang="en-US" dirty="0" smtClean="0"/>
              <a:t>When we step out of any of God’s ordained path of obedience in ANY these FOUR RESPONSIBILITIES we are in IDOLATRY </a:t>
            </a:r>
            <a:endParaRPr lang="en-US" dirty="0"/>
          </a:p>
        </p:txBody>
      </p:sp>
      <p:pic>
        <p:nvPicPr>
          <p:cNvPr id="7" name="Picture 6" descr="Mind/Body Connection: How Emotions Affect Health"/>
          <p:cNvPicPr>
            <a:picLocks noChangeAspect="1" noChangeArrowheads="1"/>
          </p:cNvPicPr>
          <p:nvPr/>
        </p:nvPicPr>
        <p:blipFill rotWithShape="1">
          <a:blip r:embed="rId5">
            <a:extLst>
              <a:ext uri="{28A0092B-C50C-407E-A947-70E740481C1C}">
                <a14:useLocalDpi xmlns:a14="http://schemas.microsoft.com/office/drawing/2010/main" val="0"/>
              </a:ext>
            </a:extLst>
          </a:blip>
          <a:srcRect l="20440" t="26889" r="31841" b="31420"/>
          <a:stretch/>
        </p:blipFill>
        <p:spPr bwMode="auto">
          <a:xfrm>
            <a:off x="1676400" y="4844028"/>
            <a:ext cx="2383843" cy="15620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036" y="6317810"/>
            <a:ext cx="9058764" cy="461665"/>
          </a:xfrm>
          <a:prstGeom prst="rect">
            <a:avLst/>
          </a:prstGeom>
          <a:noFill/>
        </p:spPr>
        <p:txBody>
          <a:bodyPr wrap="square" rtlCol="0">
            <a:spAutoFit/>
          </a:bodyPr>
          <a:lstStyle/>
          <a:p>
            <a:pPr algn="l"/>
            <a:r>
              <a:rPr lang="en-US" dirty="0" smtClean="0"/>
              <a:t>Your Emotions Can Become IDOLATRY you can worship Anger </a:t>
            </a:r>
            <a:endParaRPr lang="en-US" dirty="0"/>
          </a:p>
        </p:txBody>
      </p:sp>
    </p:spTree>
    <p:extLst>
      <p:ext uri="{BB962C8B-B14F-4D97-AF65-F5344CB8AC3E}">
        <p14:creationId xmlns:p14="http://schemas.microsoft.com/office/powerpoint/2010/main" val="23083252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78810"/>
            <a:ext cx="6781800" cy="2831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581400" y="1981200"/>
            <a:ext cx="3581400" cy="461665"/>
          </a:xfrm>
          <a:prstGeom prst="rect">
            <a:avLst/>
          </a:prstGeom>
          <a:solidFill>
            <a:srgbClr val="35759D"/>
          </a:solidFill>
        </p:spPr>
        <p:txBody>
          <a:bodyPr wrap="square" rtlCol="0">
            <a:spAutoFit/>
          </a:bodyPr>
          <a:lstStyle/>
          <a:p>
            <a:r>
              <a:rPr lang="en-US" b="1" dirty="0" smtClean="0"/>
              <a:t>To A Healthy Marriage</a:t>
            </a:r>
            <a:endParaRPr lang="en-US" b="1" dirty="0"/>
          </a:p>
        </p:txBody>
      </p:sp>
      <p:sp>
        <p:nvSpPr>
          <p:cNvPr id="6" name="Rectangle 5"/>
          <p:cNvSpPr/>
          <p:nvPr/>
        </p:nvSpPr>
        <p:spPr>
          <a:xfrm>
            <a:off x="0" y="3603010"/>
            <a:ext cx="9372600" cy="2492990"/>
          </a:xfrm>
          <a:prstGeom prst="rect">
            <a:avLst/>
          </a:prstGeom>
        </p:spPr>
        <p:txBody>
          <a:bodyPr wrap="square">
            <a:spAutoFit/>
          </a:bodyPr>
          <a:lstStyle/>
          <a:p>
            <a:pPr marL="457200" lvl="0" indent="-457200" algn="l">
              <a:buAutoNum type="arabicPeriod"/>
            </a:pPr>
            <a:r>
              <a:rPr lang="en-US" sz="2600" b="1" dirty="0" smtClean="0">
                <a:solidFill>
                  <a:schemeClr val="accent1">
                    <a:lumMod val="60000"/>
                    <a:lumOff val="40000"/>
                  </a:schemeClr>
                </a:solidFill>
              </a:rPr>
              <a:t>CONFLICT RESOLUTION </a:t>
            </a:r>
            <a:r>
              <a:rPr lang="en-US" sz="2600" b="1" dirty="0"/>
              <a:t>and </a:t>
            </a:r>
            <a:r>
              <a:rPr lang="en-US" sz="2600" b="1" dirty="0" smtClean="0"/>
              <a:t>communication</a:t>
            </a:r>
          </a:p>
          <a:p>
            <a:pPr marL="457200" lvl="0" indent="-457200" algn="l">
              <a:buAutoNum type="arabicPeriod"/>
            </a:pPr>
            <a:r>
              <a:rPr lang="en-US" sz="2600" b="1" dirty="0" smtClean="0">
                <a:solidFill>
                  <a:srgbClr val="FFFF00"/>
                </a:solidFill>
              </a:rPr>
              <a:t>EXPECTATIONS AND FRUSTRATION</a:t>
            </a:r>
            <a:r>
              <a:rPr lang="en-US" sz="2600" b="1" dirty="0" smtClean="0"/>
              <a:t> </a:t>
            </a:r>
            <a:r>
              <a:rPr lang="en-US" sz="2600" b="1" dirty="0"/>
              <a:t>– Shutting down </a:t>
            </a:r>
            <a:endParaRPr lang="en-US" sz="2600" b="1" dirty="0" smtClean="0"/>
          </a:p>
          <a:p>
            <a:pPr marL="457200" lvl="0" indent="-457200" algn="l">
              <a:buAutoNum type="arabicPeriod"/>
            </a:pPr>
            <a:r>
              <a:rPr lang="en-US" sz="2600" b="1" dirty="0">
                <a:solidFill>
                  <a:srgbClr val="FFFF00"/>
                </a:solidFill>
              </a:rPr>
              <a:t>FINANCES</a:t>
            </a:r>
            <a:r>
              <a:rPr lang="en-US" sz="2600" b="1" dirty="0"/>
              <a:t> and </a:t>
            </a:r>
            <a:r>
              <a:rPr lang="en-US" sz="2600" b="1" dirty="0" smtClean="0"/>
              <a:t>stewardship – Biblical Finances </a:t>
            </a:r>
          </a:p>
          <a:p>
            <a:pPr marL="457200" lvl="0" indent="-457200" algn="l">
              <a:buAutoNum type="arabicPeriod"/>
            </a:pPr>
            <a:r>
              <a:rPr lang="en-US" sz="2600" b="1" dirty="0">
                <a:solidFill>
                  <a:srgbClr val="FFFF00"/>
                </a:solidFill>
              </a:rPr>
              <a:t>STRESS</a:t>
            </a:r>
            <a:r>
              <a:rPr lang="en-US" sz="2600" b="1" dirty="0"/>
              <a:t> and Finding quality time </a:t>
            </a:r>
            <a:endParaRPr lang="en-US" sz="2600" b="1" dirty="0" smtClean="0"/>
          </a:p>
          <a:p>
            <a:pPr marL="457200" lvl="0" indent="-457200" algn="l">
              <a:buAutoNum type="arabicPeriod"/>
            </a:pPr>
            <a:r>
              <a:rPr lang="en-US" sz="2600" b="1" dirty="0">
                <a:solidFill>
                  <a:srgbClr val="FFFF00"/>
                </a:solidFill>
              </a:rPr>
              <a:t>NURTURING AND AFFECTION </a:t>
            </a:r>
            <a:r>
              <a:rPr lang="en-US" sz="2600" b="1" dirty="0" smtClean="0"/>
              <a:t>– Biblical Sexual purity</a:t>
            </a:r>
          </a:p>
          <a:p>
            <a:pPr marL="457200" lvl="0" indent="-457200" algn="l">
              <a:buAutoNum type="arabicPeriod"/>
            </a:pPr>
            <a:r>
              <a:rPr lang="en-US" sz="2600" b="1" dirty="0">
                <a:solidFill>
                  <a:srgbClr val="FFFF00"/>
                </a:solidFill>
              </a:rPr>
              <a:t>UNITY AND VISION </a:t>
            </a:r>
            <a:r>
              <a:rPr lang="en-US" sz="2600" b="1" dirty="0"/>
              <a:t>– common strategies for life</a:t>
            </a:r>
            <a:endParaRPr lang="en-US" sz="2600" dirty="0"/>
          </a:p>
        </p:txBody>
      </p:sp>
    </p:spTree>
    <p:extLst>
      <p:ext uri="{BB962C8B-B14F-4D97-AF65-F5344CB8AC3E}">
        <p14:creationId xmlns:p14="http://schemas.microsoft.com/office/powerpoint/2010/main" val="36383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612172"/>
            <a:ext cx="8534400" cy="4093428"/>
          </a:xfrm>
          <a:prstGeom prst="rect">
            <a:avLst/>
          </a:prstGeom>
        </p:spPr>
        <p:txBody>
          <a:bodyPr wrap="square">
            <a:spAutoFit/>
          </a:bodyPr>
          <a:lstStyle/>
          <a:p>
            <a:r>
              <a:rPr lang="en-US" sz="2600" dirty="0"/>
              <a:t> Be joyful always; </a:t>
            </a:r>
            <a:r>
              <a:rPr lang="en-US" sz="2600" baseline="30000" dirty="0"/>
              <a:t>17 </a:t>
            </a:r>
            <a:r>
              <a:rPr lang="en-US" sz="2600" dirty="0"/>
              <a:t> pray continually; </a:t>
            </a:r>
            <a:r>
              <a:rPr lang="en-US" sz="2600" baseline="30000" dirty="0"/>
              <a:t>18 </a:t>
            </a:r>
            <a:r>
              <a:rPr lang="en-US" sz="2600" dirty="0"/>
              <a:t> give thanks in all circumstances, for this is God's will for you in Christ Jesus. </a:t>
            </a:r>
            <a:r>
              <a:rPr lang="en-US" sz="2600" baseline="30000" dirty="0"/>
              <a:t>19 </a:t>
            </a:r>
            <a:r>
              <a:rPr lang="en-US" sz="2600" dirty="0"/>
              <a:t> Do not put out the Spirit's fire; </a:t>
            </a:r>
            <a:r>
              <a:rPr lang="en-US" sz="2600" baseline="30000" dirty="0"/>
              <a:t>20 </a:t>
            </a:r>
            <a:r>
              <a:rPr lang="en-US" sz="2600" dirty="0"/>
              <a:t> do not treat prophecies with contempt. </a:t>
            </a:r>
            <a:r>
              <a:rPr lang="en-US" sz="2600" baseline="30000" dirty="0"/>
              <a:t>21 </a:t>
            </a:r>
            <a:r>
              <a:rPr lang="en-US" sz="2600" dirty="0"/>
              <a:t> Test everything. Hold on to the good. </a:t>
            </a:r>
            <a:r>
              <a:rPr lang="en-US" sz="2600" baseline="30000" dirty="0"/>
              <a:t>22 </a:t>
            </a:r>
            <a:r>
              <a:rPr lang="en-US" sz="2600" dirty="0"/>
              <a:t> Avoid every kind of evil. </a:t>
            </a:r>
            <a:r>
              <a:rPr lang="en-US" sz="2600" baseline="30000" dirty="0"/>
              <a:t>23 </a:t>
            </a:r>
            <a:r>
              <a:rPr lang="en-US" sz="2600" dirty="0"/>
              <a:t> </a:t>
            </a:r>
            <a:r>
              <a:rPr lang="en-US" sz="2600" dirty="0">
                <a:solidFill>
                  <a:srgbClr val="FFFF00"/>
                </a:solidFill>
              </a:rPr>
              <a:t>May God </a:t>
            </a:r>
            <a:r>
              <a:rPr lang="en-US" sz="2600" dirty="0" smtClean="0">
                <a:solidFill>
                  <a:srgbClr val="FFFF00"/>
                </a:solidFill>
              </a:rPr>
              <a:t>Himself</a:t>
            </a:r>
            <a:r>
              <a:rPr lang="en-US" sz="2600" dirty="0">
                <a:solidFill>
                  <a:srgbClr val="FFFF00"/>
                </a:solidFill>
              </a:rPr>
              <a:t>, the God of peace, sanctify you through and through. May your whole spirit, soul and body be kept blameless </a:t>
            </a:r>
            <a:r>
              <a:rPr lang="en-US" sz="2600" dirty="0"/>
              <a:t>at the coming of our Lord Jesus Christ. </a:t>
            </a:r>
            <a:r>
              <a:rPr lang="en-US" sz="2600" baseline="30000" dirty="0"/>
              <a:t>24 </a:t>
            </a:r>
            <a:r>
              <a:rPr lang="en-US" sz="2600" dirty="0"/>
              <a:t> The </a:t>
            </a:r>
            <a:r>
              <a:rPr lang="en-US" sz="2600" dirty="0" smtClean="0"/>
              <a:t>One </a:t>
            </a:r>
            <a:r>
              <a:rPr lang="en-US" sz="2600" dirty="0"/>
              <a:t>who calls you is faithful and </a:t>
            </a:r>
            <a:r>
              <a:rPr lang="en-US" sz="2600" dirty="0" smtClean="0"/>
              <a:t>He </a:t>
            </a:r>
            <a:r>
              <a:rPr lang="en-US" sz="2600" dirty="0"/>
              <a:t>will do it. </a:t>
            </a:r>
            <a:endParaRPr lang="en-US" sz="2600" dirty="0" smtClean="0"/>
          </a:p>
          <a:p>
            <a:r>
              <a:rPr lang="en-US" sz="2600" b="1" dirty="0" smtClean="0"/>
              <a:t>1 </a:t>
            </a:r>
            <a:r>
              <a:rPr lang="en-US" sz="2600" b="1" dirty="0"/>
              <a:t>Thessalonians 5:16-24 (NIV) </a:t>
            </a:r>
            <a:endParaRPr lang="en-US" sz="2600" dirty="0"/>
          </a:p>
        </p:txBody>
      </p:sp>
      <p:sp>
        <p:nvSpPr>
          <p:cNvPr id="5" name="Title 1"/>
          <p:cNvSpPr txBox="1">
            <a:spLocks/>
          </p:cNvSpPr>
          <p:nvPr/>
        </p:nvSpPr>
        <p:spPr bwMode="auto">
          <a:xfrm>
            <a:off x="228600" y="152400"/>
            <a:ext cx="86106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200" b="1" kern="0" dirty="0" smtClean="0">
                <a:solidFill>
                  <a:srgbClr val="FFFF00"/>
                </a:solidFill>
                <a:effectLst>
                  <a:outerShdw blurRad="38100" dist="38100" dir="2700000" algn="tl">
                    <a:srgbClr val="000000">
                      <a:alpha val="43137"/>
                    </a:srgbClr>
                  </a:outerShdw>
                </a:effectLst>
              </a:rPr>
              <a:t>Conflicts Almost always Involve Our Feelings  </a:t>
            </a:r>
          </a:p>
          <a:p>
            <a:pPr algn="ctr"/>
            <a:r>
              <a:rPr lang="en-US" sz="3200" b="1" kern="0" dirty="0" smtClean="0">
                <a:solidFill>
                  <a:srgbClr val="FFFF00"/>
                </a:solidFill>
                <a:effectLst>
                  <a:outerShdw blurRad="38100" dist="38100" dir="2700000" algn="tl">
                    <a:srgbClr val="000000">
                      <a:alpha val="43137"/>
                    </a:srgbClr>
                  </a:outerShdw>
                </a:effectLst>
              </a:rPr>
              <a:t>Having Our Emotions Sanctified Is Critical </a:t>
            </a:r>
            <a:endParaRPr lang="en-US" sz="32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685800" y="1607403"/>
            <a:ext cx="7924800" cy="830997"/>
          </a:xfrm>
          <a:prstGeom prst="rect">
            <a:avLst/>
          </a:prstGeom>
        </p:spPr>
        <p:txBody>
          <a:bodyPr wrap="square">
            <a:spAutoFit/>
          </a:bodyPr>
          <a:lstStyle/>
          <a:p>
            <a:pPr algn="l"/>
            <a:r>
              <a:rPr lang="en-US" b="1" u="sng" dirty="0" smtClean="0">
                <a:solidFill>
                  <a:srgbClr val="FFFF00"/>
                </a:solidFill>
              </a:rPr>
              <a:t>REMEMBER : - impact </a:t>
            </a:r>
            <a:r>
              <a:rPr lang="en-US" b="1" u="sng" dirty="0">
                <a:solidFill>
                  <a:srgbClr val="FFFF00"/>
                </a:solidFill>
              </a:rPr>
              <a:t>the crisis in harmony with the will of God.</a:t>
            </a:r>
            <a:r>
              <a:rPr lang="en-US" b="1" dirty="0">
                <a:solidFill>
                  <a:srgbClr val="FFFF00"/>
                </a:solidFill>
              </a:rPr>
              <a:t> </a:t>
            </a:r>
            <a:r>
              <a:rPr lang="en-US" b="1" dirty="0" smtClean="0">
                <a:solidFill>
                  <a:srgbClr val="FFFF00"/>
                </a:solidFill>
              </a:rPr>
              <a:t>  (GIVE ME SOMETHING TO WORK WITH) </a:t>
            </a:r>
            <a:endParaRPr lang="en-US" dirty="0"/>
          </a:p>
        </p:txBody>
      </p:sp>
    </p:spTree>
    <p:extLst>
      <p:ext uri="{BB962C8B-B14F-4D97-AF65-F5344CB8AC3E}">
        <p14:creationId xmlns:p14="http://schemas.microsoft.com/office/powerpoint/2010/main" val="237087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8763000" cy="3816429"/>
          </a:xfrm>
          <a:prstGeom prst="rect">
            <a:avLst/>
          </a:prstGeom>
        </p:spPr>
        <p:txBody>
          <a:bodyPr wrap="square">
            <a:spAutoFit/>
          </a:bodyPr>
          <a:lstStyle/>
          <a:p>
            <a:r>
              <a:rPr lang="en-US" sz="2200" dirty="0"/>
              <a:t>Who is wise and understanding among you? Let him show it by his good life, by deeds done in the humility that comes from wisdom. 14  But if you harbor bitter envy and selfish ambition in your hearts, do not boast about it or deny the truth. 15  Such "wisdom" does not come down from heaven but is earthly, unspiritual, of the devil. 16  </a:t>
            </a:r>
            <a:r>
              <a:rPr lang="en-US" sz="2200" b="1" dirty="0">
                <a:solidFill>
                  <a:srgbClr val="FFFF00"/>
                </a:solidFill>
              </a:rPr>
              <a:t>For where you have envy and selfish ambition, there you find disorder and every evil practice</a:t>
            </a:r>
            <a:r>
              <a:rPr lang="en-US" sz="2200" dirty="0"/>
              <a:t>. </a:t>
            </a:r>
            <a:r>
              <a:rPr lang="en-US" sz="2200" dirty="0" smtClean="0"/>
              <a:t>(CONFLICT) 17  </a:t>
            </a:r>
            <a:r>
              <a:rPr lang="en-US" sz="2200" dirty="0"/>
              <a:t>But the wisdom that comes from heaven is first of all pure; then peace-loving, considerate, </a:t>
            </a:r>
            <a:r>
              <a:rPr lang="en-US" sz="2200" dirty="0" smtClean="0"/>
              <a:t>submissive (easily entreated), </a:t>
            </a:r>
            <a:r>
              <a:rPr lang="en-US" sz="2200" dirty="0"/>
              <a:t>full of mercy and good fruit, impartial and sincere. 18  Peacemakers who sow in peace raise a harvest of righteousness. James 3:13-18 (NIV)</a:t>
            </a:r>
          </a:p>
        </p:txBody>
      </p:sp>
      <p:sp>
        <p:nvSpPr>
          <p:cNvPr id="5" name="Title 1"/>
          <p:cNvSpPr txBox="1">
            <a:spLocks/>
          </p:cNvSpPr>
          <p:nvPr/>
        </p:nvSpPr>
        <p:spPr bwMode="auto">
          <a:xfrm>
            <a:off x="495300" y="152400"/>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Having Our Emotions Sanctified </a:t>
            </a:r>
            <a:endParaRPr lang="en-US" sz="3600"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04800" y="5569803"/>
            <a:ext cx="8458200" cy="830997"/>
          </a:xfrm>
          <a:prstGeom prst="rect">
            <a:avLst/>
          </a:prstGeom>
        </p:spPr>
        <p:txBody>
          <a:bodyPr wrap="square">
            <a:spAutoFit/>
          </a:bodyPr>
          <a:lstStyle/>
          <a:p>
            <a:r>
              <a:rPr lang="en-US" dirty="0">
                <a:solidFill>
                  <a:srgbClr val="FFFF00"/>
                </a:solidFill>
              </a:rPr>
              <a:t>A generous person will prosper; whoever refreshes </a:t>
            </a:r>
            <a:endParaRPr lang="en-US" dirty="0" smtClean="0">
              <a:solidFill>
                <a:srgbClr val="FFFF00"/>
              </a:solidFill>
            </a:endParaRPr>
          </a:p>
          <a:p>
            <a:r>
              <a:rPr lang="en-US" dirty="0" smtClean="0">
                <a:solidFill>
                  <a:srgbClr val="FFFF00"/>
                </a:solidFill>
              </a:rPr>
              <a:t>others </a:t>
            </a:r>
            <a:r>
              <a:rPr lang="en-US" dirty="0">
                <a:solidFill>
                  <a:srgbClr val="FFFF00"/>
                </a:solidFill>
              </a:rPr>
              <a:t>will be refreshed</a:t>
            </a:r>
            <a:r>
              <a:rPr lang="en-US" dirty="0" smtClean="0">
                <a:solidFill>
                  <a:srgbClr val="FFFF00"/>
                </a:solidFill>
              </a:rPr>
              <a:t>. Proverbs 11:25 </a:t>
            </a:r>
            <a:endParaRPr lang="en-US" dirty="0">
              <a:solidFill>
                <a:srgbClr val="FFFF00"/>
              </a:solidFill>
            </a:endParaRPr>
          </a:p>
        </p:txBody>
      </p:sp>
    </p:spTree>
    <p:extLst>
      <p:ext uri="{BB962C8B-B14F-4D97-AF65-F5344CB8AC3E}">
        <p14:creationId xmlns:p14="http://schemas.microsoft.com/office/powerpoint/2010/main" val="150695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0305"/>
            <a:ext cx="8534400" cy="150810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How </a:t>
            </a:r>
            <a:r>
              <a:rPr lang="en-US" sz="44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We Are Created</a:t>
            </a:r>
            <a:endParaRPr lang="en-US" sz="44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a:p>
            <a:r>
              <a:rPr lang="en-US" b="1" dirty="0" smtClean="0">
                <a:ln w="11430"/>
                <a:solidFill>
                  <a:schemeClr val="accent3"/>
                </a:solidFill>
                <a:effectLst>
                  <a:glow rad="101600">
                    <a:schemeClr val="accent6">
                      <a:satMod val="175000"/>
                      <a:alpha val="40000"/>
                    </a:schemeClr>
                  </a:glow>
                  <a:outerShdw blurRad="50800" dist="39000" dir="5460000" algn="tl">
                    <a:srgbClr val="000000">
                      <a:alpha val="38000"/>
                    </a:srgbClr>
                  </a:outerShdw>
                </a:effectLst>
              </a:rPr>
              <a:t>(No body can really agree on </a:t>
            </a:r>
          </a:p>
          <a:p>
            <a:r>
              <a:rPr lang="en-US" b="1" dirty="0" smtClean="0">
                <a:ln w="11430"/>
                <a:solidFill>
                  <a:schemeClr val="accent3"/>
                </a:solidFill>
                <a:effectLst>
                  <a:glow rad="101600">
                    <a:schemeClr val="accent6">
                      <a:satMod val="175000"/>
                      <a:alpha val="40000"/>
                    </a:schemeClr>
                  </a:glow>
                  <a:outerShdw blurRad="50800" dist="39000" dir="5460000" algn="tl">
                    <a:srgbClr val="000000">
                      <a:alpha val="38000"/>
                    </a:srgbClr>
                  </a:outerShdw>
                </a:effectLst>
              </a:rPr>
              <a:t>how to Diagram this) </a:t>
            </a:r>
            <a:endParaRPr lang="en-US" b="1" dirty="0">
              <a:ln w="11430"/>
              <a:solidFill>
                <a:schemeClr val="accent3"/>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4098" name="Picture 2" descr="body-mind-spirit-soul – Epidauria – Holistic Wellness Center"/>
          <p:cNvPicPr>
            <a:picLocks noChangeAspect="1" noChangeArrowheads="1"/>
          </p:cNvPicPr>
          <p:nvPr/>
        </p:nvPicPr>
        <p:blipFill rotWithShape="1">
          <a:blip r:embed="rId2">
            <a:extLst>
              <a:ext uri="{28A0092B-C50C-407E-A947-70E740481C1C}">
                <a14:useLocalDpi xmlns:a14="http://schemas.microsoft.com/office/drawing/2010/main" val="0"/>
              </a:ext>
            </a:extLst>
          </a:blip>
          <a:srcRect l="10258" t="5823" r="7018" b="13944"/>
          <a:stretch/>
        </p:blipFill>
        <p:spPr bwMode="auto">
          <a:xfrm>
            <a:off x="3429000" y="1554563"/>
            <a:ext cx="4918174" cy="47700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600200"/>
            <a:ext cx="3886200" cy="1569660"/>
          </a:xfrm>
          <a:prstGeom prst="rect">
            <a:avLst/>
          </a:prstGeom>
          <a:noFill/>
        </p:spPr>
        <p:txBody>
          <a:bodyPr wrap="square" rtlCol="0">
            <a:spAutoFit/>
          </a:bodyPr>
          <a:lstStyle/>
          <a:p>
            <a:pPr marL="457200" indent="-457200" algn="l">
              <a:buAutoNum type="arabicPeriod"/>
            </a:pPr>
            <a:r>
              <a:rPr lang="en-US" sz="3200" dirty="0" smtClean="0"/>
              <a:t>Body</a:t>
            </a:r>
          </a:p>
          <a:p>
            <a:pPr marL="457200" indent="-457200" algn="l">
              <a:buAutoNum type="arabicPeriod"/>
            </a:pPr>
            <a:r>
              <a:rPr lang="en-US" sz="3200" dirty="0" smtClean="0"/>
              <a:t>Mind/ </a:t>
            </a:r>
            <a:r>
              <a:rPr lang="en-US" sz="3200" dirty="0" smtClean="0">
                <a:solidFill>
                  <a:srgbClr val="FF0000"/>
                </a:solidFill>
              </a:rPr>
              <a:t>Heart</a:t>
            </a:r>
            <a:r>
              <a:rPr lang="en-US" sz="3200" dirty="0" smtClean="0"/>
              <a:t>/ </a:t>
            </a:r>
            <a:r>
              <a:rPr lang="en-US" sz="3200" dirty="0" smtClean="0">
                <a:solidFill>
                  <a:srgbClr val="FFFF00"/>
                </a:solidFill>
              </a:rPr>
              <a:t>Soul</a:t>
            </a:r>
            <a:r>
              <a:rPr lang="en-US" sz="3200" dirty="0" smtClean="0"/>
              <a:t> </a:t>
            </a:r>
          </a:p>
          <a:p>
            <a:pPr marL="457200" indent="-457200" algn="l">
              <a:buAutoNum type="arabicPeriod"/>
            </a:pPr>
            <a:r>
              <a:rPr lang="en-US" sz="3200" dirty="0" smtClean="0"/>
              <a:t>Spirit </a:t>
            </a:r>
            <a:endParaRPr lang="en-US" sz="3200" dirty="0"/>
          </a:p>
        </p:txBody>
      </p:sp>
      <p:pic>
        <p:nvPicPr>
          <p:cNvPr id="4099" name="Picture 3" descr="C:\Users\donne\AppData\Local\Microsoft\Windows\INetCache\IE\ICGNP59M\heart-308506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140492"/>
            <a:ext cx="686892" cy="6381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67200" y="3230964"/>
            <a:ext cx="1600200" cy="369332"/>
          </a:xfrm>
          <a:prstGeom prst="rect">
            <a:avLst/>
          </a:prstGeom>
          <a:noFill/>
        </p:spPr>
        <p:txBody>
          <a:bodyPr wrap="square" rtlCol="0">
            <a:spAutoFit/>
          </a:bodyPr>
          <a:lstStyle/>
          <a:p>
            <a:r>
              <a:rPr lang="en-US" sz="1800" b="1" dirty="0" smtClean="0">
                <a:effectLst>
                  <a:outerShdw blurRad="38100" dist="38100" dir="2700000" algn="tl">
                    <a:srgbClr val="000000">
                      <a:alpha val="43137"/>
                    </a:srgbClr>
                  </a:outerShdw>
                </a:effectLst>
              </a:rPr>
              <a:t>Emotions</a:t>
            </a:r>
            <a:endParaRPr lang="en-US" sz="1800" b="1" dirty="0">
              <a:effectLst>
                <a:outerShdw blurRad="38100" dist="38100" dir="2700000" algn="tl">
                  <a:srgbClr val="000000">
                    <a:alpha val="43137"/>
                  </a:srgbClr>
                </a:outerShdw>
              </a:effectLst>
            </a:endParaRPr>
          </a:p>
        </p:txBody>
      </p:sp>
      <p:sp>
        <p:nvSpPr>
          <p:cNvPr id="7" name="TextBox 6"/>
          <p:cNvSpPr txBox="1"/>
          <p:nvPr/>
        </p:nvSpPr>
        <p:spPr>
          <a:xfrm>
            <a:off x="5181600" y="3199542"/>
            <a:ext cx="1600200" cy="369332"/>
          </a:xfrm>
          <a:prstGeom prst="rect">
            <a:avLst/>
          </a:prstGeom>
          <a:noFill/>
        </p:spPr>
        <p:txBody>
          <a:bodyPr wrap="square" rtlCol="0">
            <a:spAutoFit/>
          </a:bodyPr>
          <a:lstStyle/>
          <a:p>
            <a:r>
              <a:rPr lang="en-US" sz="1800" b="1" dirty="0" smtClean="0">
                <a:effectLst>
                  <a:outerShdw blurRad="38100" dist="38100" dir="2700000" algn="tl">
                    <a:srgbClr val="000000">
                      <a:alpha val="43137"/>
                    </a:srgbClr>
                  </a:outerShdw>
                </a:effectLst>
              </a:rPr>
              <a:t>Heart</a:t>
            </a:r>
            <a:endParaRPr lang="en-US" sz="1800" b="1" dirty="0">
              <a:effectLst>
                <a:outerShdw blurRad="38100" dist="38100" dir="2700000" algn="tl">
                  <a:srgbClr val="000000">
                    <a:alpha val="43137"/>
                  </a:srgbClr>
                </a:outerShdw>
              </a:effectLst>
            </a:endParaRPr>
          </a:p>
        </p:txBody>
      </p:sp>
      <p:sp>
        <p:nvSpPr>
          <p:cNvPr id="8" name="TextBox 7"/>
          <p:cNvSpPr txBox="1"/>
          <p:nvPr/>
        </p:nvSpPr>
        <p:spPr>
          <a:xfrm rot="19919285">
            <a:off x="6553442" y="5921927"/>
            <a:ext cx="1828800" cy="457200"/>
          </a:xfrm>
          <a:prstGeom prst="rect">
            <a:avLst/>
          </a:prstGeom>
          <a:noFill/>
        </p:spPr>
        <p:txBody>
          <a:bodyPr wrap="square" rtlCol="0">
            <a:spAutoFit/>
          </a:bodyPr>
          <a:lstStyle/>
          <a:p>
            <a:r>
              <a:rPr lang="en-US" dirty="0" smtClean="0"/>
              <a:t>INFORMS</a:t>
            </a:r>
            <a:endParaRPr lang="en-US" dirty="0"/>
          </a:p>
        </p:txBody>
      </p:sp>
      <p:sp>
        <p:nvSpPr>
          <p:cNvPr id="9" name="Curved Up Arrow 8"/>
          <p:cNvSpPr/>
          <p:nvPr/>
        </p:nvSpPr>
        <p:spPr bwMode="auto">
          <a:xfrm rot="16878679">
            <a:off x="7661374" y="5426035"/>
            <a:ext cx="1371600" cy="685800"/>
          </a:xfrm>
          <a:prstGeom prst="curvedUp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TextBox 11"/>
          <p:cNvSpPr txBox="1"/>
          <p:nvPr/>
        </p:nvSpPr>
        <p:spPr>
          <a:xfrm rot="19919285">
            <a:off x="7221910" y="2292989"/>
            <a:ext cx="1828800" cy="707886"/>
          </a:xfrm>
          <a:prstGeom prst="rect">
            <a:avLst/>
          </a:prstGeom>
          <a:noFill/>
        </p:spPr>
        <p:txBody>
          <a:bodyPr wrap="square" rtlCol="0">
            <a:spAutoFit/>
          </a:bodyPr>
          <a:lstStyle/>
          <a:p>
            <a:r>
              <a:rPr lang="en-US" sz="2000" dirty="0" smtClean="0"/>
              <a:t>HAS</a:t>
            </a:r>
          </a:p>
          <a:p>
            <a:r>
              <a:rPr lang="en-US" sz="2000" dirty="0" smtClean="0"/>
              <a:t>AFFECTIONS</a:t>
            </a:r>
            <a:endParaRPr lang="en-US" sz="2000" dirty="0"/>
          </a:p>
        </p:txBody>
      </p:sp>
      <p:sp>
        <p:nvSpPr>
          <p:cNvPr id="10" name="Right Arrow 9"/>
          <p:cNvSpPr/>
          <p:nvPr/>
        </p:nvSpPr>
        <p:spPr bwMode="auto">
          <a:xfrm rot="9038763">
            <a:off x="6284657" y="2907404"/>
            <a:ext cx="1476116" cy="304800"/>
          </a:xfrm>
          <a:prstGeom prst="rightArrow">
            <a:avLst/>
          </a:prstGeom>
          <a:solidFill>
            <a:srgbClr val="FFFF00"/>
          </a:solidFill>
          <a:ln>
            <a:solidFill>
              <a:schemeClr val="accent4">
                <a:lumMod val="10000"/>
              </a:schemeClr>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3733800" y="4876800"/>
            <a:ext cx="1600200" cy="400110"/>
          </a:xfrm>
          <a:prstGeom prst="rect">
            <a:avLst/>
          </a:prstGeom>
          <a:noFill/>
        </p:spPr>
        <p:txBody>
          <a:bodyPr wrap="square" rtlCol="0">
            <a:spAutoFit/>
          </a:bodyPr>
          <a:lstStyle/>
          <a:p>
            <a:r>
              <a:rPr lang="en-US" sz="2000" b="1" dirty="0" smtClean="0"/>
              <a:t>Flesh</a:t>
            </a:r>
            <a:endParaRPr lang="en-US" sz="2000" b="1" dirty="0"/>
          </a:p>
        </p:txBody>
      </p:sp>
      <p:sp>
        <p:nvSpPr>
          <p:cNvPr id="11" name="Rectangle 10"/>
          <p:cNvSpPr/>
          <p:nvPr/>
        </p:nvSpPr>
        <p:spPr>
          <a:xfrm>
            <a:off x="228600" y="3200400"/>
            <a:ext cx="3048000" cy="2677656"/>
          </a:xfrm>
          <a:prstGeom prst="rect">
            <a:avLst/>
          </a:prstGeom>
        </p:spPr>
        <p:txBody>
          <a:bodyPr wrap="square">
            <a:spAutoFit/>
          </a:bodyPr>
          <a:lstStyle/>
          <a:p>
            <a:r>
              <a:rPr lang="en-US" dirty="0"/>
              <a:t> Love the </a:t>
            </a:r>
            <a:r>
              <a:rPr lang="en-US" cap="small" dirty="0"/>
              <a:t>LORD</a:t>
            </a:r>
            <a:r>
              <a:rPr lang="en-US" dirty="0"/>
              <a:t> your God with all your heart and with all your soul and with all your strength. </a:t>
            </a:r>
            <a:r>
              <a:rPr lang="en-US" b="1" dirty="0"/>
              <a:t>Deuteronomy </a:t>
            </a:r>
            <a:r>
              <a:rPr lang="en-US" b="1" dirty="0" smtClean="0"/>
              <a:t>6:5</a:t>
            </a:r>
            <a:r>
              <a:rPr lang="en-US" dirty="0"/>
              <a:t/>
            </a:r>
            <a:br>
              <a:rPr lang="en-US" dirty="0"/>
            </a:br>
            <a:endParaRPr lang="en-US" dirty="0"/>
          </a:p>
        </p:txBody>
      </p:sp>
      <p:sp>
        <p:nvSpPr>
          <p:cNvPr id="17" name="TextBox 16"/>
          <p:cNvSpPr txBox="1"/>
          <p:nvPr/>
        </p:nvSpPr>
        <p:spPr>
          <a:xfrm>
            <a:off x="4250110" y="6019800"/>
            <a:ext cx="1828800" cy="830997"/>
          </a:xfrm>
          <a:prstGeom prst="rect">
            <a:avLst/>
          </a:prstGeom>
          <a:noFill/>
        </p:spPr>
        <p:txBody>
          <a:bodyPr wrap="square" rtlCol="0">
            <a:spAutoFit/>
          </a:bodyPr>
          <a:lstStyle/>
          <a:p>
            <a:r>
              <a:rPr lang="en-US" sz="1600" b="1" dirty="0" smtClean="0"/>
              <a:t>TIES TO WHAT THE HEART LOVES</a:t>
            </a:r>
            <a:endParaRPr lang="en-US" sz="1600" b="1" dirty="0"/>
          </a:p>
        </p:txBody>
      </p:sp>
      <p:sp>
        <p:nvSpPr>
          <p:cNvPr id="18" name="Right Arrow 17"/>
          <p:cNvSpPr/>
          <p:nvPr/>
        </p:nvSpPr>
        <p:spPr bwMode="auto">
          <a:xfrm rot="17265455">
            <a:off x="4633118" y="5101038"/>
            <a:ext cx="1633880" cy="304800"/>
          </a:xfrm>
          <a:prstGeom prst="rightArrow">
            <a:avLst/>
          </a:prstGeom>
          <a:solidFill>
            <a:srgbClr val="FFFF00"/>
          </a:solidFill>
          <a:ln>
            <a:solidFill>
              <a:schemeClr val="accent4">
                <a:lumMod val="10000"/>
              </a:schemeClr>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 name="Rectangle 1"/>
          <p:cNvSpPr/>
          <p:nvPr/>
        </p:nvSpPr>
        <p:spPr>
          <a:xfrm>
            <a:off x="-228600" y="5593140"/>
            <a:ext cx="4572000" cy="1569660"/>
          </a:xfrm>
          <a:prstGeom prst="rect">
            <a:avLst/>
          </a:prstGeom>
        </p:spPr>
        <p:txBody>
          <a:bodyPr>
            <a:spAutoFit/>
          </a:bodyPr>
          <a:lstStyle/>
          <a:p>
            <a:r>
              <a:rPr lang="en-US" dirty="0" smtClean="0">
                <a:solidFill>
                  <a:srgbClr val="FFFF00"/>
                </a:solidFill>
              </a:rPr>
              <a:t>For </a:t>
            </a:r>
            <a:r>
              <a:rPr lang="en-US" dirty="0">
                <a:solidFill>
                  <a:srgbClr val="FFFF00"/>
                </a:solidFill>
              </a:rPr>
              <a:t>where your treasure is, there your heart will be also. </a:t>
            </a:r>
            <a:r>
              <a:rPr lang="en-US" b="1" dirty="0">
                <a:solidFill>
                  <a:srgbClr val="FFFF00"/>
                </a:solidFill>
              </a:rPr>
              <a:t>Matthew 6:21 (NIV) </a:t>
            </a:r>
            <a:r>
              <a:rPr lang="en-US" dirty="0">
                <a:solidFill>
                  <a:srgbClr val="FFFF00"/>
                </a:solidFill>
              </a:rPr>
              <a:t/>
            </a:r>
            <a:br>
              <a:rPr lang="en-US" dirty="0">
                <a:solidFill>
                  <a:srgbClr val="FFFF00"/>
                </a:solidFill>
              </a:rPr>
            </a:br>
            <a:endParaRPr lang="en-US" dirty="0">
              <a:solidFill>
                <a:srgbClr val="FFFF00"/>
              </a:solidFill>
            </a:endParaRPr>
          </a:p>
        </p:txBody>
      </p:sp>
      <p:sp>
        <p:nvSpPr>
          <p:cNvPr id="19" name="TextBox 18"/>
          <p:cNvSpPr txBox="1"/>
          <p:nvPr/>
        </p:nvSpPr>
        <p:spPr>
          <a:xfrm>
            <a:off x="5105400" y="3739526"/>
            <a:ext cx="1600200" cy="400110"/>
          </a:xfrm>
          <a:prstGeom prst="rect">
            <a:avLst/>
          </a:prstGeom>
          <a:noFill/>
        </p:spPr>
        <p:txBody>
          <a:bodyPr wrap="square" rtlCol="0">
            <a:spAutoFit/>
          </a:bodyPr>
          <a:lstStyle/>
          <a:p>
            <a:r>
              <a:rPr lang="en-US" sz="2000" b="1" dirty="0" smtClean="0">
                <a:solidFill>
                  <a:schemeClr val="accent4">
                    <a:lumMod val="10000"/>
                  </a:schemeClr>
                </a:solidFill>
              </a:rPr>
              <a:t>WILL</a:t>
            </a:r>
            <a:endParaRPr lang="en-US" sz="2000" b="1" dirty="0">
              <a:solidFill>
                <a:schemeClr val="accent4">
                  <a:lumMod val="10000"/>
                </a:schemeClr>
              </a:solidFill>
            </a:endParaRPr>
          </a:p>
        </p:txBody>
      </p:sp>
    </p:spTree>
    <p:extLst>
      <p:ext uri="{BB962C8B-B14F-4D97-AF65-F5344CB8AC3E}">
        <p14:creationId xmlns:p14="http://schemas.microsoft.com/office/powerpoint/2010/main" val="163685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animBg="1"/>
      <p:bldP spid="12" grpId="0"/>
      <p:bldP spid="10" grpId="0" animBg="1"/>
      <p:bldP spid="11" grpId="0"/>
      <p:bldP spid="17" grpId="0"/>
      <p:bldP spid="18"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1888" y="152400"/>
            <a:ext cx="8458200" cy="584775"/>
          </a:xfrm>
          <a:prstGeom prst="rect">
            <a:avLst/>
          </a:prstGeom>
          <a:solidFill>
            <a:schemeClr val="accent1">
              <a:alpha val="47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 Critical Functions of The Mind/Heart </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pic>
        <p:nvPicPr>
          <p:cNvPr id="3074" name="Picture 2" descr="Scientists say your “mind&quot; isn't confined to your brain, or eve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737175"/>
            <a:ext cx="3793067" cy="2133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onne\AppData\Local\Microsoft\Windows\INetCache\IE\ICGNP59M\heart-308506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2699" y="850551"/>
            <a:ext cx="1394354" cy="1295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2667000"/>
            <a:ext cx="3200400" cy="2246769"/>
          </a:xfrm>
          <a:prstGeom prst="rect">
            <a:avLst/>
          </a:prstGeom>
          <a:noFill/>
        </p:spPr>
        <p:txBody>
          <a:bodyPr wrap="square" rtlCol="0">
            <a:spAutoFit/>
          </a:bodyPr>
          <a:lstStyle/>
          <a:p>
            <a:pPr algn="l"/>
            <a:r>
              <a:rPr lang="en-US" sz="2000" b="1" dirty="0" smtClean="0">
                <a:solidFill>
                  <a:srgbClr val="FFFF00"/>
                </a:solidFill>
              </a:rPr>
              <a:t>The Mind  - INFORMS - Gather’s </a:t>
            </a:r>
          </a:p>
          <a:p>
            <a:pPr algn="l"/>
            <a:r>
              <a:rPr lang="en-US" sz="2000" b="1" dirty="0" smtClean="0">
                <a:solidFill>
                  <a:srgbClr val="FFFF00"/>
                </a:solidFill>
              </a:rPr>
              <a:t>Facts/ truths  </a:t>
            </a:r>
            <a:r>
              <a:rPr lang="en-US" sz="2000" dirty="0" smtClean="0"/>
              <a:t>– receives information – Categorizes the importance and needs and impact of these </a:t>
            </a:r>
          </a:p>
          <a:p>
            <a:pPr algn="l"/>
            <a:r>
              <a:rPr lang="en-US" sz="2000" dirty="0" smtClean="0"/>
              <a:t>Facts/truths</a:t>
            </a:r>
            <a:endParaRPr lang="en-US" sz="2000" dirty="0"/>
          </a:p>
        </p:txBody>
      </p:sp>
      <p:sp>
        <p:nvSpPr>
          <p:cNvPr id="9" name="TextBox 8"/>
          <p:cNvSpPr txBox="1"/>
          <p:nvPr/>
        </p:nvSpPr>
        <p:spPr>
          <a:xfrm>
            <a:off x="5824776" y="2280445"/>
            <a:ext cx="2945312" cy="3170099"/>
          </a:xfrm>
          <a:prstGeom prst="rect">
            <a:avLst/>
          </a:prstGeom>
          <a:noFill/>
        </p:spPr>
        <p:txBody>
          <a:bodyPr wrap="square" rtlCol="0">
            <a:spAutoFit/>
          </a:bodyPr>
          <a:lstStyle/>
          <a:p>
            <a:r>
              <a:rPr lang="en-US" sz="2000" b="1" dirty="0" smtClean="0">
                <a:solidFill>
                  <a:srgbClr val="FFFF00"/>
                </a:solidFill>
              </a:rPr>
              <a:t>The Heart  chooses - consents or rejects  to the facts  and goes out after the desired object  (treasure) with AFFECTIONS -</a:t>
            </a:r>
            <a:r>
              <a:rPr lang="en-US" sz="2000" dirty="0" smtClean="0"/>
              <a:t>presented by the MIND – The heart </a:t>
            </a:r>
            <a:r>
              <a:rPr lang="en-US" sz="2000" u="sng" dirty="0" smtClean="0"/>
              <a:t>loves</a:t>
            </a:r>
            <a:r>
              <a:rPr lang="en-US" sz="2000" dirty="0" smtClean="0"/>
              <a:t> or </a:t>
            </a:r>
            <a:r>
              <a:rPr lang="en-US" sz="2000" u="sng" dirty="0" smtClean="0"/>
              <a:t>despises </a:t>
            </a:r>
            <a:r>
              <a:rPr lang="en-US" sz="2000" dirty="0" smtClean="0"/>
              <a:t>based on this information</a:t>
            </a:r>
            <a:endParaRPr lang="en-US" sz="2000" dirty="0"/>
          </a:p>
        </p:txBody>
      </p:sp>
      <p:sp>
        <p:nvSpPr>
          <p:cNvPr id="8" name="Right Arrow 7"/>
          <p:cNvSpPr/>
          <p:nvPr/>
        </p:nvSpPr>
        <p:spPr bwMode="auto">
          <a:xfrm rot="19878192">
            <a:off x="583846" y="2038107"/>
            <a:ext cx="1304574" cy="484676"/>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rot="11840127">
            <a:off x="5753099" y="1561637"/>
            <a:ext cx="2133600" cy="484676"/>
          </a:xfrm>
          <a:prstGeom prst="rightArrow">
            <a:avLst/>
          </a:prstGeom>
          <a:solidFill>
            <a:srgbClr val="FFFF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a:xfrm>
            <a:off x="47769" y="6019800"/>
            <a:ext cx="9172431" cy="461665"/>
          </a:xfrm>
          <a:prstGeom prst="rect">
            <a:avLst/>
          </a:prstGeom>
        </p:spPr>
        <p:txBody>
          <a:bodyPr wrap="square">
            <a:spAutoFit/>
          </a:bodyPr>
          <a:lstStyle/>
          <a:p>
            <a:r>
              <a:rPr lang="en-US" dirty="0" smtClean="0"/>
              <a:t>For </a:t>
            </a:r>
            <a:r>
              <a:rPr lang="en-US" dirty="0"/>
              <a:t>as he </a:t>
            </a:r>
            <a:r>
              <a:rPr lang="en-US" b="1" dirty="0">
                <a:solidFill>
                  <a:srgbClr val="FFFF00"/>
                </a:solidFill>
              </a:rPr>
              <a:t>thinks</a:t>
            </a:r>
            <a:r>
              <a:rPr lang="en-US" dirty="0"/>
              <a:t> in his </a:t>
            </a:r>
            <a:r>
              <a:rPr lang="en-US" b="1" dirty="0">
                <a:solidFill>
                  <a:srgbClr val="FFFF00"/>
                </a:solidFill>
              </a:rPr>
              <a:t>heart</a:t>
            </a:r>
            <a:r>
              <a:rPr lang="en-US" dirty="0"/>
              <a:t>, so is he. </a:t>
            </a:r>
            <a:r>
              <a:rPr lang="en-US" b="1" dirty="0" smtClean="0"/>
              <a:t>Proverbs 23:7</a:t>
            </a:r>
            <a:endParaRPr lang="en-US" dirty="0"/>
          </a:p>
        </p:txBody>
      </p:sp>
      <p:sp>
        <p:nvSpPr>
          <p:cNvPr id="11" name="TextBox 10"/>
          <p:cNvSpPr txBox="1"/>
          <p:nvPr/>
        </p:nvSpPr>
        <p:spPr>
          <a:xfrm>
            <a:off x="2971800" y="4267200"/>
            <a:ext cx="2940710" cy="1631216"/>
          </a:xfrm>
          <a:prstGeom prst="rect">
            <a:avLst/>
          </a:prstGeom>
          <a:noFill/>
        </p:spPr>
        <p:txBody>
          <a:bodyPr wrap="square" rtlCol="0">
            <a:spAutoFit/>
          </a:bodyPr>
          <a:lstStyle/>
          <a:p>
            <a:r>
              <a:rPr lang="en-US" sz="2000" dirty="0" smtClean="0"/>
              <a:t>The Emotions </a:t>
            </a:r>
          </a:p>
          <a:p>
            <a:r>
              <a:rPr lang="en-US" sz="2000" dirty="0" smtClean="0"/>
              <a:t>Have Feelings about these facts/truths</a:t>
            </a:r>
          </a:p>
          <a:p>
            <a:r>
              <a:rPr lang="en-US" sz="2000" dirty="0" smtClean="0"/>
              <a:t>BUT THEY ARE NOT FAITH OR VIRTUOUS </a:t>
            </a:r>
            <a:endParaRPr lang="en-US" sz="2000" dirty="0"/>
          </a:p>
        </p:txBody>
      </p:sp>
      <p:pic>
        <p:nvPicPr>
          <p:cNvPr id="3078" name="Picture 6" descr="Mind/Body Connection: How Emotions Affect Healt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40" t="26889" r="31841" b="31420"/>
          <a:stretch/>
        </p:blipFill>
        <p:spPr bwMode="auto">
          <a:xfrm>
            <a:off x="3474596" y="2846782"/>
            <a:ext cx="1935117" cy="126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9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503944"/>
            <a:ext cx="8229600" cy="3970318"/>
          </a:xfrm>
          <a:prstGeom prst="rect">
            <a:avLst/>
          </a:prstGeom>
        </p:spPr>
        <p:txBody>
          <a:bodyPr wrap="square">
            <a:spAutoFit/>
          </a:bodyPr>
          <a:lstStyle/>
          <a:p>
            <a:pPr algn="l"/>
            <a:r>
              <a:rPr lang="en-US" sz="2800" dirty="0" smtClean="0"/>
              <a:t>That </a:t>
            </a:r>
            <a:r>
              <a:rPr lang="en-US" sz="2800" dirty="0"/>
              <a:t>if you confess with your </a:t>
            </a:r>
            <a:r>
              <a:rPr lang="en-US" sz="2800" dirty="0" smtClean="0"/>
              <a:t>mouth (ACTIVATED FAITH), </a:t>
            </a:r>
            <a:r>
              <a:rPr lang="en-US" sz="2800" dirty="0"/>
              <a:t>"Jesus is Lord," and believe in your heart that God raised </a:t>
            </a:r>
            <a:r>
              <a:rPr lang="en-US" sz="2800" dirty="0" smtClean="0"/>
              <a:t>Him </a:t>
            </a:r>
            <a:r>
              <a:rPr lang="en-US" sz="2800" dirty="0"/>
              <a:t>from the dead, you will be saved. </a:t>
            </a:r>
            <a:r>
              <a:rPr lang="en-US" sz="2800" baseline="30000" dirty="0"/>
              <a:t>10 </a:t>
            </a:r>
            <a:r>
              <a:rPr lang="en-US" sz="2800" dirty="0"/>
              <a:t> For it is with your heart that you believe </a:t>
            </a:r>
            <a:r>
              <a:rPr lang="en-US" sz="2800" dirty="0" smtClean="0"/>
              <a:t>(unto love) and </a:t>
            </a:r>
            <a:r>
              <a:rPr lang="en-US" sz="2800" dirty="0"/>
              <a:t>are justified, </a:t>
            </a:r>
            <a:r>
              <a:rPr lang="en-US" sz="2800" b="1" dirty="0">
                <a:solidFill>
                  <a:srgbClr val="FFFF00"/>
                </a:solidFill>
              </a:rPr>
              <a:t>and it is with your mouth that you confess and are saved</a:t>
            </a:r>
            <a:r>
              <a:rPr lang="en-US" sz="2800" dirty="0" smtClean="0"/>
              <a:t>. (revealing the fruit of your faith and love) </a:t>
            </a:r>
            <a:r>
              <a:rPr lang="en-US" sz="2800" baseline="30000" dirty="0"/>
              <a:t>11 </a:t>
            </a:r>
            <a:r>
              <a:rPr lang="en-US" sz="2800" dirty="0"/>
              <a:t> As the Scripture says, "Anyone who trusts in </a:t>
            </a:r>
            <a:r>
              <a:rPr lang="en-US" sz="2800" dirty="0" smtClean="0"/>
              <a:t>Him </a:t>
            </a:r>
            <a:r>
              <a:rPr lang="en-US" sz="2800" dirty="0"/>
              <a:t>will never be put to shame." </a:t>
            </a:r>
            <a:r>
              <a:rPr lang="en-US" sz="2800" b="1" dirty="0"/>
              <a:t>Romans 10:9-11 (NIV) </a:t>
            </a:r>
            <a:endParaRPr lang="en-US" sz="2800" dirty="0"/>
          </a:p>
        </p:txBody>
      </p:sp>
      <p:sp>
        <p:nvSpPr>
          <p:cNvPr id="5" name="TextBox 4"/>
          <p:cNvSpPr txBox="1"/>
          <p:nvPr/>
        </p:nvSpPr>
        <p:spPr>
          <a:xfrm>
            <a:off x="311888" y="152400"/>
            <a:ext cx="8458200" cy="1569660"/>
          </a:xfrm>
          <a:prstGeom prst="rect">
            <a:avLst/>
          </a:prstGeom>
          <a:solidFill>
            <a:schemeClr val="accent1">
              <a:alpha val="47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 CONFLICT RESOLUTION</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INVOLVES THE HEART – BUT ALSO THE MOUTH BEING SANCTIFIED </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286201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318" t="19068" r="52391" b="18451"/>
          <a:stretch/>
        </p:blipFill>
        <p:spPr bwMode="auto">
          <a:xfrm>
            <a:off x="2133600" y="1616149"/>
            <a:ext cx="4912242" cy="4284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04800" y="6019800"/>
            <a:ext cx="8610600" cy="523220"/>
          </a:xfrm>
          <a:prstGeom prst="rect">
            <a:avLst/>
          </a:prstGeom>
          <a:noFill/>
        </p:spPr>
        <p:txBody>
          <a:bodyPr wrap="square" rtlCol="0">
            <a:spAutoFit/>
          </a:bodyPr>
          <a:lstStyle/>
          <a:p>
            <a:r>
              <a:rPr lang="en-US" sz="2800" dirty="0" smtClean="0">
                <a:solidFill>
                  <a:srgbClr val="FFFF00"/>
                </a:solidFill>
              </a:rPr>
              <a:t>IN THE MIDST OF RELATIONSHIP CONFLICTS</a:t>
            </a:r>
            <a:endParaRPr lang="en-US" sz="2800" dirty="0">
              <a:solidFill>
                <a:srgbClr val="FFFF00"/>
              </a:solidFill>
            </a:endParaRPr>
          </a:p>
        </p:txBody>
      </p:sp>
      <p:sp>
        <p:nvSpPr>
          <p:cNvPr id="4" name="Title 1"/>
          <p:cNvSpPr txBox="1">
            <a:spLocks/>
          </p:cNvSpPr>
          <p:nvPr/>
        </p:nvSpPr>
        <p:spPr bwMode="auto">
          <a:xfrm>
            <a:off x="304800" y="304800"/>
            <a:ext cx="8153400" cy="762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CONCLUSION OF SERIES  </a:t>
            </a:r>
            <a:endParaRPr lang="en-US" sz="36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0260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ayer Against The Spirit Of Rejection - Deliverance From Rejection -  YouTub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062" b="21061"/>
          <a:stretch/>
        </p:blipFill>
        <p:spPr bwMode="auto">
          <a:xfrm>
            <a:off x="533399" y="1412341"/>
            <a:ext cx="2839271"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1888" y="152400"/>
            <a:ext cx="8458200" cy="1077218"/>
          </a:xfrm>
          <a:prstGeom prst="rect">
            <a:avLst/>
          </a:prstGeom>
          <a:solidFill>
            <a:schemeClr val="accent1">
              <a:alpha val="47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 One of the Biggest Hindrances</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To Breakthrough in Relationships </a:t>
            </a:r>
            <a:endParaRPr lang="en-US" sz="32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Rectangle 1"/>
          <p:cNvSpPr/>
          <p:nvPr/>
        </p:nvSpPr>
        <p:spPr>
          <a:xfrm>
            <a:off x="3657600" y="1881187"/>
            <a:ext cx="5181600" cy="2800767"/>
          </a:xfrm>
          <a:prstGeom prst="rect">
            <a:avLst/>
          </a:prstGeom>
        </p:spPr>
        <p:txBody>
          <a:bodyPr wrap="square">
            <a:spAutoFit/>
          </a:bodyPr>
          <a:lstStyle/>
          <a:p>
            <a:pPr algn="l"/>
            <a:r>
              <a:rPr lang="en-US" sz="2200" dirty="0">
                <a:solidFill>
                  <a:srgbClr val="FFFF00"/>
                </a:solidFill>
              </a:rPr>
              <a:t>“What did you expect? Of course they rejected you. That’s what happens every time. Why </a:t>
            </a:r>
            <a:r>
              <a:rPr lang="en-US" sz="2200" dirty="0" smtClean="0">
                <a:solidFill>
                  <a:srgbClr val="FFFF00"/>
                </a:solidFill>
              </a:rPr>
              <a:t>did </a:t>
            </a:r>
            <a:r>
              <a:rPr lang="en-US" sz="2200" dirty="0">
                <a:solidFill>
                  <a:srgbClr val="FFFF00"/>
                </a:solidFill>
              </a:rPr>
              <a:t>you expect anything </a:t>
            </a:r>
            <a:r>
              <a:rPr lang="en-US" sz="2200" dirty="0" smtClean="0">
                <a:solidFill>
                  <a:srgbClr val="FFFF00"/>
                </a:solidFill>
              </a:rPr>
              <a:t>different?” Do </a:t>
            </a:r>
            <a:r>
              <a:rPr lang="en-US" sz="2200" dirty="0">
                <a:solidFill>
                  <a:srgbClr val="FFFF00"/>
                </a:solidFill>
              </a:rPr>
              <a:t>you ever hear that voice when you’re rejected? The funny thing is, </a:t>
            </a:r>
            <a:r>
              <a:rPr lang="en-US" sz="2200" dirty="0" smtClean="0">
                <a:solidFill>
                  <a:srgbClr val="FFFF00"/>
                </a:solidFill>
              </a:rPr>
              <a:t>that </a:t>
            </a:r>
            <a:r>
              <a:rPr lang="en-US" sz="2200" dirty="0">
                <a:solidFill>
                  <a:srgbClr val="FFFF00"/>
                </a:solidFill>
              </a:rPr>
              <a:t>voice is </a:t>
            </a:r>
            <a:r>
              <a:rPr lang="en-US" sz="2200" dirty="0" smtClean="0">
                <a:solidFill>
                  <a:srgbClr val="FFFF00"/>
                </a:solidFill>
              </a:rPr>
              <a:t>YOU (backed up by the enemy).” </a:t>
            </a:r>
            <a:r>
              <a:rPr lang="en-US" sz="2200" dirty="0" smtClean="0"/>
              <a:t>( Website - the answer AZ)</a:t>
            </a:r>
            <a:endParaRPr lang="en-US" sz="2200" dirty="0"/>
          </a:p>
        </p:txBody>
      </p:sp>
      <p:sp>
        <p:nvSpPr>
          <p:cNvPr id="4" name="Rectangle 3"/>
          <p:cNvSpPr/>
          <p:nvPr/>
        </p:nvSpPr>
        <p:spPr>
          <a:xfrm>
            <a:off x="464288" y="4919008"/>
            <a:ext cx="8298712" cy="1938992"/>
          </a:xfrm>
          <a:prstGeom prst="rect">
            <a:avLst/>
          </a:prstGeom>
        </p:spPr>
        <p:txBody>
          <a:bodyPr wrap="square">
            <a:spAutoFit/>
          </a:bodyPr>
          <a:lstStyle/>
          <a:p>
            <a:pPr algn="l"/>
            <a:r>
              <a:rPr lang="en-US" baseline="30000" dirty="0" smtClean="0"/>
              <a:t> </a:t>
            </a:r>
            <a:r>
              <a:rPr lang="en-US" dirty="0"/>
              <a:t> </a:t>
            </a:r>
            <a:r>
              <a:rPr lang="en-US" dirty="0">
                <a:solidFill>
                  <a:srgbClr val="FFFF00"/>
                </a:solidFill>
              </a:rPr>
              <a:t>What, then, shall we say in response to this</a:t>
            </a:r>
            <a:r>
              <a:rPr lang="en-US" dirty="0"/>
              <a:t>? If God is for us, who can be against us? </a:t>
            </a:r>
            <a:r>
              <a:rPr lang="en-US" baseline="30000" dirty="0"/>
              <a:t>32 </a:t>
            </a:r>
            <a:r>
              <a:rPr lang="en-US" dirty="0"/>
              <a:t> He who did not spare </a:t>
            </a:r>
            <a:r>
              <a:rPr lang="en-US" dirty="0" smtClean="0"/>
              <a:t>His </a:t>
            </a:r>
            <a:r>
              <a:rPr lang="en-US" dirty="0"/>
              <a:t>own Son, but gave </a:t>
            </a:r>
            <a:r>
              <a:rPr lang="en-US" dirty="0" smtClean="0"/>
              <a:t>Him </a:t>
            </a:r>
            <a:r>
              <a:rPr lang="en-US" dirty="0"/>
              <a:t>up for us all--how will </a:t>
            </a:r>
            <a:r>
              <a:rPr lang="en-US" dirty="0" smtClean="0"/>
              <a:t>He </a:t>
            </a:r>
            <a:r>
              <a:rPr lang="en-US" dirty="0"/>
              <a:t>not also, along with </a:t>
            </a:r>
            <a:r>
              <a:rPr lang="en-US" dirty="0" smtClean="0"/>
              <a:t>Him (Jesus) , </a:t>
            </a:r>
            <a:r>
              <a:rPr lang="en-US" dirty="0"/>
              <a:t>graciously give us all things? </a:t>
            </a:r>
            <a:endParaRPr lang="en-US" dirty="0" smtClean="0"/>
          </a:p>
          <a:p>
            <a:pPr algn="l"/>
            <a:r>
              <a:rPr lang="en-US" b="1" dirty="0" smtClean="0"/>
              <a:t>Romans </a:t>
            </a:r>
            <a:r>
              <a:rPr lang="en-US" b="1" dirty="0"/>
              <a:t>8:31-32 (NIV) </a:t>
            </a:r>
            <a:endParaRPr lang="en-US" dirty="0"/>
          </a:p>
        </p:txBody>
      </p:sp>
      <p:sp>
        <p:nvSpPr>
          <p:cNvPr id="5" name="TextBox 4"/>
          <p:cNvSpPr txBox="1"/>
          <p:nvPr/>
        </p:nvSpPr>
        <p:spPr>
          <a:xfrm>
            <a:off x="311888" y="3200400"/>
            <a:ext cx="3193312" cy="1631216"/>
          </a:xfrm>
          <a:prstGeom prst="rect">
            <a:avLst/>
          </a:prstGeom>
          <a:noFill/>
        </p:spPr>
        <p:txBody>
          <a:bodyPr wrap="square" rtlCol="0">
            <a:spAutoFit/>
          </a:bodyPr>
          <a:lstStyle/>
          <a:p>
            <a:r>
              <a:rPr lang="en-US" sz="2000" dirty="0" smtClean="0"/>
              <a:t>Something real – that</a:t>
            </a:r>
          </a:p>
          <a:p>
            <a:r>
              <a:rPr lang="en-US" sz="2000" dirty="0" smtClean="0"/>
              <a:t>Hits the core of your heart and makes you feel</a:t>
            </a:r>
          </a:p>
          <a:p>
            <a:r>
              <a:rPr lang="en-US" sz="2000" dirty="0" smtClean="0"/>
              <a:t>Rejected unworthy and</a:t>
            </a:r>
          </a:p>
          <a:p>
            <a:r>
              <a:rPr lang="en-US" sz="2000" dirty="0" smtClean="0"/>
              <a:t>Never GOOD ENOUGH.</a:t>
            </a:r>
            <a:endParaRPr lang="en-US" sz="2000" dirty="0"/>
          </a:p>
        </p:txBody>
      </p:sp>
    </p:spTree>
    <p:extLst>
      <p:ext uri="{BB962C8B-B14F-4D97-AF65-F5344CB8AC3E}">
        <p14:creationId xmlns:p14="http://schemas.microsoft.com/office/powerpoint/2010/main" val="11272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808" y="1"/>
            <a:ext cx="9134192" cy="1371600"/>
          </a:xfrm>
          <a:prstGeom prst="rect">
            <a:avLst/>
          </a:prstGeom>
          <a:solidFill>
            <a:schemeClr val="accent1">
              <a:lumMod val="40000"/>
              <a:lumOff val="60000"/>
              <a:alpha val="61000"/>
            </a:schemeClr>
          </a:solidFill>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dirty="0" smtClean="0">
                <a:solidFill>
                  <a:srgbClr val="FFFF00"/>
                </a:solidFill>
                <a:effectLst>
                  <a:outerShdw blurRad="38100" dist="38100" dir="2700000" algn="tl">
                    <a:srgbClr val="000000">
                      <a:alpha val="43137"/>
                    </a:srgbClr>
                  </a:outerShdw>
                </a:effectLst>
              </a:rPr>
              <a:t>THE WORK OF JESUS CHRIST HAS THE </a:t>
            </a:r>
          </a:p>
          <a:p>
            <a:pPr algn="ctr">
              <a:defRPr/>
            </a:pPr>
            <a:r>
              <a:rPr lang="en-US" sz="2800" b="1" dirty="0" smtClean="0">
                <a:solidFill>
                  <a:srgbClr val="FFFF00"/>
                </a:solidFill>
                <a:effectLst>
                  <a:outerShdw blurRad="38100" dist="38100" dir="2700000" algn="tl">
                    <a:srgbClr val="000000">
                      <a:alpha val="43137"/>
                    </a:srgbClr>
                  </a:outerShdw>
                </a:effectLst>
              </a:rPr>
              <a:t>ONLY POWER TO REVERSE THE POLARITY</a:t>
            </a:r>
          </a:p>
          <a:p>
            <a:pPr algn="ctr">
              <a:defRPr/>
            </a:pPr>
            <a:r>
              <a:rPr lang="en-US" sz="2800" b="1" dirty="0" smtClean="0">
                <a:solidFill>
                  <a:srgbClr val="FFFF00"/>
                </a:solidFill>
                <a:effectLst>
                  <a:outerShdw blurRad="38100" dist="38100" dir="2700000" algn="tl">
                    <a:srgbClr val="000000">
                      <a:alpha val="43137"/>
                    </a:srgbClr>
                  </a:outerShdw>
                </a:effectLst>
              </a:rPr>
              <a:t>OF OUR SELFISH HEART</a:t>
            </a:r>
          </a:p>
        </p:txBody>
      </p:sp>
      <p:sp>
        <p:nvSpPr>
          <p:cNvPr id="2" name="AutoShape 2" descr="Your Secret to Success? Be More Selfish"/>
          <p:cNvSpPr>
            <a:spLocks noChangeAspect="1" noChangeArrowheads="1"/>
          </p:cNvSpPr>
          <p:nvPr/>
        </p:nvSpPr>
        <p:spPr bwMode="auto">
          <a:xfrm>
            <a:off x="155575" y="45402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9972" r="9361"/>
          <a:stretch/>
        </p:blipFill>
        <p:spPr bwMode="auto">
          <a:xfrm>
            <a:off x="244474" y="3090998"/>
            <a:ext cx="2727326" cy="224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Greater Happiness in 5 Minutes a Day"/>
          <p:cNvPicPr>
            <a:picLocks noChangeAspect="1" noChangeArrowheads="1"/>
          </p:cNvPicPr>
          <p:nvPr/>
        </p:nvPicPr>
        <p:blipFill rotWithShape="1">
          <a:blip r:embed="rId3">
            <a:extLst>
              <a:ext uri="{28A0092B-C50C-407E-A947-70E740481C1C}">
                <a14:useLocalDpi xmlns:a14="http://schemas.microsoft.com/office/drawing/2010/main" val="0"/>
              </a:ext>
            </a:extLst>
          </a:blip>
          <a:srcRect t="13784" b="13226"/>
          <a:stretch/>
        </p:blipFill>
        <p:spPr bwMode="auto">
          <a:xfrm>
            <a:off x="6705600" y="3072117"/>
            <a:ext cx="2057401" cy="22498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5575" y="5464314"/>
            <a:ext cx="2727326" cy="707886"/>
          </a:xfrm>
          <a:prstGeom prst="rect">
            <a:avLst/>
          </a:prstGeom>
          <a:noFill/>
        </p:spPr>
        <p:txBody>
          <a:bodyPr wrap="square" rtlCol="0">
            <a:spAutoFit/>
          </a:bodyPr>
          <a:lstStyle/>
          <a:p>
            <a:pPr algn="ctr"/>
            <a:r>
              <a:rPr lang="en-US" sz="4000" dirty="0" smtClean="0">
                <a:latin typeface="AR HERMANN" panose="02000000000000000000" pitchFamily="2" charset="0"/>
              </a:rPr>
              <a:t>Selfish</a:t>
            </a:r>
            <a:endParaRPr lang="en-US" sz="4000" dirty="0">
              <a:latin typeface="AR HERMANN" panose="02000000000000000000" pitchFamily="2" charset="0"/>
            </a:endParaRPr>
          </a:p>
        </p:txBody>
      </p:sp>
      <p:sp>
        <p:nvSpPr>
          <p:cNvPr id="10" name="TextBox 9"/>
          <p:cNvSpPr txBox="1"/>
          <p:nvPr/>
        </p:nvSpPr>
        <p:spPr>
          <a:xfrm>
            <a:off x="6553200" y="5399084"/>
            <a:ext cx="2727326" cy="707886"/>
          </a:xfrm>
          <a:prstGeom prst="rect">
            <a:avLst/>
          </a:prstGeom>
          <a:noFill/>
        </p:spPr>
        <p:txBody>
          <a:bodyPr wrap="square" rtlCol="0">
            <a:spAutoFit/>
          </a:bodyPr>
          <a:lstStyle/>
          <a:p>
            <a:r>
              <a:rPr lang="en-US" sz="4000" dirty="0" smtClean="0">
                <a:latin typeface="AR HERMANN" panose="02000000000000000000" pitchFamily="2" charset="0"/>
              </a:rPr>
              <a:t>Loving </a:t>
            </a:r>
            <a:endParaRPr lang="en-US" sz="4000" dirty="0">
              <a:latin typeface="AR HERMANN" panose="02000000000000000000" pitchFamily="2" charset="0"/>
            </a:endParaRPr>
          </a:p>
        </p:txBody>
      </p:sp>
      <p:sp>
        <p:nvSpPr>
          <p:cNvPr id="7" name="TextBox 6"/>
          <p:cNvSpPr txBox="1"/>
          <p:nvPr/>
        </p:nvSpPr>
        <p:spPr>
          <a:xfrm>
            <a:off x="609600" y="1828800"/>
            <a:ext cx="1981200" cy="1323439"/>
          </a:xfrm>
          <a:prstGeom prst="rect">
            <a:avLst/>
          </a:prstGeom>
          <a:noFill/>
        </p:spPr>
        <p:txBody>
          <a:bodyPr wrap="square" rtlCol="0">
            <a:spAutoFit/>
          </a:bodyPr>
          <a:lstStyle/>
          <a:p>
            <a:pPr algn="ctr"/>
            <a:r>
              <a:rPr lang="en-US" sz="8000" b="1" dirty="0" smtClean="0">
                <a:solidFill>
                  <a:srgbClr val="00B0F0"/>
                </a:solidFill>
                <a:latin typeface="AR DESTINE" panose="02000000000000000000" pitchFamily="2" charset="0"/>
              </a:rPr>
              <a:t>-</a:t>
            </a:r>
            <a:endParaRPr lang="en-US" sz="8000" b="1" dirty="0">
              <a:solidFill>
                <a:srgbClr val="00B0F0"/>
              </a:solidFill>
              <a:latin typeface="AR DESTINE" panose="02000000000000000000" pitchFamily="2" charset="0"/>
            </a:endParaRPr>
          </a:p>
        </p:txBody>
      </p:sp>
      <p:sp>
        <p:nvSpPr>
          <p:cNvPr id="12" name="TextBox 11"/>
          <p:cNvSpPr txBox="1"/>
          <p:nvPr/>
        </p:nvSpPr>
        <p:spPr>
          <a:xfrm>
            <a:off x="6705600" y="1893884"/>
            <a:ext cx="1981200" cy="1323439"/>
          </a:xfrm>
          <a:prstGeom prst="rect">
            <a:avLst/>
          </a:prstGeom>
          <a:noFill/>
        </p:spPr>
        <p:txBody>
          <a:bodyPr wrap="square" rtlCol="0">
            <a:spAutoFit/>
          </a:bodyPr>
          <a:lstStyle/>
          <a:p>
            <a:pPr algn="ctr"/>
            <a:r>
              <a:rPr lang="en-US" sz="8000" b="1" dirty="0" smtClean="0">
                <a:solidFill>
                  <a:srgbClr val="FF0000"/>
                </a:solidFill>
              </a:rPr>
              <a:t>+</a:t>
            </a:r>
            <a:endParaRPr lang="en-US" sz="8000" b="1" dirty="0">
              <a:solidFill>
                <a:srgbClr val="FF0000"/>
              </a:solidFill>
            </a:endParaRPr>
          </a:p>
        </p:txBody>
      </p:sp>
      <p:pic>
        <p:nvPicPr>
          <p:cNvPr id="3081" name="Picture 9" descr="What kind of wood was the Cross of Christ made of?"/>
          <p:cNvPicPr>
            <a:picLocks noChangeAspect="1" noChangeArrowheads="1"/>
          </p:cNvPicPr>
          <p:nvPr/>
        </p:nvPicPr>
        <p:blipFill rotWithShape="1">
          <a:blip r:embed="rId4">
            <a:extLst>
              <a:ext uri="{28A0092B-C50C-407E-A947-70E740481C1C}">
                <a14:useLocalDpi xmlns:a14="http://schemas.microsoft.com/office/drawing/2010/main" val="0"/>
              </a:ext>
            </a:extLst>
          </a:blip>
          <a:srcRect l="31838" t="-13" r="31973" b="14421"/>
          <a:stretch/>
        </p:blipFill>
        <p:spPr bwMode="auto">
          <a:xfrm>
            <a:off x="4191000" y="1734915"/>
            <a:ext cx="1007286" cy="1337202"/>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Reverse Polarity Switching DPDT Swit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352801" y="3264667"/>
            <a:ext cx="2699923" cy="2461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54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7"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600200"/>
            <a:ext cx="8915400" cy="5262979"/>
          </a:xfrm>
          <a:prstGeom prst="rect">
            <a:avLst/>
          </a:prstGeom>
        </p:spPr>
        <p:txBody>
          <a:bodyPr wrap="square">
            <a:spAutoFit/>
          </a:bodyPr>
          <a:lstStyle/>
          <a:p>
            <a:pPr marL="457200" lvl="0" indent="-457200" algn="l">
              <a:buFont typeface="+mj-lt"/>
              <a:buAutoNum type="arabicPeriod"/>
            </a:pPr>
            <a:r>
              <a:rPr lang="en-US" sz="2800" b="1" dirty="0" smtClean="0">
                <a:solidFill>
                  <a:srgbClr val="FFFF00"/>
                </a:solidFill>
              </a:rPr>
              <a:t>Pioneers</a:t>
            </a:r>
            <a:r>
              <a:rPr lang="en-US" sz="2800" dirty="0" smtClean="0"/>
              <a:t> </a:t>
            </a:r>
            <a:r>
              <a:rPr lang="en-US" sz="2800" dirty="0"/>
              <a:t>--- </a:t>
            </a:r>
            <a:r>
              <a:rPr lang="en-US" sz="2800" dirty="0" smtClean="0"/>
              <a:t>They lead </a:t>
            </a:r>
            <a:r>
              <a:rPr lang="en-US" sz="2800" dirty="0"/>
              <a:t>the way and don’t care if anyone follows – they press through – </a:t>
            </a:r>
            <a:r>
              <a:rPr lang="en-US" sz="2800" dirty="0" smtClean="0"/>
              <a:t>they are free-spirited - but </a:t>
            </a:r>
            <a:r>
              <a:rPr lang="en-US" sz="2800" dirty="0"/>
              <a:t>left to themselves </a:t>
            </a:r>
            <a:r>
              <a:rPr lang="en-US" sz="2800" dirty="0" smtClean="0"/>
              <a:t> </a:t>
            </a:r>
            <a:r>
              <a:rPr lang="en-US" sz="2800" dirty="0"/>
              <a:t>they become fiercely </a:t>
            </a:r>
            <a:r>
              <a:rPr lang="en-US" sz="2800" dirty="0" smtClean="0"/>
              <a:t>independent and don’t always finish the details of what they are working on.</a:t>
            </a:r>
            <a:endParaRPr lang="en-US" sz="2800" dirty="0"/>
          </a:p>
          <a:p>
            <a:pPr marL="457200" lvl="0" indent="-457200" algn="l">
              <a:buFont typeface="+mj-lt"/>
              <a:buAutoNum type="arabicPeriod"/>
            </a:pPr>
            <a:r>
              <a:rPr lang="en-US" sz="2800" b="1" dirty="0">
                <a:solidFill>
                  <a:srgbClr val="FFFF00"/>
                </a:solidFill>
              </a:rPr>
              <a:t>Survivors</a:t>
            </a:r>
            <a:r>
              <a:rPr lang="en-US" sz="2800" dirty="0"/>
              <a:t> – </a:t>
            </a:r>
            <a:r>
              <a:rPr lang="en-US" sz="2800" dirty="0" smtClean="0"/>
              <a:t>They will </a:t>
            </a:r>
            <a:r>
              <a:rPr lang="en-US" sz="2800" dirty="0"/>
              <a:t>protect themselves and become controllers of their </a:t>
            </a:r>
            <a:r>
              <a:rPr lang="en-US" sz="2800" dirty="0" smtClean="0"/>
              <a:t>world and do not trust others very well.</a:t>
            </a:r>
            <a:endParaRPr lang="en-US" sz="2800" dirty="0"/>
          </a:p>
          <a:p>
            <a:pPr marL="457200" lvl="0" indent="-457200" algn="l">
              <a:buFont typeface="+mj-lt"/>
              <a:buAutoNum type="arabicPeriod"/>
            </a:pPr>
            <a:r>
              <a:rPr lang="en-US" sz="2800" b="1" dirty="0">
                <a:solidFill>
                  <a:srgbClr val="FFFF00"/>
                </a:solidFill>
              </a:rPr>
              <a:t>Fighters</a:t>
            </a:r>
            <a:r>
              <a:rPr lang="en-US" sz="2800" dirty="0"/>
              <a:t> -  </a:t>
            </a:r>
            <a:r>
              <a:rPr lang="en-US" sz="2800" dirty="0" smtClean="0"/>
              <a:t>They have </a:t>
            </a:r>
            <a:r>
              <a:rPr lang="en-US" sz="2800" dirty="0"/>
              <a:t>something to prove – and never feel </a:t>
            </a:r>
            <a:r>
              <a:rPr lang="en-US" sz="2800" dirty="0" smtClean="0"/>
              <a:t>accepted. Are strong in faith but are often susceptible to rejection and low self esteem and thrive (too much) in conflict.</a:t>
            </a:r>
            <a:endParaRPr lang="en-US" sz="2800" dirty="0"/>
          </a:p>
        </p:txBody>
      </p:sp>
      <p:sp>
        <p:nvSpPr>
          <p:cNvPr id="3" name="TextBox 2"/>
          <p:cNvSpPr txBox="1"/>
          <p:nvPr/>
        </p:nvSpPr>
        <p:spPr>
          <a:xfrm>
            <a:off x="37214" y="152400"/>
            <a:ext cx="9144000" cy="1200329"/>
          </a:xfrm>
          <a:prstGeom prst="rect">
            <a:avLst/>
          </a:prstGeom>
          <a:solidFill>
            <a:schemeClr val="accent1">
              <a:alpha val="5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SIX BASIC PERSONALITIES</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And their Strengths and Weaknesses </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4236712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534400" cy="5262979"/>
          </a:xfrm>
          <a:prstGeom prst="rect">
            <a:avLst/>
          </a:prstGeom>
        </p:spPr>
        <p:txBody>
          <a:bodyPr wrap="square">
            <a:spAutoFit/>
          </a:bodyPr>
          <a:lstStyle/>
          <a:p>
            <a:pPr marL="457200" lvl="0" indent="-457200" algn="l">
              <a:buFont typeface="+mj-lt"/>
              <a:buAutoNum type="arabicPeriod" startAt="4"/>
            </a:pPr>
            <a:r>
              <a:rPr lang="en-US" sz="2800" b="1" dirty="0">
                <a:solidFill>
                  <a:srgbClr val="FFFF00"/>
                </a:solidFill>
              </a:rPr>
              <a:t>Care-givers</a:t>
            </a:r>
            <a:r>
              <a:rPr lang="en-US" sz="2800" dirty="0"/>
              <a:t>  - </a:t>
            </a:r>
            <a:r>
              <a:rPr lang="en-US" sz="2800" dirty="0" smtClean="0"/>
              <a:t>They love </a:t>
            </a:r>
            <a:r>
              <a:rPr lang="en-US" sz="2800" dirty="0"/>
              <a:t>everyone deeply – and cannot confront those they love – </a:t>
            </a:r>
            <a:r>
              <a:rPr lang="en-US" sz="2800" dirty="0" smtClean="0"/>
              <a:t>they are the ultimate </a:t>
            </a:r>
            <a:r>
              <a:rPr lang="en-US" sz="2800" dirty="0"/>
              <a:t>“people </a:t>
            </a:r>
            <a:r>
              <a:rPr lang="en-US" sz="2800" dirty="0" smtClean="0"/>
              <a:t>person” </a:t>
            </a:r>
            <a:r>
              <a:rPr lang="en-US" sz="2800" dirty="0"/>
              <a:t>- but they become </a:t>
            </a:r>
            <a:r>
              <a:rPr lang="en-US" sz="2800" dirty="0" smtClean="0"/>
              <a:t>enablers and are hard at setting boundaries.</a:t>
            </a:r>
            <a:endParaRPr lang="en-US" sz="2800" dirty="0"/>
          </a:p>
          <a:p>
            <a:pPr marL="457200" lvl="0" indent="-457200" algn="l">
              <a:buFont typeface="+mj-lt"/>
              <a:buAutoNum type="arabicPeriod" startAt="4"/>
            </a:pPr>
            <a:r>
              <a:rPr lang="en-US" sz="2800" b="1" dirty="0">
                <a:solidFill>
                  <a:srgbClr val="FFFF00"/>
                </a:solidFill>
              </a:rPr>
              <a:t>Victims</a:t>
            </a:r>
            <a:r>
              <a:rPr lang="en-US" sz="2800" dirty="0"/>
              <a:t> – T</a:t>
            </a:r>
            <a:r>
              <a:rPr lang="en-US" sz="2800" dirty="0" smtClean="0"/>
              <a:t>hey always </a:t>
            </a:r>
            <a:r>
              <a:rPr lang="en-US" sz="2800" dirty="0"/>
              <a:t>have something to blame for their </a:t>
            </a:r>
            <a:r>
              <a:rPr lang="en-US" sz="2800" dirty="0" smtClean="0"/>
              <a:t>pain and failures </a:t>
            </a:r>
            <a:r>
              <a:rPr lang="en-US" sz="2800" dirty="0"/>
              <a:t>other than themselves -  they become passive through </a:t>
            </a:r>
            <a:r>
              <a:rPr lang="en-US" sz="2800" dirty="0" smtClean="0"/>
              <a:t>excuses and struggle with comparing themselves with others. </a:t>
            </a:r>
            <a:endParaRPr lang="en-US" sz="2800" dirty="0"/>
          </a:p>
          <a:p>
            <a:pPr marL="457200" lvl="0" indent="-457200" algn="l">
              <a:buFont typeface="+mj-lt"/>
              <a:buAutoNum type="arabicPeriod" startAt="4"/>
            </a:pPr>
            <a:r>
              <a:rPr lang="en-US" sz="2800" b="1" dirty="0">
                <a:solidFill>
                  <a:srgbClr val="FFFF00"/>
                </a:solidFill>
              </a:rPr>
              <a:t>Loners</a:t>
            </a:r>
            <a:r>
              <a:rPr lang="en-US" sz="2800" dirty="0"/>
              <a:t> -  </a:t>
            </a:r>
            <a:r>
              <a:rPr lang="en-US" sz="2800" dirty="0" smtClean="0"/>
              <a:t>They always </a:t>
            </a:r>
            <a:r>
              <a:rPr lang="en-US" sz="2800" dirty="0"/>
              <a:t>stay away </a:t>
            </a:r>
            <a:r>
              <a:rPr lang="en-US" sz="2800" dirty="0" smtClean="0"/>
              <a:t>from others to </a:t>
            </a:r>
            <a:r>
              <a:rPr lang="en-US" sz="2800" dirty="0"/>
              <a:t>protect their fears and insecurities – unseen – </a:t>
            </a:r>
            <a:r>
              <a:rPr lang="en-US" sz="2800" dirty="0" smtClean="0"/>
              <a:t>they </a:t>
            </a:r>
            <a:r>
              <a:rPr lang="en-US" sz="2800" dirty="0"/>
              <a:t>tend to sabotage </a:t>
            </a:r>
            <a:r>
              <a:rPr lang="en-US" sz="2800" dirty="0" smtClean="0"/>
              <a:t>potential relationships with landmines of distrust and over-analyzing.</a:t>
            </a:r>
            <a:endParaRPr lang="en-US" sz="2800" dirty="0"/>
          </a:p>
        </p:txBody>
      </p:sp>
      <p:sp>
        <p:nvSpPr>
          <p:cNvPr id="3" name="TextBox 2"/>
          <p:cNvSpPr txBox="1"/>
          <p:nvPr/>
        </p:nvSpPr>
        <p:spPr>
          <a:xfrm>
            <a:off x="37214" y="420469"/>
            <a:ext cx="9144000" cy="646331"/>
          </a:xfrm>
          <a:prstGeom prst="rect">
            <a:avLst/>
          </a:prstGeom>
          <a:solidFill>
            <a:schemeClr val="accent1">
              <a:alpha val="5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SIX BASIC PERSONALITIES</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76901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505200"/>
            <a:ext cx="8382000" cy="2246769"/>
          </a:xfrm>
          <a:prstGeom prst="rect">
            <a:avLst/>
          </a:prstGeom>
          <a:noFill/>
        </p:spPr>
        <p:txBody>
          <a:bodyPr wrap="square" rtlCol="0">
            <a:spAutoFit/>
          </a:bodyPr>
          <a:lstStyle/>
          <a:p>
            <a:pPr marL="457200" indent="-457200" algn="l">
              <a:buAutoNum type="arabicPeriod"/>
            </a:pPr>
            <a:r>
              <a:rPr lang="en-US" sz="2800" dirty="0" smtClean="0"/>
              <a:t>Anger</a:t>
            </a:r>
          </a:p>
          <a:p>
            <a:pPr marL="457200" indent="-457200" algn="l">
              <a:buAutoNum type="arabicPeriod"/>
            </a:pPr>
            <a:r>
              <a:rPr lang="en-US" sz="2800" dirty="0" smtClean="0"/>
              <a:t>Anxiety</a:t>
            </a:r>
          </a:p>
          <a:p>
            <a:pPr marL="457200" indent="-457200" algn="l">
              <a:buAutoNum type="arabicPeriod"/>
            </a:pPr>
            <a:r>
              <a:rPr lang="en-US" sz="2800" dirty="0" smtClean="0"/>
              <a:t>Distrust </a:t>
            </a:r>
          </a:p>
          <a:p>
            <a:pPr marL="457200" indent="-457200" algn="l">
              <a:buAutoNum type="arabicPeriod"/>
            </a:pPr>
            <a:r>
              <a:rPr lang="en-US" sz="2800" dirty="0" smtClean="0"/>
              <a:t>Isolation/ irritation</a:t>
            </a:r>
          </a:p>
          <a:p>
            <a:pPr marL="457200" indent="-457200" algn="l">
              <a:buAutoNum type="arabicPeriod"/>
            </a:pPr>
            <a:r>
              <a:rPr lang="en-US" sz="2800" dirty="0" smtClean="0"/>
              <a:t>Hopelessness – Depression </a:t>
            </a:r>
            <a:endParaRPr lang="en-US" sz="2800" dirty="0"/>
          </a:p>
        </p:txBody>
      </p:sp>
      <p:pic>
        <p:nvPicPr>
          <p:cNvPr id="3074" name="Picture 2" descr="Enemies of Peace - Preventing the Next War in the Middle East - FilmFreeway"/>
          <p:cNvPicPr>
            <a:picLocks noChangeAspect="1" noChangeArrowheads="1"/>
          </p:cNvPicPr>
          <p:nvPr/>
        </p:nvPicPr>
        <p:blipFill rotWithShape="1">
          <a:blip r:embed="rId2">
            <a:extLst>
              <a:ext uri="{28A0092B-C50C-407E-A947-70E740481C1C}">
                <a14:useLocalDpi xmlns:a14="http://schemas.microsoft.com/office/drawing/2010/main" val="0"/>
              </a:ext>
            </a:extLst>
          </a:blip>
          <a:srcRect l="25359" r="25298" b="50000"/>
          <a:stretch/>
        </p:blipFill>
        <p:spPr bwMode="auto">
          <a:xfrm>
            <a:off x="5078240" y="2971800"/>
            <a:ext cx="3684760" cy="21002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35440" y="3200400"/>
            <a:ext cx="2743200" cy="769441"/>
          </a:xfrm>
          <a:prstGeom prst="rect">
            <a:avLst/>
          </a:prstGeom>
          <a:noFill/>
        </p:spPr>
        <p:txBody>
          <a:bodyPr wrap="square" rtlCol="0">
            <a:spAutoFit/>
          </a:bodyPr>
          <a:lstStyle/>
          <a:p>
            <a:r>
              <a:rPr lang="en-US" sz="4400" dirty="0" smtClean="0"/>
              <a:t>The Five</a:t>
            </a:r>
            <a:endParaRPr lang="en-US" sz="4400" dirty="0"/>
          </a:p>
        </p:txBody>
      </p:sp>
      <p:sp>
        <p:nvSpPr>
          <p:cNvPr id="7" name="TextBox 6"/>
          <p:cNvSpPr txBox="1"/>
          <p:nvPr/>
        </p:nvSpPr>
        <p:spPr>
          <a:xfrm>
            <a:off x="246321" y="228600"/>
            <a:ext cx="8534400" cy="646331"/>
          </a:xfrm>
          <a:prstGeom prst="rect">
            <a:avLst/>
          </a:prstGeom>
          <a:solidFill>
            <a:schemeClr val="accent1">
              <a:lumMod val="60000"/>
              <a:lumOff val="40000"/>
              <a:alpha val="6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solidFill>
                  <a:srgbClr val="FFFF00"/>
                </a:solidFill>
                <a:effectLst>
                  <a:outerShdw blurRad="38100" dist="38100" dir="2700000" algn="tl">
                    <a:srgbClr val="000000">
                      <a:alpha val="43137"/>
                    </a:srgbClr>
                  </a:outerShdw>
                </a:effectLst>
              </a:rPr>
              <a:t>Relationship-Busters </a:t>
            </a:r>
            <a:endParaRPr lang="en-US" sz="3600" dirty="0">
              <a:effectLst>
                <a:outerShdw blurRad="38100" dist="38100" dir="2700000" algn="tl">
                  <a:srgbClr val="000000">
                    <a:alpha val="43137"/>
                  </a:srgbClr>
                </a:outerShdw>
              </a:effectLst>
            </a:endParaRPr>
          </a:p>
        </p:txBody>
      </p:sp>
      <p:sp>
        <p:nvSpPr>
          <p:cNvPr id="6" name="Rectangle 5"/>
          <p:cNvSpPr/>
          <p:nvPr/>
        </p:nvSpPr>
        <p:spPr>
          <a:xfrm>
            <a:off x="304800" y="1524000"/>
            <a:ext cx="4572000" cy="1938992"/>
          </a:xfrm>
          <a:prstGeom prst="rect">
            <a:avLst/>
          </a:prstGeom>
        </p:spPr>
        <p:txBody>
          <a:bodyPr>
            <a:spAutoFit/>
          </a:bodyPr>
          <a:lstStyle/>
          <a:p>
            <a:pPr algn="l"/>
            <a:r>
              <a:rPr lang="en-US" dirty="0" smtClean="0"/>
              <a:t>Perfume </a:t>
            </a:r>
            <a:r>
              <a:rPr lang="en-US" dirty="0"/>
              <a:t>and incense bring joy to the heart, and the pleasantness of one's friend </a:t>
            </a:r>
            <a:r>
              <a:rPr lang="en-US" dirty="0">
                <a:solidFill>
                  <a:srgbClr val="FFFF00"/>
                </a:solidFill>
              </a:rPr>
              <a:t>springs from </a:t>
            </a:r>
            <a:r>
              <a:rPr lang="en-US" dirty="0" smtClean="0">
                <a:solidFill>
                  <a:srgbClr val="FFFF00"/>
                </a:solidFill>
              </a:rPr>
              <a:t>their earnest </a:t>
            </a:r>
            <a:r>
              <a:rPr lang="en-US" dirty="0">
                <a:solidFill>
                  <a:srgbClr val="FFFF00"/>
                </a:solidFill>
              </a:rPr>
              <a:t>counsel</a:t>
            </a:r>
            <a:r>
              <a:rPr lang="en-US" dirty="0"/>
              <a:t>. </a:t>
            </a:r>
            <a:r>
              <a:rPr lang="en-US" b="1" dirty="0"/>
              <a:t>Proverbs 27:9 (NIV</a:t>
            </a:r>
            <a:r>
              <a:rPr lang="en-US" b="1" dirty="0" smtClean="0"/>
              <a:t>)</a:t>
            </a:r>
            <a:endParaRPr lang="en-US" dirty="0"/>
          </a:p>
        </p:txBody>
      </p:sp>
      <p:sp>
        <p:nvSpPr>
          <p:cNvPr id="8" name="Rectangle 7"/>
          <p:cNvSpPr/>
          <p:nvPr/>
        </p:nvSpPr>
        <p:spPr>
          <a:xfrm>
            <a:off x="4572000" y="1727537"/>
            <a:ext cx="4572000" cy="1015663"/>
          </a:xfrm>
          <a:prstGeom prst="rect">
            <a:avLst/>
          </a:prstGeom>
        </p:spPr>
        <p:txBody>
          <a:bodyPr>
            <a:spAutoFit/>
          </a:bodyPr>
          <a:lstStyle/>
          <a:p>
            <a:r>
              <a:rPr lang="en-US" sz="2000" dirty="0">
                <a:solidFill>
                  <a:srgbClr val="FFFF00"/>
                </a:solidFill>
              </a:rPr>
              <a:t> Wounds from a friend can </a:t>
            </a:r>
            <a:r>
              <a:rPr lang="en-US" sz="2000" dirty="0" smtClean="0">
                <a:solidFill>
                  <a:srgbClr val="FFFF00"/>
                </a:solidFill>
              </a:rPr>
              <a:t>be</a:t>
            </a:r>
          </a:p>
          <a:p>
            <a:r>
              <a:rPr lang="en-US" sz="2000" dirty="0" smtClean="0">
                <a:solidFill>
                  <a:srgbClr val="FFFF00"/>
                </a:solidFill>
              </a:rPr>
              <a:t> </a:t>
            </a:r>
            <a:r>
              <a:rPr lang="en-US" sz="2000" dirty="0">
                <a:solidFill>
                  <a:srgbClr val="FFFF00"/>
                </a:solidFill>
              </a:rPr>
              <a:t>trusted, but an enemy multiplies kisses. </a:t>
            </a:r>
            <a:r>
              <a:rPr lang="en-US" sz="2000" b="1" dirty="0">
                <a:solidFill>
                  <a:srgbClr val="FFFF00"/>
                </a:solidFill>
              </a:rPr>
              <a:t>Proverbs 27:6 (NIV) </a:t>
            </a:r>
            <a:endParaRPr lang="en-US" sz="2000" dirty="0">
              <a:solidFill>
                <a:srgbClr val="FFFF00"/>
              </a:solidFill>
            </a:endParaRPr>
          </a:p>
        </p:txBody>
      </p:sp>
      <p:sp>
        <p:nvSpPr>
          <p:cNvPr id="9" name="Rectangle 8"/>
          <p:cNvSpPr/>
          <p:nvPr/>
        </p:nvSpPr>
        <p:spPr>
          <a:xfrm>
            <a:off x="990600" y="5859443"/>
            <a:ext cx="7162800" cy="830997"/>
          </a:xfrm>
          <a:prstGeom prst="rect">
            <a:avLst/>
          </a:prstGeom>
        </p:spPr>
        <p:txBody>
          <a:bodyPr wrap="square">
            <a:spAutoFit/>
          </a:bodyPr>
          <a:lstStyle/>
          <a:p>
            <a:r>
              <a:rPr lang="en-US" dirty="0" smtClean="0">
                <a:solidFill>
                  <a:srgbClr val="FFFF00"/>
                </a:solidFill>
              </a:rPr>
              <a:t>  </a:t>
            </a:r>
            <a:r>
              <a:rPr lang="en-US" dirty="0">
                <a:solidFill>
                  <a:srgbClr val="FFFF00"/>
                </a:solidFill>
              </a:rPr>
              <a:t>Peacemakers who sow in peace raise a harvest of righteousness. James </a:t>
            </a:r>
            <a:r>
              <a:rPr lang="en-US" dirty="0" smtClean="0">
                <a:solidFill>
                  <a:srgbClr val="FFFF00"/>
                </a:solidFill>
              </a:rPr>
              <a:t>3:18 </a:t>
            </a:r>
            <a:r>
              <a:rPr lang="en-US" dirty="0">
                <a:solidFill>
                  <a:srgbClr val="FFFF00"/>
                </a:solidFill>
              </a:rPr>
              <a:t>(NIV)</a:t>
            </a:r>
          </a:p>
        </p:txBody>
      </p:sp>
    </p:spTree>
    <p:extLst>
      <p:ext uri="{BB962C8B-B14F-4D97-AF65-F5344CB8AC3E}">
        <p14:creationId xmlns:p14="http://schemas.microsoft.com/office/powerpoint/2010/main" val="166732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21" y="228600"/>
            <a:ext cx="8534400" cy="1200329"/>
          </a:xfrm>
          <a:prstGeom prst="rect">
            <a:avLst/>
          </a:prstGeom>
          <a:solidFill>
            <a:schemeClr val="accent1">
              <a:lumMod val="60000"/>
              <a:lumOff val="40000"/>
              <a:alpha val="6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solidFill>
                  <a:srgbClr val="FFFF00"/>
                </a:solidFill>
                <a:effectLst>
                  <a:outerShdw blurRad="38100" dist="38100" dir="2700000" algn="tl">
                    <a:srgbClr val="000000">
                      <a:alpha val="43137"/>
                    </a:srgbClr>
                  </a:outerShdw>
                </a:effectLst>
              </a:rPr>
              <a:t>THE </a:t>
            </a:r>
            <a:r>
              <a:rPr lang="en-US" sz="3600" b="1" dirty="0">
                <a:solidFill>
                  <a:srgbClr val="FFFF00"/>
                </a:solidFill>
                <a:effectLst>
                  <a:outerShdw blurRad="38100" dist="38100" dir="2700000" algn="tl">
                    <a:srgbClr val="000000">
                      <a:alpha val="43137"/>
                    </a:srgbClr>
                  </a:outerShdw>
                </a:effectLst>
              </a:rPr>
              <a:t>PHILIPPIANS 1 GIFT </a:t>
            </a:r>
            <a:r>
              <a:rPr lang="en-US" sz="3600" b="1" dirty="0">
                <a:effectLst>
                  <a:outerShdw blurRad="38100" dist="38100" dir="2700000" algn="tl">
                    <a:srgbClr val="000000">
                      <a:alpha val="43137"/>
                    </a:srgbClr>
                  </a:outerShdw>
                </a:effectLst>
              </a:rPr>
              <a:t>OF </a:t>
            </a:r>
            <a:r>
              <a:rPr lang="en-US" sz="3600" b="1" dirty="0" smtClean="0">
                <a:effectLst>
                  <a:outerShdw blurRad="38100" dist="38100" dir="2700000" algn="tl">
                    <a:srgbClr val="000000">
                      <a:alpha val="43137"/>
                    </a:srgbClr>
                  </a:outerShdw>
                </a:effectLst>
              </a:rPr>
              <a:t>BIBLICAL SELF </a:t>
            </a:r>
            <a:r>
              <a:rPr lang="en-US" sz="3600" b="1" dirty="0">
                <a:effectLst>
                  <a:outerShdw blurRad="38100" dist="38100" dir="2700000" algn="tl">
                    <a:srgbClr val="000000">
                      <a:alpha val="43137"/>
                    </a:srgbClr>
                  </a:outerShdw>
                </a:effectLst>
              </a:rPr>
              <a:t>DIAGNOSIS </a:t>
            </a:r>
            <a:r>
              <a:rPr lang="en-US" sz="3600" b="1" dirty="0" smtClean="0">
                <a:effectLst>
                  <a:outerShdw blurRad="38100" dist="38100" dir="2700000" algn="tl">
                    <a:srgbClr val="000000">
                      <a:alpha val="43137"/>
                    </a:srgbClr>
                  </a:outerShdw>
                </a:effectLst>
              </a:rPr>
              <a:t> </a:t>
            </a:r>
            <a:endParaRPr lang="en-US" sz="3600" dirty="0">
              <a:effectLst>
                <a:outerShdw blurRad="38100" dist="38100" dir="2700000" algn="tl">
                  <a:srgbClr val="000000">
                    <a:alpha val="43137"/>
                  </a:srgbClr>
                </a:outerShdw>
              </a:effectLst>
            </a:endParaRPr>
          </a:p>
        </p:txBody>
      </p:sp>
      <p:sp>
        <p:nvSpPr>
          <p:cNvPr id="2" name="Rectangle 1"/>
          <p:cNvSpPr/>
          <p:nvPr/>
        </p:nvSpPr>
        <p:spPr>
          <a:xfrm>
            <a:off x="304800" y="1524000"/>
            <a:ext cx="8417442" cy="1200329"/>
          </a:xfrm>
          <a:prstGeom prst="rect">
            <a:avLst/>
          </a:prstGeom>
        </p:spPr>
        <p:txBody>
          <a:bodyPr wrap="square">
            <a:spAutoFit/>
          </a:bodyPr>
          <a:lstStyle/>
          <a:p>
            <a:r>
              <a:rPr lang="en-US" dirty="0">
                <a:solidFill>
                  <a:srgbClr val="FFFF00"/>
                </a:solidFill>
              </a:rPr>
              <a:t>THE ABILITY TO UNDERSTAND OUR </a:t>
            </a:r>
            <a:r>
              <a:rPr lang="en-US" dirty="0" smtClean="0">
                <a:solidFill>
                  <a:srgbClr val="FFFF00"/>
                </a:solidFill>
              </a:rPr>
              <a:t>PERSONALITY HELPS YOU TO DISCERN </a:t>
            </a:r>
            <a:r>
              <a:rPr lang="en-US" dirty="0">
                <a:solidFill>
                  <a:srgbClr val="FFFF00"/>
                </a:solidFill>
              </a:rPr>
              <a:t>WHAT BATTLE </a:t>
            </a:r>
            <a:endParaRPr lang="en-US" dirty="0" smtClean="0">
              <a:solidFill>
                <a:srgbClr val="FFFF00"/>
              </a:solidFill>
            </a:endParaRPr>
          </a:p>
          <a:p>
            <a:r>
              <a:rPr lang="en-US" dirty="0" smtClean="0">
                <a:solidFill>
                  <a:srgbClr val="FFFF00"/>
                </a:solidFill>
              </a:rPr>
              <a:t>IS </a:t>
            </a:r>
            <a:r>
              <a:rPr lang="en-US" dirty="0">
                <a:solidFill>
                  <a:srgbClr val="FFFF00"/>
                </a:solidFill>
              </a:rPr>
              <a:t>GOING ON FOR </a:t>
            </a:r>
            <a:r>
              <a:rPr lang="en-US" dirty="0" smtClean="0">
                <a:solidFill>
                  <a:srgbClr val="FFFF00"/>
                </a:solidFill>
              </a:rPr>
              <a:t>OUR SOUL.</a:t>
            </a:r>
            <a:endParaRPr lang="en-US" dirty="0">
              <a:solidFill>
                <a:srgbClr val="FFFF00"/>
              </a:solidFill>
            </a:endParaRPr>
          </a:p>
        </p:txBody>
      </p:sp>
      <p:sp>
        <p:nvSpPr>
          <p:cNvPr id="3" name="Rectangle 2"/>
          <p:cNvSpPr/>
          <p:nvPr/>
        </p:nvSpPr>
        <p:spPr>
          <a:xfrm>
            <a:off x="187842" y="2971800"/>
            <a:ext cx="8727558" cy="3416320"/>
          </a:xfrm>
          <a:prstGeom prst="rect">
            <a:avLst/>
          </a:prstGeom>
        </p:spPr>
        <p:txBody>
          <a:bodyPr wrap="square">
            <a:spAutoFit/>
          </a:bodyPr>
          <a:lstStyle/>
          <a:p>
            <a:r>
              <a:rPr lang="en-US" dirty="0" smtClean="0"/>
              <a:t>And </a:t>
            </a:r>
            <a:r>
              <a:rPr lang="en-US" dirty="0"/>
              <a:t>it is my prayer that your love may be more and more </a:t>
            </a:r>
            <a:r>
              <a:rPr lang="en-US" sz="3200" dirty="0">
                <a:solidFill>
                  <a:srgbClr val="FFFF00"/>
                </a:solidFill>
              </a:rPr>
              <a:t>accompanied by clear knowledge and keen perception, for testing things that differ, </a:t>
            </a:r>
            <a:r>
              <a:rPr lang="en-US" sz="3200" dirty="0" smtClean="0">
                <a:solidFill>
                  <a:srgbClr val="FFFF00"/>
                </a:solidFill>
              </a:rPr>
              <a:t>so </a:t>
            </a:r>
            <a:r>
              <a:rPr lang="en-US" sz="3200" dirty="0">
                <a:solidFill>
                  <a:srgbClr val="FFFF00"/>
                </a:solidFill>
              </a:rPr>
              <a:t>that you may be men of transparent character</a:t>
            </a:r>
            <a:r>
              <a:rPr lang="en-US" dirty="0">
                <a:solidFill>
                  <a:srgbClr val="FFFF00"/>
                </a:solidFill>
              </a:rPr>
              <a:t>, and may be blameless, in preparation for the day of Christ</a:t>
            </a:r>
            <a:r>
              <a:rPr lang="en-US" dirty="0"/>
              <a:t>, </a:t>
            </a:r>
            <a:endParaRPr lang="en-US" dirty="0" smtClean="0"/>
          </a:p>
          <a:p>
            <a:r>
              <a:rPr lang="en-US" dirty="0" smtClean="0"/>
              <a:t>being </a:t>
            </a:r>
            <a:r>
              <a:rPr lang="en-US" dirty="0"/>
              <a:t>filled with these fruits of righteousness which come through Jesus Christ— to the glory and praise of God. Philippians </a:t>
            </a:r>
            <a:r>
              <a:rPr lang="en-US" dirty="0" smtClean="0"/>
              <a:t>1:9-11 </a:t>
            </a:r>
            <a:r>
              <a:rPr lang="en-US" dirty="0"/>
              <a:t>(WEY)</a:t>
            </a:r>
          </a:p>
        </p:txBody>
      </p:sp>
    </p:spTree>
    <p:extLst>
      <p:ext uri="{BB962C8B-B14F-4D97-AF65-F5344CB8AC3E}">
        <p14:creationId xmlns:p14="http://schemas.microsoft.com/office/powerpoint/2010/main" val="3922505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6321" y="228600"/>
            <a:ext cx="8534400" cy="646331"/>
          </a:xfrm>
          <a:prstGeom prst="rect">
            <a:avLst/>
          </a:prstGeom>
          <a:solidFill>
            <a:schemeClr val="accent1">
              <a:lumMod val="60000"/>
              <a:lumOff val="40000"/>
              <a:alpha val="6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solidFill>
                  <a:srgbClr val="FFFF00"/>
                </a:solidFill>
                <a:effectLst>
                  <a:outerShdw blurRad="38100" dist="38100" dir="2700000" algn="tl">
                    <a:srgbClr val="000000">
                      <a:alpha val="43137"/>
                    </a:srgbClr>
                  </a:outerShdw>
                </a:effectLst>
              </a:rPr>
              <a:t>Changing the Trajectory of Conflict</a:t>
            </a:r>
            <a:endParaRPr lang="en-US" sz="3600" dirty="0">
              <a:effectLst>
                <a:outerShdw blurRad="38100" dist="38100" dir="2700000" algn="tl">
                  <a:srgbClr val="000000">
                    <a:alpha val="43137"/>
                  </a:srgbClr>
                </a:outerShdw>
              </a:effectLst>
            </a:endParaRPr>
          </a:p>
        </p:txBody>
      </p:sp>
      <p:sp>
        <p:nvSpPr>
          <p:cNvPr id="5" name="TextBox 4"/>
          <p:cNvSpPr txBox="1"/>
          <p:nvPr/>
        </p:nvSpPr>
        <p:spPr>
          <a:xfrm>
            <a:off x="276447" y="1295400"/>
            <a:ext cx="8486553" cy="584775"/>
          </a:xfrm>
          <a:prstGeom prst="rect">
            <a:avLst/>
          </a:prstGeom>
          <a:noFill/>
        </p:spPr>
        <p:txBody>
          <a:bodyPr wrap="square" rtlCol="0">
            <a:spAutoFit/>
          </a:bodyPr>
          <a:lstStyle/>
          <a:p>
            <a:r>
              <a:rPr lang="en-US" sz="3200" dirty="0" smtClean="0"/>
              <a:t>Holy Spirit Conflict Resolution Therapy </a:t>
            </a:r>
            <a:endParaRPr lang="en-US" sz="3200" dirty="0"/>
          </a:p>
        </p:txBody>
      </p:sp>
      <p:sp>
        <p:nvSpPr>
          <p:cNvPr id="6" name="TextBox 5"/>
          <p:cNvSpPr txBox="1"/>
          <p:nvPr/>
        </p:nvSpPr>
        <p:spPr>
          <a:xfrm>
            <a:off x="246320" y="3200400"/>
            <a:ext cx="8364280" cy="830997"/>
          </a:xfrm>
          <a:prstGeom prst="rect">
            <a:avLst/>
          </a:prstGeom>
          <a:noFill/>
        </p:spPr>
        <p:txBody>
          <a:bodyPr wrap="square" rtlCol="0">
            <a:spAutoFit/>
          </a:bodyPr>
          <a:lstStyle/>
          <a:p>
            <a:pPr algn="l"/>
            <a:r>
              <a:rPr lang="en-US" dirty="0" smtClean="0"/>
              <a:t>1 – </a:t>
            </a:r>
            <a:r>
              <a:rPr lang="en-US" dirty="0" smtClean="0">
                <a:solidFill>
                  <a:srgbClr val="FFFF00"/>
                </a:solidFill>
              </a:rPr>
              <a:t>Admit your own faults </a:t>
            </a:r>
            <a:r>
              <a:rPr lang="en-US" dirty="0" smtClean="0"/>
              <a:t>and take the high-road of being loving – forgiving, and willing to change.</a:t>
            </a:r>
            <a:endParaRPr lang="en-US" dirty="0"/>
          </a:p>
        </p:txBody>
      </p:sp>
      <p:sp>
        <p:nvSpPr>
          <p:cNvPr id="7" name="TextBox 6"/>
          <p:cNvSpPr txBox="1"/>
          <p:nvPr/>
        </p:nvSpPr>
        <p:spPr>
          <a:xfrm>
            <a:off x="294168" y="4114800"/>
            <a:ext cx="8486553" cy="830997"/>
          </a:xfrm>
          <a:prstGeom prst="rect">
            <a:avLst/>
          </a:prstGeom>
          <a:noFill/>
        </p:spPr>
        <p:txBody>
          <a:bodyPr wrap="square" rtlCol="0">
            <a:spAutoFit/>
          </a:bodyPr>
          <a:lstStyle/>
          <a:p>
            <a:pPr algn="l"/>
            <a:r>
              <a:rPr lang="en-US" dirty="0" smtClean="0"/>
              <a:t>2 – </a:t>
            </a:r>
            <a:r>
              <a:rPr lang="en-US" dirty="0" smtClean="0">
                <a:solidFill>
                  <a:srgbClr val="FFFF00"/>
                </a:solidFill>
              </a:rPr>
              <a:t>Find a common point of agreement </a:t>
            </a:r>
            <a:r>
              <a:rPr lang="en-US" dirty="0" smtClean="0"/>
              <a:t>– Don’t always be right </a:t>
            </a:r>
            <a:endParaRPr lang="en-US" dirty="0"/>
          </a:p>
        </p:txBody>
      </p:sp>
      <p:sp>
        <p:nvSpPr>
          <p:cNvPr id="8" name="Rectangle 7"/>
          <p:cNvSpPr/>
          <p:nvPr/>
        </p:nvSpPr>
        <p:spPr>
          <a:xfrm>
            <a:off x="246320" y="1828800"/>
            <a:ext cx="8486553" cy="1323439"/>
          </a:xfrm>
          <a:prstGeom prst="rect">
            <a:avLst/>
          </a:prstGeom>
        </p:spPr>
        <p:txBody>
          <a:bodyPr wrap="square">
            <a:spAutoFit/>
          </a:bodyPr>
          <a:lstStyle/>
          <a:p>
            <a:r>
              <a:rPr lang="en-US" sz="2000" dirty="0">
                <a:solidFill>
                  <a:srgbClr val="FFFF00"/>
                </a:solidFill>
              </a:rPr>
              <a:t> "Therefore, if you are offering your gift at the altar and there remember that your brother has something against you, </a:t>
            </a:r>
            <a:r>
              <a:rPr lang="en-US" sz="2000" baseline="30000" dirty="0">
                <a:solidFill>
                  <a:srgbClr val="FFFF00"/>
                </a:solidFill>
              </a:rPr>
              <a:t>24 </a:t>
            </a:r>
            <a:r>
              <a:rPr lang="en-US" sz="2000" dirty="0">
                <a:solidFill>
                  <a:srgbClr val="FFFF00"/>
                </a:solidFill>
              </a:rPr>
              <a:t> leave your gift there in front of the altar. First go and be reconciled to your brother; then come and offer your gift. </a:t>
            </a:r>
            <a:r>
              <a:rPr lang="en-US" sz="2000" b="1" dirty="0">
                <a:solidFill>
                  <a:srgbClr val="FFFF00"/>
                </a:solidFill>
              </a:rPr>
              <a:t>Matthew 5:23-24 (NIV) </a:t>
            </a:r>
            <a:endParaRPr lang="en-US" sz="2000" dirty="0">
              <a:solidFill>
                <a:srgbClr val="FFFF00"/>
              </a:solidFill>
            </a:endParaRPr>
          </a:p>
        </p:txBody>
      </p:sp>
      <p:sp>
        <p:nvSpPr>
          <p:cNvPr id="9" name="TextBox 8"/>
          <p:cNvSpPr txBox="1"/>
          <p:nvPr/>
        </p:nvSpPr>
        <p:spPr>
          <a:xfrm>
            <a:off x="322521" y="5098197"/>
            <a:ext cx="8211879" cy="1200329"/>
          </a:xfrm>
          <a:prstGeom prst="rect">
            <a:avLst/>
          </a:prstGeom>
          <a:noFill/>
        </p:spPr>
        <p:txBody>
          <a:bodyPr wrap="square" rtlCol="0">
            <a:spAutoFit/>
          </a:bodyPr>
          <a:lstStyle/>
          <a:p>
            <a:pPr algn="l"/>
            <a:r>
              <a:rPr lang="en-US" dirty="0" smtClean="0"/>
              <a:t>3 </a:t>
            </a:r>
            <a:r>
              <a:rPr lang="en-US" dirty="0"/>
              <a:t>– </a:t>
            </a:r>
            <a:r>
              <a:rPr lang="en-US" dirty="0" smtClean="0">
                <a:solidFill>
                  <a:srgbClr val="FFFF00"/>
                </a:solidFill>
              </a:rPr>
              <a:t>Repent of </a:t>
            </a:r>
            <a:r>
              <a:rPr lang="en-US" dirty="0">
                <a:solidFill>
                  <a:srgbClr val="FFFF00"/>
                </a:solidFill>
              </a:rPr>
              <a:t>negative </a:t>
            </a:r>
            <a:r>
              <a:rPr lang="en-US" dirty="0" smtClean="0">
                <a:solidFill>
                  <a:srgbClr val="FFFF00"/>
                </a:solidFill>
              </a:rPr>
              <a:t>communication patterns</a:t>
            </a:r>
            <a:r>
              <a:rPr lang="en-US" dirty="0" smtClean="0"/>
              <a:t>, </a:t>
            </a:r>
            <a:r>
              <a:rPr lang="en-US" dirty="0"/>
              <a:t>and </a:t>
            </a:r>
            <a:r>
              <a:rPr lang="en-US" dirty="0" smtClean="0"/>
              <a:t>pray for </a:t>
            </a:r>
            <a:r>
              <a:rPr lang="en-US" dirty="0"/>
              <a:t>effective “dialoguing” skills. </a:t>
            </a:r>
            <a:r>
              <a:rPr lang="en-US" dirty="0" smtClean="0"/>
              <a:t>With the Spirit’s enabling power you will learn </a:t>
            </a:r>
            <a:r>
              <a:rPr lang="en-US" dirty="0"/>
              <a:t>how to avoid emotional </a:t>
            </a:r>
            <a:r>
              <a:rPr lang="en-US" dirty="0" smtClean="0"/>
              <a:t>detours.</a:t>
            </a:r>
            <a:endParaRPr lang="en-US" dirty="0"/>
          </a:p>
        </p:txBody>
      </p:sp>
    </p:spTree>
    <p:extLst>
      <p:ext uri="{BB962C8B-B14F-4D97-AF65-F5344CB8AC3E}">
        <p14:creationId xmlns:p14="http://schemas.microsoft.com/office/powerpoint/2010/main" val="255739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71600"/>
            <a:ext cx="8458200" cy="3539430"/>
          </a:xfrm>
          <a:prstGeom prst="rect">
            <a:avLst/>
          </a:prstGeom>
        </p:spPr>
        <p:txBody>
          <a:bodyPr wrap="square">
            <a:spAutoFit/>
          </a:bodyPr>
          <a:lstStyle/>
          <a:p>
            <a:pPr algn="l"/>
            <a:r>
              <a:rPr lang="en-US" sz="2800" dirty="0"/>
              <a:t> </a:t>
            </a:r>
          </a:p>
          <a:p>
            <a:pPr marL="457200" indent="-457200" algn="l">
              <a:buFont typeface="+mj-lt"/>
              <a:buAutoNum type="arabicPeriod"/>
            </a:pPr>
            <a:r>
              <a:rPr lang="en-US" sz="2800" b="1" dirty="0"/>
              <a:t>I will express my disagreements</a:t>
            </a:r>
            <a:r>
              <a:rPr lang="en-US" sz="2800" dirty="0"/>
              <a:t> with </a:t>
            </a:r>
            <a:r>
              <a:rPr lang="en-US" sz="2800" dirty="0" smtClean="0"/>
              <a:t>my friends or spouse </a:t>
            </a:r>
            <a:r>
              <a:rPr lang="en-US" sz="2800" b="1" dirty="0"/>
              <a:t>without insulting, mocking, or slandering them personally</a:t>
            </a:r>
            <a:r>
              <a:rPr lang="en-US" sz="2800" dirty="0"/>
              <a:t>. (Matthew </a:t>
            </a:r>
            <a:r>
              <a:rPr lang="en-US" sz="2800" dirty="0" smtClean="0"/>
              <a:t>5:22)</a:t>
            </a:r>
          </a:p>
          <a:p>
            <a:pPr marL="457200" indent="-457200" algn="l">
              <a:buFont typeface="+mj-lt"/>
              <a:buAutoNum type="arabicPeriod"/>
            </a:pPr>
            <a:r>
              <a:rPr lang="en-US" sz="2800" b="1" dirty="0" smtClean="0"/>
              <a:t>I </a:t>
            </a:r>
            <a:r>
              <a:rPr lang="en-US" sz="2800" b="1" dirty="0"/>
              <a:t>will not exaggerate the others' positions</a:t>
            </a:r>
            <a:r>
              <a:rPr lang="en-US" sz="2800" dirty="0"/>
              <a:t> nor make unfounded assumptions. </a:t>
            </a:r>
            <a:r>
              <a:rPr lang="en-US" sz="2800" b="1" dirty="0"/>
              <a:t>I will always extend the benefit of the doubt.</a:t>
            </a:r>
            <a:r>
              <a:rPr lang="en-US" sz="2800" dirty="0"/>
              <a:t> (Ephesians 4:29)</a:t>
            </a:r>
          </a:p>
        </p:txBody>
      </p:sp>
      <p:sp>
        <p:nvSpPr>
          <p:cNvPr id="3" name="TextBox 2"/>
          <p:cNvSpPr txBox="1"/>
          <p:nvPr/>
        </p:nvSpPr>
        <p:spPr>
          <a:xfrm>
            <a:off x="37214" y="420469"/>
            <a:ext cx="9144000" cy="1200329"/>
          </a:xfrm>
          <a:prstGeom prst="rect">
            <a:avLst/>
          </a:prstGeom>
          <a:solidFill>
            <a:schemeClr val="accent1">
              <a:alpha val="5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COMMITMENT TO </a:t>
            </a:r>
            <a:endPar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HEALTHY </a:t>
            </a:r>
            <a:r>
              <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DIALOGUE </a:t>
            </a:r>
          </a:p>
        </p:txBody>
      </p:sp>
      <p:sp>
        <p:nvSpPr>
          <p:cNvPr id="4" name="Rectangle 3"/>
          <p:cNvSpPr/>
          <p:nvPr/>
        </p:nvSpPr>
        <p:spPr>
          <a:xfrm>
            <a:off x="381000" y="4953000"/>
            <a:ext cx="8458200" cy="1938992"/>
          </a:xfrm>
          <a:prstGeom prst="rect">
            <a:avLst/>
          </a:prstGeom>
        </p:spPr>
        <p:txBody>
          <a:bodyPr wrap="square">
            <a:spAutoFit/>
          </a:bodyPr>
          <a:lstStyle/>
          <a:p>
            <a:pPr algn="l"/>
            <a:r>
              <a:rPr lang="en-US" dirty="0" smtClean="0">
                <a:solidFill>
                  <a:srgbClr val="FFFF00"/>
                </a:solidFill>
              </a:rPr>
              <a:t>Do </a:t>
            </a:r>
            <a:r>
              <a:rPr lang="en-US" dirty="0">
                <a:solidFill>
                  <a:srgbClr val="FFFF00"/>
                </a:solidFill>
              </a:rPr>
              <a:t>not let any unwholesome talk come out of your mouths, but only what is helpful for building others up according to their needs, that it may benefit those who listen. </a:t>
            </a:r>
            <a:r>
              <a:rPr lang="en-US" b="1" dirty="0">
                <a:solidFill>
                  <a:srgbClr val="FFFF00"/>
                </a:solidFill>
              </a:rPr>
              <a:t>Ephesians 4:29 (NIV) </a:t>
            </a:r>
            <a:r>
              <a:rPr lang="en-US" dirty="0">
                <a:solidFill>
                  <a:srgbClr val="FFFF00"/>
                </a:solidFill>
              </a:rPr>
              <a:t/>
            </a:r>
            <a:br>
              <a:rPr lang="en-US" dirty="0">
                <a:solidFill>
                  <a:srgbClr val="FFFF00"/>
                </a:solidFill>
              </a:rPr>
            </a:br>
            <a:endParaRPr lang="en-US" dirty="0">
              <a:solidFill>
                <a:srgbClr val="FFFF00"/>
              </a:solidFill>
            </a:endParaRPr>
          </a:p>
        </p:txBody>
      </p:sp>
    </p:spTree>
    <p:extLst>
      <p:ext uri="{BB962C8B-B14F-4D97-AF65-F5344CB8AC3E}">
        <p14:creationId xmlns:p14="http://schemas.microsoft.com/office/powerpoint/2010/main" val="11272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ason Redman - Team Never Quit Speak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8794" y="312208"/>
            <a:ext cx="1566039" cy="2300816"/>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Amazon.com: The Trident: The Forging and Reforging of a Navy SEAL Leader  eBook : Redman, Jason, Bruning, John: Kindle 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02274">
            <a:off x="1127669" y="-13229"/>
            <a:ext cx="2809875" cy="42386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5688450"/>
            <a:ext cx="1981200" cy="584775"/>
          </a:xfrm>
          <a:prstGeom prst="rect">
            <a:avLst/>
          </a:prstGeom>
          <a:noFill/>
        </p:spPr>
        <p:txBody>
          <a:bodyPr wrap="square" rtlCol="0">
            <a:spAutoFit/>
          </a:bodyPr>
          <a:lstStyle/>
          <a:p>
            <a:r>
              <a:rPr lang="en-US" sz="3200" dirty="0" smtClean="0"/>
              <a:t>Afghanistan</a:t>
            </a:r>
            <a:endParaRPr lang="en-US" sz="3200" dirty="0"/>
          </a:p>
        </p:txBody>
      </p:sp>
      <p:pic>
        <p:nvPicPr>
          <p:cNvPr id="1030" name="Picture 6" descr="Book Review: The Trident-The Forging and Reforging of a Navy SEAL • Spotter  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749675"/>
            <a:ext cx="2828925" cy="161925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209800" y="5288340"/>
            <a:ext cx="1981200" cy="1569660"/>
          </a:xfrm>
          <a:prstGeom prst="rect">
            <a:avLst/>
          </a:prstGeom>
          <a:noFill/>
        </p:spPr>
        <p:txBody>
          <a:bodyPr wrap="square" rtlCol="0">
            <a:spAutoFit/>
          </a:bodyPr>
          <a:lstStyle/>
          <a:p>
            <a:r>
              <a:rPr lang="en-US" sz="3200" dirty="0" smtClean="0"/>
              <a:t>Fails an </a:t>
            </a:r>
          </a:p>
          <a:p>
            <a:r>
              <a:rPr lang="en-US" sz="3200" dirty="0" smtClean="0"/>
              <a:t>Over-watch mission</a:t>
            </a:r>
            <a:endParaRPr lang="en-US" sz="3200" dirty="0"/>
          </a:p>
        </p:txBody>
      </p:sp>
      <p:pic>
        <p:nvPicPr>
          <p:cNvPr id="1032" name="Picture 8" descr="BJACH Orthopedic Specialist Graduates Ranger School &gt; Bayne-Jones Army  Community Hospital &gt; Articles"/>
          <p:cNvPicPr>
            <a:picLocks noChangeAspect="1" noChangeArrowheads="1"/>
          </p:cNvPicPr>
          <p:nvPr/>
        </p:nvPicPr>
        <p:blipFill rotWithShape="1">
          <a:blip r:embed="rId5">
            <a:extLst>
              <a:ext uri="{28A0092B-C50C-407E-A947-70E740481C1C}">
                <a14:useLocalDpi xmlns:a14="http://schemas.microsoft.com/office/drawing/2010/main" val="0"/>
              </a:ext>
            </a:extLst>
          </a:blip>
          <a:srcRect t="4422" r="11206" b="56633"/>
          <a:stretch/>
        </p:blipFill>
        <p:spPr bwMode="auto">
          <a:xfrm>
            <a:off x="5181600" y="2681815"/>
            <a:ext cx="3436394" cy="20096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495800" y="4765120"/>
            <a:ext cx="4572000" cy="1569660"/>
          </a:xfrm>
          <a:prstGeom prst="rect">
            <a:avLst/>
          </a:prstGeom>
        </p:spPr>
        <p:txBody>
          <a:bodyPr>
            <a:spAutoFit/>
          </a:bodyPr>
          <a:lstStyle/>
          <a:p>
            <a:r>
              <a:rPr lang="en-US" sz="2400" dirty="0"/>
              <a:t>In the SEAL Teams we use the Silva Ranger compass for our land navigation. The army uses the </a:t>
            </a:r>
            <a:r>
              <a:rPr lang="en-US" sz="2400" dirty="0" err="1"/>
              <a:t>Lensatic</a:t>
            </a:r>
            <a:r>
              <a:rPr lang="en-US" sz="2400" dirty="0"/>
              <a:t> compass.</a:t>
            </a:r>
          </a:p>
        </p:txBody>
      </p:sp>
      <p:pic>
        <p:nvPicPr>
          <p:cNvPr id="1034" name="Picture 10" descr="Military Lensatic Compass Eyeskey – Grand Outdoors Direc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399" y="501501"/>
            <a:ext cx="1413397" cy="14133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ilva Ranger CL Compass with Case - Hike &amp; Camp"/>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79208" y="501502"/>
            <a:ext cx="1413396" cy="14133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1905000"/>
            <a:ext cx="1440408" cy="461665"/>
          </a:xfrm>
          <a:prstGeom prst="rect">
            <a:avLst/>
          </a:prstGeom>
          <a:noFill/>
        </p:spPr>
        <p:txBody>
          <a:bodyPr wrap="square" rtlCol="0">
            <a:spAutoFit/>
          </a:bodyPr>
          <a:lstStyle/>
          <a:p>
            <a:r>
              <a:rPr lang="en-US" dirty="0" err="1" smtClean="0"/>
              <a:t>Lensatic</a:t>
            </a:r>
            <a:endParaRPr lang="en-US" dirty="0"/>
          </a:p>
        </p:txBody>
      </p:sp>
      <p:sp>
        <p:nvSpPr>
          <p:cNvPr id="20" name="TextBox 19"/>
          <p:cNvSpPr txBox="1"/>
          <p:nvPr/>
        </p:nvSpPr>
        <p:spPr>
          <a:xfrm>
            <a:off x="7214406" y="1916668"/>
            <a:ext cx="1143000" cy="369332"/>
          </a:xfrm>
          <a:prstGeom prst="rect">
            <a:avLst/>
          </a:prstGeom>
          <a:noFill/>
        </p:spPr>
        <p:txBody>
          <a:bodyPr wrap="square" rtlCol="0">
            <a:spAutoFit/>
          </a:bodyPr>
          <a:lstStyle/>
          <a:p>
            <a:r>
              <a:rPr lang="en-US" dirty="0" smtClean="0"/>
              <a:t>Silva</a:t>
            </a:r>
            <a:endParaRPr lang="en-US" dirty="0"/>
          </a:p>
        </p:txBody>
      </p:sp>
    </p:spTree>
    <p:extLst>
      <p:ext uri="{BB962C8B-B14F-4D97-AF65-F5344CB8AC3E}">
        <p14:creationId xmlns:p14="http://schemas.microsoft.com/office/powerpoint/2010/main" val="2773570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3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9" grpId="0"/>
      <p:bldP spid="11" grpId="0"/>
      <p:bldP spid="2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76200"/>
            <a:ext cx="8382000" cy="1754326"/>
          </a:xfrm>
          <a:prstGeom prst="rect">
            <a:avLst/>
          </a:prstGeom>
          <a:solidFill>
            <a:schemeClr val="accent1">
              <a:lumMod val="40000"/>
              <a:lumOff val="60000"/>
              <a:alpha val="64000"/>
            </a:schemeClr>
          </a:solidFill>
        </p:spPr>
        <p:txBody>
          <a:bodyPr wrap="square">
            <a:spAutoFit/>
          </a:bodyPr>
          <a:lstStyle/>
          <a:p>
            <a:pPr algn="ctr"/>
            <a:r>
              <a:rPr lang="en-US" sz="3600" b="1" dirty="0" smtClean="0">
                <a:solidFill>
                  <a:srgbClr val="FFFF00"/>
                </a:solidFill>
                <a:effectLst>
                  <a:outerShdw blurRad="38100" dist="38100" dir="2700000" algn="tl">
                    <a:srgbClr val="000000">
                      <a:alpha val="43137"/>
                    </a:srgbClr>
                  </a:outerShdw>
                </a:effectLst>
              </a:rPr>
              <a:t>Jesus Is the Greatest Leader Ever</a:t>
            </a:r>
          </a:p>
          <a:p>
            <a:pPr algn="ctr"/>
            <a:r>
              <a:rPr lang="en-US" sz="3600" b="1" dirty="0" smtClean="0">
                <a:solidFill>
                  <a:srgbClr val="FFFF00"/>
                </a:solidFill>
                <a:effectLst>
                  <a:outerShdw blurRad="38100" dist="38100" dir="2700000" algn="tl">
                    <a:srgbClr val="000000">
                      <a:alpha val="43137"/>
                    </a:srgbClr>
                  </a:outerShdw>
                </a:effectLst>
              </a:rPr>
              <a:t>He leads His Team Well</a:t>
            </a:r>
          </a:p>
          <a:p>
            <a:pPr algn="ctr"/>
            <a:r>
              <a:rPr lang="en-US" sz="3600" b="1" dirty="0" smtClean="0">
                <a:solidFill>
                  <a:srgbClr val="FFFF00"/>
                </a:solidFill>
                <a:effectLst>
                  <a:outerShdw blurRad="38100" dist="38100" dir="2700000" algn="tl">
                    <a:srgbClr val="000000">
                      <a:alpha val="43137"/>
                    </a:srgbClr>
                  </a:outerShdw>
                </a:effectLst>
              </a:rPr>
              <a:t>We simply Need to Execute His Plans </a:t>
            </a:r>
            <a:endParaRPr lang="en-US" sz="360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81000" y="3799344"/>
            <a:ext cx="8458200" cy="2677656"/>
          </a:xfrm>
          <a:prstGeom prst="rect">
            <a:avLst/>
          </a:prstGeom>
        </p:spPr>
        <p:txBody>
          <a:bodyPr wrap="square">
            <a:spAutoFit/>
          </a:bodyPr>
          <a:lstStyle/>
          <a:p>
            <a:pPr algn="l"/>
            <a:r>
              <a:rPr lang="en-US" dirty="0" smtClean="0"/>
              <a:t>“Vince </a:t>
            </a:r>
            <a:r>
              <a:rPr lang="en-US" dirty="0"/>
              <a:t>Peterson was the greatest natural leader I’ve ever known. He had a knack of expressing where the team needed to go with just a few words. He’d plant the seeds, let his men take ownership of the plan,   </a:t>
            </a:r>
            <a:r>
              <a:rPr lang="en-US" dirty="0" smtClean="0"/>
              <a:t>then </a:t>
            </a:r>
            <a:r>
              <a:rPr lang="en-US" dirty="0"/>
              <a:t>watch as everything went forward. When the plan succeeded, and it almost always did, he never took the credit. He gave it to everyone else</a:t>
            </a:r>
            <a:r>
              <a:rPr lang="en-US" dirty="0" smtClean="0"/>
              <a:t>.”</a:t>
            </a:r>
            <a:endParaRPr lang="en-US" dirty="0"/>
          </a:p>
        </p:txBody>
      </p:sp>
      <p:sp>
        <p:nvSpPr>
          <p:cNvPr id="3" name="Rectangle 2"/>
          <p:cNvSpPr/>
          <p:nvPr/>
        </p:nvSpPr>
        <p:spPr>
          <a:xfrm>
            <a:off x="2362200" y="1986677"/>
            <a:ext cx="4401205" cy="523220"/>
          </a:xfrm>
          <a:prstGeom prst="rect">
            <a:avLst/>
          </a:prstGeom>
        </p:spPr>
        <p:txBody>
          <a:bodyPr wrap="none">
            <a:spAutoFit/>
          </a:bodyPr>
          <a:lstStyle/>
          <a:p>
            <a:r>
              <a:rPr lang="en-US" sz="2800" dirty="0"/>
              <a:t>SINE </a:t>
            </a:r>
            <a:r>
              <a:rPr lang="en-US" sz="2800" dirty="0" err="1"/>
              <a:t>PARI</a:t>
            </a:r>
            <a:r>
              <a:rPr lang="en-US" sz="2800" dirty="0"/>
              <a:t> – WITHOUT EQUAL</a:t>
            </a:r>
          </a:p>
        </p:txBody>
      </p:sp>
      <p:sp>
        <p:nvSpPr>
          <p:cNvPr id="5" name="Rectangle 4"/>
          <p:cNvSpPr/>
          <p:nvPr/>
        </p:nvSpPr>
        <p:spPr>
          <a:xfrm>
            <a:off x="333702" y="2509897"/>
            <a:ext cx="8458200" cy="2062103"/>
          </a:xfrm>
          <a:prstGeom prst="rect">
            <a:avLst/>
          </a:prstGeom>
        </p:spPr>
        <p:txBody>
          <a:bodyPr wrap="square">
            <a:spAutoFit/>
          </a:bodyPr>
          <a:lstStyle/>
          <a:p>
            <a:r>
              <a:rPr lang="en-US" sz="3200" dirty="0">
                <a:solidFill>
                  <a:srgbClr val="FFFF00"/>
                </a:solidFill>
              </a:rPr>
              <a:t> </a:t>
            </a:r>
            <a:r>
              <a:rPr lang="en-US" sz="3200" dirty="0" smtClean="0">
                <a:solidFill>
                  <a:srgbClr val="FFFF00"/>
                </a:solidFill>
              </a:rPr>
              <a:t>My </a:t>
            </a:r>
            <a:r>
              <a:rPr lang="en-US" sz="3200" dirty="0">
                <a:solidFill>
                  <a:srgbClr val="FFFF00"/>
                </a:solidFill>
              </a:rPr>
              <a:t>lover is radiant </a:t>
            </a:r>
            <a:r>
              <a:rPr lang="en-US" sz="3200" dirty="0" smtClean="0">
                <a:solidFill>
                  <a:srgbClr val="FFFF00"/>
                </a:solidFill>
              </a:rPr>
              <a:t>-  </a:t>
            </a:r>
            <a:r>
              <a:rPr lang="en-US" sz="3200" dirty="0">
                <a:solidFill>
                  <a:srgbClr val="FFFF00"/>
                </a:solidFill>
              </a:rPr>
              <a:t>outstanding among ten thousand. Song of Songs 5:10 (NIV) </a:t>
            </a:r>
          </a:p>
          <a:p>
            <a:endParaRPr lang="en-US" sz="3200" dirty="0">
              <a:solidFill>
                <a:srgbClr val="FFFF00"/>
              </a:solidFill>
            </a:endParaRPr>
          </a:p>
          <a:p>
            <a:endParaRPr lang="en-US" sz="3200" dirty="0">
              <a:solidFill>
                <a:srgbClr val="FFFF00"/>
              </a:solidFill>
            </a:endParaRPr>
          </a:p>
        </p:txBody>
      </p:sp>
    </p:spTree>
    <p:extLst>
      <p:ext uri="{BB962C8B-B14F-4D97-AF65-F5344CB8AC3E}">
        <p14:creationId xmlns:p14="http://schemas.microsoft.com/office/powerpoint/2010/main" val="3786068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267" y="3875544"/>
            <a:ext cx="8336733" cy="2923877"/>
          </a:xfrm>
          <a:prstGeom prst="rect">
            <a:avLst/>
          </a:prstGeom>
        </p:spPr>
        <p:txBody>
          <a:bodyPr wrap="square">
            <a:spAutoFit/>
          </a:bodyPr>
          <a:lstStyle/>
          <a:p>
            <a:pPr algn="l"/>
            <a:r>
              <a:rPr lang="en-US" b="1" dirty="0"/>
              <a:t>All things rise toward crisis; whether individual matters, or those of the corporate Church or those of the affairs of the nations. And those who pray perseveringly and mightily </a:t>
            </a:r>
            <a:r>
              <a:rPr lang="en-US" sz="3200" b="1" u="sng" dirty="0" smtClean="0">
                <a:solidFill>
                  <a:srgbClr val="FFFF00"/>
                </a:solidFill>
              </a:rPr>
              <a:t>impact </a:t>
            </a:r>
            <a:r>
              <a:rPr lang="en-US" sz="3200" b="1" u="sng" dirty="0">
                <a:solidFill>
                  <a:srgbClr val="FFFF00"/>
                </a:solidFill>
              </a:rPr>
              <a:t>the crisis in harmony with the will of God.</a:t>
            </a:r>
            <a:r>
              <a:rPr lang="en-US" sz="3200" b="1" dirty="0">
                <a:solidFill>
                  <a:srgbClr val="FFFF00"/>
                </a:solidFill>
              </a:rPr>
              <a:t> </a:t>
            </a:r>
            <a:r>
              <a:rPr lang="en-US" b="1" dirty="0"/>
              <a:t>But who are those who can powerfully prevail? They are those who are described as the ones who “draw near to God.” </a:t>
            </a:r>
            <a:r>
              <a:rPr lang="en-US" dirty="0" smtClean="0">
                <a:solidFill>
                  <a:srgbClr val="FFFF00"/>
                </a:solidFill>
              </a:rPr>
              <a:t>George </a:t>
            </a:r>
            <a:r>
              <a:rPr lang="en-US" dirty="0">
                <a:solidFill>
                  <a:srgbClr val="FFFF00"/>
                </a:solidFill>
              </a:rPr>
              <a:t>Lang </a:t>
            </a:r>
          </a:p>
        </p:txBody>
      </p:sp>
      <p:sp>
        <p:nvSpPr>
          <p:cNvPr id="3" name="Title 1"/>
          <p:cNvSpPr txBox="1">
            <a:spLocks/>
          </p:cNvSpPr>
          <p:nvPr/>
        </p:nvSpPr>
        <p:spPr bwMode="auto">
          <a:xfrm>
            <a:off x="304800" y="304800"/>
            <a:ext cx="8153400" cy="762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b="1" kern="0" dirty="0" smtClean="0">
                <a:solidFill>
                  <a:srgbClr val="FFFF00"/>
                </a:solidFill>
                <a:effectLst>
                  <a:outerShdw blurRad="38100" dist="38100" dir="2700000" algn="tl">
                    <a:srgbClr val="000000">
                      <a:alpha val="43137"/>
                    </a:srgbClr>
                  </a:outerShdw>
                </a:effectLst>
              </a:rPr>
              <a:t>WHAT IS GOING ON 2020- 2023?</a:t>
            </a:r>
            <a:endParaRPr lang="en-US" sz="3600" b="1" kern="0"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426267" y="1425476"/>
            <a:ext cx="8336733" cy="2308324"/>
          </a:xfrm>
          <a:prstGeom prst="rect">
            <a:avLst/>
          </a:prstGeom>
        </p:spPr>
        <p:txBody>
          <a:bodyPr wrap="square">
            <a:spAutoFit/>
          </a:bodyPr>
          <a:lstStyle/>
          <a:p>
            <a:r>
              <a:rPr lang="en-US" dirty="0" smtClean="0"/>
              <a:t>In </a:t>
            </a:r>
            <a:r>
              <a:rPr lang="en-US" dirty="0"/>
              <a:t>the day of great slaughter, when the towers fall, streams of </a:t>
            </a:r>
            <a:r>
              <a:rPr lang="en-US" b="1" dirty="0">
                <a:solidFill>
                  <a:srgbClr val="FFFF00"/>
                </a:solidFill>
              </a:rPr>
              <a:t>water will flow on every high mountain and every lofty hill</a:t>
            </a:r>
            <a:r>
              <a:rPr lang="en-US" dirty="0"/>
              <a:t>. </a:t>
            </a:r>
            <a:r>
              <a:rPr lang="en-US" baseline="30000" dirty="0"/>
              <a:t>26 </a:t>
            </a:r>
            <a:r>
              <a:rPr lang="en-US" dirty="0"/>
              <a:t> The moon will shine like the sun, and the sunlight will be seven times brighter, like the light of seven full days, when the </a:t>
            </a:r>
            <a:r>
              <a:rPr lang="en-US" cap="small" dirty="0"/>
              <a:t>LORD</a:t>
            </a:r>
            <a:r>
              <a:rPr lang="en-US" dirty="0"/>
              <a:t> binds up the bruises of his people and heals the wounds he inflicted. </a:t>
            </a:r>
            <a:r>
              <a:rPr lang="en-US" b="1" dirty="0"/>
              <a:t>Isaiah 30:25-26 (NIV) </a:t>
            </a:r>
            <a:endParaRPr lang="en-US" dirty="0"/>
          </a:p>
        </p:txBody>
      </p:sp>
    </p:spTree>
    <p:extLst>
      <p:ext uri="{BB962C8B-B14F-4D97-AF65-F5344CB8AC3E}">
        <p14:creationId xmlns:p14="http://schemas.microsoft.com/office/powerpoint/2010/main" val="10661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447800"/>
            <a:ext cx="8534400" cy="3046988"/>
          </a:xfrm>
          <a:prstGeom prst="rect">
            <a:avLst/>
          </a:prstGeom>
        </p:spPr>
        <p:txBody>
          <a:bodyPr wrap="square">
            <a:spAutoFit/>
          </a:bodyPr>
          <a:lstStyle/>
          <a:p>
            <a:pPr algn="l"/>
            <a:r>
              <a:rPr lang="en-US" sz="2400" dirty="0"/>
              <a:t>For a second I stood on a mental precipice, looking down at that void that I’d fallen into after my last mission in Afghanistan. No. I refuse to go there. Not this time. What’s the takeaway? How can I fix this? </a:t>
            </a:r>
          </a:p>
          <a:p>
            <a:pPr algn="l"/>
            <a:r>
              <a:rPr lang="en-US" sz="2400" dirty="0"/>
              <a:t> </a:t>
            </a:r>
          </a:p>
          <a:p>
            <a:pPr algn="l"/>
            <a:r>
              <a:rPr lang="en-US" sz="2400" dirty="0" smtClean="0">
                <a:solidFill>
                  <a:srgbClr val="FFFF00"/>
                </a:solidFill>
              </a:rPr>
              <a:t>“Don’t </a:t>
            </a:r>
            <a:r>
              <a:rPr lang="en-US" sz="2400" dirty="0">
                <a:solidFill>
                  <a:srgbClr val="FFFF00"/>
                </a:solidFill>
              </a:rPr>
              <a:t>let the reaction to the mistake destroy your relationship with your teammates</a:t>
            </a:r>
            <a:r>
              <a:rPr lang="en-US" sz="2400" dirty="0" smtClean="0">
                <a:solidFill>
                  <a:srgbClr val="FFFF00"/>
                </a:solidFill>
              </a:rPr>
              <a:t>.” </a:t>
            </a:r>
            <a:r>
              <a:rPr lang="en-US" sz="2400" dirty="0">
                <a:solidFill>
                  <a:srgbClr val="FFFF00"/>
                </a:solidFill>
              </a:rPr>
              <a:t>I let one of my own weaknesses beat me again. </a:t>
            </a:r>
          </a:p>
        </p:txBody>
      </p:sp>
      <p:pic>
        <p:nvPicPr>
          <p:cNvPr id="2050" name="Picture 2" descr="Overcome” by Jason Redman - The Hollywood Dig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4846"/>
            <a:ext cx="2514600" cy="14144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1000" y="4473476"/>
            <a:ext cx="8229600" cy="2308324"/>
          </a:xfrm>
          <a:prstGeom prst="rect">
            <a:avLst/>
          </a:prstGeom>
        </p:spPr>
        <p:txBody>
          <a:bodyPr wrap="square">
            <a:spAutoFit/>
          </a:bodyPr>
          <a:lstStyle/>
          <a:p>
            <a:pPr algn="l"/>
            <a:r>
              <a:rPr lang="en-US" dirty="0"/>
              <a:t>. “Look, Red, you’re doing a great job but you suck at taking criticism. Someone offers you advice after you make a mistake and you take it personally. We’re trying to help you grow, make you a better leader. You got this. We all mess up. Just happens. Learn to absorb the lessons, take the heat, and move on.”</a:t>
            </a:r>
          </a:p>
        </p:txBody>
      </p:sp>
      <p:sp>
        <p:nvSpPr>
          <p:cNvPr id="7" name="Rectangle 6"/>
          <p:cNvSpPr/>
          <p:nvPr/>
        </p:nvSpPr>
        <p:spPr>
          <a:xfrm>
            <a:off x="609600" y="76200"/>
            <a:ext cx="4724400" cy="1200329"/>
          </a:xfrm>
          <a:prstGeom prst="rect">
            <a:avLst/>
          </a:prstGeom>
        </p:spPr>
        <p:txBody>
          <a:bodyPr wrap="square">
            <a:spAutoFit/>
          </a:bodyPr>
          <a:lstStyle/>
          <a:p>
            <a:r>
              <a:rPr lang="en-US" sz="3600" b="1" dirty="0" smtClean="0">
                <a:solidFill>
                  <a:srgbClr val="FFFF00"/>
                </a:solidFill>
              </a:rPr>
              <a:t>The Breakthrough </a:t>
            </a:r>
          </a:p>
          <a:p>
            <a:r>
              <a:rPr lang="en-US" sz="3600" b="1" dirty="0" smtClean="0">
                <a:solidFill>
                  <a:srgbClr val="FFFF00"/>
                </a:solidFill>
              </a:rPr>
              <a:t>Moment </a:t>
            </a:r>
          </a:p>
        </p:txBody>
      </p:sp>
    </p:spTree>
    <p:extLst>
      <p:ext uri="{BB962C8B-B14F-4D97-AF65-F5344CB8AC3E}">
        <p14:creationId xmlns:p14="http://schemas.microsoft.com/office/powerpoint/2010/main" val="1502160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e narcissists capable of true self-reflection?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696200" cy="50754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214" y="420469"/>
            <a:ext cx="9144000" cy="646331"/>
          </a:xfrm>
          <a:prstGeom prst="rect">
            <a:avLst/>
          </a:prstGeom>
          <a:solidFill>
            <a:schemeClr val="accent1">
              <a:alpha val="5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THE Joe Hari Tool</a:t>
            </a:r>
          </a:p>
        </p:txBody>
      </p:sp>
    </p:spTree>
    <p:extLst>
      <p:ext uri="{BB962C8B-B14F-4D97-AF65-F5344CB8AC3E}">
        <p14:creationId xmlns:p14="http://schemas.microsoft.com/office/powerpoint/2010/main" val="1127277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828800"/>
            <a:ext cx="8534400" cy="3785652"/>
          </a:xfrm>
          <a:prstGeom prst="rect">
            <a:avLst/>
          </a:prstGeom>
        </p:spPr>
        <p:txBody>
          <a:bodyPr wrap="square">
            <a:spAutoFit/>
          </a:bodyPr>
          <a:lstStyle/>
          <a:p>
            <a:pPr algn="l"/>
            <a:r>
              <a:rPr lang="en-US" b="1" dirty="0" smtClean="0">
                <a:solidFill>
                  <a:srgbClr val="FFFF00"/>
                </a:solidFill>
              </a:rPr>
              <a:t>Shallow access </a:t>
            </a:r>
            <a:r>
              <a:rPr lang="en-US" b="1" dirty="0">
                <a:solidFill>
                  <a:srgbClr val="FFFF00"/>
                </a:solidFill>
              </a:rPr>
              <a:t>to heart</a:t>
            </a:r>
            <a:r>
              <a:rPr lang="en-US" dirty="0">
                <a:solidFill>
                  <a:srgbClr val="FFFF00"/>
                </a:solidFill>
              </a:rPr>
              <a:t> </a:t>
            </a:r>
            <a:r>
              <a:rPr lang="en-US" dirty="0"/>
              <a:t>– I’ll let you share your thoughts with me in </a:t>
            </a:r>
            <a:r>
              <a:rPr lang="en-US" dirty="0" smtClean="0"/>
              <a:t>“friend-to-friend” respect</a:t>
            </a:r>
            <a:r>
              <a:rPr lang="en-US" dirty="0"/>
              <a:t>, but I don’t want to deal with what you are sharing or let you know why I’m not going to listen to you.</a:t>
            </a:r>
          </a:p>
          <a:p>
            <a:pPr algn="l"/>
            <a:r>
              <a:rPr lang="en-US" dirty="0"/>
              <a:t> </a:t>
            </a:r>
          </a:p>
          <a:p>
            <a:pPr algn="l"/>
            <a:r>
              <a:rPr lang="en-US" b="1" dirty="0">
                <a:solidFill>
                  <a:srgbClr val="FFFF00"/>
                </a:solidFill>
              </a:rPr>
              <a:t>Strategic access to heart</a:t>
            </a:r>
            <a:r>
              <a:rPr lang="en-US" dirty="0">
                <a:solidFill>
                  <a:srgbClr val="FFFF00"/>
                </a:solidFill>
              </a:rPr>
              <a:t> </a:t>
            </a:r>
            <a:r>
              <a:rPr lang="en-US" dirty="0"/>
              <a:t>– I want you to share anything useful to help me to become more like Jesus – and along the way when I become defensive please be patient with me – but keep speaking </a:t>
            </a:r>
            <a:r>
              <a:rPr lang="en-US" dirty="0" smtClean="0"/>
              <a:t>the TRUTH into </a:t>
            </a:r>
            <a:r>
              <a:rPr lang="en-US" dirty="0"/>
              <a:t>my heart until I see the </a:t>
            </a:r>
            <a:r>
              <a:rPr lang="en-US" dirty="0" smtClean="0"/>
              <a:t>issues and </a:t>
            </a:r>
            <a:r>
              <a:rPr lang="en-US" dirty="0"/>
              <a:t>am set free in that area. </a:t>
            </a:r>
          </a:p>
        </p:txBody>
      </p:sp>
      <p:sp>
        <p:nvSpPr>
          <p:cNvPr id="3" name="TextBox 2"/>
          <p:cNvSpPr txBox="1"/>
          <p:nvPr/>
        </p:nvSpPr>
        <p:spPr>
          <a:xfrm>
            <a:off x="37214" y="420469"/>
            <a:ext cx="9144000" cy="1200329"/>
          </a:xfrm>
          <a:prstGeom prst="rect">
            <a:avLst/>
          </a:prstGeom>
          <a:solidFill>
            <a:schemeClr val="accent1">
              <a:alpha val="5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True Friends Open Up</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And Share With Each Other </a:t>
            </a:r>
          </a:p>
        </p:txBody>
      </p:sp>
    </p:spTree>
    <p:extLst>
      <p:ext uri="{BB962C8B-B14F-4D97-AF65-F5344CB8AC3E}">
        <p14:creationId xmlns:p14="http://schemas.microsoft.com/office/powerpoint/2010/main" val="11272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214" y="420469"/>
            <a:ext cx="9144000" cy="646331"/>
          </a:xfrm>
          <a:prstGeom prst="rect">
            <a:avLst/>
          </a:prstGeom>
          <a:solidFill>
            <a:schemeClr val="accent1">
              <a:alpha val="5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Everything Comes by Activated FAITH</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3" name="AutoShape 2" descr="File:Baseball-diamond.svg - Wikimedia Comm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314" y="1371600"/>
            <a:ext cx="7083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5257800"/>
            <a:ext cx="2743200" cy="1569660"/>
          </a:xfrm>
          <a:prstGeom prst="rect">
            <a:avLst/>
          </a:prstGeom>
          <a:noFill/>
        </p:spPr>
        <p:txBody>
          <a:bodyPr wrap="square" rtlCol="0">
            <a:spAutoFit/>
          </a:bodyPr>
          <a:lstStyle/>
          <a:p>
            <a:pPr algn="l"/>
            <a:r>
              <a:rPr lang="en-US" sz="1600" b="1" dirty="0" smtClean="0">
                <a:solidFill>
                  <a:schemeClr val="bg1"/>
                </a:solidFill>
              </a:rPr>
              <a:t>Salvation: </a:t>
            </a:r>
            <a:r>
              <a:rPr lang="en-US" sz="1600" dirty="0" smtClean="0">
                <a:solidFill>
                  <a:schemeClr val="accent4">
                    <a:lumMod val="10000"/>
                  </a:schemeClr>
                </a:solidFill>
              </a:rPr>
              <a:t>You </a:t>
            </a:r>
          </a:p>
          <a:p>
            <a:pPr algn="l"/>
            <a:r>
              <a:rPr lang="en-US" sz="1600" dirty="0">
                <a:solidFill>
                  <a:schemeClr val="accent4">
                    <a:lumMod val="10000"/>
                  </a:schemeClr>
                </a:solidFill>
              </a:rPr>
              <a:t>b</a:t>
            </a:r>
            <a:r>
              <a:rPr lang="en-US" sz="1600" dirty="0" smtClean="0">
                <a:solidFill>
                  <a:schemeClr val="accent4">
                    <a:lumMod val="10000"/>
                  </a:schemeClr>
                </a:solidFill>
              </a:rPr>
              <a:t>elieve Jesus </a:t>
            </a:r>
          </a:p>
          <a:p>
            <a:pPr algn="l"/>
            <a:r>
              <a:rPr lang="en-US" sz="1600" dirty="0" smtClean="0">
                <a:solidFill>
                  <a:schemeClr val="accent4">
                    <a:lumMod val="10000"/>
                  </a:schemeClr>
                </a:solidFill>
              </a:rPr>
              <a:t>died for you and rose </a:t>
            </a:r>
          </a:p>
          <a:p>
            <a:pPr algn="l"/>
            <a:r>
              <a:rPr lang="en-US" sz="1600" dirty="0" smtClean="0">
                <a:solidFill>
                  <a:schemeClr val="accent4">
                    <a:lumMod val="10000"/>
                  </a:schemeClr>
                </a:solidFill>
              </a:rPr>
              <a:t>again and receive forgiveness by faith and</a:t>
            </a:r>
          </a:p>
          <a:p>
            <a:pPr algn="l"/>
            <a:r>
              <a:rPr lang="en-US" sz="1600" dirty="0" smtClean="0">
                <a:solidFill>
                  <a:schemeClr val="accent4">
                    <a:lumMod val="10000"/>
                  </a:schemeClr>
                </a:solidFill>
              </a:rPr>
              <a:t>Confess it with your mouth.</a:t>
            </a:r>
            <a:endParaRPr lang="en-US" sz="1600" dirty="0">
              <a:solidFill>
                <a:schemeClr val="accent4">
                  <a:lumMod val="10000"/>
                </a:schemeClr>
              </a:solidFill>
            </a:endParaRPr>
          </a:p>
        </p:txBody>
      </p:sp>
      <p:sp>
        <p:nvSpPr>
          <p:cNvPr id="6" name="TextBox 5"/>
          <p:cNvSpPr txBox="1"/>
          <p:nvPr/>
        </p:nvSpPr>
        <p:spPr>
          <a:xfrm>
            <a:off x="6096000" y="5029200"/>
            <a:ext cx="2590800" cy="1815882"/>
          </a:xfrm>
          <a:prstGeom prst="rect">
            <a:avLst/>
          </a:prstGeom>
          <a:noFill/>
        </p:spPr>
        <p:txBody>
          <a:bodyPr wrap="square" rtlCol="0">
            <a:spAutoFit/>
          </a:bodyPr>
          <a:lstStyle/>
          <a:p>
            <a:pPr algn="l"/>
            <a:r>
              <a:rPr lang="en-US" sz="1600" b="1" dirty="0" smtClean="0">
                <a:solidFill>
                  <a:schemeClr val="bg1"/>
                </a:solidFill>
              </a:rPr>
              <a:t>Deeper Fillings of </a:t>
            </a:r>
          </a:p>
          <a:p>
            <a:pPr algn="l"/>
            <a:r>
              <a:rPr lang="en-US" sz="1600" b="1" dirty="0" smtClean="0">
                <a:solidFill>
                  <a:schemeClr val="bg1"/>
                </a:solidFill>
              </a:rPr>
              <a:t>The Holy Spirit</a:t>
            </a:r>
            <a:r>
              <a:rPr lang="en-US" sz="1600" dirty="0" smtClean="0">
                <a:solidFill>
                  <a:schemeClr val="accent4">
                    <a:lumMod val="10000"/>
                  </a:schemeClr>
                </a:solidFill>
              </a:rPr>
              <a:t>: You sense your deep weakness And </a:t>
            </a:r>
          </a:p>
          <a:p>
            <a:pPr algn="l"/>
            <a:r>
              <a:rPr lang="en-US" sz="1600" dirty="0" smtClean="0">
                <a:solidFill>
                  <a:schemeClr val="accent4">
                    <a:lumMod val="10000"/>
                  </a:schemeClr>
                </a:solidFill>
              </a:rPr>
              <a:t>appropriate the </a:t>
            </a:r>
          </a:p>
          <a:p>
            <a:pPr algn="l"/>
            <a:r>
              <a:rPr lang="en-US" sz="1600" dirty="0">
                <a:solidFill>
                  <a:schemeClr val="accent4">
                    <a:lumMod val="10000"/>
                  </a:schemeClr>
                </a:solidFill>
              </a:rPr>
              <a:t>p</a:t>
            </a:r>
            <a:r>
              <a:rPr lang="en-US" sz="1600" dirty="0" smtClean="0">
                <a:solidFill>
                  <a:schemeClr val="accent4">
                    <a:lumMod val="10000"/>
                  </a:schemeClr>
                </a:solidFill>
              </a:rPr>
              <a:t>romised infillings of</a:t>
            </a:r>
          </a:p>
          <a:p>
            <a:pPr algn="l"/>
            <a:r>
              <a:rPr lang="en-US" sz="1600" dirty="0" smtClean="0">
                <a:solidFill>
                  <a:schemeClr val="accent4">
                    <a:lumMod val="10000"/>
                  </a:schemeClr>
                </a:solidFill>
              </a:rPr>
              <a:t>His effective power.</a:t>
            </a:r>
          </a:p>
        </p:txBody>
      </p:sp>
      <p:sp>
        <p:nvSpPr>
          <p:cNvPr id="5" name="Right Arrow 4"/>
          <p:cNvSpPr/>
          <p:nvPr/>
        </p:nvSpPr>
        <p:spPr bwMode="auto">
          <a:xfrm rot="2723580">
            <a:off x="2095499" y="5225187"/>
            <a:ext cx="2514600" cy="217625"/>
          </a:xfrm>
          <a:prstGeom prst="rightArrow">
            <a:avLst/>
          </a:prstGeom>
          <a:solidFill>
            <a:srgbClr val="FF0000"/>
          </a:solidFill>
          <a:ln>
            <a:solidFill>
              <a:schemeClr val="accent4">
                <a:lumMod val="10000"/>
              </a:schemeClr>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5791200" y="1161633"/>
            <a:ext cx="2590800" cy="2800767"/>
          </a:xfrm>
          <a:prstGeom prst="rect">
            <a:avLst/>
          </a:prstGeom>
          <a:noFill/>
        </p:spPr>
        <p:txBody>
          <a:bodyPr wrap="square" rtlCol="0">
            <a:spAutoFit/>
          </a:bodyPr>
          <a:lstStyle/>
          <a:p>
            <a:pPr algn="l"/>
            <a:r>
              <a:rPr lang="en-US" sz="1600" b="1" dirty="0" smtClean="0">
                <a:solidFill>
                  <a:schemeClr val="bg1"/>
                </a:solidFill>
              </a:rPr>
              <a:t/>
            </a:r>
            <a:br>
              <a:rPr lang="en-US" sz="1600" b="1" dirty="0" smtClean="0">
                <a:solidFill>
                  <a:schemeClr val="bg1"/>
                </a:solidFill>
              </a:rPr>
            </a:br>
            <a:r>
              <a:rPr lang="en-US" sz="1600" b="1" dirty="0" smtClean="0">
                <a:solidFill>
                  <a:schemeClr val="bg1"/>
                </a:solidFill>
              </a:rPr>
              <a:t>Character Breakthroughs</a:t>
            </a:r>
            <a:r>
              <a:rPr lang="en-US" sz="1600" dirty="0" smtClean="0">
                <a:solidFill>
                  <a:schemeClr val="accent4">
                    <a:lumMod val="10000"/>
                  </a:schemeClr>
                </a:solidFill>
              </a:rPr>
              <a:t>: These</a:t>
            </a:r>
          </a:p>
          <a:p>
            <a:pPr algn="l"/>
            <a:r>
              <a:rPr lang="en-US" sz="1600" dirty="0" smtClean="0">
                <a:solidFill>
                  <a:schemeClr val="accent4">
                    <a:lumMod val="10000"/>
                  </a:schemeClr>
                </a:solidFill>
              </a:rPr>
              <a:t>Release greater </a:t>
            </a:r>
          </a:p>
          <a:p>
            <a:pPr algn="l"/>
            <a:r>
              <a:rPr lang="en-US" sz="1600" dirty="0" smtClean="0">
                <a:solidFill>
                  <a:schemeClr val="accent4">
                    <a:lumMod val="10000"/>
                  </a:schemeClr>
                </a:solidFill>
              </a:rPr>
              <a:t>Missional opportunities</a:t>
            </a:r>
          </a:p>
          <a:p>
            <a:pPr algn="l"/>
            <a:r>
              <a:rPr lang="en-US" sz="1600" dirty="0" smtClean="0">
                <a:solidFill>
                  <a:schemeClr val="accent4">
                    <a:lumMod val="10000"/>
                  </a:schemeClr>
                </a:solidFill>
              </a:rPr>
              <a:t>As the Lord releases</a:t>
            </a:r>
          </a:p>
          <a:p>
            <a:pPr algn="l"/>
            <a:r>
              <a:rPr lang="en-US" sz="1600" dirty="0" smtClean="0">
                <a:solidFill>
                  <a:schemeClr val="accent4">
                    <a:lumMod val="10000"/>
                  </a:schemeClr>
                </a:solidFill>
              </a:rPr>
              <a:t>   Greater anointings</a:t>
            </a:r>
          </a:p>
          <a:p>
            <a:pPr algn="l"/>
            <a:r>
              <a:rPr lang="en-US" sz="1600" dirty="0">
                <a:solidFill>
                  <a:schemeClr val="accent4">
                    <a:lumMod val="10000"/>
                  </a:schemeClr>
                </a:solidFill>
              </a:rPr>
              <a:t> </a:t>
            </a:r>
            <a:r>
              <a:rPr lang="en-US" sz="1600" dirty="0" smtClean="0">
                <a:solidFill>
                  <a:schemeClr val="accent4">
                    <a:lumMod val="10000"/>
                  </a:schemeClr>
                </a:solidFill>
              </a:rPr>
              <a:t>       because your faith</a:t>
            </a:r>
          </a:p>
          <a:p>
            <a:pPr algn="l"/>
            <a:r>
              <a:rPr lang="en-US" sz="1600" dirty="0" smtClean="0">
                <a:solidFill>
                  <a:schemeClr val="accent4">
                    <a:lumMod val="10000"/>
                  </a:schemeClr>
                </a:solidFill>
              </a:rPr>
              <a:t>            produces</a:t>
            </a:r>
          </a:p>
          <a:p>
            <a:pPr algn="l"/>
            <a:r>
              <a:rPr lang="en-US" sz="1600" dirty="0">
                <a:solidFill>
                  <a:schemeClr val="accent4">
                    <a:lumMod val="10000"/>
                  </a:schemeClr>
                </a:solidFill>
              </a:rPr>
              <a:t> </a:t>
            </a:r>
            <a:r>
              <a:rPr lang="en-US" sz="1600" dirty="0" smtClean="0">
                <a:solidFill>
                  <a:schemeClr val="accent4">
                    <a:lumMod val="10000"/>
                  </a:schemeClr>
                </a:solidFill>
              </a:rPr>
              <a:t>               the character</a:t>
            </a:r>
          </a:p>
          <a:p>
            <a:pPr algn="l"/>
            <a:r>
              <a:rPr lang="en-US" sz="1600" dirty="0">
                <a:solidFill>
                  <a:schemeClr val="accent4">
                    <a:lumMod val="10000"/>
                  </a:schemeClr>
                </a:solidFill>
              </a:rPr>
              <a:t> </a:t>
            </a:r>
            <a:r>
              <a:rPr lang="en-US" sz="1600" dirty="0" smtClean="0">
                <a:solidFill>
                  <a:schemeClr val="accent4">
                    <a:lumMod val="10000"/>
                  </a:schemeClr>
                </a:solidFill>
              </a:rPr>
              <a:t>                   of Jesus.</a:t>
            </a:r>
          </a:p>
        </p:txBody>
      </p:sp>
      <p:sp>
        <p:nvSpPr>
          <p:cNvPr id="11" name="TextBox 10"/>
          <p:cNvSpPr txBox="1"/>
          <p:nvPr/>
        </p:nvSpPr>
        <p:spPr>
          <a:xfrm>
            <a:off x="1219200" y="1413808"/>
            <a:ext cx="2590800" cy="1938992"/>
          </a:xfrm>
          <a:prstGeom prst="rect">
            <a:avLst/>
          </a:prstGeom>
          <a:noFill/>
        </p:spPr>
        <p:txBody>
          <a:bodyPr wrap="square" rtlCol="0">
            <a:spAutoFit/>
          </a:bodyPr>
          <a:lstStyle/>
          <a:p>
            <a:pPr algn="l"/>
            <a:r>
              <a:rPr lang="en-US" sz="1500" b="1" dirty="0" smtClean="0">
                <a:solidFill>
                  <a:schemeClr val="bg1"/>
                </a:solidFill>
              </a:rPr>
              <a:t>Receive Corporate</a:t>
            </a:r>
          </a:p>
          <a:p>
            <a:pPr algn="l"/>
            <a:r>
              <a:rPr lang="en-US" sz="1500" b="1" dirty="0" smtClean="0">
                <a:solidFill>
                  <a:schemeClr val="bg1"/>
                </a:solidFill>
              </a:rPr>
              <a:t>Visitations of God’s</a:t>
            </a:r>
          </a:p>
          <a:p>
            <a:pPr algn="l"/>
            <a:r>
              <a:rPr lang="en-US" sz="1500" b="1" dirty="0" smtClean="0">
                <a:solidFill>
                  <a:schemeClr val="bg1"/>
                </a:solidFill>
              </a:rPr>
              <a:t>Presence in church</a:t>
            </a:r>
          </a:p>
          <a:p>
            <a:pPr algn="l"/>
            <a:r>
              <a:rPr lang="en-US" sz="1500" b="1" dirty="0" smtClean="0">
                <a:solidFill>
                  <a:schemeClr val="bg1"/>
                </a:solidFill>
              </a:rPr>
              <a:t>And community</a:t>
            </a:r>
            <a:r>
              <a:rPr lang="en-US" sz="1500" dirty="0" smtClean="0">
                <a:solidFill>
                  <a:schemeClr val="accent4">
                    <a:lumMod val="10000"/>
                  </a:schemeClr>
                </a:solidFill>
              </a:rPr>
              <a:t>: </a:t>
            </a:r>
          </a:p>
          <a:p>
            <a:pPr algn="l"/>
            <a:r>
              <a:rPr lang="en-US" sz="1500" dirty="0" smtClean="0">
                <a:solidFill>
                  <a:schemeClr val="accent4">
                    <a:lumMod val="10000"/>
                  </a:schemeClr>
                </a:solidFill>
              </a:rPr>
              <a:t>You link your</a:t>
            </a:r>
          </a:p>
          <a:p>
            <a:pPr algn="l"/>
            <a:r>
              <a:rPr lang="en-US" sz="1500" dirty="0" smtClean="0">
                <a:solidFill>
                  <a:schemeClr val="accent4">
                    <a:lumMod val="10000"/>
                  </a:schemeClr>
                </a:solidFill>
              </a:rPr>
              <a:t>Faith with others</a:t>
            </a:r>
          </a:p>
          <a:p>
            <a:pPr algn="l"/>
            <a:r>
              <a:rPr lang="en-US" sz="1500" dirty="0" smtClean="0">
                <a:solidFill>
                  <a:schemeClr val="accent4">
                    <a:lumMod val="10000"/>
                  </a:schemeClr>
                </a:solidFill>
              </a:rPr>
              <a:t>For community</a:t>
            </a:r>
          </a:p>
          <a:p>
            <a:pPr algn="l"/>
            <a:r>
              <a:rPr lang="en-US" sz="1500" dirty="0" smtClean="0">
                <a:solidFill>
                  <a:schemeClr val="accent4">
                    <a:lumMod val="10000"/>
                  </a:schemeClr>
                </a:solidFill>
              </a:rPr>
              <a:t>Outpourings.</a:t>
            </a:r>
          </a:p>
        </p:txBody>
      </p:sp>
      <p:sp>
        <p:nvSpPr>
          <p:cNvPr id="12" name="Right Arrow 11"/>
          <p:cNvSpPr/>
          <p:nvPr/>
        </p:nvSpPr>
        <p:spPr bwMode="auto">
          <a:xfrm rot="18831596">
            <a:off x="4633211" y="5125254"/>
            <a:ext cx="2514600" cy="217625"/>
          </a:xfrm>
          <a:prstGeom prst="rightArrow">
            <a:avLst/>
          </a:prstGeom>
          <a:solidFill>
            <a:srgbClr val="FF0000"/>
          </a:solidFill>
          <a:ln>
            <a:solidFill>
              <a:schemeClr val="accent4">
                <a:lumMod val="10000"/>
              </a:schemeClr>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3" name="Right Arrow 12"/>
          <p:cNvSpPr/>
          <p:nvPr/>
        </p:nvSpPr>
        <p:spPr bwMode="auto">
          <a:xfrm rot="8030757">
            <a:off x="2206736" y="2702134"/>
            <a:ext cx="2514600" cy="217625"/>
          </a:xfrm>
          <a:prstGeom prst="rightArrow">
            <a:avLst/>
          </a:prstGeom>
          <a:solidFill>
            <a:srgbClr val="FF0000"/>
          </a:solidFill>
          <a:ln>
            <a:solidFill>
              <a:schemeClr val="accent4">
                <a:lumMod val="10000"/>
              </a:schemeClr>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4" name="Right Arrow 13"/>
          <p:cNvSpPr/>
          <p:nvPr/>
        </p:nvSpPr>
        <p:spPr bwMode="auto">
          <a:xfrm rot="13510107">
            <a:off x="4533900" y="2688358"/>
            <a:ext cx="2514600" cy="217625"/>
          </a:xfrm>
          <a:prstGeom prst="rightArrow">
            <a:avLst/>
          </a:prstGeom>
          <a:solidFill>
            <a:srgbClr val="FF0000"/>
          </a:solidFill>
          <a:ln>
            <a:solidFill>
              <a:schemeClr val="accent4">
                <a:lumMod val="10000"/>
              </a:schemeClr>
            </a:solid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2727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P spid="10" grpId="0"/>
      <p:bldP spid="11" grpId="0"/>
      <p:bldP spid="12" grpId="0" animBg="1"/>
      <p:bldP spid="13"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14" y="420469"/>
            <a:ext cx="9144000" cy="646331"/>
          </a:xfrm>
          <a:prstGeom prst="rect">
            <a:avLst/>
          </a:prstGeom>
          <a:solidFill>
            <a:schemeClr val="accent1">
              <a:alpha val="54000"/>
            </a:schemeClr>
          </a:solid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Relationship - Marriage Questions?</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3" name="Rectangle 2"/>
          <p:cNvSpPr/>
          <p:nvPr/>
        </p:nvSpPr>
        <p:spPr>
          <a:xfrm>
            <a:off x="227714" y="1600200"/>
            <a:ext cx="8763000" cy="5093702"/>
          </a:xfrm>
          <a:prstGeom prst="rect">
            <a:avLst/>
          </a:prstGeom>
        </p:spPr>
        <p:txBody>
          <a:bodyPr wrap="square">
            <a:spAutoFit/>
          </a:bodyPr>
          <a:lstStyle/>
          <a:p>
            <a:pPr marL="457200" indent="-457200" algn="l">
              <a:buFont typeface="+mj-lt"/>
              <a:buAutoNum type="arabicPeriod"/>
            </a:pPr>
            <a:r>
              <a:rPr lang="en-US" sz="2500" dirty="0"/>
              <a:t>So what would be the things that God is asking you to do that you are hesitant to </a:t>
            </a:r>
            <a:r>
              <a:rPr lang="en-US" sz="2500" dirty="0" smtClean="0"/>
              <a:t>do – to HEAL RELATIONSHIPS?</a:t>
            </a:r>
            <a:endParaRPr lang="en-US" sz="2500" dirty="0"/>
          </a:p>
          <a:p>
            <a:pPr marL="457200" indent="-457200" algn="l">
              <a:buFont typeface="+mj-lt"/>
              <a:buAutoNum type="arabicPeriod"/>
            </a:pPr>
            <a:r>
              <a:rPr lang="en-US" sz="2500" dirty="0" smtClean="0"/>
              <a:t>What </a:t>
            </a:r>
            <a:r>
              <a:rPr lang="en-US" sz="2500" dirty="0"/>
              <a:t>do you see as things that crop up in your marriage </a:t>
            </a:r>
            <a:r>
              <a:rPr lang="en-US" sz="2500" dirty="0" smtClean="0"/>
              <a:t>or relationships that </a:t>
            </a:r>
            <a:r>
              <a:rPr lang="en-US" sz="2500" dirty="0"/>
              <a:t>never get </a:t>
            </a:r>
            <a:r>
              <a:rPr lang="en-US" sz="2500" dirty="0" smtClean="0"/>
              <a:t>resolved </a:t>
            </a:r>
          </a:p>
          <a:p>
            <a:pPr marL="457200" indent="-457200" algn="l">
              <a:buFont typeface="+mj-lt"/>
              <a:buAutoNum type="arabicPeriod"/>
            </a:pPr>
            <a:r>
              <a:rPr lang="en-US" sz="2500" dirty="0" smtClean="0"/>
              <a:t>WHAT MAKES YOUR HEART COLD?</a:t>
            </a:r>
            <a:endParaRPr lang="en-US" sz="2500" dirty="0"/>
          </a:p>
          <a:p>
            <a:pPr marL="457200" indent="-457200" algn="l">
              <a:buFont typeface="+mj-lt"/>
              <a:buAutoNum type="arabicPeriod"/>
            </a:pPr>
            <a:r>
              <a:rPr lang="en-US" sz="2500" dirty="0"/>
              <a:t> </a:t>
            </a:r>
            <a:r>
              <a:rPr lang="en-US" sz="2500" dirty="0" smtClean="0"/>
              <a:t>Can </a:t>
            </a:r>
            <a:r>
              <a:rPr lang="en-US" sz="2500" dirty="0"/>
              <a:t>you a </a:t>
            </a:r>
            <a:r>
              <a:rPr lang="en-US" sz="2500" dirty="0" smtClean="0"/>
              <a:t>identify </a:t>
            </a:r>
            <a:r>
              <a:rPr lang="en-US" sz="2500" dirty="0"/>
              <a:t>any stronghold that you think needs broken over your </a:t>
            </a:r>
            <a:r>
              <a:rPr lang="en-US" sz="2500" dirty="0" smtClean="0"/>
              <a:t>life and marriage – THAT IS ATTACKING YOUR SPARK FOR GOD –  AND YOUR RELATIONSHIPS? A PAST WOUND? UNRESOLVED? </a:t>
            </a:r>
            <a:endParaRPr lang="en-US" sz="2500" dirty="0"/>
          </a:p>
          <a:p>
            <a:pPr marL="457200" indent="-457200" algn="l">
              <a:buFont typeface="+mj-lt"/>
              <a:buAutoNum type="arabicPeriod"/>
            </a:pPr>
            <a:r>
              <a:rPr lang="en-US" sz="2500" dirty="0" smtClean="0"/>
              <a:t>Are </a:t>
            </a:r>
            <a:r>
              <a:rPr lang="en-US" sz="2500" dirty="0"/>
              <a:t>you willing to pay the price and believe in a radical new way that God can </a:t>
            </a:r>
            <a:r>
              <a:rPr lang="en-US" sz="2500" dirty="0" smtClean="0"/>
              <a:t>SPLIT YOU OPEN – AND GIVE YOU A NEW HEART - make </a:t>
            </a:r>
            <a:r>
              <a:rPr lang="en-US" sz="2500" dirty="0"/>
              <a:t>your </a:t>
            </a:r>
            <a:r>
              <a:rPr lang="en-US" sz="2500" dirty="0" smtClean="0"/>
              <a:t>walk with God and your marriage </a:t>
            </a:r>
            <a:r>
              <a:rPr lang="en-US" sz="2500" dirty="0"/>
              <a:t>something amazing for </a:t>
            </a:r>
            <a:r>
              <a:rPr lang="en-US" sz="2500" dirty="0" smtClean="0"/>
              <a:t>His glory</a:t>
            </a:r>
            <a:r>
              <a:rPr lang="en-US" sz="2500" dirty="0"/>
              <a:t> </a:t>
            </a:r>
            <a:r>
              <a:rPr lang="en-US" sz="2500" dirty="0" smtClean="0"/>
              <a:t>?</a:t>
            </a:r>
            <a:endParaRPr lang="en-US" sz="2500" dirty="0"/>
          </a:p>
        </p:txBody>
      </p:sp>
    </p:spTree>
    <p:extLst>
      <p:ext uri="{BB962C8B-B14F-4D97-AF65-F5344CB8AC3E}">
        <p14:creationId xmlns:p14="http://schemas.microsoft.com/office/powerpoint/2010/main" val="35190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7471" t="10078" r="18256" b="4186"/>
          <a:stretch/>
        </p:blipFill>
        <p:spPr bwMode="auto">
          <a:xfrm>
            <a:off x="629093" y="457200"/>
            <a:ext cx="7836195" cy="5879805"/>
          </a:xfrm>
          <a:prstGeom prst="rect">
            <a:avLst/>
          </a:prstGeom>
          <a:noFill/>
          <a:ln w="22225">
            <a:solidFill>
              <a:schemeClr val="accent4">
                <a:lumMod val="1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60747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mash Bros. Ultimate: Learning, Futility, and Sisyph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060" y="1066799"/>
            <a:ext cx="4038600" cy="200627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bwMode="auto">
          <a:xfrm>
            <a:off x="495300" y="152400"/>
            <a:ext cx="8153400" cy="762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WHAT IS GOING ON 2020- 2023?</a:t>
            </a:r>
            <a:endParaRPr lang="en-US" sz="3600" kern="0" dirty="0">
              <a:solidFill>
                <a:srgbClr val="FFFF00"/>
              </a:solidFill>
              <a:effectLst>
                <a:outerShdw blurRad="38100" dist="38100" dir="2700000" algn="tl">
                  <a:srgbClr val="000000">
                    <a:alpha val="43137"/>
                  </a:srgbClr>
                </a:outerShdw>
              </a:effectLst>
            </a:endParaRP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936" t="25739" r="24302" b="22171"/>
          <a:stretch/>
        </p:blipFill>
        <p:spPr bwMode="auto">
          <a:xfrm>
            <a:off x="714153" y="3235973"/>
            <a:ext cx="6432697" cy="35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1524000"/>
            <a:ext cx="3352800" cy="830997"/>
          </a:xfrm>
          <a:prstGeom prst="rect">
            <a:avLst/>
          </a:prstGeom>
          <a:noFill/>
        </p:spPr>
        <p:txBody>
          <a:bodyPr wrap="square" rtlCol="0">
            <a:spAutoFit/>
          </a:bodyPr>
          <a:lstStyle/>
          <a:p>
            <a:r>
              <a:rPr lang="en-US" dirty="0" smtClean="0"/>
              <a:t>THE ULTIMATE FUTILITY OF MAN</a:t>
            </a:r>
            <a:endParaRPr lang="en-US" dirty="0"/>
          </a:p>
        </p:txBody>
      </p:sp>
      <p:pic>
        <p:nvPicPr>
          <p:cNvPr id="4101" name="Picture 5" descr="We're asking the wrong questions about the Asbury revival – Baptist News  Global"/>
          <p:cNvPicPr>
            <a:picLocks noChangeAspect="1" noChangeArrowheads="1"/>
          </p:cNvPicPr>
          <p:nvPr/>
        </p:nvPicPr>
        <p:blipFill rotWithShape="1">
          <a:blip r:embed="rId4">
            <a:extLst>
              <a:ext uri="{28A0092B-C50C-407E-A947-70E740481C1C}">
                <a14:useLocalDpi xmlns:a14="http://schemas.microsoft.com/office/drawing/2010/main" val="0"/>
              </a:ext>
            </a:extLst>
          </a:blip>
          <a:srcRect r="2348"/>
          <a:stretch/>
        </p:blipFill>
        <p:spPr bwMode="auto">
          <a:xfrm>
            <a:off x="684027" y="2354997"/>
            <a:ext cx="7964673" cy="431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77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ategies for Winning the 7 Cultural Mountains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t="11652" b="29681"/>
          <a:stretch/>
        </p:blipFill>
        <p:spPr bwMode="auto">
          <a:xfrm>
            <a:off x="685800" y="1752601"/>
            <a:ext cx="7391400" cy="32522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rategies for Winning the 7 Cultural Mountains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84896" t="11652" b="29681"/>
          <a:stretch/>
        </p:blipFill>
        <p:spPr bwMode="auto">
          <a:xfrm>
            <a:off x="7315200" y="1752601"/>
            <a:ext cx="1116419" cy="32522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5534056" y="3152745"/>
            <a:ext cx="3200399" cy="400110"/>
          </a:xfrm>
          <a:prstGeom prst="rect">
            <a:avLst/>
          </a:prstGeom>
          <a:solidFill>
            <a:srgbClr val="FFFF00"/>
          </a:solidFill>
          <a:ln w="15875">
            <a:solidFill>
              <a:schemeClr val="accent1">
                <a:lumMod val="10000"/>
              </a:schemeClr>
            </a:solidFill>
          </a:ln>
        </p:spPr>
        <p:txBody>
          <a:bodyPr wrap="square" rtlCol="0">
            <a:spAutoFit/>
          </a:bodyPr>
          <a:lstStyle/>
          <a:p>
            <a:r>
              <a:rPr lang="en-US" sz="2000" b="1" dirty="0" smtClean="0">
                <a:solidFill>
                  <a:schemeClr val="bg2"/>
                </a:solidFill>
              </a:rPr>
              <a:t>MEDICAL  MOUNTAIN </a:t>
            </a:r>
            <a:endParaRPr lang="en-US" sz="2000" b="1" dirty="0">
              <a:solidFill>
                <a:schemeClr val="bg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5234906"/>
              </p:ext>
            </p:extLst>
          </p:nvPr>
        </p:nvGraphicFramePr>
        <p:xfrm>
          <a:off x="685799" y="5004817"/>
          <a:ext cx="7745820" cy="1472183"/>
        </p:xfrm>
        <a:graphic>
          <a:graphicData uri="http://schemas.openxmlformats.org/drawingml/2006/table">
            <a:tbl>
              <a:tblPr firstRow="1" bandRow="1">
                <a:tableStyleId>{91EBBBCC-DAD2-459C-BE2E-F6DE35CF9A28}</a:tableStyleId>
              </a:tblPr>
              <a:tblGrid>
                <a:gridCol w="1066801"/>
                <a:gridCol w="1066800"/>
                <a:gridCol w="1066800"/>
                <a:gridCol w="1066800"/>
                <a:gridCol w="990600"/>
                <a:gridCol w="1219200"/>
                <a:gridCol w="1268819"/>
              </a:tblGrid>
              <a:tr h="1472183">
                <a:tc>
                  <a:txBody>
                    <a:bodyPr/>
                    <a:lstStyle/>
                    <a:p>
                      <a:r>
                        <a:rPr lang="en-US" sz="1600" dirty="0" smtClean="0">
                          <a:solidFill>
                            <a:schemeClr val="bg2"/>
                          </a:solidFill>
                        </a:rPr>
                        <a:t>Support</a:t>
                      </a:r>
                    </a:p>
                    <a:p>
                      <a:r>
                        <a:rPr lang="en-US" sz="1600" dirty="0" smtClean="0">
                          <a:solidFill>
                            <a:schemeClr val="bg2"/>
                          </a:solidFill>
                        </a:rPr>
                        <a:t>Godly shows and movies</a:t>
                      </a:r>
                      <a:endParaRPr lang="en-US" sz="1600"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2"/>
                          </a:solidFill>
                        </a:rPr>
                        <a:t>Support our local businesses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2"/>
                          </a:solidFill>
                        </a:rPr>
                        <a:t>Start</a:t>
                      </a:r>
                      <a:r>
                        <a:rPr lang="en-US" sz="1200" baseline="0" dirty="0" smtClean="0">
                          <a:solidFill>
                            <a:schemeClr val="bg2"/>
                          </a:solidFill>
                        </a:rPr>
                        <a:t> a new business</a:t>
                      </a:r>
                      <a:endParaRPr lang="en-US" sz="1200" dirty="0" smtClean="0">
                        <a:solidFill>
                          <a:schemeClr val="bg2"/>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2"/>
                        </a:solidFill>
                      </a:endParaRPr>
                    </a:p>
                  </a:txBody>
                  <a:tcPr/>
                </a:tc>
                <a:tc>
                  <a:txBody>
                    <a:bodyPr/>
                    <a:lstStyle/>
                    <a:p>
                      <a:r>
                        <a:rPr lang="en-US" sz="1200" dirty="0" smtClean="0">
                          <a:solidFill>
                            <a:schemeClr val="bg2"/>
                          </a:solidFill>
                        </a:rPr>
                        <a:t>Awakening</a:t>
                      </a:r>
                    </a:p>
                    <a:p>
                      <a:r>
                        <a:rPr lang="en-US" sz="1200" dirty="0" smtClean="0">
                          <a:solidFill>
                            <a:schemeClr val="bg2"/>
                          </a:solidFill>
                        </a:rPr>
                        <a:t>Evangelism</a:t>
                      </a:r>
                    </a:p>
                    <a:p>
                      <a:r>
                        <a:rPr lang="en-US" sz="1200" dirty="0" smtClean="0">
                          <a:solidFill>
                            <a:schemeClr val="bg2"/>
                          </a:solidFill>
                        </a:rPr>
                        <a:t>Discipleship</a:t>
                      </a:r>
                    </a:p>
                    <a:p>
                      <a:r>
                        <a:rPr lang="en-US" sz="1200" dirty="0" smtClean="0">
                          <a:solidFill>
                            <a:schemeClr val="bg2"/>
                          </a:solidFill>
                        </a:rPr>
                        <a:t>Healing</a:t>
                      </a:r>
                    </a:p>
                    <a:p>
                      <a:endParaRPr lang="en-US" sz="1050" dirty="0">
                        <a:solidFill>
                          <a:schemeClr val="bg2"/>
                        </a:solidFill>
                      </a:endParaRPr>
                    </a:p>
                  </a:txBody>
                  <a:tcPr/>
                </a:tc>
                <a:tc>
                  <a:txBody>
                    <a:bodyPr/>
                    <a:lstStyle/>
                    <a:p>
                      <a:r>
                        <a:rPr lang="en-US" sz="1400" dirty="0" smtClean="0">
                          <a:solidFill>
                            <a:schemeClr val="bg2"/>
                          </a:solidFill>
                        </a:rPr>
                        <a:t>Engage Public Education</a:t>
                      </a:r>
                    </a:p>
                    <a:p>
                      <a:r>
                        <a:rPr lang="en-US" sz="1400" dirty="0" smtClean="0">
                          <a:solidFill>
                            <a:schemeClr val="bg2"/>
                          </a:solidFill>
                        </a:rPr>
                        <a:t>Resist </a:t>
                      </a:r>
                      <a:r>
                        <a:rPr lang="en-US" sz="1100" dirty="0" smtClean="0">
                          <a:solidFill>
                            <a:schemeClr val="bg2"/>
                          </a:solidFill>
                        </a:rPr>
                        <a:t>indoctrination </a:t>
                      </a:r>
                    </a:p>
                    <a:p>
                      <a:endParaRPr lang="en-US" sz="1400"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Marriages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Youth </a:t>
                      </a:r>
                      <a:r>
                        <a:rPr lang="en-US" sz="1200" dirty="0" smtClean="0">
                          <a:solidFill>
                            <a:schemeClr val="bg2"/>
                          </a:solidFill>
                        </a:rPr>
                        <a:t>Ministry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chemeClr val="bg2"/>
                          </a:solidFill>
                        </a:rPr>
                        <a:t>CPOW</a:t>
                      </a:r>
                      <a:endParaRPr lang="en-US" sz="1200" dirty="0" smtClean="0">
                        <a:solidFill>
                          <a:schemeClr val="bg2"/>
                        </a:solidFill>
                      </a:endParaRPr>
                    </a:p>
                    <a:p>
                      <a:endParaRPr lang="en-US" sz="1400" dirty="0">
                        <a:solidFill>
                          <a:schemeClr val="bg2"/>
                        </a:solidFill>
                      </a:endParaRPr>
                    </a:p>
                  </a:txBody>
                  <a:tcPr/>
                </a:tc>
                <a:tc>
                  <a:txBody>
                    <a:bodyPr/>
                    <a:lstStyle/>
                    <a:p>
                      <a:r>
                        <a:rPr lang="en-US" sz="1600" dirty="0" smtClean="0">
                          <a:solidFill>
                            <a:schemeClr val="bg2"/>
                          </a:solidFill>
                        </a:rPr>
                        <a:t>Writing</a:t>
                      </a:r>
                    </a:p>
                    <a:p>
                      <a:r>
                        <a:rPr lang="en-US" sz="1600" dirty="0" smtClean="0">
                          <a:solidFill>
                            <a:schemeClr val="bg2"/>
                          </a:solidFill>
                        </a:rPr>
                        <a:t>Podcasts</a:t>
                      </a:r>
                    </a:p>
                    <a:p>
                      <a:r>
                        <a:rPr lang="en-US" sz="1600" dirty="0" smtClean="0">
                          <a:solidFill>
                            <a:schemeClr val="bg2"/>
                          </a:solidFill>
                        </a:rPr>
                        <a:t>Live Stream</a:t>
                      </a:r>
                    </a:p>
                    <a:p>
                      <a:endParaRPr lang="en-US" sz="1600" dirty="0">
                        <a:solidFill>
                          <a:schemeClr val="bg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2"/>
                          </a:solidFill>
                        </a:rPr>
                        <a:t>Engage for Godly Leaders Work</a:t>
                      </a:r>
                      <a:r>
                        <a:rPr lang="en-US" sz="1400" baseline="0" dirty="0" smtClean="0">
                          <a:solidFill>
                            <a:schemeClr val="bg2"/>
                          </a:solidFill>
                        </a:rPr>
                        <a:t> for the Freedom of our nation</a:t>
                      </a:r>
                      <a:endParaRPr lang="en-US" sz="1600" dirty="0">
                        <a:solidFill>
                          <a:schemeClr val="bg2"/>
                        </a:solidFill>
                      </a:endParaRPr>
                    </a:p>
                  </a:txBody>
                  <a:tcPr/>
                </a:tc>
              </a:tr>
            </a:tbl>
          </a:graphicData>
        </a:graphic>
      </p:graphicFrame>
      <p:sp>
        <p:nvSpPr>
          <p:cNvPr id="8" name="Title 1"/>
          <p:cNvSpPr txBox="1">
            <a:spLocks/>
          </p:cNvSpPr>
          <p:nvPr/>
        </p:nvSpPr>
        <p:spPr bwMode="auto">
          <a:xfrm>
            <a:off x="533400" y="304800"/>
            <a:ext cx="8153400" cy="762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WHAT IS GOING ON 2020- 2023?</a:t>
            </a:r>
            <a:endParaRPr lang="en-US" sz="36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4165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2019" y="2209800"/>
            <a:ext cx="8686800" cy="4524315"/>
          </a:xfrm>
          <a:prstGeom prst="rect">
            <a:avLst/>
          </a:prstGeom>
        </p:spPr>
        <p:txBody>
          <a:bodyPr wrap="square">
            <a:spAutoFit/>
          </a:bodyPr>
          <a:lstStyle/>
          <a:p>
            <a:pPr algn="l"/>
            <a:r>
              <a:rPr lang="en-US" dirty="0"/>
              <a:t>Churches and leaders should be preparing their people to lead others to Christ. Make sure they know how to do this. Create entry points in the life of your congregation for unbelievers to enter. Begin discussions with your </a:t>
            </a:r>
            <a:r>
              <a:rPr lang="en-US" dirty="0" smtClean="0"/>
              <a:t>people and leaders </a:t>
            </a:r>
            <a:r>
              <a:rPr lang="en-US" dirty="0"/>
              <a:t>on how you will handle challenging and delicate situations. How will you treat the same-sex couple, the prostitute, the drug dealer, the smelly homeless person, the gang member, etc., who enter your congregation looking for hope? How will you protect the innocent and the children, discerning the predators, without rejecting the true seekers? How will you feed and clothe the poor? Revival can and will be challenging. We must prepare</a:t>
            </a:r>
            <a:r>
              <a:rPr lang="en-US" dirty="0" smtClean="0"/>
              <a:t>.</a:t>
            </a:r>
          </a:p>
          <a:p>
            <a:pPr algn="l"/>
            <a:r>
              <a:rPr lang="en-US" dirty="0" smtClean="0">
                <a:solidFill>
                  <a:srgbClr val="FFFF00"/>
                </a:solidFill>
              </a:rPr>
              <a:t>Dutch Sheets </a:t>
            </a:r>
            <a:endParaRPr lang="en-US" dirty="0">
              <a:solidFill>
                <a:srgbClr val="FFFF00"/>
              </a:solidFill>
            </a:endParaRPr>
          </a:p>
        </p:txBody>
      </p:sp>
      <p:pic>
        <p:nvPicPr>
          <p:cNvPr id="1026" name="Picture 2" descr="Dutch Sheets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52400"/>
            <a:ext cx="2855268" cy="1905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04800" y="304800"/>
            <a:ext cx="4648200" cy="13716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sz="3600" kern="0" dirty="0" smtClean="0">
                <a:solidFill>
                  <a:srgbClr val="FFFF00"/>
                </a:solidFill>
                <a:effectLst>
                  <a:outerShdw blurRad="38100" dist="38100" dir="2700000" algn="tl">
                    <a:srgbClr val="000000">
                      <a:alpha val="43137"/>
                    </a:srgbClr>
                  </a:outerShdw>
                </a:effectLst>
              </a:rPr>
              <a:t>Churches</a:t>
            </a:r>
          </a:p>
          <a:p>
            <a:r>
              <a:rPr lang="en-US" sz="3600" kern="0" dirty="0" smtClean="0">
                <a:solidFill>
                  <a:srgbClr val="FFFF00"/>
                </a:solidFill>
                <a:effectLst>
                  <a:outerShdw blurRad="38100" dist="38100" dir="2700000" algn="tl">
                    <a:srgbClr val="000000">
                      <a:alpha val="43137"/>
                    </a:srgbClr>
                  </a:outerShdw>
                </a:effectLst>
              </a:rPr>
              <a:t>Need To Get Ready</a:t>
            </a:r>
            <a:endParaRPr lang="en-US" sz="36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9325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625" t="7261" r="6392" b="2809"/>
          <a:stretch/>
        </p:blipFill>
        <p:spPr bwMode="auto">
          <a:xfrm>
            <a:off x="381000" y="1329070"/>
            <a:ext cx="8610600" cy="513552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bwMode="auto">
          <a:xfrm rot="3913810">
            <a:off x="2649335" y="3859936"/>
            <a:ext cx="1424928" cy="304800"/>
          </a:xfrm>
          <a:prstGeom prst="rightArrow">
            <a:avLst/>
          </a:prstGeom>
          <a:solidFill>
            <a:schemeClr val="accent4">
              <a:lumMod val="10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2293" r="22476"/>
          <a:stretch/>
        </p:blipFill>
        <p:spPr bwMode="auto">
          <a:xfrm>
            <a:off x="3144516" y="2377644"/>
            <a:ext cx="434566" cy="92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609600" y="148856"/>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Does Technology and</a:t>
            </a:r>
          </a:p>
          <a:p>
            <a:pPr algn="ctr"/>
            <a:r>
              <a:rPr lang="en-US" sz="3600" kern="0" dirty="0" smtClean="0">
                <a:solidFill>
                  <a:srgbClr val="FFFF00"/>
                </a:solidFill>
                <a:effectLst>
                  <a:outerShdw blurRad="38100" dist="38100" dir="2700000" algn="tl">
                    <a:srgbClr val="000000">
                      <a:alpha val="43137"/>
                    </a:srgbClr>
                  </a:outerShdw>
                </a:effectLst>
              </a:rPr>
              <a:t>Social Media Impact us? </a:t>
            </a:r>
            <a:endParaRPr lang="en-US" sz="3600" kern="0"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2626581" y="1805391"/>
            <a:ext cx="1470435" cy="584775"/>
          </a:xfrm>
          <a:prstGeom prst="rect">
            <a:avLst/>
          </a:prstGeom>
          <a:noFill/>
        </p:spPr>
        <p:txBody>
          <a:bodyPr wrap="square" rtlCol="0">
            <a:spAutoFit/>
          </a:bodyPr>
          <a:lstStyle/>
          <a:p>
            <a:r>
              <a:rPr lang="en-US" sz="1600" dirty="0" smtClean="0">
                <a:solidFill>
                  <a:srgbClr val="002060"/>
                </a:solidFill>
              </a:rPr>
              <a:t>I Phone</a:t>
            </a:r>
          </a:p>
          <a:p>
            <a:r>
              <a:rPr lang="en-US" sz="1600" dirty="0" smtClean="0">
                <a:solidFill>
                  <a:srgbClr val="002060"/>
                </a:solidFill>
              </a:rPr>
              <a:t>Invented 2007 </a:t>
            </a:r>
            <a:endParaRPr lang="en-US" sz="1600" dirty="0">
              <a:solidFill>
                <a:srgbClr val="002060"/>
              </a:solidFill>
            </a:endParaRPr>
          </a:p>
        </p:txBody>
      </p:sp>
    </p:spTree>
    <p:extLst>
      <p:ext uri="{BB962C8B-B14F-4D97-AF65-F5344CB8AC3E}">
        <p14:creationId xmlns:p14="http://schemas.microsoft.com/office/powerpoint/2010/main" val="87164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bs.twimg.com/media/FqOBCNCWIAE9HIS.jpg"/>
          <p:cNvPicPr>
            <a:picLocks noChangeAspect="1" noChangeArrowheads="1"/>
          </p:cNvPicPr>
          <p:nvPr/>
        </p:nvPicPr>
        <p:blipFill rotWithShape="1">
          <a:blip r:embed="rId2">
            <a:extLst>
              <a:ext uri="{28A0092B-C50C-407E-A947-70E740481C1C}">
                <a14:useLocalDpi xmlns:a14="http://schemas.microsoft.com/office/drawing/2010/main" val="0"/>
              </a:ext>
            </a:extLst>
          </a:blip>
          <a:srcRect l="6872" r="8078"/>
          <a:stretch/>
        </p:blipFill>
        <p:spPr bwMode="auto">
          <a:xfrm>
            <a:off x="660902" y="1463039"/>
            <a:ext cx="7776927" cy="4404361"/>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bwMode="auto">
          <a:xfrm rot="18730475">
            <a:off x="5413196" y="4143147"/>
            <a:ext cx="1424928" cy="304800"/>
          </a:xfrm>
          <a:prstGeom prst="rightArrow">
            <a:avLst/>
          </a:prstGeom>
          <a:solidFill>
            <a:schemeClr val="accent4">
              <a:lumMod val="10000"/>
            </a:schemeClr>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AutoShape 4" descr="Image result for when was the iphone invented"/>
          <p:cNvSpPr>
            <a:spLocks noChangeAspect="1" noChangeArrowheads="1"/>
          </p:cNvSpPr>
          <p:nvPr/>
        </p:nvSpPr>
        <p:spPr bwMode="auto">
          <a:xfrm>
            <a:off x="155575" y="32797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2293" r="22476"/>
          <a:stretch/>
        </p:blipFill>
        <p:spPr bwMode="auto">
          <a:xfrm>
            <a:off x="5099807" y="4191000"/>
            <a:ext cx="434566" cy="92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67200" y="3731598"/>
            <a:ext cx="1470435" cy="584775"/>
          </a:xfrm>
          <a:prstGeom prst="rect">
            <a:avLst/>
          </a:prstGeom>
          <a:noFill/>
        </p:spPr>
        <p:txBody>
          <a:bodyPr wrap="square" rtlCol="0">
            <a:spAutoFit/>
          </a:bodyPr>
          <a:lstStyle/>
          <a:p>
            <a:r>
              <a:rPr lang="en-US" sz="1600" dirty="0" smtClean="0">
                <a:solidFill>
                  <a:srgbClr val="002060"/>
                </a:solidFill>
              </a:rPr>
              <a:t>I Phone</a:t>
            </a:r>
          </a:p>
          <a:p>
            <a:r>
              <a:rPr lang="en-US" sz="1600" dirty="0" smtClean="0">
                <a:solidFill>
                  <a:srgbClr val="002060"/>
                </a:solidFill>
              </a:rPr>
              <a:t>Invented 2007 </a:t>
            </a:r>
            <a:endParaRPr lang="en-US" sz="1600" dirty="0">
              <a:solidFill>
                <a:srgbClr val="002060"/>
              </a:solidFill>
            </a:endParaRPr>
          </a:p>
        </p:txBody>
      </p:sp>
      <p:sp>
        <p:nvSpPr>
          <p:cNvPr id="9" name="Title 1"/>
          <p:cNvSpPr txBox="1">
            <a:spLocks/>
          </p:cNvSpPr>
          <p:nvPr/>
        </p:nvSpPr>
        <p:spPr bwMode="auto">
          <a:xfrm>
            <a:off x="609600" y="148856"/>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Does Technology and</a:t>
            </a:r>
          </a:p>
          <a:p>
            <a:pPr algn="ctr"/>
            <a:r>
              <a:rPr lang="en-US" sz="3600" kern="0" dirty="0" smtClean="0">
                <a:solidFill>
                  <a:srgbClr val="FFFF00"/>
                </a:solidFill>
                <a:effectLst>
                  <a:outerShdw blurRad="38100" dist="38100" dir="2700000" algn="tl">
                    <a:srgbClr val="000000">
                      <a:alpha val="43137"/>
                    </a:srgbClr>
                  </a:outerShdw>
                </a:effectLst>
              </a:rPr>
              <a:t>Social Media Impact us? </a:t>
            </a:r>
            <a:endParaRPr lang="en-US" sz="3600" kern="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689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9600" y="148856"/>
            <a:ext cx="8153400" cy="1143000"/>
          </a:xfrm>
          <a:prstGeom prst="rect">
            <a:avLst/>
          </a:prstGeom>
          <a:solidFill>
            <a:schemeClr val="accent1">
              <a:alpha val="42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sz="3600" kern="0" dirty="0" smtClean="0">
                <a:solidFill>
                  <a:srgbClr val="FFFF00"/>
                </a:solidFill>
                <a:effectLst>
                  <a:outerShdw blurRad="38100" dist="38100" dir="2700000" algn="tl">
                    <a:srgbClr val="000000">
                      <a:alpha val="43137"/>
                    </a:srgbClr>
                  </a:outerShdw>
                </a:effectLst>
              </a:rPr>
              <a:t>GUARD YOUR MIND</a:t>
            </a:r>
          </a:p>
          <a:p>
            <a:pPr algn="ctr"/>
            <a:r>
              <a:rPr lang="en-US" sz="3600" kern="0" dirty="0" smtClean="0">
                <a:solidFill>
                  <a:srgbClr val="FFFF00"/>
                </a:solidFill>
                <a:effectLst>
                  <a:outerShdw blurRad="38100" dist="38100" dir="2700000" algn="tl">
                    <a:srgbClr val="000000">
                      <a:alpha val="43137"/>
                    </a:srgbClr>
                  </a:outerShdw>
                </a:effectLst>
              </a:rPr>
              <a:t>AND DON’T WASTE YOUR TIME </a:t>
            </a:r>
            <a:endParaRPr lang="en-US" sz="3600" kern="0" dirty="0">
              <a:solidFill>
                <a:srgbClr val="FFFF00"/>
              </a:solidFill>
              <a:effectLst>
                <a:outerShdw blurRad="38100" dist="38100" dir="2700000" algn="tl">
                  <a:srgbClr val="000000">
                    <a:alpha val="43137"/>
                  </a:srgbClr>
                </a:outerShdw>
              </a:effectLst>
            </a:endParaRPr>
          </a:p>
        </p:txBody>
      </p:sp>
      <p:sp>
        <p:nvSpPr>
          <p:cNvPr id="5" name="AutoShape 2" descr="Infinite Loops. Usability Testing at its finest | by Richard Novoa | Med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27908"/>
            <a:ext cx="2895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962400" y="2398216"/>
            <a:ext cx="4572000" cy="4154984"/>
          </a:xfrm>
          <a:prstGeom prst="rect">
            <a:avLst/>
          </a:prstGeom>
        </p:spPr>
        <p:txBody>
          <a:bodyPr>
            <a:spAutoFit/>
          </a:bodyPr>
          <a:lstStyle/>
          <a:p>
            <a:r>
              <a:rPr lang="en-US" dirty="0" smtClean="0"/>
              <a:t>As </a:t>
            </a:r>
            <a:r>
              <a:rPr lang="en-US" dirty="0"/>
              <a:t>I urged you </a:t>
            </a:r>
            <a:r>
              <a:rPr lang="en-US" dirty="0" smtClean="0"/>
              <a:t>- stay </a:t>
            </a:r>
            <a:r>
              <a:rPr lang="en-US" dirty="0"/>
              <a:t>there in Ephesus so that you may command certain men not to teach false doctrines any longer  nor to devote themselves to myths and endless genealogies. These promote controversies </a:t>
            </a:r>
            <a:r>
              <a:rPr lang="en-US" dirty="0" smtClean="0"/>
              <a:t>(LITERAL – QUESTIONS) rather </a:t>
            </a:r>
            <a:r>
              <a:rPr lang="en-US" dirty="0"/>
              <a:t>than God's work--which is by faith. </a:t>
            </a:r>
            <a:r>
              <a:rPr lang="en-US" b="1" dirty="0"/>
              <a:t>1 Timothy 1:3-4 (NIV) </a:t>
            </a:r>
            <a:endParaRPr lang="en-US" dirty="0"/>
          </a:p>
        </p:txBody>
      </p:sp>
      <p:sp>
        <p:nvSpPr>
          <p:cNvPr id="7" name="TextBox 6"/>
          <p:cNvSpPr txBox="1"/>
          <p:nvPr/>
        </p:nvSpPr>
        <p:spPr>
          <a:xfrm>
            <a:off x="762000" y="1447800"/>
            <a:ext cx="7924800" cy="830997"/>
          </a:xfrm>
          <a:prstGeom prst="rect">
            <a:avLst/>
          </a:prstGeom>
          <a:noFill/>
        </p:spPr>
        <p:txBody>
          <a:bodyPr wrap="square" rtlCol="0">
            <a:spAutoFit/>
          </a:bodyPr>
          <a:lstStyle/>
          <a:p>
            <a:r>
              <a:rPr lang="en-US" dirty="0" smtClean="0"/>
              <a:t>There is a cleansing in the Prophetic voices</a:t>
            </a:r>
          </a:p>
          <a:p>
            <a:r>
              <a:rPr lang="en-US" dirty="0" smtClean="0"/>
              <a:t>And In the News of the day JUNKIES </a:t>
            </a:r>
            <a:endParaRPr lang="en-US" dirty="0"/>
          </a:p>
        </p:txBody>
      </p:sp>
    </p:spTree>
    <p:extLst>
      <p:ext uri="{BB962C8B-B14F-4D97-AF65-F5344CB8AC3E}">
        <p14:creationId xmlns:p14="http://schemas.microsoft.com/office/powerpoint/2010/main" val="1913632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5004CC"/>
      </a:lt2>
      <a:accent1>
        <a:srgbClr val="7E27C1"/>
      </a:accent1>
      <a:accent2>
        <a:srgbClr val="C63E96"/>
      </a:accent2>
      <a:accent3>
        <a:srgbClr val="FFFFFF"/>
      </a:accent3>
      <a:accent4>
        <a:srgbClr val="DADADA"/>
      </a:accent4>
      <a:accent5>
        <a:srgbClr val="C0ACDD"/>
      </a:accent5>
      <a:accent6>
        <a:srgbClr val="B33787"/>
      </a:accent6>
      <a:hlink>
        <a:srgbClr val="FFA11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36209</TotalTime>
  <Words>2056</Words>
  <Application>Microsoft Office PowerPoint</Application>
  <PresentationFormat>On-screen Show (4:3)</PresentationFormat>
  <Paragraphs>217</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397</cp:revision>
  <dcterms:created xsi:type="dcterms:W3CDTF">2019-07-16T01:08:30Z</dcterms:created>
  <dcterms:modified xsi:type="dcterms:W3CDTF">2023-03-05T16:16:11Z</dcterms:modified>
</cp:coreProperties>
</file>