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51" r:id="rId3"/>
    <p:sldId id="452" r:id="rId4"/>
    <p:sldId id="453" r:id="rId5"/>
    <p:sldId id="442" r:id="rId6"/>
    <p:sldId id="439" r:id="rId7"/>
    <p:sldId id="440" r:id="rId8"/>
    <p:sldId id="448" r:id="rId9"/>
    <p:sldId id="441" r:id="rId10"/>
    <p:sldId id="456" r:id="rId11"/>
    <p:sldId id="457" r:id="rId12"/>
    <p:sldId id="455" r:id="rId13"/>
    <p:sldId id="445" r:id="rId14"/>
    <p:sldId id="447" r:id="rId15"/>
    <p:sldId id="454" r:id="rId16"/>
    <p:sldId id="404" r:id="rId17"/>
    <p:sldId id="458" r:id="rId18"/>
    <p:sldId id="449" r:id="rId19"/>
    <p:sldId id="450" r:id="rId20"/>
    <p:sldId id="427" r:id="rId21"/>
    <p:sldId id="428" r:id="rId22"/>
    <p:sldId id="429" r:id="rId23"/>
    <p:sldId id="431" r:id="rId24"/>
    <p:sldId id="430" r:id="rId25"/>
    <p:sldId id="432" r:id="rId26"/>
    <p:sldId id="433" r:id="rId27"/>
    <p:sldId id="444" r:id="rId28"/>
    <p:sldId id="437" r:id="rId29"/>
    <p:sldId id="438" r:id="rId30"/>
    <p:sldId id="434" r:id="rId31"/>
    <p:sldId id="366" r:id="rId3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2D14"/>
    <a:srgbClr val="4D4D4D"/>
    <a:srgbClr val="DEDEDE"/>
    <a:srgbClr val="35759D"/>
    <a:srgbClr val="35B19D"/>
    <a:srgbClr val="20A6C6"/>
    <a:srgbClr val="0033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546" autoAdjust="0"/>
    <p:restoredTop sz="95636" autoAdjust="0"/>
  </p:normalViewPr>
  <p:slideViewPr>
    <p:cSldViewPr>
      <p:cViewPr>
        <p:scale>
          <a:sx n="50" d="100"/>
          <a:sy n="50" d="100"/>
        </p:scale>
        <p:origin x="-3300" y="-126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17B0B04-992D-429C-9899-1036119F3C58}" type="slidenum">
              <a:rPr lang="en-US" altLang="en-US"/>
              <a:pPr/>
              <a:t>‹#›</a:t>
            </a:fld>
            <a:endParaRPr lang="en-US" altLang="en-US"/>
          </a:p>
        </p:txBody>
      </p:sp>
    </p:spTree>
    <p:extLst>
      <p:ext uri="{BB962C8B-B14F-4D97-AF65-F5344CB8AC3E}">
        <p14:creationId xmlns:p14="http://schemas.microsoft.com/office/powerpoint/2010/main" val="34093262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7A5E5-653B-4F68-BB4A-EB3733C49138}"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sz="2500">
                <a:solidFill>
                  <a:schemeClr val="tx1"/>
                </a:solidFill>
                <a:latin typeface="Arial" pitchFamily="34" charset="0"/>
                <a:cs typeface="Arial" pitchFamily="34" charset="0"/>
              </a:defRPr>
            </a:lvl1pPr>
            <a:lvl2pPr marL="742950" indent="-285750" eaLnBrk="0" hangingPunct="0">
              <a:defRPr sz="2500">
                <a:solidFill>
                  <a:schemeClr val="tx1"/>
                </a:solidFill>
                <a:latin typeface="Arial" pitchFamily="34" charset="0"/>
                <a:cs typeface="Arial" pitchFamily="34" charset="0"/>
              </a:defRPr>
            </a:lvl2pPr>
            <a:lvl3pPr marL="1143000" indent="-228600" eaLnBrk="0" hangingPunct="0">
              <a:defRPr sz="2500">
                <a:solidFill>
                  <a:schemeClr val="tx1"/>
                </a:solidFill>
                <a:latin typeface="Arial" pitchFamily="34" charset="0"/>
                <a:cs typeface="Arial" pitchFamily="34" charset="0"/>
              </a:defRPr>
            </a:lvl3pPr>
            <a:lvl4pPr marL="1600200" indent="-228600" eaLnBrk="0" hangingPunct="0">
              <a:defRPr sz="2500">
                <a:solidFill>
                  <a:schemeClr val="tx1"/>
                </a:solidFill>
                <a:latin typeface="Arial" pitchFamily="34" charset="0"/>
                <a:cs typeface="Arial" pitchFamily="34" charset="0"/>
              </a:defRPr>
            </a:lvl4pPr>
            <a:lvl5pPr marL="2057400" indent="-228600" eaLnBrk="0" hangingPunct="0">
              <a:defRPr sz="25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5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5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5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500">
                <a:solidFill>
                  <a:schemeClr val="tx1"/>
                </a:solidFill>
                <a:latin typeface="Arial" pitchFamily="34" charset="0"/>
                <a:cs typeface="Arial" pitchFamily="34" charset="0"/>
              </a:defRPr>
            </a:lvl9pPr>
          </a:lstStyle>
          <a:p>
            <a:pPr eaLnBrk="1" hangingPunct="1"/>
            <a:fld id="{01D6677C-6F47-4EE5-A434-D6F9FE0516A0}" type="slidenum">
              <a:rPr lang="en-US" altLang="en-US" sz="1200"/>
              <a:pPr eaLnBrk="1" hangingPunct="1"/>
              <a:t>18</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30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248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90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387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02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78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866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52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141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465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5943600"/>
            <a:ext cx="83058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Sunday, March 26, 2023</a:t>
            </a:r>
          </a:p>
        </p:txBody>
      </p:sp>
      <p:sp>
        <p:nvSpPr>
          <p:cNvPr id="5" name="TextBox 4"/>
          <p:cNvSpPr txBox="1"/>
          <p:nvPr/>
        </p:nvSpPr>
        <p:spPr>
          <a:xfrm>
            <a:off x="914400" y="5105400"/>
            <a:ext cx="72390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A SERMON FOR LIFEGATE</a:t>
            </a:r>
            <a:endParaRPr lang="en-US" sz="4000" b="1" dirty="0">
              <a:effectLst>
                <a:outerShdw blurRad="38100" dist="38100" dir="2700000" algn="tl">
                  <a:srgbClr val="000000">
                    <a:alpha val="43137"/>
                  </a:srgbClr>
                </a:outerShdw>
              </a:effectLst>
            </a:endParaRPr>
          </a:p>
        </p:txBody>
      </p:sp>
      <p:pic>
        <p:nvPicPr>
          <p:cNvPr id="3" name="Picture 2" descr="Review of United: Captured by God's Vision for Diversity | The Gospel  Centered Wo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228600"/>
            <a:ext cx="5638800" cy="42484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0" y="762000"/>
            <a:ext cx="4953000" cy="1754326"/>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latin typeface="AR CENA" panose="02000000000000000000" pitchFamily="2" charset="0"/>
              </a:rPr>
              <a:t>Being Captured </a:t>
            </a:r>
          </a:p>
          <a:p>
            <a:r>
              <a:rPr lang="en-US" sz="5400" b="1" dirty="0" smtClean="0">
                <a:effectLst>
                  <a:outerShdw blurRad="38100" dist="38100" dir="2700000" algn="tl">
                    <a:srgbClr val="000000">
                      <a:alpha val="43137"/>
                    </a:srgbClr>
                  </a:outerShdw>
                </a:effectLst>
                <a:latin typeface="AR CENA" panose="02000000000000000000" pitchFamily="2" charset="0"/>
              </a:rPr>
              <a:t>By God </a:t>
            </a:r>
            <a:endParaRPr lang="en-US" sz="5400" b="1" dirty="0">
              <a:effectLst>
                <a:outerShdw blurRad="38100" dist="38100" dir="2700000" algn="tl">
                  <a:srgbClr val="000000">
                    <a:alpha val="43137"/>
                  </a:srgbClr>
                </a:outerShdw>
              </a:effectLst>
              <a:latin typeface="AR CENA" panose="02000000000000000000"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DURING TIMES OF GREAT  SEARCHING WE CAN GET ON EACH OTHER’S NERVES</a:t>
            </a:r>
            <a:endParaRPr lang="en-US" sz="3200" b="1" kern="0"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228600" y="1577876"/>
            <a:ext cx="8610600" cy="2308324"/>
          </a:xfrm>
          <a:prstGeom prst="rect">
            <a:avLst/>
          </a:prstGeom>
        </p:spPr>
        <p:txBody>
          <a:bodyPr wrap="square">
            <a:spAutoFit/>
          </a:bodyPr>
          <a:lstStyle/>
          <a:p>
            <a:pPr algn="l"/>
            <a:r>
              <a:rPr lang="en-US" dirty="0"/>
              <a:t> And do not grieve the Holy Spirit of God, with whom you were sealed for the day of redemption. </a:t>
            </a:r>
            <a:r>
              <a:rPr lang="en-US" baseline="30000" dirty="0"/>
              <a:t>31 </a:t>
            </a:r>
            <a:r>
              <a:rPr lang="en-US" dirty="0"/>
              <a:t> Get rid of all bitterness, rage and anger, brawling and slander, along with every form of malice. </a:t>
            </a:r>
            <a:r>
              <a:rPr lang="en-US" baseline="30000" dirty="0"/>
              <a:t>32 </a:t>
            </a:r>
            <a:r>
              <a:rPr lang="en-US" dirty="0"/>
              <a:t> Be kind and compassionate to one another, forgiving each other, just as in Christ God forgave you. </a:t>
            </a:r>
            <a:r>
              <a:rPr lang="en-US" b="1" dirty="0"/>
              <a:t>Ephesians 4:30-32 (NIV) </a:t>
            </a:r>
            <a:endParaRPr lang="en-US" dirty="0"/>
          </a:p>
        </p:txBody>
      </p:sp>
      <p:sp>
        <p:nvSpPr>
          <p:cNvPr id="6" name="Rectangle 5"/>
          <p:cNvSpPr/>
          <p:nvPr/>
        </p:nvSpPr>
        <p:spPr>
          <a:xfrm>
            <a:off x="254000" y="4343400"/>
            <a:ext cx="8610600" cy="2308324"/>
          </a:xfrm>
          <a:prstGeom prst="rect">
            <a:avLst/>
          </a:prstGeom>
        </p:spPr>
        <p:txBody>
          <a:bodyPr wrap="square">
            <a:spAutoFit/>
          </a:bodyPr>
          <a:lstStyle/>
          <a:p>
            <a:pPr algn="l"/>
            <a:r>
              <a:rPr lang="en-US" b="1" dirty="0"/>
              <a:t>“</a:t>
            </a:r>
            <a:r>
              <a:rPr lang="en-US" b="1" dirty="0">
                <a:solidFill>
                  <a:srgbClr val="FFFF00"/>
                </a:solidFill>
              </a:rPr>
              <a:t>Oh!  It is grand to be absolutely conquered by the Holy Spirit, and swing out a thousand miles from everybody and everything into the ocean of God’s presence and </a:t>
            </a:r>
            <a:r>
              <a:rPr lang="en-US" b="1" dirty="0" smtClean="0">
                <a:solidFill>
                  <a:srgbClr val="FFFF00"/>
                </a:solidFill>
              </a:rPr>
              <a:t>leading, </a:t>
            </a:r>
            <a:r>
              <a:rPr lang="en-US" b="1" dirty="0">
                <a:solidFill>
                  <a:srgbClr val="FFFF00"/>
                </a:solidFill>
              </a:rPr>
              <a:t>and work with Him in humility without stumbling over others, without spiritual pride, and bend to every plan God has for us.”</a:t>
            </a:r>
            <a:r>
              <a:rPr lang="en-US" b="1" dirty="0"/>
              <a:t>   </a:t>
            </a:r>
            <a:r>
              <a:rPr lang="en-US" dirty="0"/>
              <a:t>G. D. Watson </a:t>
            </a:r>
          </a:p>
        </p:txBody>
      </p:sp>
    </p:spTree>
    <p:extLst>
      <p:ext uri="{BB962C8B-B14F-4D97-AF65-F5344CB8AC3E}">
        <p14:creationId xmlns:p14="http://schemas.microsoft.com/office/powerpoint/2010/main" val="177207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900" y="2456795"/>
            <a:ext cx="8610600" cy="4401205"/>
          </a:xfrm>
          <a:prstGeom prst="rect">
            <a:avLst/>
          </a:prstGeom>
        </p:spPr>
        <p:txBody>
          <a:bodyPr wrap="square">
            <a:spAutoFit/>
          </a:bodyPr>
          <a:lstStyle/>
          <a:p>
            <a:pPr algn="l"/>
            <a:r>
              <a:rPr lang="en-US" sz="2800" b="1" dirty="0" smtClean="0"/>
              <a:t>THE LORD IS REVEALING THIS GENERATIONS IDOLATROUS </a:t>
            </a:r>
            <a:r>
              <a:rPr lang="en-US" sz="2800" b="1" dirty="0"/>
              <a:t>ECHO CHAMBERS – WHERE THE VOICES REINFORCE A STRONGHOLD THAT HAS GRIPPED THEM FOR </a:t>
            </a:r>
            <a:r>
              <a:rPr lang="en-US" sz="2800" b="1" dirty="0" smtClean="0"/>
              <a:t>YEARS. </a:t>
            </a:r>
          </a:p>
          <a:p>
            <a:pPr algn="l"/>
            <a:endParaRPr lang="en-US" sz="2800" b="1" dirty="0"/>
          </a:p>
          <a:p>
            <a:pPr algn="l"/>
            <a:r>
              <a:rPr lang="en-US" sz="2800" b="1" dirty="0" smtClean="0"/>
              <a:t>PARENTS, AND SPIRITUAL </a:t>
            </a:r>
            <a:r>
              <a:rPr lang="en-US" sz="2800" b="1" dirty="0"/>
              <a:t>LEADERS MUST STAND FOR THE TRUTH – EVEN WHEN THE TRAJECTORY OF THOSE PULLING ON OUR HEARTS </a:t>
            </a:r>
            <a:r>
              <a:rPr lang="en-US" sz="2800" b="1" dirty="0" smtClean="0"/>
              <a:t>FOR COUNSEL WANT </a:t>
            </a:r>
            <a:r>
              <a:rPr lang="en-US" sz="2800" b="1" dirty="0"/>
              <a:t>US TO APPROVE THEIR IDOLATRY.</a:t>
            </a:r>
            <a:endParaRPr lang="en-US" sz="2800" dirty="0"/>
          </a:p>
        </p:txBody>
      </p:sp>
      <p:sp>
        <p:nvSpPr>
          <p:cNvPr id="5" name="Title 1"/>
          <p:cNvSpPr txBox="1">
            <a:spLocks/>
          </p:cNvSpPr>
          <p:nvPr/>
        </p:nvSpPr>
        <p:spPr bwMode="auto">
          <a:xfrm>
            <a:off x="304800" y="152400"/>
            <a:ext cx="88392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sz="3200" b="1" kern="0" dirty="0" smtClean="0">
                <a:solidFill>
                  <a:srgbClr val="FFFF00"/>
                </a:solidFill>
                <a:effectLst>
                  <a:outerShdw blurRad="38100" dist="38100" dir="2700000" algn="tl">
                    <a:srgbClr val="000000">
                      <a:alpha val="43137"/>
                    </a:srgbClr>
                  </a:outerShdw>
                </a:effectLst>
              </a:rPr>
              <a:t>God is revealing each of our  </a:t>
            </a:r>
          </a:p>
          <a:p>
            <a:r>
              <a:rPr lang="en-US" sz="3200" b="1" kern="0" dirty="0" smtClean="0">
                <a:solidFill>
                  <a:srgbClr val="FFFF00"/>
                </a:solidFill>
                <a:effectLst>
                  <a:outerShdw blurRad="38100" dist="38100" dir="2700000" algn="tl">
                    <a:srgbClr val="000000">
                      <a:alpha val="43137"/>
                    </a:srgbClr>
                  </a:outerShdw>
                </a:effectLst>
              </a:rPr>
              <a:t>personal “echo chambers”</a:t>
            </a:r>
            <a:endParaRPr lang="en-US" sz="3200" b="1" kern="0" dirty="0">
              <a:solidFill>
                <a:srgbClr val="FFFF00"/>
              </a:solidFill>
              <a:effectLst>
                <a:outerShdw blurRad="38100" dist="38100" dir="2700000" algn="tl">
                  <a:srgbClr val="000000">
                    <a:alpha val="43137"/>
                  </a:srgbClr>
                </a:outerShdw>
              </a:effectLst>
            </a:endParaRPr>
          </a:p>
        </p:txBody>
      </p:sp>
      <p:pic>
        <p:nvPicPr>
          <p:cNvPr id="6" name="Picture 5" descr="Why Trying to Break People Out of Their Echo Chambers Might be  Counterproductive - UF College of Journalism and Communications"/>
          <p:cNvPicPr/>
          <p:nvPr/>
        </p:nvPicPr>
        <p:blipFill rotWithShape="1">
          <a:blip r:embed="rId2" cstate="print">
            <a:extLst>
              <a:ext uri="{28A0092B-C50C-407E-A947-70E740481C1C}">
                <a14:useLocalDpi xmlns:a14="http://schemas.microsoft.com/office/drawing/2010/main" val="0"/>
              </a:ext>
            </a:extLst>
          </a:blip>
          <a:srcRect l="15398" t="30878" r="31750" b="16355"/>
          <a:stretch/>
        </p:blipFill>
        <p:spPr bwMode="auto">
          <a:xfrm>
            <a:off x="6400800" y="152400"/>
            <a:ext cx="2425700" cy="2012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180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100" y="1600200"/>
            <a:ext cx="8534400" cy="4524315"/>
          </a:xfrm>
          <a:prstGeom prst="rect">
            <a:avLst/>
          </a:prstGeom>
        </p:spPr>
        <p:txBody>
          <a:bodyPr wrap="square">
            <a:spAutoFit/>
          </a:bodyPr>
          <a:lstStyle/>
          <a:p>
            <a:pPr algn="l"/>
            <a:r>
              <a:rPr lang="en-US" sz="3200" b="1" dirty="0"/>
              <a:t>THERE IS THIS CRAZY WEAKNESS IN HUMAN NATURE WHERE “</a:t>
            </a:r>
            <a:r>
              <a:rPr lang="en-US" sz="3200" b="1" dirty="0">
                <a:solidFill>
                  <a:srgbClr val="FFFF00"/>
                </a:solidFill>
              </a:rPr>
              <a:t>IF I’M NOT THE ONE WHO IS PERPETRATING </a:t>
            </a:r>
            <a:r>
              <a:rPr lang="en-US" sz="3200" b="1" dirty="0" smtClean="0">
                <a:solidFill>
                  <a:srgbClr val="FFFF00"/>
                </a:solidFill>
              </a:rPr>
              <a:t>THE WRONG</a:t>
            </a:r>
            <a:r>
              <a:rPr lang="en-US" sz="3200" b="1" dirty="0" smtClean="0"/>
              <a:t> </a:t>
            </a:r>
            <a:r>
              <a:rPr lang="en-US" sz="3200" b="1" dirty="0">
                <a:solidFill>
                  <a:srgbClr val="FFFF00"/>
                </a:solidFill>
              </a:rPr>
              <a:t>IN A PARTICULAR SITUATION </a:t>
            </a:r>
            <a:r>
              <a:rPr lang="en-US" sz="3200" b="1" dirty="0" smtClean="0">
                <a:solidFill>
                  <a:srgbClr val="FFFF00"/>
                </a:solidFill>
              </a:rPr>
              <a:t>DIRECTLY” </a:t>
            </a:r>
            <a:r>
              <a:rPr lang="en-US" sz="3200" b="1" dirty="0" smtClean="0"/>
              <a:t>THEN </a:t>
            </a:r>
            <a:r>
              <a:rPr lang="en-US" sz="3200" b="1" dirty="0"/>
              <a:t>I DON’T FEEL ANY OBLIGATION TO GET INVOLVED DIRECTLY </a:t>
            </a:r>
            <a:r>
              <a:rPr lang="en-US" sz="3200" b="1" dirty="0" smtClean="0"/>
              <a:t>IN EXPOSING OR RESISTING </a:t>
            </a:r>
            <a:r>
              <a:rPr lang="en-US" sz="3200" b="1" dirty="0"/>
              <a:t>THE SUBTLE AGENDAS OF </a:t>
            </a:r>
            <a:r>
              <a:rPr lang="en-US" sz="3200" b="1" dirty="0" smtClean="0"/>
              <a:t>THE FALSE </a:t>
            </a:r>
            <a:r>
              <a:rPr lang="en-US" sz="3200" b="1" dirty="0"/>
              <a:t>MOVEMENTS</a:t>
            </a:r>
            <a:r>
              <a:rPr lang="en-US" sz="3200" b="1" dirty="0" smtClean="0"/>
              <a:t>. </a:t>
            </a:r>
            <a:endParaRPr lang="en-US" sz="3200" dirty="0"/>
          </a:p>
        </p:txBody>
      </p:sp>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CRAZY HUMAN WEAKNESS </a:t>
            </a:r>
            <a:endParaRPr lang="en-US" sz="32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4849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4167" y="1905000"/>
            <a:ext cx="8610600" cy="4893647"/>
          </a:xfrm>
          <a:prstGeom prst="rect">
            <a:avLst/>
          </a:prstGeom>
        </p:spPr>
        <p:txBody>
          <a:bodyPr wrap="square">
            <a:spAutoFit/>
          </a:bodyPr>
          <a:lstStyle/>
          <a:p>
            <a:pPr algn="l"/>
            <a:r>
              <a:rPr lang="en-US" dirty="0"/>
              <a:t>LORD HOLY SPIRIT YOU ARE THE MOST MYSTERIOUS OF THE GLORIOUS GODHEAD – YET YOU ARE SO ESSENTIAL TO ALL OF OUR LIVES – TO LIVE IN VICTORY – TO LIVE IN EFFECTUAL GRACE AND IMPACT </a:t>
            </a:r>
            <a:endParaRPr lang="en-US" dirty="0" smtClean="0"/>
          </a:p>
          <a:p>
            <a:pPr algn="l"/>
            <a:endParaRPr lang="en-US" dirty="0"/>
          </a:p>
          <a:p>
            <a:pPr algn="l"/>
            <a:r>
              <a:rPr lang="en-US" b="1" dirty="0" smtClean="0">
                <a:solidFill>
                  <a:srgbClr val="FFFF00"/>
                </a:solidFill>
              </a:rPr>
              <a:t>HOLY SPIRIT I REPENT! </a:t>
            </a:r>
            <a:r>
              <a:rPr lang="en-US" dirty="0" smtClean="0"/>
              <a:t>(BECAUSE WHEN </a:t>
            </a:r>
            <a:r>
              <a:rPr lang="en-US" dirty="0"/>
              <a:t>VIEWING YOUR MYSTERIOUS WAYS) </a:t>
            </a:r>
            <a:r>
              <a:rPr lang="en-US" b="1" dirty="0" smtClean="0">
                <a:solidFill>
                  <a:srgbClr val="FFFF00"/>
                </a:solidFill>
              </a:rPr>
              <a:t>I THINK </a:t>
            </a:r>
            <a:r>
              <a:rPr lang="en-US" b="1" dirty="0">
                <a:solidFill>
                  <a:srgbClr val="FFFF00"/>
                </a:solidFill>
              </a:rPr>
              <a:t>YOU ARE SO SENSITIVE THAT I TREAT YOU AS INEFFECTIVE </a:t>
            </a:r>
            <a:r>
              <a:rPr lang="en-US" b="1" dirty="0"/>
              <a:t>–</a:t>
            </a:r>
            <a:r>
              <a:rPr lang="en-US" dirty="0"/>
              <a:t> YOU ARE NOT DIFFICULT TO PARTNER WITH – BUT I NEED TO CHANGE – I NEED TO GET OUT OF THE </a:t>
            </a:r>
            <a:r>
              <a:rPr lang="en-US" dirty="0" smtClean="0"/>
              <a:t>RELIGIOUS FLESH </a:t>
            </a:r>
            <a:r>
              <a:rPr lang="en-US" dirty="0"/>
              <a:t>AND INTO THE SPIRIT MORE. </a:t>
            </a:r>
            <a:r>
              <a:rPr lang="en-US" b="1" dirty="0">
                <a:solidFill>
                  <a:srgbClr val="FFFF00"/>
                </a:solidFill>
              </a:rPr>
              <a:t>I PRAISE YOU HOLY SPIRIT THAT YOU ARE EFFECTIVE – YOU ARE IMPACTFUL – YOU DO ALL THINGS WELL.</a:t>
            </a:r>
          </a:p>
        </p:txBody>
      </p:sp>
      <p:sp>
        <p:nvSpPr>
          <p:cNvPr id="7" name="Title 1"/>
          <p:cNvSpPr txBox="1">
            <a:spLocks/>
          </p:cNvSpPr>
          <p:nvPr/>
        </p:nvSpPr>
        <p:spPr bwMode="auto">
          <a:xfrm>
            <a:off x="495300" y="152400"/>
            <a:ext cx="8153400" cy="16002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Just Because The Holy Spirit Works </a:t>
            </a:r>
          </a:p>
          <a:p>
            <a:pPr algn="ctr"/>
            <a:r>
              <a:rPr lang="en-US" sz="3600" kern="0" dirty="0" smtClean="0">
                <a:solidFill>
                  <a:srgbClr val="FFFF00"/>
                </a:solidFill>
                <a:effectLst>
                  <a:outerShdw blurRad="38100" dist="38100" dir="2700000" algn="tl">
                    <a:srgbClr val="000000">
                      <a:alpha val="43137"/>
                    </a:srgbClr>
                  </a:outerShdw>
                </a:effectLst>
              </a:rPr>
              <a:t>In Mysterious Ways – Does Not Make</a:t>
            </a:r>
          </a:p>
          <a:p>
            <a:pPr algn="ctr"/>
            <a:r>
              <a:rPr lang="en-US" sz="3600" kern="0" dirty="0" smtClean="0">
                <a:solidFill>
                  <a:srgbClr val="FFFF00"/>
                </a:solidFill>
                <a:effectLst>
                  <a:outerShdw blurRad="38100" dist="38100" dir="2700000" algn="tl">
                    <a:srgbClr val="000000">
                      <a:alpha val="43137"/>
                    </a:srgbClr>
                  </a:outerShdw>
                </a:effectLst>
              </a:rPr>
              <a:t>Him Ineffective </a:t>
            </a:r>
            <a:endParaRPr lang="en-US" sz="36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942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 t="27222" r="36250" b="6852"/>
          <a:stretch/>
        </p:blipFill>
        <p:spPr bwMode="auto">
          <a:xfrm>
            <a:off x="685800" y="1676400"/>
            <a:ext cx="7302500" cy="45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What Is About To Happen</a:t>
            </a:r>
            <a:endParaRPr lang="en-US" sz="32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3497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 main message of the ye Bible is that God is restoring the world to His"/>
          <p:cNvPicPr>
            <a:picLocks noChangeAspect="1" noChangeArrowheads="1"/>
          </p:cNvPicPr>
          <p:nvPr/>
        </p:nvPicPr>
        <p:blipFill rotWithShape="1">
          <a:blip r:embed="rId2">
            <a:extLst>
              <a:ext uri="{28A0092B-C50C-407E-A947-70E740481C1C}">
                <a14:useLocalDpi xmlns:a14="http://schemas.microsoft.com/office/drawing/2010/main" val="0"/>
              </a:ext>
            </a:extLst>
          </a:blip>
          <a:srcRect l="3695" r="3282" b="4981"/>
          <a:stretch/>
        </p:blipFill>
        <p:spPr bwMode="auto">
          <a:xfrm>
            <a:off x="457200" y="1676400"/>
            <a:ext cx="7902773"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God Did Not Give Up On His Original Plan</a:t>
            </a:r>
            <a:endParaRPr lang="en-US" sz="32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0063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THE GLORY OF OUR HOLY GOD </a:t>
            </a:r>
            <a:endParaRPr lang="en-US" sz="3200" b="1" kern="0" dirty="0">
              <a:solidFill>
                <a:srgbClr val="FFFF00"/>
              </a:solidFill>
              <a:effectLst>
                <a:outerShdw blurRad="38100" dist="38100" dir="2700000" algn="tl">
                  <a:srgbClr val="000000">
                    <a:alpha val="43137"/>
                  </a:srgbClr>
                </a:outerShdw>
              </a:effectLst>
            </a:endParaRPr>
          </a:p>
        </p:txBody>
      </p:sp>
      <p:pic>
        <p:nvPicPr>
          <p:cNvPr id="2050" name="Picture 2" descr="Do you know what God looks like? Study reaches a remarkable conclusion! HD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5933" y="1524000"/>
            <a:ext cx="3928533"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o God Is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212" y="3900488"/>
            <a:ext cx="4444999" cy="2500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3810000"/>
            <a:ext cx="3200400" cy="707886"/>
          </a:xfrm>
          <a:prstGeom prst="rect">
            <a:avLst/>
          </a:prstGeom>
          <a:noFill/>
        </p:spPr>
        <p:txBody>
          <a:bodyPr wrap="square" rtlCol="0">
            <a:spAutoFit/>
          </a:bodyPr>
          <a:lstStyle/>
          <a:p>
            <a:r>
              <a:rPr lang="en-US" sz="4000" dirty="0" smtClean="0">
                <a:latin typeface="AR CENA" panose="02000000000000000000" pitchFamily="2" charset="0"/>
              </a:rPr>
              <a:t>WHAT HE DOES</a:t>
            </a:r>
            <a:endParaRPr lang="en-US" sz="4000" dirty="0">
              <a:latin typeface="AR CENA" panose="02000000000000000000" pitchFamily="2" charset="0"/>
            </a:endParaRPr>
          </a:p>
        </p:txBody>
      </p:sp>
    </p:spTree>
    <p:extLst>
      <p:ext uri="{BB962C8B-B14F-4D97-AF65-F5344CB8AC3E}">
        <p14:creationId xmlns:p14="http://schemas.microsoft.com/office/powerpoint/2010/main" val="2370878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47800"/>
            <a:ext cx="8686800" cy="5262979"/>
          </a:xfrm>
          <a:prstGeom prst="rect">
            <a:avLst/>
          </a:prstGeom>
        </p:spPr>
        <p:txBody>
          <a:bodyPr wrap="square">
            <a:spAutoFit/>
          </a:bodyPr>
          <a:lstStyle/>
          <a:p>
            <a:pPr algn="l"/>
            <a:r>
              <a:rPr lang="en-US" sz="2800" dirty="0"/>
              <a:t>Oh, the depth of the riches of the wisdom and knowledge of God! How unsearchable His judgments, and His paths beyond tracing out!  "Who has known the mind of the Lord? Or who has been His counselor?"  "Who has ever given to God, that God should repay him?"  For from Him and through Him and to Him are all things. To Him be the glory forever! Amen. He is before all things, and in Him all things hold together. And He is the Head of the Body, the Church; He is the beginning and the firstborn from among the dead, so that in everything He might have the supremacy. </a:t>
            </a:r>
          </a:p>
        </p:txBody>
      </p:sp>
      <p:sp>
        <p:nvSpPr>
          <p:cNvPr id="5" name="Title 1"/>
          <p:cNvSpPr txBox="1">
            <a:spLocks/>
          </p:cNvSpPr>
          <p:nvPr/>
        </p:nvSpPr>
        <p:spPr bwMode="auto">
          <a:xfrm>
            <a:off x="495300" y="1524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This Is The Majesty Of Our God </a:t>
            </a:r>
            <a:endParaRPr lang="en-US" sz="36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4750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99292" y="1952695"/>
            <a:ext cx="8792308" cy="452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defTabSz="1254125">
              <a:defRPr>
                <a:solidFill>
                  <a:schemeClr val="tx1"/>
                </a:solidFill>
                <a:latin typeface="Arial" charset="0"/>
                <a:cs typeface="Arial" charset="0"/>
              </a:defRPr>
            </a:lvl1pPr>
            <a:lvl2pPr marL="627063" defTabSz="1254125">
              <a:defRPr>
                <a:solidFill>
                  <a:schemeClr val="tx1"/>
                </a:solidFill>
                <a:latin typeface="Arial" charset="0"/>
                <a:cs typeface="Arial" charset="0"/>
              </a:defRPr>
            </a:lvl2pPr>
            <a:lvl3pPr marL="1254125" defTabSz="1254125">
              <a:defRPr>
                <a:solidFill>
                  <a:schemeClr val="tx1"/>
                </a:solidFill>
                <a:latin typeface="Arial" charset="0"/>
                <a:cs typeface="Arial" charset="0"/>
              </a:defRPr>
            </a:lvl3pPr>
            <a:lvl4pPr marL="1881188" defTabSz="1254125">
              <a:defRPr>
                <a:solidFill>
                  <a:schemeClr val="tx1"/>
                </a:solidFill>
                <a:latin typeface="Arial" charset="0"/>
                <a:cs typeface="Arial" charset="0"/>
              </a:defRPr>
            </a:lvl4pPr>
            <a:lvl5pPr marL="2508250" defTabSz="1254125">
              <a:defRPr>
                <a:solidFill>
                  <a:schemeClr val="tx1"/>
                </a:solidFill>
                <a:latin typeface="Arial" charset="0"/>
                <a:cs typeface="Arial" charset="0"/>
              </a:defRPr>
            </a:lvl5pPr>
            <a:lvl6pPr marL="2965450" defTabSz="1254125" fontAlgn="base">
              <a:spcBef>
                <a:spcPct val="0"/>
              </a:spcBef>
              <a:spcAft>
                <a:spcPct val="0"/>
              </a:spcAft>
              <a:defRPr>
                <a:solidFill>
                  <a:schemeClr val="tx1"/>
                </a:solidFill>
                <a:latin typeface="Arial" charset="0"/>
                <a:cs typeface="Arial" charset="0"/>
              </a:defRPr>
            </a:lvl6pPr>
            <a:lvl7pPr marL="3422650" defTabSz="1254125" fontAlgn="base">
              <a:spcBef>
                <a:spcPct val="0"/>
              </a:spcBef>
              <a:spcAft>
                <a:spcPct val="0"/>
              </a:spcAft>
              <a:defRPr>
                <a:solidFill>
                  <a:schemeClr val="tx1"/>
                </a:solidFill>
                <a:latin typeface="Arial" charset="0"/>
                <a:cs typeface="Arial" charset="0"/>
              </a:defRPr>
            </a:lvl7pPr>
            <a:lvl8pPr marL="3879850" defTabSz="1254125" fontAlgn="base">
              <a:spcBef>
                <a:spcPct val="0"/>
              </a:spcBef>
              <a:spcAft>
                <a:spcPct val="0"/>
              </a:spcAft>
              <a:defRPr>
                <a:solidFill>
                  <a:schemeClr val="tx1"/>
                </a:solidFill>
                <a:latin typeface="Arial" charset="0"/>
                <a:cs typeface="Arial" charset="0"/>
              </a:defRPr>
            </a:lvl8pPr>
            <a:lvl9pPr marL="4337050" defTabSz="1254125" fontAlgn="base">
              <a:spcBef>
                <a:spcPct val="0"/>
              </a:spcBef>
              <a:spcAft>
                <a:spcPct val="0"/>
              </a:spcAft>
              <a:defRPr>
                <a:solidFill>
                  <a:schemeClr val="tx1"/>
                </a:solidFill>
                <a:latin typeface="Arial" charset="0"/>
                <a:cs typeface="Arial" charset="0"/>
              </a:defRPr>
            </a:lvl9pPr>
          </a:lstStyle>
          <a:p>
            <a:pPr algn="l">
              <a:defRPr/>
            </a:pPr>
            <a:r>
              <a:rPr lang="en-US" altLang="en-US" sz="3200" b="1" dirty="0">
                <a:solidFill>
                  <a:schemeClr val="bg1"/>
                </a:solidFill>
                <a:effectLst>
                  <a:outerShdw blurRad="38100" dist="38100" dir="2700000" algn="tl">
                    <a:srgbClr val="000000"/>
                  </a:outerShdw>
                </a:effectLst>
              </a:rPr>
              <a:t>"</a:t>
            </a:r>
            <a:r>
              <a:rPr lang="en-US" altLang="en-US" sz="3200" b="1" dirty="0">
                <a:solidFill>
                  <a:srgbClr val="FFFF66"/>
                </a:solidFill>
                <a:effectLst>
                  <a:outerShdw blurRad="38100" dist="38100" dir="2700000" algn="tl">
                    <a:srgbClr val="000000"/>
                  </a:outerShdw>
                </a:effectLst>
              </a:rPr>
              <a:t>Our method of proclaiming salvation is this:</a:t>
            </a:r>
            <a:r>
              <a:rPr lang="en-US" altLang="en-US" sz="3200" b="1" dirty="0">
                <a:solidFill>
                  <a:schemeClr val="bg1"/>
                </a:solidFill>
                <a:effectLst>
                  <a:outerShdw blurRad="38100" dist="38100" dir="2700000" algn="tl">
                    <a:srgbClr val="000000"/>
                  </a:outerShdw>
                </a:effectLst>
              </a:rPr>
              <a:t> to point out to every heart the loving Lamb, who died for us, and although He was the Son of God, offered Himself for our sins ... by preaching His </a:t>
            </a:r>
            <a:r>
              <a:rPr lang="en-US" altLang="en-US" sz="3200" b="1" dirty="0" smtClean="0">
                <a:solidFill>
                  <a:schemeClr val="bg1"/>
                </a:solidFill>
                <a:effectLst>
                  <a:outerShdw blurRad="38100" dist="38100" dir="2700000" algn="tl">
                    <a:srgbClr val="000000"/>
                  </a:outerShdw>
                </a:effectLst>
              </a:rPr>
              <a:t>innocent blood</a:t>
            </a:r>
            <a:r>
              <a:rPr lang="en-US" altLang="en-US" sz="3200" b="1" dirty="0">
                <a:solidFill>
                  <a:schemeClr val="bg1"/>
                </a:solidFill>
                <a:effectLst>
                  <a:outerShdw blurRad="38100" dist="38100" dir="2700000" algn="tl">
                    <a:srgbClr val="000000"/>
                  </a:outerShdw>
                </a:effectLst>
              </a:rPr>
              <a:t>, and His love unto death, even the death on the cross, never, either in discourse or in argument, to digress for even </a:t>
            </a:r>
            <a:r>
              <a:rPr lang="en-US" altLang="en-US" sz="3200" b="1" dirty="0" smtClean="0">
                <a:solidFill>
                  <a:schemeClr val="bg1"/>
                </a:solidFill>
                <a:effectLst>
                  <a:outerShdw blurRad="38100" dist="38100" dir="2700000" algn="tl">
                    <a:srgbClr val="000000"/>
                  </a:outerShdw>
                </a:effectLst>
              </a:rPr>
              <a:t>fifteen minutes from </a:t>
            </a:r>
            <a:r>
              <a:rPr lang="en-US" altLang="en-US" sz="3200" b="1" dirty="0">
                <a:solidFill>
                  <a:schemeClr val="bg1"/>
                </a:solidFill>
                <a:effectLst>
                  <a:outerShdw blurRad="38100" dist="38100" dir="2700000" algn="tl">
                    <a:srgbClr val="000000"/>
                  </a:outerShdw>
                </a:effectLst>
              </a:rPr>
              <a:t>the loving Lamb:</a:t>
            </a:r>
          </a:p>
        </p:txBody>
      </p:sp>
      <p:pic>
        <p:nvPicPr>
          <p:cNvPr id="19458" name="Picture 2" descr="Nikolaus von Zinzendorf | Christian History | Christianity Today"/>
          <p:cNvPicPr>
            <a:picLocks noChangeAspect="1" noChangeArrowheads="1"/>
          </p:cNvPicPr>
          <p:nvPr/>
        </p:nvPicPr>
        <p:blipFill rotWithShape="1">
          <a:blip r:embed="rId3">
            <a:extLst>
              <a:ext uri="{28A0092B-C50C-407E-A947-70E740481C1C}">
                <a14:useLocalDpi xmlns:a14="http://schemas.microsoft.com/office/drawing/2010/main" val="0"/>
              </a:ext>
            </a:extLst>
          </a:blip>
          <a:srcRect b="30761"/>
          <a:stretch/>
        </p:blipFill>
        <p:spPr bwMode="auto">
          <a:xfrm>
            <a:off x="457200" y="61960"/>
            <a:ext cx="3581400" cy="1392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54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234462" y="1637656"/>
            <a:ext cx="8529760" cy="499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6669" tIns="33334" rIns="66669" bIns="33334">
            <a:spAutoFit/>
          </a:bodyPr>
          <a:lstStyle>
            <a:lvl1pPr defTabSz="1254125">
              <a:defRPr>
                <a:solidFill>
                  <a:schemeClr val="tx1"/>
                </a:solidFill>
                <a:latin typeface="Arial" charset="0"/>
                <a:cs typeface="Arial" charset="0"/>
              </a:defRPr>
            </a:lvl1pPr>
            <a:lvl2pPr defTabSz="1254125">
              <a:defRPr>
                <a:solidFill>
                  <a:schemeClr val="tx1"/>
                </a:solidFill>
                <a:latin typeface="Arial" charset="0"/>
                <a:cs typeface="Arial" charset="0"/>
              </a:defRPr>
            </a:lvl2pPr>
            <a:lvl3pPr defTabSz="1254125">
              <a:defRPr>
                <a:solidFill>
                  <a:schemeClr val="tx1"/>
                </a:solidFill>
                <a:latin typeface="Arial" charset="0"/>
                <a:cs typeface="Arial" charset="0"/>
              </a:defRPr>
            </a:lvl3pPr>
            <a:lvl4pPr defTabSz="1254125">
              <a:defRPr>
                <a:solidFill>
                  <a:schemeClr val="tx1"/>
                </a:solidFill>
                <a:latin typeface="Arial" charset="0"/>
                <a:cs typeface="Arial" charset="0"/>
              </a:defRPr>
            </a:lvl4pPr>
            <a:lvl5pPr defTabSz="1254125">
              <a:defRPr>
                <a:solidFill>
                  <a:schemeClr val="tx1"/>
                </a:solidFill>
                <a:latin typeface="Arial" charset="0"/>
                <a:cs typeface="Arial" charset="0"/>
              </a:defRPr>
            </a:lvl5pPr>
            <a:lvl6pPr defTabSz="1254125" fontAlgn="base">
              <a:spcBef>
                <a:spcPct val="0"/>
              </a:spcBef>
              <a:spcAft>
                <a:spcPct val="0"/>
              </a:spcAft>
              <a:defRPr>
                <a:solidFill>
                  <a:schemeClr val="tx1"/>
                </a:solidFill>
                <a:latin typeface="Arial" charset="0"/>
                <a:cs typeface="Arial" charset="0"/>
              </a:defRPr>
            </a:lvl6pPr>
            <a:lvl7pPr defTabSz="1254125" fontAlgn="base">
              <a:spcBef>
                <a:spcPct val="0"/>
              </a:spcBef>
              <a:spcAft>
                <a:spcPct val="0"/>
              </a:spcAft>
              <a:defRPr>
                <a:solidFill>
                  <a:schemeClr val="tx1"/>
                </a:solidFill>
                <a:latin typeface="Arial" charset="0"/>
                <a:cs typeface="Arial" charset="0"/>
              </a:defRPr>
            </a:lvl7pPr>
            <a:lvl8pPr defTabSz="1254125" fontAlgn="base">
              <a:spcBef>
                <a:spcPct val="0"/>
              </a:spcBef>
              <a:spcAft>
                <a:spcPct val="0"/>
              </a:spcAft>
              <a:defRPr>
                <a:solidFill>
                  <a:schemeClr val="tx1"/>
                </a:solidFill>
                <a:latin typeface="Arial" charset="0"/>
                <a:cs typeface="Arial" charset="0"/>
              </a:defRPr>
            </a:lvl8pPr>
            <a:lvl9pPr defTabSz="1254125" fontAlgn="base">
              <a:spcBef>
                <a:spcPct val="0"/>
              </a:spcBef>
              <a:spcAft>
                <a:spcPct val="0"/>
              </a:spcAft>
              <a:defRPr>
                <a:solidFill>
                  <a:schemeClr val="tx1"/>
                </a:solidFill>
                <a:latin typeface="Arial" charset="0"/>
                <a:cs typeface="Arial" charset="0"/>
              </a:defRPr>
            </a:lvl9pPr>
          </a:lstStyle>
          <a:p>
            <a:pPr algn="l">
              <a:defRPr/>
            </a:pPr>
            <a:r>
              <a:rPr lang="en-US" altLang="en-US" sz="3200" b="1" dirty="0">
                <a:solidFill>
                  <a:schemeClr val="bg1"/>
                </a:solidFill>
                <a:effectLst>
                  <a:outerShdw blurRad="38100" dist="38100" dir="2700000" algn="tl">
                    <a:srgbClr val="000000"/>
                  </a:outerShdw>
                </a:effectLst>
              </a:rPr>
              <a:t>To </a:t>
            </a:r>
            <a:r>
              <a:rPr lang="en-US" altLang="en-US" sz="3200" b="1" dirty="0" smtClean="0">
                <a:solidFill>
                  <a:schemeClr val="bg1"/>
                </a:solidFill>
                <a:effectLst>
                  <a:outerShdw blurRad="38100" dist="38100" dir="2700000" algn="tl">
                    <a:srgbClr val="000000"/>
                  </a:outerShdw>
                </a:effectLst>
              </a:rPr>
              <a:t>name </a:t>
            </a:r>
            <a:r>
              <a:rPr lang="en-US" altLang="en-US" sz="3200" b="1" dirty="0">
                <a:solidFill>
                  <a:schemeClr val="bg1"/>
                </a:solidFill>
                <a:effectLst>
                  <a:outerShdw blurRad="38100" dist="38100" dir="2700000" algn="tl">
                    <a:srgbClr val="000000"/>
                  </a:outerShdw>
                </a:effectLst>
              </a:rPr>
              <a:t>no virtue except in </a:t>
            </a:r>
            <a:r>
              <a:rPr lang="en-US" altLang="en-US" sz="3200" b="1" dirty="0" smtClean="0">
                <a:solidFill>
                  <a:schemeClr val="bg1"/>
                </a:solidFill>
                <a:effectLst>
                  <a:outerShdw blurRad="38100" dist="38100" dir="2700000" algn="tl">
                    <a:srgbClr val="000000"/>
                  </a:outerShdw>
                </a:effectLst>
              </a:rPr>
              <a:t>Jesus, </a:t>
            </a:r>
            <a:r>
              <a:rPr lang="en-US" altLang="en-US" sz="3200" b="1" dirty="0">
                <a:solidFill>
                  <a:schemeClr val="bg1"/>
                </a:solidFill>
                <a:effectLst>
                  <a:outerShdw blurRad="38100" dist="38100" dir="2700000" algn="tl">
                    <a:srgbClr val="000000"/>
                  </a:outerShdw>
                </a:effectLst>
              </a:rPr>
              <a:t>to preach no commandment except faith in Him; no pardon except that He atoned for us; no sanctification but the privilege to sin no more; no other happiness but to be near </a:t>
            </a:r>
            <a:r>
              <a:rPr lang="en-US" altLang="en-US" sz="3200" b="1" dirty="0" smtClean="0">
                <a:solidFill>
                  <a:schemeClr val="bg1"/>
                </a:solidFill>
                <a:effectLst>
                  <a:outerShdw blurRad="38100" dist="38100" dir="2700000" algn="tl">
                    <a:srgbClr val="000000"/>
                  </a:outerShdw>
                </a:effectLst>
              </a:rPr>
              <a:t>Him and </a:t>
            </a:r>
            <a:r>
              <a:rPr lang="en-US" altLang="en-US" sz="3200" b="1" dirty="0">
                <a:solidFill>
                  <a:schemeClr val="bg1"/>
                </a:solidFill>
                <a:effectLst>
                  <a:outerShdw blurRad="38100" dist="38100" dir="2700000" algn="tl">
                    <a:srgbClr val="000000"/>
                  </a:outerShdw>
                </a:effectLst>
              </a:rPr>
              <a:t>know Him and do His pleasure; no self denial but to be deprived of Him and His blessings; no calamity but to displease Him; no other life but in Him." </a:t>
            </a:r>
            <a:endParaRPr lang="en-US" altLang="en-US" sz="3200" b="1" dirty="0" smtClean="0">
              <a:solidFill>
                <a:schemeClr val="bg1"/>
              </a:solidFill>
              <a:effectLst>
                <a:outerShdw blurRad="38100" dist="38100" dir="2700000" algn="tl">
                  <a:srgbClr val="000000"/>
                </a:outerShdw>
              </a:effectLst>
            </a:endParaRPr>
          </a:p>
          <a:p>
            <a:pPr algn="l">
              <a:defRPr/>
            </a:pPr>
            <a:r>
              <a:rPr lang="en-US" altLang="en-US" sz="3200" b="1" dirty="0" smtClean="0">
                <a:solidFill>
                  <a:schemeClr val="bg1"/>
                </a:solidFill>
                <a:effectLst>
                  <a:outerShdw blurRad="38100" dist="38100" dir="2700000" algn="tl">
                    <a:srgbClr val="000000"/>
                  </a:outerShdw>
                </a:effectLst>
              </a:rPr>
              <a:t>- </a:t>
            </a:r>
            <a:r>
              <a:rPr lang="en-US" altLang="en-US" sz="3200" b="1" dirty="0">
                <a:solidFill>
                  <a:srgbClr val="FFFF00"/>
                </a:solidFill>
                <a:effectLst>
                  <a:outerShdw blurRad="38100" dist="38100" dir="2700000" algn="tl">
                    <a:srgbClr val="000000"/>
                  </a:outerShdw>
                </a:effectLst>
              </a:rPr>
              <a:t>Count Zinzendorf</a:t>
            </a:r>
          </a:p>
        </p:txBody>
      </p:sp>
      <p:pic>
        <p:nvPicPr>
          <p:cNvPr id="3" name="Picture 2" descr="Nikolaus von Zinzendorf | Christian History | Christianity Today"/>
          <p:cNvPicPr>
            <a:picLocks noChangeAspect="1" noChangeArrowheads="1"/>
          </p:cNvPicPr>
          <p:nvPr/>
        </p:nvPicPr>
        <p:blipFill rotWithShape="1">
          <a:blip r:embed="rId2">
            <a:extLst>
              <a:ext uri="{28A0092B-C50C-407E-A947-70E740481C1C}">
                <a14:useLocalDpi xmlns:a14="http://schemas.microsoft.com/office/drawing/2010/main" val="0"/>
              </a:ext>
            </a:extLst>
          </a:blip>
          <a:srcRect b="30761"/>
          <a:stretch/>
        </p:blipFill>
        <p:spPr bwMode="auto">
          <a:xfrm>
            <a:off x="457200" y="61960"/>
            <a:ext cx="3581400" cy="1392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84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112"/>
          <a:stretch/>
        </p:blipFill>
        <p:spPr bwMode="auto">
          <a:xfrm>
            <a:off x="304800" y="762000"/>
            <a:ext cx="8533739"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929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Isaiah Chapter 61</a:t>
            </a:r>
            <a:endParaRPr lang="en-US" sz="3200" b="1" kern="0" dirty="0">
              <a:solidFill>
                <a:srgbClr val="FFFF0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46" t="19974" r="21250" b="10724"/>
          <a:stretch/>
        </p:blipFill>
        <p:spPr bwMode="auto">
          <a:xfrm>
            <a:off x="712381" y="1371600"/>
            <a:ext cx="7696200" cy="534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15" t="74574" r="70959" b="12713"/>
          <a:stretch/>
        </p:blipFill>
        <p:spPr bwMode="auto">
          <a:xfrm>
            <a:off x="533400" y="397800"/>
            <a:ext cx="2036135" cy="65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148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Isaiah Chapter 61 Part 2</a:t>
            </a:r>
            <a:endParaRPr lang="en-US" sz="3200" b="1" kern="0" dirty="0">
              <a:solidFill>
                <a:srgbClr val="FFFF00"/>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24" t="18889" r="22470" b="13023"/>
          <a:stretch/>
        </p:blipFill>
        <p:spPr bwMode="auto">
          <a:xfrm>
            <a:off x="685800" y="1371600"/>
            <a:ext cx="7848600" cy="503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15" t="74574" r="70959" b="12713"/>
          <a:stretch/>
        </p:blipFill>
        <p:spPr bwMode="auto">
          <a:xfrm>
            <a:off x="76200" y="397800"/>
            <a:ext cx="2036135" cy="65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148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Colossians Chapter 1</a:t>
            </a:r>
            <a:endParaRPr lang="en-US" sz="3200" b="1" kern="0" dirty="0">
              <a:solidFill>
                <a:srgbClr val="FFFF00"/>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15" t="74574" r="70959" b="12713"/>
          <a:stretch/>
        </p:blipFill>
        <p:spPr bwMode="auto">
          <a:xfrm>
            <a:off x="152400" y="354660"/>
            <a:ext cx="2305494" cy="73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500" t="18889" r="22471" b="13489"/>
          <a:stretch/>
        </p:blipFill>
        <p:spPr bwMode="auto">
          <a:xfrm>
            <a:off x="914400" y="1447800"/>
            <a:ext cx="7543800" cy="521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148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An Intensified Filling of the Holy Spirit</a:t>
            </a:r>
          </a:p>
          <a:p>
            <a:pPr algn="ctr"/>
            <a:r>
              <a:rPr lang="en-US" sz="3200" b="1" kern="0" dirty="0" smtClean="0">
                <a:solidFill>
                  <a:srgbClr val="FFFF00"/>
                </a:solidFill>
                <a:effectLst>
                  <a:outerShdw blurRad="38100" dist="38100" dir="2700000" algn="tl">
                    <a:srgbClr val="000000">
                      <a:alpha val="43137"/>
                    </a:srgbClr>
                  </a:outerShdw>
                </a:effectLst>
              </a:rPr>
              <a:t>Will Only Give You More Revelation of Jesus </a:t>
            </a:r>
            <a:endParaRPr lang="en-US" sz="3200" b="1" kern="0" dirty="0">
              <a:solidFill>
                <a:srgbClr val="FFFF00"/>
              </a:solidFill>
              <a:effectLst>
                <a:outerShdw blurRad="38100" dist="38100" dir="2700000" algn="tl">
                  <a:srgbClr val="000000">
                    <a:alpha val="43137"/>
                  </a:srgbClr>
                </a:outerShdw>
              </a:effectLst>
            </a:endParaRPr>
          </a:p>
        </p:txBody>
      </p:sp>
      <p:pic>
        <p:nvPicPr>
          <p:cNvPr id="20482" name="Picture 2" descr="How to Be Filled with the Holy Spirit - HubP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 y="1640751"/>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Pin on Church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523" b="16796"/>
          <a:stretch/>
        </p:blipFill>
        <p:spPr bwMode="auto">
          <a:xfrm>
            <a:off x="4114800" y="2917777"/>
            <a:ext cx="2667000" cy="1677818"/>
          </a:xfrm>
          <a:prstGeom prst="rect">
            <a:avLst/>
          </a:prstGeom>
          <a:noFill/>
          <a:extLst>
            <a:ext uri="{909E8E84-426E-40DD-AFC4-6F175D3DCCD1}">
              <a14:hiddenFill xmlns:a14="http://schemas.microsoft.com/office/drawing/2010/main">
                <a:solidFill>
                  <a:srgbClr val="FFFFFF"/>
                </a:solidFill>
              </a14:hiddenFill>
            </a:ext>
          </a:extLst>
        </p:spPr>
      </p:pic>
      <p:sp>
        <p:nvSpPr>
          <p:cNvPr id="2" name="Curved Right Arrow 1"/>
          <p:cNvSpPr/>
          <p:nvPr/>
        </p:nvSpPr>
        <p:spPr bwMode="auto">
          <a:xfrm rot="16704976">
            <a:off x="2598277" y="2102976"/>
            <a:ext cx="1509047" cy="3733800"/>
          </a:xfrm>
          <a:prstGeom prst="curvedRightArrow">
            <a:avLst/>
          </a:prstGeom>
          <a:blipFill>
            <a:blip r:embed="rId4"/>
            <a:stretch>
              <a:fillRect/>
            </a:stretch>
          </a:blipFill>
          <a:ln>
            <a:solidFill>
              <a:schemeClr val="accent4">
                <a:lumMod val="10000"/>
              </a:schemeClr>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Rectangle 2"/>
          <p:cNvSpPr/>
          <p:nvPr/>
        </p:nvSpPr>
        <p:spPr>
          <a:xfrm>
            <a:off x="228600" y="4724400"/>
            <a:ext cx="8610600" cy="2031325"/>
          </a:xfrm>
          <a:prstGeom prst="rect">
            <a:avLst/>
          </a:prstGeom>
        </p:spPr>
        <p:txBody>
          <a:bodyPr wrap="square">
            <a:spAutoFit/>
          </a:bodyPr>
          <a:lstStyle/>
          <a:p>
            <a:r>
              <a:rPr lang="en-US" sz="1800" dirty="0" smtClean="0"/>
              <a:t> </a:t>
            </a:r>
            <a:r>
              <a:rPr lang="en-US" sz="1800" dirty="0"/>
              <a:t>I consider everything a loss compared to the surpassing greatness of knowing Christ Jesus my Lord, for whose sake I have lost all things. I consider them rubbish, that I may gain Christ </a:t>
            </a:r>
            <a:r>
              <a:rPr lang="en-US" sz="1800" baseline="30000" dirty="0"/>
              <a:t>9 </a:t>
            </a:r>
            <a:r>
              <a:rPr lang="en-US" sz="1800" dirty="0"/>
              <a:t> and be found in him, not having a righteousness of my own that comes from the law, but that which is through faith in Christ--the righteousness that comes from God and is by faith. </a:t>
            </a:r>
            <a:r>
              <a:rPr lang="en-US" sz="1800" baseline="30000" dirty="0"/>
              <a:t>10 </a:t>
            </a:r>
            <a:r>
              <a:rPr lang="en-US" sz="1800" dirty="0"/>
              <a:t> I want to know Christ and the power of his resurrection and the fellowship of sharing in his sufferings, becoming like him in his death, </a:t>
            </a:r>
            <a:r>
              <a:rPr lang="en-US" sz="1800" b="1" dirty="0"/>
              <a:t>Philippians 3:8-10 (NIV) </a:t>
            </a:r>
            <a:endParaRPr lang="en-US" sz="1800" dirty="0"/>
          </a:p>
        </p:txBody>
      </p:sp>
      <p:sp>
        <p:nvSpPr>
          <p:cNvPr id="4" name="TextBox 3"/>
          <p:cNvSpPr txBox="1"/>
          <p:nvPr/>
        </p:nvSpPr>
        <p:spPr>
          <a:xfrm>
            <a:off x="3352800" y="1440547"/>
            <a:ext cx="5334000" cy="1200329"/>
          </a:xfrm>
          <a:prstGeom prst="rect">
            <a:avLst/>
          </a:prstGeom>
          <a:noFill/>
        </p:spPr>
        <p:txBody>
          <a:bodyPr wrap="square" rtlCol="0">
            <a:spAutoFit/>
          </a:bodyPr>
          <a:lstStyle/>
          <a:p>
            <a:r>
              <a:rPr lang="en-US" dirty="0" smtClean="0"/>
              <a:t>The primary work of Grace you receive in the filling of the Holy Spirit is a greater revelation of Jesus </a:t>
            </a:r>
            <a:endParaRPr lang="en-US" dirty="0"/>
          </a:p>
        </p:txBody>
      </p:sp>
      <p:sp>
        <p:nvSpPr>
          <p:cNvPr id="6" name="TextBox 5"/>
          <p:cNvSpPr txBox="1"/>
          <p:nvPr/>
        </p:nvSpPr>
        <p:spPr>
          <a:xfrm>
            <a:off x="7086600" y="2926140"/>
            <a:ext cx="1905000" cy="1569660"/>
          </a:xfrm>
          <a:prstGeom prst="rect">
            <a:avLst/>
          </a:prstGeom>
          <a:noFill/>
        </p:spPr>
        <p:txBody>
          <a:bodyPr wrap="square" rtlCol="0">
            <a:spAutoFit/>
          </a:bodyPr>
          <a:lstStyle/>
          <a:p>
            <a:r>
              <a:rPr lang="en-US" b="1" dirty="0" smtClean="0">
                <a:solidFill>
                  <a:srgbClr val="FFFF00"/>
                </a:solidFill>
              </a:rPr>
              <a:t>Gifts</a:t>
            </a:r>
          </a:p>
          <a:p>
            <a:r>
              <a:rPr lang="en-US" b="1" dirty="0" smtClean="0">
                <a:solidFill>
                  <a:srgbClr val="FFFF00"/>
                </a:solidFill>
              </a:rPr>
              <a:t>Anointing</a:t>
            </a:r>
          </a:p>
          <a:p>
            <a:r>
              <a:rPr lang="en-US" b="1" dirty="0" smtClean="0">
                <a:solidFill>
                  <a:srgbClr val="FFFF00"/>
                </a:solidFill>
              </a:rPr>
              <a:t>Power</a:t>
            </a:r>
          </a:p>
          <a:p>
            <a:r>
              <a:rPr lang="en-US" b="1" dirty="0" smtClean="0">
                <a:solidFill>
                  <a:srgbClr val="FFFF00"/>
                </a:solidFill>
              </a:rPr>
              <a:t>Hope</a:t>
            </a:r>
            <a:endParaRPr lang="en-US" b="1" dirty="0">
              <a:solidFill>
                <a:srgbClr val="FFFF00"/>
              </a:solidFill>
            </a:endParaRPr>
          </a:p>
        </p:txBody>
      </p:sp>
    </p:spTree>
    <p:extLst>
      <p:ext uri="{BB962C8B-B14F-4D97-AF65-F5344CB8AC3E}">
        <p14:creationId xmlns:p14="http://schemas.microsoft.com/office/powerpoint/2010/main" val="167314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52400"/>
            <a:ext cx="91440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So How Do We Posture Our Selves To Receive More Intensified Fillings Of The Spirit ?</a:t>
            </a:r>
            <a:endParaRPr lang="en-US" sz="32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495300" y="3276600"/>
            <a:ext cx="8077200" cy="1938992"/>
          </a:xfrm>
          <a:prstGeom prst="rect">
            <a:avLst/>
          </a:prstGeom>
        </p:spPr>
        <p:txBody>
          <a:bodyPr wrap="square">
            <a:spAutoFit/>
          </a:bodyPr>
          <a:lstStyle/>
          <a:p>
            <a:pPr algn="l"/>
            <a:r>
              <a:rPr lang="en-US" b="1" dirty="0" smtClean="0">
                <a:solidFill>
                  <a:srgbClr val="FFFF00"/>
                </a:solidFill>
              </a:rPr>
              <a:t>Seek </a:t>
            </a:r>
            <a:r>
              <a:rPr lang="en-US" b="1" dirty="0">
                <a:solidFill>
                  <a:srgbClr val="FFFF00"/>
                </a:solidFill>
              </a:rPr>
              <a:t>the </a:t>
            </a:r>
            <a:r>
              <a:rPr lang="en-US" b="1" cap="small" dirty="0">
                <a:solidFill>
                  <a:srgbClr val="FFFF00"/>
                </a:solidFill>
              </a:rPr>
              <a:t>LORD</a:t>
            </a:r>
            <a:r>
              <a:rPr lang="en-US" b="1" dirty="0">
                <a:solidFill>
                  <a:srgbClr val="FFFF00"/>
                </a:solidFill>
              </a:rPr>
              <a:t> while he may be found; call on him while </a:t>
            </a:r>
            <a:r>
              <a:rPr lang="en-US" b="1" dirty="0" smtClean="0">
                <a:solidFill>
                  <a:srgbClr val="FFFF00"/>
                </a:solidFill>
              </a:rPr>
              <a:t>He </a:t>
            </a:r>
            <a:r>
              <a:rPr lang="en-US" b="1" dirty="0">
                <a:solidFill>
                  <a:srgbClr val="FFFF00"/>
                </a:solidFill>
              </a:rPr>
              <a:t>is near</a:t>
            </a:r>
            <a:r>
              <a:rPr lang="en-US" dirty="0"/>
              <a:t>. </a:t>
            </a:r>
            <a:r>
              <a:rPr lang="en-US" baseline="30000" dirty="0"/>
              <a:t>7 </a:t>
            </a:r>
            <a:r>
              <a:rPr lang="en-US" dirty="0"/>
              <a:t> Let the wicked forsake his way and the evil man his thoughts. Let him turn to the </a:t>
            </a:r>
            <a:r>
              <a:rPr lang="en-US" cap="small" dirty="0"/>
              <a:t>LORD</a:t>
            </a:r>
            <a:r>
              <a:rPr lang="en-US" dirty="0"/>
              <a:t>, and he will have mercy on him, and to our God, for he will freely pardon. </a:t>
            </a:r>
            <a:r>
              <a:rPr lang="en-US" b="1" dirty="0"/>
              <a:t>Isaiah 55:6-7 (NIV) </a:t>
            </a:r>
            <a:endParaRPr lang="en-US" dirty="0"/>
          </a:p>
        </p:txBody>
      </p:sp>
      <p:sp>
        <p:nvSpPr>
          <p:cNvPr id="3" name="Rectangle 2"/>
          <p:cNvSpPr/>
          <p:nvPr/>
        </p:nvSpPr>
        <p:spPr>
          <a:xfrm>
            <a:off x="457200" y="1600200"/>
            <a:ext cx="8191500" cy="1569660"/>
          </a:xfrm>
          <a:prstGeom prst="rect">
            <a:avLst/>
          </a:prstGeom>
        </p:spPr>
        <p:txBody>
          <a:bodyPr wrap="square">
            <a:spAutoFit/>
          </a:bodyPr>
          <a:lstStyle/>
          <a:p>
            <a:pPr algn="l"/>
            <a:r>
              <a:rPr lang="en-US" dirty="0" smtClean="0"/>
              <a:t>All </a:t>
            </a:r>
            <a:r>
              <a:rPr lang="en-US" dirty="0"/>
              <a:t>Judah rejoiced about the oath because they had sworn it wholeheartedly. </a:t>
            </a:r>
            <a:r>
              <a:rPr lang="en-US" b="1" dirty="0">
                <a:solidFill>
                  <a:srgbClr val="FFFF00"/>
                </a:solidFill>
              </a:rPr>
              <a:t>They sought God eagerly, and </a:t>
            </a:r>
            <a:r>
              <a:rPr lang="en-US" b="1" dirty="0" smtClean="0">
                <a:solidFill>
                  <a:srgbClr val="FFFF00"/>
                </a:solidFill>
              </a:rPr>
              <a:t>He </a:t>
            </a:r>
            <a:r>
              <a:rPr lang="en-US" b="1" dirty="0">
                <a:solidFill>
                  <a:srgbClr val="FFFF00"/>
                </a:solidFill>
              </a:rPr>
              <a:t>was found by them. So the </a:t>
            </a:r>
            <a:r>
              <a:rPr lang="en-US" b="1" cap="small" dirty="0">
                <a:solidFill>
                  <a:srgbClr val="FFFF00"/>
                </a:solidFill>
              </a:rPr>
              <a:t>LORD</a:t>
            </a:r>
            <a:r>
              <a:rPr lang="en-US" b="1" dirty="0">
                <a:solidFill>
                  <a:srgbClr val="FFFF00"/>
                </a:solidFill>
              </a:rPr>
              <a:t> gave them rest on every side</a:t>
            </a:r>
            <a:r>
              <a:rPr lang="en-US" dirty="0"/>
              <a:t>. </a:t>
            </a:r>
            <a:r>
              <a:rPr lang="en-US" b="1" dirty="0"/>
              <a:t>2 Chronicles 15:15 (NIV) </a:t>
            </a:r>
            <a:endParaRPr lang="en-US" dirty="0"/>
          </a:p>
        </p:txBody>
      </p:sp>
      <p:sp>
        <p:nvSpPr>
          <p:cNvPr id="4" name="Rectangle 3"/>
          <p:cNvSpPr/>
          <p:nvPr/>
        </p:nvSpPr>
        <p:spPr>
          <a:xfrm>
            <a:off x="304800" y="5352871"/>
            <a:ext cx="8534400" cy="1200329"/>
          </a:xfrm>
          <a:prstGeom prst="rect">
            <a:avLst/>
          </a:prstGeom>
        </p:spPr>
        <p:txBody>
          <a:bodyPr wrap="square">
            <a:spAutoFit/>
          </a:bodyPr>
          <a:lstStyle/>
          <a:p>
            <a:pPr algn="l"/>
            <a:r>
              <a:rPr lang="en-US" dirty="0" smtClean="0"/>
              <a:t>After </a:t>
            </a:r>
            <a:r>
              <a:rPr lang="en-US" dirty="0"/>
              <a:t>they prayed, the place where they were meeting was shaken. </a:t>
            </a:r>
            <a:r>
              <a:rPr lang="en-US" b="1" dirty="0">
                <a:solidFill>
                  <a:srgbClr val="FFFF00"/>
                </a:solidFill>
              </a:rPr>
              <a:t>And they were all filled with the Holy Spirit and spoke the word of God boldly</a:t>
            </a:r>
            <a:r>
              <a:rPr lang="en-US" dirty="0"/>
              <a:t>. </a:t>
            </a:r>
            <a:r>
              <a:rPr lang="en-US" b="1" dirty="0"/>
              <a:t>Acts 4:31 (NIV) </a:t>
            </a:r>
            <a:endParaRPr lang="en-US" dirty="0"/>
          </a:p>
        </p:txBody>
      </p:sp>
    </p:spTree>
    <p:extLst>
      <p:ext uri="{BB962C8B-B14F-4D97-AF65-F5344CB8AC3E}">
        <p14:creationId xmlns:p14="http://schemas.microsoft.com/office/powerpoint/2010/main" val="167314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b="1" kern="0" dirty="0" smtClean="0">
                <a:solidFill>
                  <a:srgbClr val="FFFF00"/>
                </a:solidFill>
                <a:effectLst>
                  <a:outerShdw blurRad="38100" dist="38100" dir="2700000" algn="tl">
                    <a:srgbClr val="000000">
                      <a:alpha val="43137"/>
                    </a:srgbClr>
                  </a:outerShdw>
                </a:effectLst>
              </a:rPr>
              <a:t>The Power Of Hope </a:t>
            </a:r>
            <a:endParaRPr lang="en-US"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04800" y="2090172"/>
            <a:ext cx="8382000" cy="2554545"/>
          </a:xfrm>
          <a:prstGeom prst="rect">
            <a:avLst/>
          </a:prstGeom>
        </p:spPr>
        <p:txBody>
          <a:bodyPr wrap="square">
            <a:spAutoFit/>
          </a:bodyPr>
          <a:lstStyle/>
          <a:p>
            <a:pPr algn="l"/>
            <a:r>
              <a:rPr lang="en-US" sz="3200" dirty="0" smtClean="0"/>
              <a:t>May </a:t>
            </a:r>
            <a:r>
              <a:rPr lang="en-US" sz="3200" dirty="0"/>
              <a:t>the God of hope fill you with all joy and peace as you trust in him, so that you may overflow with hope by the power of the Holy Spirit. </a:t>
            </a:r>
            <a:r>
              <a:rPr lang="en-US" sz="3200" b="1" dirty="0"/>
              <a:t>Romans 15:13 (NIV) </a:t>
            </a:r>
            <a:r>
              <a:rPr lang="en-US" sz="3200" dirty="0"/>
              <a:t/>
            </a:r>
            <a:br>
              <a:rPr lang="en-US" sz="3200" dirty="0"/>
            </a:br>
            <a:endParaRPr lang="en-US" sz="3200" dirty="0"/>
          </a:p>
        </p:txBody>
      </p:sp>
    </p:spTree>
    <p:extLst>
      <p:ext uri="{BB962C8B-B14F-4D97-AF65-F5344CB8AC3E}">
        <p14:creationId xmlns:p14="http://schemas.microsoft.com/office/powerpoint/2010/main" val="1673148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Some Of The Greatest Blessings </a:t>
            </a:r>
          </a:p>
          <a:p>
            <a:pPr algn="ctr"/>
            <a:r>
              <a:rPr lang="en-US" sz="3200" b="1" kern="0" dirty="0" smtClean="0">
                <a:solidFill>
                  <a:srgbClr val="FFFF00"/>
                </a:solidFill>
                <a:effectLst>
                  <a:outerShdw blurRad="38100" dist="38100" dir="2700000" algn="tl">
                    <a:srgbClr val="000000">
                      <a:alpha val="43137"/>
                    </a:srgbClr>
                  </a:outerShdw>
                </a:effectLst>
              </a:rPr>
              <a:t>Can Come Even After We have Messed Up </a:t>
            </a:r>
            <a:endParaRPr lang="en-US" sz="3200" b="1" kern="0" dirty="0">
              <a:solidFill>
                <a:srgbClr val="FFFF00"/>
              </a:solidFill>
              <a:effectLst>
                <a:outerShdw blurRad="38100" dist="38100" dir="2700000" algn="tl">
                  <a:srgbClr val="000000">
                    <a:alpha val="43137"/>
                  </a:srgbClr>
                </a:outerShdw>
              </a:effectLst>
            </a:endParaRPr>
          </a:p>
        </p:txBody>
      </p:sp>
      <p:pic>
        <p:nvPicPr>
          <p:cNvPr id="14338" name="Picture 2" descr="The Wily Work of the Gibeonites - The Scriptorium Da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4082867"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038600"/>
            <a:ext cx="5410200" cy="461665"/>
          </a:xfrm>
          <a:prstGeom prst="rect">
            <a:avLst/>
          </a:prstGeom>
          <a:noFill/>
        </p:spPr>
        <p:txBody>
          <a:bodyPr wrap="square" rtlCol="0">
            <a:spAutoFit/>
          </a:bodyPr>
          <a:lstStyle/>
          <a:p>
            <a:r>
              <a:rPr lang="en-US" dirty="0" smtClean="0"/>
              <a:t>Joshua and the Gibeonites  </a:t>
            </a:r>
            <a:endParaRPr lang="en-US" dirty="0"/>
          </a:p>
        </p:txBody>
      </p:sp>
      <p:pic>
        <p:nvPicPr>
          <p:cNvPr id="14340" name="Picture 4" descr="How did the sun stand still in Joshua 10:12-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00400"/>
            <a:ext cx="47625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14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351508"/>
            <a:ext cx="8382000" cy="3970318"/>
          </a:xfrm>
          <a:prstGeom prst="rect">
            <a:avLst/>
          </a:prstGeom>
        </p:spPr>
        <p:txBody>
          <a:bodyPr wrap="square">
            <a:spAutoFit/>
          </a:bodyPr>
          <a:lstStyle/>
          <a:p>
            <a:pPr algn="l"/>
            <a:r>
              <a:rPr lang="en-US" sz="2800" b="1" dirty="0"/>
              <a:t>THE GLORY IS THAT EVERYTHING THAT COMES TO US IS A GIFT – IT IS BY GRACE – </a:t>
            </a:r>
            <a:r>
              <a:rPr lang="en-US" sz="2800" b="1" dirty="0" smtClean="0"/>
              <a:t>WE CANNOT EARN IT – </a:t>
            </a:r>
          </a:p>
          <a:p>
            <a:pPr algn="l"/>
            <a:r>
              <a:rPr lang="en-US" sz="2800" b="1" dirty="0" smtClean="0"/>
              <a:t>IT </a:t>
            </a:r>
            <a:r>
              <a:rPr lang="en-US" sz="2800" b="1" dirty="0"/>
              <a:t>IS THROUGH THE SACRIFICE OF JESUS – IT IS BY MERCY.</a:t>
            </a:r>
            <a:endParaRPr lang="en-US" sz="2800" dirty="0"/>
          </a:p>
          <a:p>
            <a:pPr algn="l"/>
            <a:r>
              <a:rPr lang="en-US" sz="2800" dirty="0"/>
              <a:t> </a:t>
            </a:r>
          </a:p>
          <a:p>
            <a:pPr algn="l"/>
            <a:r>
              <a:rPr lang="en-US" sz="2800" dirty="0">
                <a:solidFill>
                  <a:srgbClr val="FFFF00"/>
                </a:solidFill>
              </a:rPr>
              <a:t>AND YET – WE ARE INVITED TO CONTEND FOR THOSE GIFTS IF THEY ARE DELAYED – IF THEY ARE RESISTED. </a:t>
            </a:r>
          </a:p>
        </p:txBody>
      </p:sp>
    </p:spTree>
    <p:extLst>
      <p:ext uri="{BB962C8B-B14F-4D97-AF65-F5344CB8AC3E}">
        <p14:creationId xmlns:p14="http://schemas.microsoft.com/office/powerpoint/2010/main" val="15593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Jonathan Edwards </a:t>
            </a:r>
            <a:endParaRPr lang="en-US" sz="3200" b="1" kern="0" dirty="0">
              <a:solidFill>
                <a:srgbClr val="FFFF00"/>
              </a:solidFill>
              <a:effectLst>
                <a:outerShdw blurRad="38100" dist="38100" dir="2700000" algn="tl">
                  <a:srgbClr val="000000">
                    <a:alpha val="43137"/>
                  </a:srgbClr>
                </a:outerShdw>
              </a:effectLst>
            </a:endParaRPr>
          </a:p>
        </p:txBody>
      </p:sp>
      <p:pic>
        <p:nvPicPr>
          <p:cNvPr id="9218" name="Picture 2" descr="Jonathan Edwards | Biography, Beliefs, Sermons, Great Awakening, &amp; Facts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5944"/>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2057400"/>
            <a:ext cx="8686800" cy="4401205"/>
          </a:xfrm>
          <a:prstGeom prst="rect">
            <a:avLst/>
          </a:prstGeom>
        </p:spPr>
        <p:txBody>
          <a:bodyPr wrap="square">
            <a:spAutoFit/>
          </a:bodyPr>
          <a:lstStyle/>
          <a:p>
            <a:pPr algn="l"/>
            <a:r>
              <a:rPr lang="en-US" sz="2000" dirty="0"/>
              <a:t>As I rode out into the woods for my health, in 1737, having left my horse in a retired place, I had a revelation, that was for me extraordinary, of the glory of the Son of God as Mediator between God and man and of His wonderful, great, full, pure, and sweet grace and love, and meek and gentle condescension. </a:t>
            </a:r>
            <a:r>
              <a:rPr lang="en-US" sz="2000" dirty="0">
                <a:solidFill>
                  <a:srgbClr val="FFFF00"/>
                </a:solidFill>
              </a:rPr>
              <a:t>The grace that appeared so calm and sweet appeared also great above the heavens, the Person of Christ appeared indescribably excellent and </a:t>
            </a:r>
            <a:r>
              <a:rPr lang="en-US" sz="2000" dirty="0" smtClean="0">
                <a:solidFill>
                  <a:srgbClr val="FFFF00"/>
                </a:solidFill>
              </a:rPr>
              <a:t>a beauty great </a:t>
            </a:r>
            <a:r>
              <a:rPr lang="en-US" sz="2000" dirty="0">
                <a:solidFill>
                  <a:srgbClr val="FFFF00"/>
                </a:solidFill>
              </a:rPr>
              <a:t>enough to swallow up all thoughts and conceptions, this continued, as near as I can judge, for about an hour, which kept me a greater part of the time in a flood of tears and weeping out loud</a:t>
            </a:r>
            <a:r>
              <a:rPr lang="en-US" sz="2000" dirty="0"/>
              <a:t>.  </a:t>
            </a:r>
            <a:r>
              <a:rPr lang="en-US" sz="2000" b="1" dirty="0"/>
              <a:t>I felt an </a:t>
            </a:r>
            <a:r>
              <a:rPr lang="en-US" sz="2000" b="1" dirty="0" smtClean="0"/>
              <a:t>determination of my soul </a:t>
            </a:r>
            <a:r>
              <a:rPr lang="en-US" sz="2000" b="1" dirty="0"/>
              <a:t>to be what I know not otherwise how to say except, emptied and annihilated, to lie in the dust and to be full of Christ alone, to love Him with a holy and a pure love, to trust in Him, to depend upon Him, to serve Him</a:t>
            </a:r>
            <a:r>
              <a:rPr lang="en-US" sz="2000" dirty="0"/>
              <a:t>, and to be perfectly sanctified and made pure with a Divine and heavenly purity. </a:t>
            </a:r>
          </a:p>
        </p:txBody>
      </p:sp>
    </p:spTree>
    <p:extLst>
      <p:ext uri="{BB962C8B-B14F-4D97-AF65-F5344CB8AC3E}">
        <p14:creationId xmlns:p14="http://schemas.microsoft.com/office/powerpoint/2010/main" val="1673148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David Brainerd </a:t>
            </a:r>
            <a:endParaRPr lang="en-US" sz="3200" b="1" kern="0" dirty="0">
              <a:solidFill>
                <a:srgbClr val="FFFF00"/>
              </a:solidFill>
              <a:effectLst>
                <a:outerShdw blurRad="38100" dist="38100" dir="2700000" algn="tl">
                  <a:srgbClr val="000000">
                    <a:alpha val="43137"/>
                  </a:srgbClr>
                </a:outerShdw>
              </a:effectLst>
            </a:endParaRPr>
          </a:p>
        </p:txBody>
      </p:sp>
      <p:pic>
        <p:nvPicPr>
          <p:cNvPr id="10242" name="Picture 2" descr="Brainerd, David (1718-1747) | History of Miss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1146657"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609600" y="1752600"/>
            <a:ext cx="80772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“Out of the “blue” an unspeakable glory seemed to open up to me. It was an inward revelation or view that I had of God, such as I had never had before or anything comparable to it. For the excellency and beauty of it was way beyond anything I had ever received. I had no particular revelation of the Father, Son or Spirit – but They all appeared to me to be the Divine Glory. My soul rejoiced with joy unspeakable, to see such our glorious God. I was inwardly pleased and satisfied that He should be God forever and ever. </a:t>
            </a:r>
            <a:r>
              <a:rPr kumimoji="0" lang="en-US" altLang="en-US" b="1" i="0" u="none" strike="noStrike" cap="none" normalizeH="0" baseline="0" dirty="0" smtClean="0">
                <a:ln>
                  <a:noFill/>
                </a:ln>
                <a:solidFill>
                  <a:srgbClr val="FFFF00"/>
                </a:solidFill>
                <a:effectLst/>
                <a:latin typeface="Arial" pitchFamily="34" charset="0"/>
                <a:ea typeface="Calibri" pitchFamily="34" charset="0"/>
                <a:cs typeface="Arial" pitchFamily="34" charset="0"/>
              </a:rPr>
              <a:t>My soul was so captivated and delighted in His excellencies, loveliness, greatness, and other perfections that I was swallowed up in Him. July 12, 1739</a:t>
            </a:r>
            <a:endParaRPr kumimoji="0" lang="en-US" altLang="en-US" sz="1600" b="0" i="0" u="none" strike="noStrike" cap="none" normalizeH="0" baseline="0" dirty="0" smtClean="0">
              <a:ln>
                <a:noFill/>
              </a:ln>
              <a:solidFill>
                <a:srgbClr val="FFFF00"/>
              </a:solidFill>
              <a:effectLst/>
              <a:latin typeface="Arial" pitchFamily="34" charset="0"/>
              <a:cs typeface="Arial" pitchFamily="34" charset="0"/>
            </a:endParaRPr>
          </a:p>
        </p:txBody>
      </p:sp>
    </p:spTree>
    <p:extLst>
      <p:ext uri="{BB962C8B-B14F-4D97-AF65-F5344CB8AC3E}">
        <p14:creationId xmlns:p14="http://schemas.microsoft.com/office/powerpoint/2010/main" val="1673148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884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Sarah Edwards </a:t>
            </a:r>
            <a:endParaRPr lang="en-US" sz="3200" b="1" kern="0" dirty="0">
              <a:solidFill>
                <a:srgbClr val="FFFF00"/>
              </a:solidFill>
              <a:effectLst>
                <a:outerShdw blurRad="38100" dist="38100" dir="2700000" algn="tl">
                  <a:srgbClr val="000000">
                    <a:alpha val="43137"/>
                  </a:srgbClr>
                </a:outerShdw>
              </a:effectLst>
            </a:endParaRPr>
          </a:p>
        </p:txBody>
      </p:sp>
      <p:pic>
        <p:nvPicPr>
          <p:cNvPr id="13314" name="Picture 2" descr="Sarah Edwards (mystic)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3443"/>
            <a:ext cx="1199067" cy="15191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2072819"/>
            <a:ext cx="8686800" cy="4708981"/>
          </a:xfrm>
          <a:prstGeom prst="rect">
            <a:avLst/>
          </a:prstGeom>
        </p:spPr>
        <p:txBody>
          <a:bodyPr wrap="square">
            <a:spAutoFit/>
          </a:bodyPr>
          <a:lstStyle/>
          <a:p>
            <a:pPr algn="l"/>
            <a:r>
              <a:rPr lang="en-US" sz="2000" dirty="0"/>
              <a:t>That night, which was Thursday night, January 28, was the sweetest night I ever had in my life. </a:t>
            </a:r>
            <a:r>
              <a:rPr lang="en-US" sz="2000" dirty="0" smtClean="0"/>
              <a:t>A</a:t>
            </a:r>
            <a:r>
              <a:rPr lang="en-US" sz="2000" b="1" dirty="0" smtClean="0"/>
              <a:t>ll </a:t>
            </a:r>
            <a:r>
              <a:rPr lang="en-US" sz="2000" b="1" dirty="0"/>
              <a:t>night I continued in a constant, clear, and powerful sense of the heavenly sweetness of Christ’s excellent and transcendent love, of His nearness to me, and of my dearness to Him; with an inexpressibly sweet calmness of soul and an entire rest in Him. </a:t>
            </a:r>
            <a:endParaRPr lang="en-US" sz="2000" dirty="0"/>
          </a:p>
          <a:p>
            <a:pPr algn="l"/>
            <a:r>
              <a:rPr lang="en-US" sz="2000" b="1" dirty="0"/>
              <a:t> </a:t>
            </a:r>
            <a:endParaRPr lang="en-US" sz="2000" dirty="0"/>
          </a:p>
          <a:p>
            <a:pPr algn="l"/>
            <a:r>
              <a:rPr lang="en-US" sz="2000" b="1" dirty="0"/>
              <a:t>I seemed to myself to perceive a glow of Divine love come down from the heart of Christ in heaven, into my heart, in a constant stream, like a stream of sweet light. </a:t>
            </a:r>
            <a:r>
              <a:rPr lang="en-US" sz="2000" b="1" dirty="0">
                <a:solidFill>
                  <a:srgbClr val="FFFF00"/>
                </a:solidFill>
              </a:rPr>
              <a:t>At the same time, my heart and soul all flowed out in love to Christ; so that there seemed to be a constant flowing and re-flowing of heavenly and Divine love, from Christ’s heart to mine; and I appeared to float or swim, in these bright, sweet beams of the love of Christ, like the motes swimming in the beams of the bright sunlight.</a:t>
            </a:r>
            <a:endParaRPr lang="en-US" sz="2000" dirty="0">
              <a:solidFill>
                <a:srgbClr val="FFFF00"/>
              </a:solidFill>
            </a:endParaRPr>
          </a:p>
        </p:txBody>
      </p:sp>
    </p:spTree>
    <p:extLst>
      <p:ext uri="{BB962C8B-B14F-4D97-AF65-F5344CB8AC3E}">
        <p14:creationId xmlns:p14="http://schemas.microsoft.com/office/powerpoint/2010/main" val="1673148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14" y="420469"/>
            <a:ext cx="9144000" cy="646331"/>
          </a:xfrm>
          <a:prstGeom prst="rect">
            <a:avLst/>
          </a:prstGeom>
          <a:solidFill>
            <a:schemeClr val="accent1">
              <a:alpha val="54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APPLICATION?</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3" name="Rectangle 2"/>
          <p:cNvSpPr/>
          <p:nvPr/>
        </p:nvSpPr>
        <p:spPr>
          <a:xfrm>
            <a:off x="227714" y="1600200"/>
            <a:ext cx="8763000" cy="5016758"/>
          </a:xfrm>
          <a:prstGeom prst="rect">
            <a:avLst/>
          </a:prstGeom>
        </p:spPr>
        <p:txBody>
          <a:bodyPr wrap="square">
            <a:spAutoFit/>
          </a:bodyPr>
          <a:lstStyle/>
          <a:p>
            <a:pPr marL="457200" indent="-457200" algn="l">
              <a:buFont typeface="+mj-lt"/>
              <a:buAutoNum type="arabicPeriod"/>
            </a:pPr>
            <a:r>
              <a:rPr lang="en-US" sz="3200" dirty="0" smtClean="0"/>
              <a:t>Are you willing to be emptied of YOURSELF?</a:t>
            </a:r>
            <a:endParaRPr lang="en-US" sz="3200" dirty="0"/>
          </a:p>
          <a:p>
            <a:pPr marL="457200" indent="-457200" algn="l">
              <a:buFont typeface="+mj-lt"/>
              <a:buAutoNum type="arabicPeriod"/>
            </a:pPr>
            <a:r>
              <a:rPr lang="en-US" sz="3200" dirty="0" smtClean="0"/>
              <a:t>Are you HUNGRY FOR GOD and HIS PRESENCE in your life?</a:t>
            </a:r>
          </a:p>
          <a:p>
            <a:pPr marL="457200" indent="-457200" algn="l">
              <a:buFont typeface="+mj-lt"/>
              <a:buAutoNum type="arabicPeriod"/>
            </a:pPr>
            <a:r>
              <a:rPr lang="en-US" sz="3200" dirty="0" smtClean="0"/>
              <a:t>Can </a:t>
            </a:r>
            <a:r>
              <a:rPr lang="en-US" sz="3200" dirty="0"/>
              <a:t>you a </a:t>
            </a:r>
            <a:r>
              <a:rPr lang="en-US" sz="3200" dirty="0" smtClean="0"/>
              <a:t>identify </a:t>
            </a:r>
            <a:r>
              <a:rPr lang="en-US" sz="3200" dirty="0"/>
              <a:t>any stronghold </a:t>
            </a:r>
            <a:r>
              <a:rPr lang="en-US" sz="3200" dirty="0" smtClean="0"/>
              <a:t>that puts you in your own echo chamber of making excuses and not CHANGING. </a:t>
            </a:r>
          </a:p>
          <a:p>
            <a:pPr marL="457200" indent="-457200" algn="l">
              <a:buFont typeface="+mj-lt"/>
              <a:buAutoNum type="arabicPeriod"/>
            </a:pPr>
            <a:r>
              <a:rPr lang="en-US" sz="3200" dirty="0" smtClean="0"/>
              <a:t>Are </a:t>
            </a:r>
            <a:r>
              <a:rPr lang="en-US" sz="3200" dirty="0"/>
              <a:t>you willing to pay the price and </a:t>
            </a:r>
            <a:r>
              <a:rPr lang="en-US" sz="3200" dirty="0" smtClean="0"/>
              <a:t>POSTURE YOURSELF for more FILLINGS OF THE HOLY SPIRIT?</a:t>
            </a:r>
            <a:endParaRPr lang="en-US" sz="3200" dirty="0"/>
          </a:p>
        </p:txBody>
      </p:sp>
    </p:spTree>
    <p:extLst>
      <p:ext uri="{BB962C8B-B14F-4D97-AF65-F5344CB8AC3E}">
        <p14:creationId xmlns:p14="http://schemas.microsoft.com/office/powerpoint/2010/main" val="35190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
            <a:ext cx="5105400" cy="68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2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damaged home in Silver City, Mi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21780"/>
            <a:ext cx="312420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tornado that hit Rolling Fork, Miss., left behind a trail of destruction on Satur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062178"/>
            <a:ext cx="4775703" cy="318380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495300" y="1524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Praying For America</a:t>
            </a:r>
          </a:p>
          <a:p>
            <a:pPr algn="ctr"/>
            <a:r>
              <a:rPr lang="en-US" sz="3600" kern="0" dirty="0" smtClean="0">
                <a:solidFill>
                  <a:srgbClr val="FFFF00"/>
                </a:solidFill>
                <a:effectLst>
                  <a:outerShdw blurRad="38100" dist="38100" dir="2700000" algn="tl">
                    <a:srgbClr val="000000">
                      <a:alpha val="43137"/>
                    </a:srgbClr>
                  </a:outerShdw>
                </a:effectLst>
              </a:rPr>
              <a:t>Especially Rolling Fork Mississippi </a:t>
            </a:r>
            <a:endParaRPr lang="en-US" sz="3600" kern="0" dirty="0">
              <a:solidFill>
                <a:srgbClr val="FFFF00"/>
              </a:solidFill>
              <a:effectLst>
                <a:outerShdw blurRad="38100" dist="38100" dir="2700000" algn="tl">
                  <a:srgbClr val="000000">
                    <a:alpha val="43137"/>
                  </a:srgbClr>
                </a:outerShdw>
              </a:effectLst>
            </a:endParaRPr>
          </a:p>
        </p:txBody>
      </p:sp>
      <p:pic>
        <p:nvPicPr>
          <p:cNvPr id="3078" name="Picture 6" descr="Two men pick their way through a field of debris from destroyed homes. One of the men has a bandaged fore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66480"/>
            <a:ext cx="3817545" cy="253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97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71600"/>
            <a:ext cx="6629400" cy="3416320"/>
          </a:xfrm>
          <a:prstGeom prst="rect">
            <a:avLst/>
          </a:prstGeom>
        </p:spPr>
        <p:txBody>
          <a:bodyPr wrap="square">
            <a:spAutoFit/>
          </a:bodyPr>
          <a:lstStyle/>
          <a:p>
            <a:pPr algn="l"/>
            <a:r>
              <a:rPr lang="en-US" dirty="0"/>
              <a:t>The sad thing is you can be a nice winsome charming bubbly person and still not have a saving faith in Jesus Christ and be living inwardly for the flesh and lose your </a:t>
            </a:r>
            <a:r>
              <a:rPr lang="en-US" dirty="0" smtClean="0"/>
              <a:t>soul to eternal separation from God. </a:t>
            </a:r>
            <a:r>
              <a:rPr lang="en-US" baseline="30000" dirty="0"/>
              <a:t>11 </a:t>
            </a:r>
            <a:r>
              <a:rPr lang="en-US" sz="1400" dirty="0">
                <a:solidFill>
                  <a:srgbClr val="FFFF00"/>
                </a:solidFill>
              </a:rPr>
              <a:t> "But when the king came in to see the guests, he noticed a man there who was not wearing wedding clothes. </a:t>
            </a:r>
            <a:r>
              <a:rPr lang="en-US" sz="1400" baseline="30000" dirty="0">
                <a:solidFill>
                  <a:srgbClr val="FFFF00"/>
                </a:solidFill>
              </a:rPr>
              <a:t>12 </a:t>
            </a:r>
            <a:r>
              <a:rPr lang="en-US" sz="1400" dirty="0">
                <a:solidFill>
                  <a:srgbClr val="FFFF00"/>
                </a:solidFill>
              </a:rPr>
              <a:t> 'Friend,' he asked, 'how did you get in here without wedding clothes?' The man was speechless. </a:t>
            </a:r>
            <a:r>
              <a:rPr lang="en-US" sz="1400" baseline="30000" dirty="0">
                <a:solidFill>
                  <a:srgbClr val="FFFF00"/>
                </a:solidFill>
              </a:rPr>
              <a:t>13 </a:t>
            </a:r>
            <a:r>
              <a:rPr lang="en-US" sz="1400" dirty="0">
                <a:solidFill>
                  <a:srgbClr val="FFFF00"/>
                </a:solidFill>
              </a:rPr>
              <a:t> "Then the king told the attendants, </a:t>
            </a:r>
            <a:r>
              <a:rPr lang="en-US" sz="1400" dirty="0" smtClean="0">
                <a:solidFill>
                  <a:srgbClr val="FFFF00"/>
                </a:solidFill>
              </a:rPr>
              <a:t>“Throw </a:t>
            </a:r>
            <a:r>
              <a:rPr lang="en-US" sz="1400" dirty="0">
                <a:solidFill>
                  <a:srgbClr val="FFFF00"/>
                </a:solidFill>
              </a:rPr>
              <a:t>him outside, into the darkness, where there will be weeping and gnashing of teeth.' </a:t>
            </a:r>
            <a:r>
              <a:rPr lang="en-US" sz="1400" baseline="30000" dirty="0">
                <a:solidFill>
                  <a:srgbClr val="FFFF00"/>
                </a:solidFill>
              </a:rPr>
              <a:t>14 </a:t>
            </a:r>
            <a:r>
              <a:rPr lang="en-US" sz="1400" dirty="0">
                <a:solidFill>
                  <a:srgbClr val="FFFF00"/>
                </a:solidFill>
              </a:rPr>
              <a:t> "For many are invited, but few are chosen." </a:t>
            </a:r>
            <a:r>
              <a:rPr lang="en-US" sz="1600" b="1" dirty="0">
                <a:solidFill>
                  <a:srgbClr val="FFFF00"/>
                </a:solidFill>
              </a:rPr>
              <a:t>Matthew 22:11-14 (NIV) </a:t>
            </a:r>
            <a:endParaRPr lang="en-US" sz="1600" dirty="0">
              <a:solidFill>
                <a:srgbClr val="FFFF00"/>
              </a:solidFill>
            </a:endParaRPr>
          </a:p>
          <a:p>
            <a:pPr algn="l"/>
            <a:r>
              <a:rPr lang="en-US" dirty="0" smtClean="0"/>
              <a:t> </a:t>
            </a:r>
            <a:endParaRPr lang="en-US" dirty="0"/>
          </a:p>
        </p:txBody>
      </p:sp>
      <p:sp>
        <p:nvSpPr>
          <p:cNvPr id="5" name="Title 1"/>
          <p:cNvSpPr txBox="1">
            <a:spLocks/>
          </p:cNvSpPr>
          <p:nvPr/>
        </p:nvSpPr>
        <p:spPr bwMode="auto">
          <a:xfrm>
            <a:off x="495300" y="1524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Opening Random Thoughts </a:t>
            </a:r>
            <a:endParaRPr lang="en-US" sz="3600" kern="0" dirty="0">
              <a:solidFill>
                <a:srgbClr val="FFFF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312"/>
          <a:stretch/>
        </p:blipFill>
        <p:spPr bwMode="auto">
          <a:xfrm>
            <a:off x="7000875" y="4187176"/>
            <a:ext cx="1647825" cy="225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8 personality traits that show you're a warm and friendly person - Hack  Spiri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878" r="6005"/>
          <a:stretch/>
        </p:blipFill>
        <p:spPr bwMode="auto">
          <a:xfrm>
            <a:off x="6994838" y="1447800"/>
            <a:ext cx="1653861" cy="20129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4545211"/>
            <a:ext cx="6324600" cy="2769989"/>
          </a:xfrm>
          <a:prstGeom prst="rect">
            <a:avLst/>
          </a:prstGeom>
        </p:spPr>
        <p:txBody>
          <a:bodyPr wrap="square">
            <a:spAutoFit/>
          </a:bodyPr>
          <a:lstStyle/>
          <a:p>
            <a:pPr algn="l"/>
            <a:r>
              <a:rPr lang="en-US" dirty="0" smtClean="0"/>
              <a:t>Or you </a:t>
            </a:r>
            <a:r>
              <a:rPr lang="en-US" dirty="0"/>
              <a:t>can be a stern uninviting person and have a personal </a:t>
            </a:r>
            <a:r>
              <a:rPr lang="en-US" dirty="0" smtClean="0"/>
              <a:t>baby faith </a:t>
            </a:r>
            <a:r>
              <a:rPr lang="en-US" dirty="0"/>
              <a:t>in Christ for salvation but miss the higher works of His grace and Spirit but </a:t>
            </a:r>
            <a:r>
              <a:rPr lang="en-US" dirty="0" smtClean="0"/>
              <a:t>barely go </a:t>
            </a:r>
            <a:r>
              <a:rPr lang="en-US" dirty="0"/>
              <a:t>to heaven</a:t>
            </a:r>
            <a:r>
              <a:rPr lang="en-US" dirty="0" smtClean="0"/>
              <a:t>. </a:t>
            </a:r>
            <a:r>
              <a:rPr lang="en-US" sz="1800" dirty="0">
                <a:solidFill>
                  <a:srgbClr val="FFFF00"/>
                </a:solidFill>
              </a:rPr>
              <a:t> </a:t>
            </a:r>
            <a:r>
              <a:rPr lang="en-US" sz="1800" dirty="0" smtClean="0">
                <a:solidFill>
                  <a:srgbClr val="FFFF00"/>
                </a:solidFill>
              </a:rPr>
              <a:t>He </a:t>
            </a:r>
            <a:r>
              <a:rPr lang="en-US" sz="1800" dirty="0">
                <a:solidFill>
                  <a:srgbClr val="FFFF00"/>
                </a:solidFill>
              </a:rPr>
              <a:t>himself will be saved, but only as one escaping through the flames. </a:t>
            </a:r>
            <a:r>
              <a:rPr lang="en-US" sz="1800" b="1" dirty="0">
                <a:solidFill>
                  <a:srgbClr val="FFFF00"/>
                </a:solidFill>
              </a:rPr>
              <a:t>1 Corinthians 3:15 (NIV) </a:t>
            </a:r>
            <a:r>
              <a:rPr lang="en-US" sz="1800" dirty="0">
                <a:solidFill>
                  <a:srgbClr val="FFFF00"/>
                </a:solidFill>
              </a:rPr>
              <a:t/>
            </a:r>
            <a:br>
              <a:rPr lang="en-US" sz="1800" dirty="0">
                <a:solidFill>
                  <a:srgbClr val="FFFF00"/>
                </a:solidFill>
              </a:rPr>
            </a:br>
            <a:endParaRPr lang="en-US" sz="1800" dirty="0">
              <a:solidFill>
                <a:srgbClr val="FFFF00"/>
              </a:solidFill>
            </a:endParaRPr>
          </a:p>
          <a:p>
            <a:pPr algn="l"/>
            <a:endParaRPr lang="en-US" dirty="0"/>
          </a:p>
        </p:txBody>
      </p:sp>
    </p:spTree>
    <p:extLst>
      <p:ext uri="{BB962C8B-B14F-4D97-AF65-F5344CB8AC3E}">
        <p14:creationId xmlns:p14="http://schemas.microsoft.com/office/powerpoint/2010/main" val="24760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673257"/>
            <a:ext cx="4365279" cy="3108543"/>
          </a:xfrm>
          <a:prstGeom prst="rect">
            <a:avLst/>
          </a:prstGeom>
        </p:spPr>
        <p:txBody>
          <a:bodyPr wrap="square">
            <a:spAutoFit/>
          </a:bodyPr>
          <a:lstStyle/>
          <a:p>
            <a:pPr algn="l"/>
            <a:r>
              <a:rPr lang="en-US" sz="2800" dirty="0"/>
              <a:t>"Whenever I would restore the fortunes of my people, whenever I would heal Israel, the sins of Ephraim are exposed and the crimes of Samaria revealed</a:t>
            </a:r>
            <a:r>
              <a:rPr lang="en-US" sz="2800" dirty="0" smtClean="0"/>
              <a:t>. Hosea </a:t>
            </a:r>
            <a:r>
              <a:rPr lang="en-US" sz="2800" dirty="0"/>
              <a:t>7:1  </a:t>
            </a:r>
          </a:p>
        </p:txBody>
      </p:sp>
      <p:sp>
        <p:nvSpPr>
          <p:cNvPr id="5" name="Title 1"/>
          <p:cNvSpPr txBox="1">
            <a:spLocks/>
          </p:cNvSpPr>
          <p:nvPr/>
        </p:nvSpPr>
        <p:spPr bwMode="auto">
          <a:xfrm>
            <a:off x="495300" y="-76200"/>
            <a:ext cx="8153400" cy="2514600"/>
          </a:xfrm>
          <a:prstGeom prst="rect">
            <a:avLst/>
          </a:prstGeom>
          <a:solidFill>
            <a:schemeClr val="accent1">
              <a:alpha val="62000"/>
            </a:schemeClr>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kern="0" dirty="0">
                <a:solidFill>
                  <a:srgbClr val="FFFF00"/>
                </a:solidFill>
                <a:effectLst>
                  <a:outerShdw blurRad="38100" dist="38100" dir="2700000" algn="tl">
                    <a:srgbClr val="000000">
                      <a:alpha val="43137"/>
                    </a:srgbClr>
                  </a:outerShdw>
                </a:effectLst>
              </a:rPr>
              <a:t>THE LORD IS EXPOSING EVERYTHING IN ALL OF US – HE IS PREPARING TO GIVE US VERY RICH BLESSINGS IN THESE LAST DAYS - AND HE CAN’T TAKE THE CHANCE THAT WE WILL SQUANDER THEM WITH SELFISH CHOICES. </a:t>
            </a:r>
          </a:p>
        </p:txBody>
      </p:sp>
      <p:sp>
        <p:nvSpPr>
          <p:cNvPr id="6" name="TextBox 5"/>
          <p:cNvSpPr txBox="1"/>
          <p:nvPr/>
        </p:nvSpPr>
        <p:spPr>
          <a:xfrm>
            <a:off x="4800600" y="4561344"/>
            <a:ext cx="4020870" cy="2677656"/>
          </a:xfrm>
          <a:prstGeom prst="rect">
            <a:avLst/>
          </a:prstGeom>
          <a:noFill/>
        </p:spPr>
        <p:txBody>
          <a:bodyPr wrap="square" rtlCol="0">
            <a:spAutoFit/>
          </a:bodyPr>
          <a:lstStyle/>
          <a:p>
            <a:pPr marL="457200" indent="-457200" algn="l">
              <a:buFont typeface="+mj-lt"/>
              <a:buAutoNum type="arabicPeriod"/>
            </a:pPr>
            <a:r>
              <a:rPr lang="en-US" dirty="0" smtClean="0">
                <a:solidFill>
                  <a:srgbClr val="FFFF00"/>
                </a:solidFill>
              </a:rPr>
              <a:t>Personal Purifying</a:t>
            </a:r>
          </a:p>
          <a:p>
            <a:pPr marL="457200" indent="-457200" algn="l">
              <a:buFont typeface="+mj-lt"/>
              <a:buAutoNum type="arabicPeriod"/>
            </a:pPr>
            <a:r>
              <a:rPr lang="en-US" dirty="0" smtClean="0">
                <a:solidFill>
                  <a:srgbClr val="FFFF00"/>
                </a:solidFill>
              </a:rPr>
              <a:t>Marriages aligned</a:t>
            </a:r>
          </a:p>
          <a:p>
            <a:pPr marL="457200" indent="-457200" algn="l">
              <a:buFont typeface="+mj-lt"/>
              <a:buAutoNum type="arabicPeriod"/>
            </a:pPr>
            <a:r>
              <a:rPr lang="en-US" dirty="0" smtClean="0">
                <a:solidFill>
                  <a:srgbClr val="FFFF00"/>
                </a:solidFill>
              </a:rPr>
              <a:t>Finances evaluated</a:t>
            </a:r>
          </a:p>
          <a:p>
            <a:pPr marL="457200" indent="-457200" algn="l">
              <a:buFont typeface="+mj-lt"/>
              <a:buAutoNum type="arabicPeriod"/>
            </a:pPr>
            <a:r>
              <a:rPr lang="en-US" dirty="0" smtClean="0">
                <a:solidFill>
                  <a:srgbClr val="FFFF00"/>
                </a:solidFill>
              </a:rPr>
              <a:t>Motives searched</a:t>
            </a:r>
          </a:p>
          <a:p>
            <a:pPr marL="457200" indent="-457200" algn="l">
              <a:buFont typeface="+mj-lt"/>
              <a:buAutoNum type="arabicPeriod"/>
            </a:pPr>
            <a:r>
              <a:rPr lang="en-US" dirty="0" smtClean="0">
                <a:solidFill>
                  <a:srgbClr val="FFFF00"/>
                </a:solidFill>
              </a:rPr>
              <a:t>Attitudes challenged</a:t>
            </a:r>
          </a:p>
          <a:p>
            <a:pPr algn="l"/>
            <a:endParaRPr lang="en-US" dirty="0" smtClean="0">
              <a:solidFill>
                <a:srgbClr val="FFFF00"/>
              </a:solidFill>
            </a:endParaRPr>
          </a:p>
          <a:p>
            <a:pPr algn="l"/>
            <a:endParaRPr lang="en-US" dirty="0">
              <a:solidFill>
                <a:srgbClr val="FFFF00"/>
              </a:solidFill>
            </a:endParaRPr>
          </a:p>
        </p:txBody>
      </p:sp>
      <p:pic>
        <p:nvPicPr>
          <p:cNvPr id="2050" name="Picture 2" descr="Expos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459" b="56541"/>
          <a:stretch/>
        </p:blipFill>
        <p:spPr bwMode="auto">
          <a:xfrm>
            <a:off x="4495800" y="2667000"/>
            <a:ext cx="4322681" cy="16764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 name="Picture 6" descr="Tough garden weeds and how to kill them - Which? News"/>
          <p:cNvPicPr/>
          <p:nvPr/>
        </p:nvPicPr>
        <p:blipFill rotWithShape="1">
          <a:blip r:embed="rId3" cstate="print">
            <a:extLst>
              <a:ext uri="{28A0092B-C50C-407E-A947-70E740481C1C}">
                <a14:useLocalDpi xmlns:a14="http://schemas.microsoft.com/office/drawing/2010/main" val="0"/>
              </a:ext>
            </a:extLst>
          </a:blip>
          <a:srcRect l="17986" t="22782" r="18705" b="16168"/>
          <a:stretch/>
        </p:blipFill>
        <p:spPr bwMode="auto">
          <a:xfrm>
            <a:off x="914400" y="2438400"/>
            <a:ext cx="2235200" cy="11248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65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ies of the Enemy"/>
          <p:cNvPicPr>
            <a:picLocks noChangeAspect="1" noChangeArrowheads="1"/>
          </p:cNvPicPr>
          <p:nvPr/>
        </p:nvPicPr>
        <p:blipFill rotWithShape="1">
          <a:blip r:embed="rId2">
            <a:extLst>
              <a:ext uri="{28A0092B-C50C-407E-A947-70E740481C1C}">
                <a14:useLocalDpi xmlns:a14="http://schemas.microsoft.com/office/drawing/2010/main" val="0"/>
              </a:ext>
            </a:extLst>
          </a:blip>
          <a:srcRect l="2813" r="12813" b="17407"/>
          <a:stretch/>
        </p:blipFill>
        <p:spPr bwMode="auto">
          <a:xfrm>
            <a:off x="1143000" y="2590800"/>
            <a:ext cx="6362700" cy="3503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1676400"/>
            <a:ext cx="5905500" cy="1015663"/>
          </a:xfrm>
          <a:prstGeom prst="rect">
            <a:avLst/>
          </a:prstGeom>
          <a:noFill/>
        </p:spPr>
        <p:txBody>
          <a:bodyPr wrap="square" rtlCol="0">
            <a:spAutoFit/>
          </a:bodyPr>
          <a:lstStyle/>
          <a:p>
            <a:r>
              <a:rPr lang="en-US" sz="6000" dirty="0" smtClean="0"/>
              <a:t>UNWRAPPING</a:t>
            </a:r>
            <a:endParaRPr lang="en-US" sz="6000" dirty="0"/>
          </a:p>
        </p:txBody>
      </p:sp>
    </p:spTree>
    <p:extLst>
      <p:ext uri="{BB962C8B-B14F-4D97-AF65-F5344CB8AC3E}">
        <p14:creationId xmlns:p14="http://schemas.microsoft.com/office/powerpoint/2010/main" val="3115870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THE SEARCHING OF THE LORD</a:t>
            </a:r>
            <a:endParaRPr lang="en-US" sz="3200" b="1" kern="0"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228600" y="2090172"/>
            <a:ext cx="8610600" cy="1815882"/>
          </a:xfrm>
          <a:prstGeom prst="rect">
            <a:avLst/>
          </a:prstGeom>
        </p:spPr>
        <p:txBody>
          <a:bodyPr wrap="square">
            <a:spAutoFit/>
          </a:bodyPr>
          <a:lstStyle/>
          <a:p>
            <a:pPr algn="l"/>
            <a:r>
              <a:rPr lang="en-US" sz="2800" b="1" dirty="0">
                <a:solidFill>
                  <a:srgbClr val="FFFF00"/>
                </a:solidFill>
              </a:rPr>
              <a:t>Lord forgive me for getting used to areas of diminishing sensitivity </a:t>
            </a:r>
            <a:r>
              <a:rPr lang="en-US" sz="2800" b="1" dirty="0" smtClean="0">
                <a:solidFill>
                  <a:srgbClr val="FFFF00"/>
                </a:solidFill>
              </a:rPr>
              <a:t>toward </a:t>
            </a:r>
            <a:r>
              <a:rPr lang="en-US" sz="2800" b="1" dirty="0">
                <a:solidFill>
                  <a:srgbClr val="FFFF00"/>
                </a:solidFill>
              </a:rPr>
              <a:t>You and others around me because I’m tired or worn out.</a:t>
            </a:r>
            <a:r>
              <a:rPr lang="en-US" sz="2800" dirty="0">
                <a:solidFill>
                  <a:srgbClr val="FFFF00"/>
                </a:solidFill>
              </a:rPr>
              <a:t> </a:t>
            </a:r>
            <a:r>
              <a:rPr lang="en-US" sz="2800" dirty="0"/>
              <a:t>Give me fresh faith – fresh love – fresh grace – fresh oil. </a:t>
            </a:r>
          </a:p>
        </p:txBody>
      </p:sp>
      <p:sp>
        <p:nvSpPr>
          <p:cNvPr id="6" name="Rectangle 5"/>
          <p:cNvSpPr/>
          <p:nvPr/>
        </p:nvSpPr>
        <p:spPr>
          <a:xfrm>
            <a:off x="228600" y="4191000"/>
            <a:ext cx="8382000" cy="2246769"/>
          </a:xfrm>
          <a:prstGeom prst="rect">
            <a:avLst/>
          </a:prstGeom>
        </p:spPr>
        <p:txBody>
          <a:bodyPr wrap="square">
            <a:spAutoFit/>
          </a:bodyPr>
          <a:lstStyle/>
          <a:p>
            <a:pPr algn="l"/>
            <a:r>
              <a:rPr lang="en-US" sz="2800" b="1" dirty="0">
                <a:solidFill>
                  <a:srgbClr val="FFFF00"/>
                </a:solidFill>
              </a:rPr>
              <a:t>Lord help </a:t>
            </a:r>
            <a:r>
              <a:rPr lang="en-US" sz="2800" b="1" dirty="0" smtClean="0">
                <a:solidFill>
                  <a:srgbClr val="FFFF00"/>
                </a:solidFill>
              </a:rPr>
              <a:t>me </a:t>
            </a:r>
            <a:r>
              <a:rPr lang="en-US" sz="2800" b="1" dirty="0">
                <a:solidFill>
                  <a:srgbClr val="FFFF00"/>
                </a:solidFill>
              </a:rPr>
              <a:t>to constantly allow the Holy Spirit to deepen </a:t>
            </a:r>
            <a:r>
              <a:rPr lang="en-US" sz="2800" b="1" dirty="0" smtClean="0">
                <a:solidFill>
                  <a:srgbClr val="FFFF00"/>
                </a:solidFill>
              </a:rPr>
              <a:t>my Christ-like attitudes</a:t>
            </a:r>
            <a:r>
              <a:rPr lang="en-US" sz="2800" b="1" dirty="0" smtClean="0"/>
              <a:t>.</a:t>
            </a:r>
            <a:r>
              <a:rPr lang="en-US" sz="2800" dirty="0" smtClean="0"/>
              <a:t> </a:t>
            </a:r>
            <a:r>
              <a:rPr lang="en-US" sz="2800" dirty="0"/>
              <a:t>To deepen our sensitivity to Your </a:t>
            </a:r>
            <a:r>
              <a:rPr lang="en-US" sz="2800" dirty="0" smtClean="0"/>
              <a:t>works of grace. </a:t>
            </a:r>
            <a:r>
              <a:rPr lang="en-US" sz="2800" dirty="0"/>
              <a:t>Lord </a:t>
            </a:r>
            <a:r>
              <a:rPr lang="en-US" sz="2800" dirty="0" smtClean="0"/>
              <a:t>I need Your </a:t>
            </a:r>
            <a:r>
              <a:rPr lang="en-US" sz="2800" dirty="0"/>
              <a:t>glory to refine </a:t>
            </a:r>
            <a:r>
              <a:rPr lang="en-US" sz="2800" dirty="0" smtClean="0"/>
              <a:t>me. </a:t>
            </a:r>
            <a:r>
              <a:rPr lang="en-US" sz="2800" dirty="0"/>
              <a:t>The burning of Your Holiness in </a:t>
            </a:r>
            <a:r>
              <a:rPr lang="en-US" sz="2800" dirty="0" smtClean="0"/>
              <a:t>me. </a:t>
            </a:r>
            <a:r>
              <a:rPr lang="en-US" sz="2800" dirty="0"/>
              <a:t>Not of human origin but of the </a:t>
            </a:r>
            <a:r>
              <a:rPr lang="en-US" sz="2800" dirty="0" smtClean="0"/>
              <a:t>Holy Spirit</a:t>
            </a:r>
            <a:r>
              <a:rPr lang="en-US" sz="2800" dirty="0"/>
              <a:t>. </a:t>
            </a:r>
          </a:p>
        </p:txBody>
      </p:sp>
    </p:spTree>
    <p:extLst>
      <p:ext uri="{BB962C8B-B14F-4D97-AF65-F5344CB8AC3E}">
        <p14:creationId xmlns:p14="http://schemas.microsoft.com/office/powerpoint/2010/main" val="184293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5004CC"/>
      </a:lt2>
      <a:accent1>
        <a:srgbClr val="7E27C1"/>
      </a:accent1>
      <a:accent2>
        <a:srgbClr val="C63E96"/>
      </a:accent2>
      <a:accent3>
        <a:srgbClr val="FFFFFF"/>
      </a:accent3>
      <a:accent4>
        <a:srgbClr val="DADADA"/>
      </a:accent4>
      <a:accent5>
        <a:srgbClr val="C0ACDD"/>
      </a:accent5>
      <a:accent6>
        <a:srgbClr val="B33787"/>
      </a:accent6>
      <a:hlink>
        <a:srgbClr val="FFA11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41901</TotalTime>
  <Words>1646</Words>
  <Application>Microsoft Office PowerPoint</Application>
  <PresentationFormat>On-screen Show (4:3)</PresentationFormat>
  <Paragraphs>85</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448</cp:revision>
  <dcterms:created xsi:type="dcterms:W3CDTF">2019-07-16T01:08:30Z</dcterms:created>
  <dcterms:modified xsi:type="dcterms:W3CDTF">2023-04-02T15:56:48Z</dcterms:modified>
</cp:coreProperties>
</file>