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65" r:id="rId3"/>
    <p:sldId id="466" r:id="rId4"/>
    <p:sldId id="467" r:id="rId5"/>
    <p:sldId id="469" r:id="rId6"/>
    <p:sldId id="470" r:id="rId7"/>
    <p:sldId id="471" r:id="rId8"/>
    <p:sldId id="461" r:id="rId9"/>
    <p:sldId id="459" r:id="rId10"/>
    <p:sldId id="460" r:id="rId11"/>
    <p:sldId id="404" r:id="rId12"/>
    <p:sldId id="429" r:id="rId13"/>
    <p:sldId id="450" r:id="rId14"/>
    <p:sldId id="458" r:id="rId15"/>
    <p:sldId id="449" r:id="rId16"/>
    <p:sldId id="464" r:id="rId17"/>
    <p:sldId id="428" r:id="rId18"/>
    <p:sldId id="468" r:id="rId19"/>
    <p:sldId id="430" r:id="rId20"/>
    <p:sldId id="432" r:id="rId21"/>
    <p:sldId id="433" r:id="rId22"/>
    <p:sldId id="431" r:id="rId23"/>
    <p:sldId id="444" r:id="rId2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BA2"/>
    <a:srgbClr val="FDD8B9"/>
    <a:srgbClr val="B92D14"/>
    <a:srgbClr val="4D4D4D"/>
    <a:srgbClr val="DEDEDE"/>
    <a:srgbClr val="35759D"/>
    <a:srgbClr val="35B19D"/>
    <a:srgbClr val="20A6C6"/>
    <a:srgbClr val="003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46" autoAdjust="0"/>
    <p:restoredTop sz="95636" autoAdjust="0"/>
  </p:normalViewPr>
  <p:slideViewPr>
    <p:cSldViewPr>
      <p:cViewPr>
        <p:scale>
          <a:sx n="50" d="100"/>
          <a:sy n="50" d="100"/>
        </p:scale>
        <p:origin x="-3300" y="-12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sz="2500">
                <a:solidFill>
                  <a:schemeClr val="tx1"/>
                </a:solidFill>
                <a:latin typeface="Arial" pitchFamily="34" charset="0"/>
                <a:cs typeface="Arial" pitchFamily="34" charset="0"/>
              </a:defRPr>
            </a:lvl1pPr>
            <a:lvl2pPr marL="742950" indent="-285750" eaLnBrk="0" hangingPunct="0">
              <a:defRPr sz="2500">
                <a:solidFill>
                  <a:schemeClr val="tx1"/>
                </a:solidFill>
                <a:latin typeface="Arial" pitchFamily="34" charset="0"/>
                <a:cs typeface="Arial" pitchFamily="34" charset="0"/>
              </a:defRPr>
            </a:lvl2pPr>
            <a:lvl3pPr marL="1143000" indent="-228600" eaLnBrk="0" hangingPunct="0">
              <a:defRPr sz="2500">
                <a:solidFill>
                  <a:schemeClr val="tx1"/>
                </a:solidFill>
                <a:latin typeface="Arial" pitchFamily="34" charset="0"/>
                <a:cs typeface="Arial" pitchFamily="34" charset="0"/>
              </a:defRPr>
            </a:lvl3pPr>
            <a:lvl4pPr marL="1600200" indent="-228600" eaLnBrk="0" hangingPunct="0">
              <a:defRPr sz="2500">
                <a:solidFill>
                  <a:schemeClr val="tx1"/>
                </a:solidFill>
                <a:latin typeface="Arial" pitchFamily="34" charset="0"/>
                <a:cs typeface="Arial" pitchFamily="34" charset="0"/>
              </a:defRPr>
            </a:lvl4pPr>
            <a:lvl5pPr marL="2057400" indent="-228600" eaLnBrk="0" hangingPunct="0">
              <a:defRPr sz="25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5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5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5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500">
                <a:solidFill>
                  <a:schemeClr val="tx1"/>
                </a:solidFill>
                <a:latin typeface="Arial" pitchFamily="34" charset="0"/>
                <a:cs typeface="Arial" pitchFamily="34" charset="0"/>
              </a:defRPr>
            </a:lvl9pPr>
          </a:lstStyle>
          <a:p>
            <a:pPr eaLnBrk="1" hangingPunct="1"/>
            <a:fld id="{01D6677C-6F47-4EE5-A434-D6F9FE0516A0}" type="slidenum">
              <a:rPr lang="en-US" altLang="en-US" sz="1200"/>
              <a:pPr eaLnBrk="1" hangingPunct="1"/>
              <a:t>15</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descr="The Easter story: what happened on Good Friday and Easter Sunday according  to the Bible - and how we commemorate it | Edinburgh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
            <a:ext cx="7868945" cy="524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943600"/>
            <a:ext cx="8305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Sunday, April 9, 2023</a:t>
            </a:r>
          </a:p>
        </p:txBody>
      </p:sp>
      <p:sp>
        <p:nvSpPr>
          <p:cNvPr id="5" name="TextBox 4"/>
          <p:cNvSpPr txBox="1"/>
          <p:nvPr/>
        </p:nvSpPr>
        <p:spPr>
          <a:xfrm>
            <a:off x="228600" y="5388114"/>
            <a:ext cx="8610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Easter Sermon For LifeGate</a:t>
            </a:r>
            <a:endParaRPr lang="en-US" sz="4000" b="1" dirty="0">
              <a:effectLst>
                <a:outerShdw blurRad="38100" dist="38100" dir="2700000" algn="tl">
                  <a:srgbClr val="000000">
                    <a:alpha val="43137"/>
                  </a:srgbClr>
                </a:outerShdw>
              </a:effectLst>
            </a:endParaRPr>
          </a:p>
        </p:txBody>
      </p:sp>
      <p:sp>
        <p:nvSpPr>
          <p:cNvPr id="6" name="TextBox 5"/>
          <p:cNvSpPr txBox="1"/>
          <p:nvPr/>
        </p:nvSpPr>
        <p:spPr>
          <a:xfrm>
            <a:off x="762000" y="3658850"/>
            <a:ext cx="7696200" cy="1446550"/>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The Resurrection Vindicates</a:t>
            </a:r>
          </a:p>
          <a:p>
            <a:r>
              <a:rPr lang="en-US" sz="4400" b="1" dirty="0" smtClean="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The Sinless Life Of Jesus Christ  </a:t>
            </a:r>
            <a:endParaRPr lang="en-US" sz="4400" b="1" dirty="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991600" cy="5262979"/>
          </a:xfrm>
          <a:prstGeom prst="rect">
            <a:avLst/>
          </a:prstGeom>
        </p:spPr>
        <p:txBody>
          <a:bodyPr wrap="square">
            <a:spAutoFit/>
          </a:bodyPr>
          <a:lstStyle/>
          <a:p>
            <a:pPr algn="l"/>
            <a:r>
              <a:rPr lang="en-US" sz="2800" baseline="30000" dirty="0"/>
              <a:t>1 </a:t>
            </a:r>
            <a:r>
              <a:rPr lang="en-US" sz="2800" dirty="0"/>
              <a:t> Now, brothers, I want to remind you of the </a:t>
            </a:r>
            <a:r>
              <a:rPr lang="en-US" sz="2800" dirty="0" smtClean="0"/>
              <a:t>Gospel </a:t>
            </a:r>
            <a:r>
              <a:rPr lang="en-US" sz="2800" dirty="0"/>
              <a:t>I preached to you, </a:t>
            </a:r>
            <a:r>
              <a:rPr lang="en-US" sz="2800" dirty="0" smtClean="0"/>
              <a:t>- </a:t>
            </a:r>
            <a:r>
              <a:rPr lang="en-US" sz="2800" dirty="0"/>
              <a:t> For what I received I passed on to you as of </a:t>
            </a:r>
            <a:r>
              <a:rPr lang="en-US" sz="2800" dirty="0">
                <a:solidFill>
                  <a:srgbClr val="FFFF00"/>
                </a:solidFill>
              </a:rPr>
              <a:t>first importance</a:t>
            </a:r>
            <a:r>
              <a:rPr lang="en-US" sz="2800" dirty="0"/>
              <a:t>: </a:t>
            </a:r>
            <a:r>
              <a:rPr lang="en-US" sz="2800" dirty="0">
                <a:solidFill>
                  <a:srgbClr val="FFFF00"/>
                </a:solidFill>
              </a:rPr>
              <a:t>that Christ died for our sins according to the Scriptures, </a:t>
            </a:r>
            <a:r>
              <a:rPr lang="en-US" sz="2800" baseline="30000" dirty="0">
                <a:solidFill>
                  <a:srgbClr val="FFFF00"/>
                </a:solidFill>
              </a:rPr>
              <a:t>4 </a:t>
            </a:r>
            <a:r>
              <a:rPr lang="en-US" sz="2800" dirty="0">
                <a:solidFill>
                  <a:srgbClr val="FFFF00"/>
                </a:solidFill>
              </a:rPr>
              <a:t> that </a:t>
            </a:r>
            <a:r>
              <a:rPr lang="en-US" sz="2800" dirty="0" smtClean="0">
                <a:solidFill>
                  <a:srgbClr val="FFFF00"/>
                </a:solidFill>
              </a:rPr>
              <a:t>He </a:t>
            </a:r>
            <a:r>
              <a:rPr lang="en-US" sz="2800" dirty="0">
                <a:solidFill>
                  <a:srgbClr val="FFFF00"/>
                </a:solidFill>
              </a:rPr>
              <a:t>was buried, that </a:t>
            </a:r>
            <a:r>
              <a:rPr lang="en-US" sz="2800" dirty="0" smtClean="0">
                <a:solidFill>
                  <a:srgbClr val="FFFF00"/>
                </a:solidFill>
              </a:rPr>
              <a:t>He </a:t>
            </a:r>
            <a:r>
              <a:rPr lang="en-US" sz="2800" dirty="0">
                <a:solidFill>
                  <a:srgbClr val="FFFF00"/>
                </a:solidFill>
              </a:rPr>
              <a:t>was raised on the third day according to the Scriptures, </a:t>
            </a:r>
            <a:r>
              <a:rPr lang="en-US" sz="2800" baseline="30000" dirty="0"/>
              <a:t>5 </a:t>
            </a:r>
            <a:r>
              <a:rPr lang="en-US" sz="2800" dirty="0"/>
              <a:t> and that </a:t>
            </a:r>
            <a:r>
              <a:rPr lang="en-US" sz="2800" dirty="0" smtClean="0"/>
              <a:t>He </a:t>
            </a:r>
            <a:r>
              <a:rPr lang="en-US" sz="2800" dirty="0"/>
              <a:t>appeared to Peter, and then to the Twelve. </a:t>
            </a:r>
            <a:r>
              <a:rPr lang="en-US" sz="2800" baseline="30000" dirty="0"/>
              <a:t>6 </a:t>
            </a:r>
            <a:r>
              <a:rPr lang="en-US" sz="2800" dirty="0"/>
              <a:t> After that, </a:t>
            </a:r>
            <a:r>
              <a:rPr lang="en-US" sz="2800" dirty="0" smtClean="0"/>
              <a:t>He </a:t>
            </a:r>
            <a:r>
              <a:rPr lang="en-US" sz="2800" dirty="0"/>
              <a:t>appeared to more than five hundred of the brothers at the same time, most of whom are still living, though some have fallen asleep. </a:t>
            </a:r>
            <a:r>
              <a:rPr lang="en-US" sz="2800" baseline="30000" dirty="0"/>
              <a:t>7 </a:t>
            </a:r>
            <a:r>
              <a:rPr lang="en-US" sz="2800" dirty="0"/>
              <a:t> Then </a:t>
            </a:r>
            <a:r>
              <a:rPr lang="en-US" sz="2800" dirty="0" smtClean="0"/>
              <a:t>He </a:t>
            </a:r>
            <a:r>
              <a:rPr lang="en-US" sz="2800" dirty="0"/>
              <a:t>appeared to James, then to all the apostles, </a:t>
            </a:r>
            <a:r>
              <a:rPr lang="en-US" sz="2800" baseline="30000" dirty="0"/>
              <a:t>8 </a:t>
            </a:r>
            <a:r>
              <a:rPr lang="en-US" sz="2800" dirty="0"/>
              <a:t> </a:t>
            </a:r>
            <a:r>
              <a:rPr lang="en-US" sz="2800" b="1" dirty="0">
                <a:solidFill>
                  <a:srgbClr val="FFFF00"/>
                </a:solidFill>
              </a:rPr>
              <a:t>and last of all </a:t>
            </a:r>
            <a:r>
              <a:rPr lang="en-US" sz="2800" b="1" dirty="0" smtClean="0">
                <a:solidFill>
                  <a:srgbClr val="FFFF00"/>
                </a:solidFill>
              </a:rPr>
              <a:t>He </a:t>
            </a:r>
            <a:r>
              <a:rPr lang="en-US" sz="2800" b="1" dirty="0">
                <a:solidFill>
                  <a:srgbClr val="FFFF00"/>
                </a:solidFill>
              </a:rPr>
              <a:t>appeared to me </a:t>
            </a:r>
            <a:r>
              <a:rPr lang="en-US" sz="2800" dirty="0"/>
              <a:t>also, as to one abnormally born. </a:t>
            </a:r>
            <a:r>
              <a:rPr lang="en-US" sz="2800" b="1" dirty="0"/>
              <a:t>1 Corinthians </a:t>
            </a:r>
            <a:r>
              <a:rPr lang="en-US" sz="2800" b="1" dirty="0" smtClean="0"/>
              <a:t>15:1, 3-8 </a:t>
            </a:r>
            <a:r>
              <a:rPr lang="en-US" sz="2800" b="1" dirty="0"/>
              <a:t>(NIV) </a:t>
            </a:r>
            <a:endParaRPr lang="en-US" sz="2800" dirty="0"/>
          </a:p>
        </p:txBody>
      </p:sp>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According To Scriptures </a:t>
            </a:r>
            <a:endParaRPr lang="en-US" sz="36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51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THE UNSPEAKABLE GLORY</a:t>
            </a:r>
          </a:p>
          <a:p>
            <a:pPr algn="ctr"/>
            <a:r>
              <a:rPr lang="en-US" sz="3600" b="1" kern="0" dirty="0" smtClean="0">
                <a:solidFill>
                  <a:srgbClr val="FFFF00"/>
                </a:solidFill>
                <a:effectLst>
                  <a:outerShdw blurRad="38100" dist="38100" dir="2700000" algn="tl">
                    <a:srgbClr val="000000">
                      <a:alpha val="43137"/>
                    </a:srgbClr>
                  </a:outerShdw>
                </a:effectLst>
              </a:rPr>
              <a:t>OF THE SUFFERING SAVIOR </a:t>
            </a:r>
            <a:endParaRPr lang="en-US" sz="36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28600" y="1600200"/>
            <a:ext cx="8610600" cy="4893647"/>
          </a:xfrm>
          <a:prstGeom prst="rect">
            <a:avLst/>
          </a:prstGeom>
        </p:spPr>
        <p:txBody>
          <a:bodyPr wrap="square">
            <a:spAutoFit/>
          </a:bodyPr>
          <a:lstStyle/>
          <a:p>
            <a:pPr algn="l"/>
            <a:r>
              <a:rPr lang="en-US" sz="2600" dirty="0" smtClean="0"/>
              <a:t> </a:t>
            </a:r>
            <a:r>
              <a:rPr lang="en-US" sz="2600" dirty="0"/>
              <a:t>Surely he took up our infirmities and carried our sorrows, yet we considered him stricken by God, smitten by him, and afflicted. 5  But he was pierced for our transgressions, he was crushed for our iniquities; the punishment that brought us peace was upon him, and by his wounds we are healed. 6  We all, like sheep, have gone astray, each of us has turned to his own way; and the LORD has laid on him the iniquity of us all. 7  He was oppressed and afflicted, yet he did not open his mouth; he was led like a lamb to the slaughter, and as a sheep before her shearers is silent, so he did not open his mouth. Isaiah 53:4-7 (NIV) </a:t>
            </a:r>
          </a:p>
        </p:txBody>
      </p:sp>
    </p:spTree>
    <p:extLst>
      <p:ext uri="{BB962C8B-B14F-4D97-AF65-F5344CB8AC3E}">
        <p14:creationId xmlns:p14="http://schemas.microsoft.com/office/powerpoint/2010/main" val="2370878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Colossians Chapter 1</a:t>
            </a:r>
            <a:endParaRPr lang="en-US" sz="3200" b="1" kern="0" dirty="0">
              <a:solidFill>
                <a:srgbClr val="FFFF00"/>
              </a:solidFill>
              <a:effectLst>
                <a:outerShdw blurRad="38100" dist="38100" dir="2700000" algn="tl">
                  <a:srgbClr val="000000">
                    <a:alpha val="43137"/>
                  </a:srgbClr>
                </a:outerShdw>
              </a:effectLst>
            </a:endParaRPr>
          </a:p>
        </p:txBody>
      </p:sp>
      <p:pic>
        <p:nvPicPr>
          <p:cNvPr id="3074" name="Picture 2" descr="Kirk joins in prayer this Easter Sunday | The Church of Scot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315" y="2133600"/>
            <a:ext cx="6483569"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2438400"/>
            <a:ext cx="4191000" cy="1323439"/>
          </a:xfrm>
          <a:prstGeom prst="rect">
            <a:avLst/>
          </a:prstGeom>
          <a:noFill/>
        </p:spPr>
        <p:txBody>
          <a:bodyPr wrap="square" rtlCol="0">
            <a:spAutoFit/>
          </a:bodyPr>
          <a:lstStyle/>
          <a:p>
            <a:r>
              <a:rPr lang="en-US" sz="4000" b="1" dirty="0" smtClean="0">
                <a:solidFill>
                  <a:srgbClr val="002060"/>
                </a:solidFill>
                <a:latin typeface="AR CHRISTY" panose="02000000000000000000" pitchFamily="2" charset="0"/>
              </a:rPr>
              <a:t>The Greatest</a:t>
            </a:r>
          </a:p>
          <a:p>
            <a:r>
              <a:rPr lang="en-US" sz="4000" b="1" dirty="0" smtClean="0">
                <a:solidFill>
                  <a:srgbClr val="002060"/>
                </a:solidFill>
                <a:latin typeface="AR CHRISTY" panose="02000000000000000000" pitchFamily="2" charset="0"/>
              </a:rPr>
              <a:t>Turn of Events </a:t>
            </a:r>
            <a:endParaRPr lang="en-US" sz="4000" b="1" dirty="0">
              <a:solidFill>
                <a:srgbClr val="002060"/>
              </a:solidFill>
              <a:latin typeface="AR CHRISTY" panose="02000000000000000000" pitchFamily="2" charset="0"/>
            </a:endParaRP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The Resurrection </a:t>
            </a:r>
          </a:p>
          <a:p>
            <a:pPr algn="ctr"/>
            <a:r>
              <a:rPr lang="en-US" kern="0" dirty="0" smtClean="0">
                <a:solidFill>
                  <a:srgbClr val="FFFF00"/>
                </a:solidFill>
                <a:effectLst>
                  <a:outerShdw blurRad="38100" dist="38100" dir="2700000" algn="tl">
                    <a:srgbClr val="000000">
                      <a:alpha val="43137"/>
                    </a:srgbClr>
                  </a:outerShdw>
                </a:effectLst>
              </a:rPr>
              <a:t>Vindicated His Obedience </a:t>
            </a:r>
            <a:endParaRPr lang="en-US"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600200"/>
            <a:ext cx="8343900" cy="1815882"/>
          </a:xfrm>
          <a:prstGeom prst="rect">
            <a:avLst/>
          </a:prstGeom>
        </p:spPr>
        <p:txBody>
          <a:bodyPr wrap="square">
            <a:spAutoFit/>
          </a:bodyPr>
          <a:lstStyle/>
          <a:p>
            <a:pPr algn="l"/>
            <a:r>
              <a:rPr lang="en-US" sz="2800" dirty="0" smtClean="0"/>
              <a:t>He </a:t>
            </a:r>
            <a:r>
              <a:rPr lang="en-US" sz="2800" dirty="0"/>
              <a:t>was assigned a grave with the wicked, and with the rich in his death, though he had done no violence, nor was any deceit in his mouth. Isaiah 53:9 (NIV) </a:t>
            </a:r>
          </a:p>
        </p:txBody>
      </p:sp>
      <p:sp>
        <p:nvSpPr>
          <p:cNvPr id="4" name="Rectangle 3"/>
          <p:cNvSpPr/>
          <p:nvPr/>
        </p:nvSpPr>
        <p:spPr>
          <a:xfrm>
            <a:off x="190500" y="3906054"/>
            <a:ext cx="8763000" cy="2677656"/>
          </a:xfrm>
          <a:prstGeom prst="rect">
            <a:avLst/>
          </a:prstGeom>
        </p:spPr>
        <p:txBody>
          <a:bodyPr wrap="square">
            <a:spAutoFit/>
          </a:bodyPr>
          <a:lstStyle/>
          <a:p>
            <a:pPr algn="l"/>
            <a:r>
              <a:rPr lang="en-US" dirty="0" smtClean="0"/>
              <a:t>Yet </a:t>
            </a:r>
            <a:r>
              <a:rPr lang="en-US" dirty="0"/>
              <a:t>it was the LORD's will to crush him and cause him to suffer, and though the LORD makes his life a guilt offering, </a:t>
            </a:r>
            <a:r>
              <a:rPr lang="en-US" b="1" dirty="0" smtClean="0">
                <a:solidFill>
                  <a:srgbClr val="FFFF00"/>
                </a:solidFill>
              </a:rPr>
              <a:t>He </a:t>
            </a:r>
            <a:r>
              <a:rPr lang="en-US" b="1" dirty="0">
                <a:solidFill>
                  <a:srgbClr val="FFFF00"/>
                </a:solidFill>
              </a:rPr>
              <a:t>will see </a:t>
            </a:r>
            <a:r>
              <a:rPr lang="en-US" b="1" dirty="0" smtClean="0">
                <a:solidFill>
                  <a:srgbClr val="FFFF00"/>
                </a:solidFill>
              </a:rPr>
              <a:t>His </a:t>
            </a:r>
            <a:r>
              <a:rPr lang="en-US" b="1" dirty="0">
                <a:solidFill>
                  <a:srgbClr val="FFFF00"/>
                </a:solidFill>
              </a:rPr>
              <a:t>offspring and prolong </a:t>
            </a:r>
            <a:r>
              <a:rPr lang="en-US" b="1" dirty="0" smtClean="0">
                <a:solidFill>
                  <a:srgbClr val="FFFF00"/>
                </a:solidFill>
              </a:rPr>
              <a:t>His </a:t>
            </a:r>
            <a:r>
              <a:rPr lang="en-US" b="1" dirty="0">
                <a:solidFill>
                  <a:srgbClr val="FFFF00"/>
                </a:solidFill>
              </a:rPr>
              <a:t>days</a:t>
            </a:r>
            <a:r>
              <a:rPr lang="en-US" dirty="0"/>
              <a:t>, and the will of the LORD will prosper in </a:t>
            </a:r>
            <a:r>
              <a:rPr lang="en-US" dirty="0" smtClean="0"/>
              <a:t>His </a:t>
            </a:r>
            <a:r>
              <a:rPr lang="en-US" dirty="0"/>
              <a:t>hand. 11  After the suffering of </a:t>
            </a:r>
            <a:r>
              <a:rPr lang="en-US" dirty="0" smtClean="0"/>
              <a:t>His </a:t>
            </a:r>
            <a:r>
              <a:rPr lang="en-US" dirty="0"/>
              <a:t>soul, </a:t>
            </a:r>
            <a:r>
              <a:rPr lang="en-US" b="1" dirty="0" smtClean="0">
                <a:solidFill>
                  <a:srgbClr val="FFFF00"/>
                </a:solidFill>
              </a:rPr>
              <a:t>He </a:t>
            </a:r>
            <a:r>
              <a:rPr lang="en-US" b="1" dirty="0">
                <a:solidFill>
                  <a:srgbClr val="FFFF00"/>
                </a:solidFill>
              </a:rPr>
              <a:t>will see the light [of life] and be satisfied;</a:t>
            </a:r>
            <a:r>
              <a:rPr lang="en-US" dirty="0"/>
              <a:t> by his knowledge my righteous servant will justify many, and he will bear their iniquities. Isaiah 53:10-11 (NIV) </a:t>
            </a:r>
          </a:p>
        </p:txBody>
      </p:sp>
    </p:spTree>
    <p:extLst>
      <p:ext uri="{BB962C8B-B14F-4D97-AF65-F5344CB8AC3E}">
        <p14:creationId xmlns:p14="http://schemas.microsoft.com/office/powerpoint/2010/main" val="10913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16588"/>
            <a:ext cx="8991600" cy="5493812"/>
          </a:xfrm>
          <a:prstGeom prst="rect">
            <a:avLst/>
          </a:prstGeom>
        </p:spPr>
        <p:txBody>
          <a:bodyPr wrap="square">
            <a:spAutoFit/>
          </a:bodyPr>
          <a:lstStyle/>
          <a:p>
            <a:pPr algn="l"/>
            <a:r>
              <a:rPr lang="en-US" sz="2700" dirty="0"/>
              <a:t>Caught in the grip of this rapid cultural change, the last one hundred years of Church history has seen an accelerated drift toward a Gospel that declares almost exclusively the love and grace of God and the non-confrontive elements of the Gospel. Undoubtedly, the strongest currents of the Gospel are anchored in the love of God and these become the underpinning for everyone who yields their life to God. But, is it possible to have soaked so long in this singular vein of teaching that we have lost our spiritual equilibrium? Is it possible we no longer have the faintest idea how uncompromising the final judgment of our Holy God will be for everyone? </a:t>
            </a:r>
          </a:p>
          <a:p>
            <a:pPr algn="l"/>
            <a:endParaRPr lang="en-US" sz="2700" dirty="0"/>
          </a:p>
        </p:txBody>
      </p:sp>
      <p:sp>
        <p:nvSpPr>
          <p:cNvPr id="5"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The Holiness of God</a:t>
            </a:r>
          </a:p>
          <a:p>
            <a:pPr algn="ctr"/>
            <a:r>
              <a:rPr lang="en-US" kern="0" dirty="0" smtClean="0">
                <a:solidFill>
                  <a:srgbClr val="FFFF00"/>
                </a:solidFill>
                <a:effectLst>
                  <a:outerShdw blurRad="38100" dist="38100" dir="2700000" algn="tl">
                    <a:srgbClr val="000000">
                      <a:alpha val="43137"/>
                    </a:srgbClr>
                  </a:outerShdw>
                </a:effectLst>
              </a:rPr>
              <a:t>Required The Cross  </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750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1692" y="1501210"/>
            <a:ext cx="8792308" cy="550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defTabSz="1254125">
              <a:defRPr>
                <a:solidFill>
                  <a:schemeClr val="tx1"/>
                </a:solidFill>
                <a:latin typeface="Arial" charset="0"/>
                <a:cs typeface="Arial" charset="0"/>
              </a:defRPr>
            </a:lvl1pPr>
            <a:lvl2pPr marL="627063" defTabSz="1254125">
              <a:defRPr>
                <a:solidFill>
                  <a:schemeClr val="tx1"/>
                </a:solidFill>
                <a:latin typeface="Arial" charset="0"/>
                <a:cs typeface="Arial" charset="0"/>
              </a:defRPr>
            </a:lvl2pPr>
            <a:lvl3pPr marL="1254125" defTabSz="1254125">
              <a:defRPr>
                <a:solidFill>
                  <a:schemeClr val="tx1"/>
                </a:solidFill>
                <a:latin typeface="Arial" charset="0"/>
                <a:cs typeface="Arial" charset="0"/>
              </a:defRPr>
            </a:lvl3pPr>
            <a:lvl4pPr marL="1881188" defTabSz="1254125">
              <a:defRPr>
                <a:solidFill>
                  <a:schemeClr val="tx1"/>
                </a:solidFill>
                <a:latin typeface="Arial" charset="0"/>
                <a:cs typeface="Arial" charset="0"/>
              </a:defRPr>
            </a:lvl4pPr>
            <a:lvl5pPr marL="2508250" defTabSz="1254125">
              <a:defRPr>
                <a:solidFill>
                  <a:schemeClr val="tx1"/>
                </a:solidFill>
                <a:latin typeface="Arial" charset="0"/>
                <a:cs typeface="Arial" charset="0"/>
              </a:defRPr>
            </a:lvl5pPr>
            <a:lvl6pPr marL="2965450" defTabSz="1254125" fontAlgn="base">
              <a:spcBef>
                <a:spcPct val="0"/>
              </a:spcBef>
              <a:spcAft>
                <a:spcPct val="0"/>
              </a:spcAft>
              <a:defRPr>
                <a:solidFill>
                  <a:schemeClr val="tx1"/>
                </a:solidFill>
                <a:latin typeface="Arial" charset="0"/>
                <a:cs typeface="Arial" charset="0"/>
              </a:defRPr>
            </a:lvl6pPr>
            <a:lvl7pPr marL="3422650" defTabSz="1254125" fontAlgn="base">
              <a:spcBef>
                <a:spcPct val="0"/>
              </a:spcBef>
              <a:spcAft>
                <a:spcPct val="0"/>
              </a:spcAft>
              <a:defRPr>
                <a:solidFill>
                  <a:schemeClr val="tx1"/>
                </a:solidFill>
                <a:latin typeface="Arial" charset="0"/>
                <a:cs typeface="Arial" charset="0"/>
              </a:defRPr>
            </a:lvl7pPr>
            <a:lvl8pPr marL="3879850" defTabSz="1254125" fontAlgn="base">
              <a:spcBef>
                <a:spcPct val="0"/>
              </a:spcBef>
              <a:spcAft>
                <a:spcPct val="0"/>
              </a:spcAft>
              <a:defRPr>
                <a:solidFill>
                  <a:schemeClr val="tx1"/>
                </a:solidFill>
                <a:latin typeface="Arial" charset="0"/>
                <a:cs typeface="Arial" charset="0"/>
              </a:defRPr>
            </a:lvl8pPr>
            <a:lvl9pPr marL="4337050" defTabSz="1254125" fontAlgn="base">
              <a:spcBef>
                <a:spcPct val="0"/>
              </a:spcBef>
              <a:spcAft>
                <a:spcPct val="0"/>
              </a:spcAft>
              <a:defRPr>
                <a:solidFill>
                  <a:schemeClr val="tx1"/>
                </a:solidFill>
                <a:latin typeface="Arial" charset="0"/>
                <a:cs typeface="Arial" charset="0"/>
              </a:defRPr>
            </a:lvl9pPr>
          </a:lstStyle>
          <a:p>
            <a:pPr algn="l"/>
            <a:r>
              <a:rPr lang="en-US" sz="3200" dirty="0"/>
              <a:t>The Cross and resurrection of Jesus Christ answers this question. The Cross of Christ shows us what was coming for each of us. A justified judgment for our sins. But He took that curse for our sake. The Resurrection shows us that He has won, He has conquered and we are invited into His victory. Because our sentence is commuted and we are resurrected in Him we have both an appreciation of the judgment of God and the mercy of His grace.  </a:t>
            </a:r>
          </a:p>
          <a:p>
            <a:pPr algn="l"/>
            <a:endParaRPr lang="en-US" sz="3200" dirty="0"/>
          </a:p>
        </p:txBody>
      </p:sp>
      <p:sp>
        <p:nvSpPr>
          <p:cNvPr id="4"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We Can Receive His Victory</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35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506"/>
            <a:ext cx="8153400" cy="3970318"/>
          </a:xfrm>
          <a:prstGeom prst="rect">
            <a:avLst/>
          </a:prstGeom>
        </p:spPr>
        <p:txBody>
          <a:bodyPr wrap="square">
            <a:spAutoFit/>
          </a:bodyPr>
          <a:lstStyle/>
          <a:p>
            <a:pPr algn="l"/>
            <a:r>
              <a:rPr lang="en-US" sz="3600" dirty="0" smtClean="0"/>
              <a:t>And </a:t>
            </a:r>
            <a:r>
              <a:rPr lang="en-US" sz="3600" dirty="0"/>
              <a:t>without faith it is impossible to please God, because anyone who comes to him must believe that he exists and that he rewards those who earnestly seek him. </a:t>
            </a:r>
            <a:r>
              <a:rPr lang="en-US" sz="3600" b="1" dirty="0"/>
              <a:t>Hebrews 11:6 (NIV) </a:t>
            </a:r>
            <a:r>
              <a:rPr lang="en-US" sz="3600" dirty="0"/>
              <a:t/>
            </a:r>
            <a:br>
              <a:rPr lang="en-US" sz="3600" dirty="0"/>
            </a:br>
            <a:endParaRPr lang="en-US" sz="3600" dirty="0"/>
          </a:p>
        </p:txBody>
      </p:sp>
      <p:sp>
        <p:nvSpPr>
          <p:cNvPr id="3"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Faith is the Key That Unlocks His Victory For Us</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145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a:solidFill>
                  <a:srgbClr val="FFFF00"/>
                </a:solidFill>
                <a:effectLst>
                  <a:outerShdw blurRad="38100" dist="38100" dir="2700000" algn="tl">
                    <a:srgbClr val="000000">
                      <a:alpha val="43137"/>
                    </a:srgbClr>
                  </a:outerShdw>
                </a:effectLst>
              </a:rPr>
              <a:t>THE WEST LOVES </a:t>
            </a:r>
            <a:r>
              <a:rPr lang="en-US" sz="3200" b="1" kern="0" dirty="0" smtClean="0">
                <a:solidFill>
                  <a:srgbClr val="FFFF00"/>
                </a:solidFill>
                <a:effectLst>
                  <a:outerShdw blurRad="38100" dist="38100" dir="2700000" algn="tl">
                    <a:srgbClr val="000000">
                      <a:alpha val="43137"/>
                    </a:srgbClr>
                  </a:outerShdw>
                </a:effectLst>
              </a:rPr>
              <a:t>VAGUE </a:t>
            </a:r>
            <a:r>
              <a:rPr lang="en-US" sz="3200" b="1" kern="0" dirty="0">
                <a:solidFill>
                  <a:srgbClr val="FFFF00"/>
                </a:solidFill>
                <a:effectLst>
                  <a:outerShdw blurRad="38100" dist="38100" dir="2700000" algn="tl">
                    <a:srgbClr val="000000">
                      <a:alpha val="43137"/>
                    </a:srgbClr>
                  </a:outerShdw>
                </a:effectLst>
              </a:rPr>
              <a:t>SPIRITUALITY</a:t>
            </a:r>
          </a:p>
          <a:p>
            <a:pPr algn="ctr"/>
            <a:r>
              <a:rPr lang="en-US" sz="3200" b="1" kern="0" dirty="0" smtClean="0">
                <a:solidFill>
                  <a:srgbClr val="FFFF00"/>
                </a:solidFill>
                <a:effectLst>
                  <a:outerShdw blurRad="38100" dist="38100" dir="2700000" algn="tl">
                    <a:srgbClr val="000000">
                      <a:alpha val="43137"/>
                    </a:srgbClr>
                  </a:outerShdw>
                </a:effectLst>
              </a:rPr>
              <a:t>INDEFINITE </a:t>
            </a:r>
            <a:r>
              <a:rPr lang="en-US" sz="3200" b="1" kern="0" dirty="0">
                <a:solidFill>
                  <a:srgbClr val="FFFF00"/>
                </a:solidFill>
                <a:effectLst>
                  <a:outerShdw blurRad="38100" dist="38100" dir="2700000" algn="tl">
                    <a:srgbClr val="000000">
                      <a:alpha val="43137"/>
                    </a:srgbClr>
                  </a:outerShdw>
                </a:effectLst>
              </a:rPr>
              <a:t>MYSTICISM </a:t>
            </a:r>
          </a:p>
        </p:txBody>
      </p:sp>
      <p:sp>
        <p:nvSpPr>
          <p:cNvPr id="2" name="Rectangle 1"/>
          <p:cNvSpPr/>
          <p:nvPr/>
        </p:nvSpPr>
        <p:spPr>
          <a:xfrm>
            <a:off x="381000" y="3124200"/>
            <a:ext cx="8458200" cy="3539430"/>
          </a:xfrm>
          <a:prstGeom prst="rect">
            <a:avLst/>
          </a:prstGeom>
        </p:spPr>
        <p:txBody>
          <a:bodyPr wrap="square">
            <a:spAutoFit/>
          </a:bodyPr>
          <a:lstStyle/>
          <a:p>
            <a:pPr marL="457200" indent="-457200" algn="l">
              <a:buFont typeface="+mj-lt"/>
              <a:buAutoNum type="arabicPeriod"/>
            </a:pPr>
            <a:r>
              <a:rPr lang="en-US" sz="3200" dirty="0"/>
              <a:t> </a:t>
            </a:r>
            <a:r>
              <a:rPr lang="en-US" sz="3200" b="1" dirty="0" smtClean="0">
                <a:solidFill>
                  <a:srgbClr val="FFFF00"/>
                </a:solidFill>
              </a:rPr>
              <a:t>Natural </a:t>
            </a:r>
            <a:r>
              <a:rPr lang="en-US" sz="3200" b="1" dirty="0">
                <a:solidFill>
                  <a:srgbClr val="FFFF00"/>
                </a:solidFill>
              </a:rPr>
              <a:t>faith</a:t>
            </a:r>
            <a:r>
              <a:rPr lang="en-US" sz="3200" dirty="0">
                <a:solidFill>
                  <a:srgbClr val="FFFF00"/>
                </a:solidFill>
              </a:rPr>
              <a:t> </a:t>
            </a:r>
            <a:r>
              <a:rPr lang="en-US" sz="3200" dirty="0"/>
              <a:t>– seeing is believing</a:t>
            </a:r>
          </a:p>
          <a:p>
            <a:pPr marL="457200" lvl="0" indent="-457200" algn="l">
              <a:buFont typeface="+mj-lt"/>
              <a:buAutoNum type="arabicPeriod"/>
            </a:pPr>
            <a:r>
              <a:rPr lang="en-US" sz="3200" b="1" dirty="0">
                <a:solidFill>
                  <a:srgbClr val="FFFF00"/>
                </a:solidFill>
              </a:rPr>
              <a:t>Science faith</a:t>
            </a:r>
            <a:r>
              <a:rPr lang="en-US" sz="3200" dirty="0">
                <a:solidFill>
                  <a:srgbClr val="FFFF00"/>
                </a:solidFill>
              </a:rPr>
              <a:t> </a:t>
            </a:r>
            <a:r>
              <a:rPr lang="en-US" sz="3200" dirty="0"/>
              <a:t>– Man and science is the answer to mankind’s problems. </a:t>
            </a:r>
          </a:p>
          <a:p>
            <a:pPr marL="457200" lvl="0" indent="-457200" algn="l">
              <a:buFont typeface="+mj-lt"/>
              <a:buAutoNum type="arabicPeriod"/>
            </a:pPr>
            <a:r>
              <a:rPr lang="en-US" sz="3200" b="1" dirty="0" smtClean="0">
                <a:solidFill>
                  <a:srgbClr val="FFFF00"/>
                </a:solidFill>
              </a:rPr>
              <a:t>Fear </a:t>
            </a:r>
            <a:r>
              <a:rPr lang="en-US" sz="3200" b="1" dirty="0">
                <a:solidFill>
                  <a:srgbClr val="FFFF00"/>
                </a:solidFill>
              </a:rPr>
              <a:t>faith</a:t>
            </a:r>
            <a:r>
              <a:rPr lang="en-US" sz="3200" dirty="0">
                <a:solidFill>
                  <a:srgbClr val="FFFF00"/>
                </a:solidFill>
              </a:rPr>
              <a:t> </a:t>
            </a:r>
            <a:r>
              <a:rPr lang="en-US" sz="3200" dirty="0" smtClean="0"/>
              <a:t>– the thing I fear must be real</a:t>
            </a:r>
            <a:endParaRPr lang="en-US" sz="3200" dirty="0"/>
          </a:p>
          <a:p>
            <a:pPr marL="457200" lvl="0" indent="-457200" algn="l">
              <a:buFont typeface="+mj-lt"/>
              <a:buAutoNum type="arabicPeriod"/>
            </a:pPr>
            <a:r>
              <a:rPr lang="en-US" sz="3200" b="1" dirty="0">
                <a:solidFill>
                  <a:srgbClr val="FFFF00"/>
                </a:solidFill>
              </a:rPr>
              <a:t>Delusional faith</a:t>
            </a:r>
            <a:r>
              <a:rPr lang="en-US" sz="3200" dirty="0">
                <a:solidFill>
                  <a:srgbClr val="FFFF00"/>
                </a:solidFill>
              </a:rPr>
              <a:t> </a:t>
            </a:r>
            <a:r>
              <a:rPr lang="en-US" sz="3200" dirty="0"/>
              <a:t>– ultimately believing a lie </a:t>
            </a:r>
          </a:p>
          <a:p>
            <a:pPr marL="457200" lvl="0" indent="-457200" algn="l">
              <a:buFont typeface="+mj-lt"/>
              <a:buAutoNum type="arabicPeriod"/>
            </a:pPr>
            <a:r>
              <a:rPr lang="en-US" sz="3200" b="1" dirty="0">
                <a:solidFill>
                  <a:srgbClr val="FFFF00"/>
                </a:solidFill>
              </a:rPr>
              <a:t>God faith</a:t>
            </a:r>
            <a:r>
              <a:rPr lang="en-US" sz="3200" dirty="0">
                <a:solidFill>
                  <a:srgbClr val="FFFF00"/>
                </a:solidFill>
              </a:rPr>
              <a:t> </a:t>
            </a:r>
            <a:r>
              <a:rPr lang="en-US" sz="3200" dirty="0"/>
              <a:t>– Word inspired and Spirit-activated ends up putting trust in the Lord. </a:t>
            </a:r>
          </a:p>
        </p:txBody>
      </p:sp>
      <p:pic>
        <p:nvPicPr>
          <p:cNvPr id="3074" name="Picture 2" descr="Prince of the Air Godman Oluwaseun Ajayi (@Godmanoluwaseun) / Twit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444" r="26858" b="36730"/>
          <a:stretch/>
        </p:blipFill>
        <p:spPr bwMode="auto">
          <a:xfrm>
            <a:off x="2895600" y="1413903"/>
            <a:ext cx="2990850" cy="1710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1258669"/>
            <a:ext cx="2133600" cy="646331"/>
          </a:xfrm>
          <a:prstGeom prst="rect">
            <a:avLst/>
          </a:prstGeom>
          <a:noFill/>
        </p:spPr>
        <p:txBody>
          <a:bodyPr wrap="square" rtlCol="0">
            <a:spAutoFit/>
          </a:bodyPr>
          <a:lstStyle/>
          <a:p>
            <a:r>
              <a:rPr lang="en-US" sz="3600" b="1" dirty="0" smtClean="0">
                <a:solidFill>
                  <a:srgbClr val="FCCBA2"/>
                </a:solidFill>
              </a:rPr>
              <a:t>Five</a:t>
            </a:r>
            <a:r>
              <a:rPr lang="en-US" sz="3600" dirty="0" smtClean="0">
                <a:solidFill>
                  <a:srgbClr val="FDD8B9"/>
                </a:solidFill>
              </a:rPr>
              <a:t> </a:t>
            </a:r>
            <a:endParaRPr lang="en-US" sz="3600" dirty="0">
              <a:solidFill>
                <a:srgbClr val="FDD8B9"/>
              </a:solidFill>
            </a:endParaRP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459504"/>
            <a:ext cx="8077200" cy="2062103"/>
          </a:xfrm>
          <a:prstGeom prst="rect">
            <a:avLst/>
          </a:prstGeom>
        </p:spPr>
        <p:txBody>
          <a:bodyPr wrap="square">
            <a:spAutoFit/>
          </a:bodyPr>
          <a:lstStyle/>
          <a:p>
            <a:pPr algn="l"/>
            <a:r>
              <a:rPr lang="en-US" sz="3200" dirty="0" smtClean="0"/>
              <a:t>Now </a:t>
            </a:r>
            <a:r>
              <a:rPr lang="en-US" sz="3200" dirty="0"/>
              <a:t>faith is the substance of things hoped for, the evidence of things not seen. </a:t>
            </a:r>
            <a:r>
              <a:rPr lang="en-US" sz="3200" b="1" dirty="0"/>
              <a:t>Hebrews 11:1 (KJV) </a:t>
            </a:r>
            <a:r>
              <a:rPr lang="en-US" sz="3200" b="1" dirty="0" smtClean="0"/>
              <a:t>  -</a:t>
            </a:r>
            <a:r>
              <a:rPr lang="en-US" sz="3200" dirty="0"/>
              <a:t/>
            </a:r>
            <a:br>
              <a:rPr lang="en-US" sz="3200" dirty="0"/>
            </a:br>
            <a:endParaRPr lang="en-US" sz="3200" dirty="0"/>
          </a:p>
        </p:txBody>
      </p:sp>
      <p:sp>
        <p:nvSpPr>
          <p:cNvPr id="6" name="Rectangle 5"/>
          <p:cNvSpPr/>
          <p:nvPr/>
        </p:nvSpPr>
        <p:spPr>
          <a:xfrm>
            <a:off x="685800" y="4343400"/>
            <a:ext cx="8077200" cy="2062103"/>
          </a:xfrm>
          <a:prstGeom prst="rect">
            <a:avLst/>
          </a:prstGeom>
        </p:spPr>
        <p:txBody>
          <a:bodyPr wrap="square">
            <a:spAutoFit/>
          </a:bodyPr>
          <a:lstStyle/>
          <a:p>
            <a:pPr algn="l"/>
            <a:r>
              <a:rPr lang="en-US" sz="3200" dirty="0" smtClean="0">
                <a:solidFill>
                  <a:srgbClr val="FFFF00"/>
                </a:solidFill>
              </a:rPr>
              <a:t>FAITH – is a persuasion of the Mind and heart to fully TRUST in the revelation of God revealed in the Scriptures by the Work of the Holy Spirit. </a:t>
            </a:r>
            <a:endParaRPr lang="en-US" sz="3200" dirty="0">
              <a:solidFill>
                <a:srgbClr val="FFFF00"/>
              </a:solidFill>
            </a:endParaRPr>
          </a:p>
        </p:txBody>
      </p:sp>
      <p:sp>
        <p:nvSpPr>
          <p:cNvPr id="7"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6000" b="1" kern="0" dirty="0" smtClean="0">
                <a:solidFill>
                  <a:srgbClr val="FFFF00"/>
                </a:solidFill>
                <a:effectLst>
                  <a:outerShdw blurRad="38100" dist="38100" dir="2700000" algn="tl">
                    <a:srgbClr val="000000">
                      <a:alpha val="43137"/>
                    </a:srgbClr>
                  </a:outerShdw>
                </a:effectLst>
              </a:rPr>
              <a:t>What is Faith?</a:t>
            </a:r>
            <a:endParaRPr lang="en-US" sz="60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9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9144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Resurrection Vindicates God</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114300" y="1647885"/>
            <a:ext cx="8839200" cy="4124206"/>
          </a:xfrm>
          <a:prstGeom prst="rect">
            <a:avLst/>
          </a:prstGeom>
        </p:spPr>
        <p:txBody>
          <a:bodyPr wrap="square">
            <a:spAutoFit/>
          </a:bodyPr>
          <a:lstStyle/>
          <a:p>
            <a:pPr algn="l"/>
            <a:r>
              <a:rPr lang="en-US" dirty="0"/>
              <a:t>THE RESURRECTION VINDICATES THE SINLESS LIFE OF JESUS</a:t>
            </a:r>
            <a:endParaRPr lang="en-US" sz="1400" dirty="0"/>
          </a:p>
          <a:p>
            <a:pPr algn="l"/>
            <a:r>
              <a:rPr lang="en-US" sz="1400" dirty="0"/>
              <a:t> </a:t>
            </a:r>
            <a:endParaRPr lang="en-US" sz="800" dirty="0"/>
          </a:p>
          <a:p>
            <a:pPr algn="l"/>
            <a:r>
              <a:rPr lang="en-US" dirty="0"/>
              <a:t>THE RESURRECTION VINDICATES THE SACRIFICE OF THE FATHER </a:t>
            </a:r>
          </a:p>
          <a:p>
            <a:pPr algn="l"/>
            <a:r>
              <a:rPr lang="en-US" sz="1400" dirty="0"/>
              <a:t> </a:t>
            </a:r>
          </a:p>
          <a:p>
            <a:pPr algn="l"/>
            <a:r>
              <a:rPr lang="en-US" dirty="0" smtClean="0"/>
              <a:t>That </a:t>
            </a:r>
            <a:r>
              <a:rPr lang="en-US" dirty="0"/>
              <a:t>he might make atonement for the sins of the people. 18  Because </a:t>
            </a:r>
            <a:r>
              <a:rPr lang="en-US" dirty="0" smtClean="0"/>
              <a:t>He </a:t>
            </a:r>
            <a:r>
              <a:rPr lang="en-US" dirty="0"/>
              <a:t>himself suffered when </a:t>
            </a:r>
            <a:r>
              <a:rPr lang="en-US" dirty="0" smtClean="0"/>
              <a:t>He </a:t>
            </a:r>
            <a:r>
              <a:rPr lang="en-US" dirty="0"/>
              <a:t>was tempted, </a:t>
            </a:r>
            <a:r>
              <a:rPr lang="en-US" dirty="0" smtClean="0"/>
              <a:t>He </a:t>
            </a:r>
            <a:r>
              <a:rPr lang="en-US" dirty="0"/>
              <a:t>is able to help those who are being tempted. Hebrews 2:17-18 (NIV)</a:t>
            </a:r>
          </a:p>
          <a:p>
            <a:pPr algn="l"/>
            <a:r>
              <a:rPr lang="en-US" sz="1400" dirty="0"/>
              <a:t> </a:t>
            </a:r>
          </a:p>
          <a:p>
            <a:pPr algn="l"/>
            <a:r>
              <a:rPr lang="en-US" dirty="0"/>
              <a:t>THE RESURRECTION VINDICATES THE GLORIOUS POWER OF THE HOLY SPIRIT </a:t>
            </a:r>
          </a:p>
        </p:txBody>
      </p:sp>
      <p:sp>
        <p:nvSpPr>
          <p:cNvPr id="3" name="Rectangle 2"/>
          <p:cNvSpPr/>
          <p:nvPr/>
        </p:nvSpPr>
        <p:spPr>
          <a:xfrm>
            <a:off x="228600" y="5733871"/>
            <a:ext cx="8534400" cy="1200329"/>
          </a:xfrm>
          <a:prstGeom prst="rect">
            <a:avLst/>
          </a:prstGeom>
        </p:spPr>
        <p:txBody>
          <a:bodyPr wrap="square">
            <a:spAutoFit/>
          </a:bodyPr>
          <a:lstStyle/>
          <a:p>
            <a:pPr algn="l"/>
            <a:r>
              <a:rPr lang="en-US" dirty="0">
                <a:solidFill>
                  <a:srgbClr val="FFFF00"/>
                </a:solidFill>
              </a:rPr>
              <a:t>J</a:t>
            </a:r>
            <a:r>
              <a:rPr lang="en-US" dirty="0" smtClean="0">
                <a:solidFill>
                  <a:srgbClr val="FFFF00"/>
                </a:solidFill>
              </a:rPr>
              <a:t>ust </a:t>
            </a:r>
            <a:r>
              <a:rPr lang="en-US" dirty="0">
                <a:solidFill>
                  <a:srgbClr val="FFFF00"/>
                </a:solidFill>
              </a:rPr>
              <a:t>as Christ was raised from the dead through the glory of the Father, we too may live a new life. Romans 6:4 (NIV) </a:t>
            </a:r>
          </a:p>
          <a:p>
            <a:pPr algn="l"/>
            <a:r>
              <a:rPr lang="en-US" dirty="0"/>
              <a:t> </a:t>
            </a:r>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400" y="5181600"/>
            <a:ext cx="8534400" cy="1569660"/>
          </a:xfrm>
          <a:prstGeom prst="rect">
            <a:avLst/>
          </a:prstGeom>
        </p:spPr>
        <p:txBody>
          <a:bodyPr wrap="square">
            <a:spAutoFit/>
          </a:bodyPr>
          <a:lstStyle/>
          <a:p>
            <a:pPr algn="l"/>
            <a:r>
              <a:rPr lang="en-US" dirty="0" smtClean="0"/>
              <a:t>Seeing </a:t>
            </a:r>
            <a:r>
              <a:rPr lang="en-US" dirty="0"/>
              <a:t>what was ahead, </a:t>
            </a:r>
            <a:r>
              <a:rPr lang="en-US" dirty="0" smtClean="0"/>
              <a:t>he (David) </a:t>
            </a:r>
            <a:r>
              <a:rPr lang="en-US" dirty="0"/>
              <a:t>spoke of the resurrection of the Christ, that </a:t>
            </a:r>
            <a:r>
              <a:rPr lang="en-US" dirty="0" smtClean="0"/>
              <a:t>He </a:t>
            </a:r>
            <a:r>
              <a:rPr lang="en-US" dirty="0"/>
              <a:t>was not abandoned to the grave, nor did </a:t>
            </a:r>
            <a:r>
              <a:rPr lang="en-US" dirty="0" smtClean="0"/>
              <a:t>His </a:t>
            </a:r>
            <a:r>
              <a:rPr lang="en-US" dirty="0"/>
              <a:t>body see decay. </a:t>
            </a:r>
            <a:r>
              <a:rPr lang="en-US" baseline="30000" dirty="0"/>
              <a:t>32 </a:t>
            </a:r>
            <a:r>
              <a:rPr lang="en-US" dirty="0"/>
              <a:t> </a:t>
            </a:r>
            <a:r>
              <a:rPr lang="en-US" b="1" dirty="0">
                <a:solidFill>
                  <a:srgbClr val="FFFF00"/>
                </a:solidFill>
              </a:rPr>
              <a:t>God has raised this Jesus to life, and we are all witnesses of the fact</a:t>
            </a:r>
            <a:r>
              <a:rPr lang="en-US" dirty="0"/>
              <a:t>. </a:t>
            </a:r>
            <a:r>
              <a:rPr lang="en-US" b="1" dirty="0"/>
              <a:t>Acts 2:31-32 (NIV) </a:t>
            </a:r>
            <a:endParaRPr lang="en-US" dirty="0"/>
          </a:p>
        </p:txBody>
      </p:sp>
      <p:sp>
        <p:nvSpPr>
          <p:cNvPr id="5" name="Rectangle 4"/>
          <p:cNvSpPr/>
          <p:nvPr/>
        </p:nvSpPr>
        <p:spPr>
          <a:xfrm>
            <a:off x="279400" y="1524000"/>
            <a:ext cx="8636000" cy="3416320"/>
          </a:xfrm>
          <a:prstGeom prst="rect">
            <a:avLst/>
          </a:prstGeom>
        </p:spPr>
        <p:txBody>
          <a:bodyPr wrap="square">
            <a:spAutoFit/>
          </a:bodyPr>
          <a:lstStyle/>
          <a:p>
            <a:pPr algn="l"/>
            <a:r>
              <a:rPr lang="en-US" dirty="0" smtClean="0"/>
              <a:t>"Men </a:t>
            </a:r>
            <a:r>
              <a:rPr lang="en-US" dirty="0"/>
              <a:t>of Israel, listen to this: Jesus of Nazareth was a man accredited by God to you by miracles, wonders and signs, which God did among you through him, as you yourselves know. </a:t>
            </a:r>
            <a:r>
              <a:rPr lang="en-US" baseline="30000" dirty="0"/>
              <a:t>23 </a:t>
            </a:r>
            <a:r>
              <a:rPr lang="en-US" dirty="0"/>
              <a:t> This man was handed over to you by God's set purpose and foreknowledge; and you, with the help of wicked men, put him to death by nailing him to the cross. </a:t>
            </a:r>
            <a:r>
              <a:rPr lang="en-US" baseline="30000" dirty="0"/>
              <a:t>24 </a:t>
            </a:r>
            <a:r>
              <a:rPr lang="en-US" dirty="0"/>
              <a:t> </a:t>
            </a:r>
            <a:r>
              <a:rPr lang="en-US" b="1" dirty="0">
                <a:solidFill>
                  <a:srgbClr val="FFFF00"/>
                </a:solidFill>
              </a:rPr>
              <a:t>But God raised him from the dead, freeing him from the agony of death, because it was impossible for death to keep its hold </a:t>
            </a:r>
            <a:r>
              <a:rPr lang="en-US" b="1" dirty="0" smtClean="0">
                <a:solidFill>
                  <a:srgbClr val="FFFF00"/>
                </a:solidFill>
              </a:rPr>
              <a:t>(Retained) on </a:t>
            </a:r>
            <a:r>
              <a:rPr lang="en-US" b="1" dirty="0">
                <a:solidFill>
                  <a:srgbClr val="FFFF00"/>
                </a:solidFill>
              </a:rPr>
              <a:t>him. </a:t>
            </a:r>
            <a:r>
              <a:rPr lang="en-US" b="1" dirty="0"/>
              <a:t>Acts 2:22-24 (NIV) </a:t>
            </a:r>
            <a:endParaRPr lang="en-US" dirty="0"/>
          </a:p>
        </p:txBody>
      </p:sp>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Opening Scriptures </a:t>
            </a:r>
            <a:endParaRPr lang="en-US" sz="36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5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The Glory of Jesus </a:t>
            </a:r>
            <a:endParaRPr lang="en-US"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152400" y="1424047"/>
            <a:ext cx="9067800" cy="5632311"/>
          </a:xfrm>
          <a:prstGeom prst="rect">
            <a:avLst/>
          </a:prstGeom>
        </p:spPr>
        <p:txBody>
          <a:bodyPr wrap="square">
            <a:spAutoFit/>
          </a:bodyPr>
          <a:lstStyle/>
          <a:p>
            <a:pPr algn="l"/>
            <a:r>
              <a:rPr lang="en-US" dirty="0"/>
              <a:t>So when God came down, He chose the first-person hard way; He chose the gritty way; He chose the bloody way; He chose the suffering way; He chose a deeply humbling and excruciating way to save us. </a:t>
            </a:r>
            <a:r>
              <a:rPr lang="en-US" b="1" dirty="0"/>
              <a:t>He does expect us to receive this grace</a:t>
            </a:r>
            <a:r>
              <a:rPr lang="en-US" dirty="0"/>
              <a:t> – He does expect us to take Him up on the offer of Him paying our fine and that we would turn to Him and obey Him the rest of our life.</a:t>
            </a:r>
          </a:p>
          <a:p>
            <a:pPr algn="l"/>
            <a:r>
              <a:rPr lang="en-US" dirty="0"/>
              <a:t> </a:t>
            </a:r>
          </a:p>
          <a:p>
            <a:pPr algn="l"/>
            <a:r>
              <a:rPr lang="en-US" dirty="0"/>
              <a:t>In conclusion, God’s costly intervention, makes us look at the world around us in its suffering and pain and say </a:t>
            </a:r>
            <a:r>
              <a:rPr lang="en-US" b="1" dirty="0"/>
              <a:t>OK it doesn't make sense to me and I don't understand it all. But I know this one thing.</a:t>
            </a:r>
            <a:r>
              <a:rPr lang="en-US" dirty="0"/>
              <a:t> </a:t>
            </a:r>
            <a:r>
              <a:rPr lang="en-US" b="1" dirty="0"/>
              <a:t>My God went deeper than all the suffering that's going on around me. My God experienced more injustice than all of the injustice in our world and He was totally pure innocent HOLY GOD (Not a sinful jerk like me). </a:t>
            </a:r>
            <a:endParaRPr lang="en-US" dirty="0"/>
          </a:p>
          <a:p>
            <a:pPr algn="l"/>
            <a:r>
              <a:rPr lang="en-US" b="1" dirty="0"/>
              <a:t> </a:t>
            </a:r>
            <a:endParaRPr lang="en-US" dirty="0"/>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Some Of The Greatest Blessings </a:t>
            </a:r>
          </a:p>
          <a:p>
            <a:pPr algn="ctr"/>
            <a:r>
              <a:rPr lang="en-US" sz="3200" b="1" kern="0" dirty="0" smtClean="0">
                <a:solidFill>
                  <a:srgbClr val="FFFF00"/>
                </a:solidFill>
                <a:effectLst>
                  <a:outerShdw blurRad="38100" dist="38100" dir="2700000" algn="tl">
                    <a:srgbClr val="000000">
                      <a:alpha val="43137"/>
                    </a:srgbClr>
                  </a:outerShdw>
                </a:effectLst>
              </a:rPr>
              <a:t>Can Come Even After We have Messed Up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0" y="1295400"/>
            <a:ext cx="9220200" cy="5632311"/>
          </a:xfrm>
          <a:prstGeom prst="rect">
            <a:avLst/>
          </a:prstGeom>
        </p:spPr>
        <p:txBody>
          <a:bodyPr wrap="square">
            <a:spAutoFit/>
          </a:bodyPr>
          <a:lstStyle/>
          <a:p>
            <a:pPr algn="l"/>
            <a:r>
              <a:rPr lang="en-US" dirty="0"/>
              <a:t>My God endured more wrong against Himself than we have experienced towards ourselves. My God who could have set a nice little picnic table in heaven and watched the world implode or could have sent His angels down to earth while He sat in a white suit pushing buttons from His office. Instead, chose to get dirtier than the dirtiest situation we're facing. He became totally engaged and suffered; He didn't take the easy way out. </a:t>
            </a:r>
          </a:p>
          <a:p>
            <a:pPr algn="l"/>
            <a:r>
              <a:rPr lang="en-US" dirty="0"/>
              <a:t> </a:t>
            </a:r>
          </a:p>
          <a:p>
            <a:pPr algn="l"/>
            <a:r>
              <a:rPr lang="en-US" dirty="0"/>
              <a:t>Our God set the standard. Our God went the </a:t>
            </a:r>
            <a:r>
              <a:rPr lang="en-US" dirty="0" smtClean="0"/>
              <a:t>10,000th </a:t>
            </a:r>
            <a:r>
              <a:rPr lang="en-US" dirty="0"/>
              <a:t>mile. Our God went far beyond just fixing a problem. He did it with His own suffering; He did it with His own willingness to cross over into weakness and take up our infirmities upon Himself. So that when He finished His work – </a:t>
            </a:r>
            <a:r>
              <a:rPr lang="en-US" dirty="0" smtClean="0"/>
              <a:t>and was resurrected - He </a:t>
            </a:r>
            <a:r>
              <a:rPr lang="en-US" dirty="0"/>
              <a:t>would be the most exalted, most glorious Savior of all and </a:t>
            </a:r>
            <a:r>
              <a:rPr lang="en-US" dirty="0" smtClean="0"/>
              <a:t>would be </a:t>
            </a:r>
            <a:r>
              <a:rPr lang="en-US" dirty="0"/>
              <a:t>able to save us to the uttermost</a:t>
            </a:r>
            <a:r>
              <a:rPr lang="en-US" dirty="0" smtClean="0"/>
              <a:t>.(Hebrews 7:25)</a:t>
            </a:r>
            <a:endParaRPr lang="en-US" dirty="0"/>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God is raising up a generation that will </a:t>
            </a:r>
          </a:p>
          <a:p>
            <a:pPr algn="ctr"/>
            <a:r>
              <a:rPr lang="en-US" sz="3200" b="1" kern="0" dirty="0" smtClean="0">
                <a:solidFill>
                  <a:srgbClr val="FFFF00"/>
                </a:solidFill>
                <a:effectLst>
                  <a:outerShdw blurRad="38100" dist="38100" dir="2700000" algn="tl">
                    <a:srgbClr val="000000">
                      <a:alpha val="43137"/>
                    </a:srgbClr>
                  </a:outerShdw>
                </a:effectLst>
              </a:rPr>
              <a:t>Humbly walk with God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533400" y="1536174"/>
            <a:ext cx="8001000" cy="4031873"/>
          </a:xfrm>
          <a:prstGeom prst="rect">
            <a:avLst/>
          </a:prstGeom>
        </p:spPr>
        <p:txBody>
          <a:bodyPr wrap="square">
            <a:spAutoFit/>
          </a:bodyPr>
          <a:lstStyle/>
          <a:p>
            <a:pPr algn="l"/>
            <a:r>
              <a:rPr lang="en-US" sz="3200" dirty="0" smtClean="0"/>
              <a:t>For </a:t>
            </a:r>
            <a:r>
              <a:rPr lang="en-US" sz="3200" dirty="0"/>
              <a:t>this is what the high and lofty One says-- </a:t>
            </a:r>
            <a:r>
              <a:rPr lang="en-US" sz="3200" dirty="0" smtClean="0"/>
              <a:t>He </a:t>
            </a:r>
            <a:r>
              <a:rPr lang="en-US" sz="3200" dirty="0"/>
              <a:t>who lives forever, whose name is holy: "I live in a high and holy place, but also with him who is contrite and lowly in spirit, to revive the spirit of the lowly and to revive the heart of the contrite. </a:t>
            </a:r>
            <a:endParaRPr lang="en-US" sz="3200" dirty="0" smtClean="0"/>
          </a:p>
          <a:p>
            <a:pPr algn="l"/>
            <a:r>
              <a:rPr lang="en-US" sz="3200" dirty="0" smtClean="0"/>
              <a:t>Isaiah </a:t>
            </a:r>
            <a:r>
              <a:rPr lang="en-US" sz="3200" dirty="0"/>
              <a:t>57:15 (NIV) </a:t>
            </a:r>
          </a:p>
          <a:p>
            <a:pPr algn="l"/>
            <a:endParaRPr lang="en-US" sz="3200" dirty="0"/>
          </a:p>
        </p:txBody>
      </p:sp>
    </p:spTree>
    <p:extLst>
      <p:ext uri="{BB962C8B-B14F-4D97-AF65-F5344CB8AC3E}">
        <p14:creationId xmlns:p14="http://schemas.microsoft.com/office/powerpoint/2010/main" val="1673148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05000"/>
            <a:ext cx="8534400" cy="4524315"/>
          </a:xfrm>
          <a:prstGeom prst="rect">
            <a:avLst/>
          </a:prstGeom>
        </p:spPr>
        <p:txBody>
          <a:bodyPr wrap="square">
            <a:spAutoFit/>
          </a:bodyPr>
          <a:lstStyle/>
          <a:p>
            <a:pPr algn="l"/>
            <a:r>
              <a:rPr lang="en-US" b="1" dirty="0" smtClean="0">
                <a:solidFill>
                  <a:srgbClr val="FFFF00"/>
                </a:solidFill>
              </a:rPr>
              <a:t>I </a:t>
            </a:r>
            <a:r>
              <a:rPr lang="en-US" b="1" dirty="0">
                <a:solidFill>
                  <a:srgbClr val="FFFF00"/>
                </a:solidFill>
              </a:rPr>
              <a:t>want to know Christ and the power of his resurrection </a:t>
            </a:r>
            <a:r>
              <a:rPr lang="en-US" dirty="0"/>
              <a:t>and the fellowship of sharing in his sufferings, becoming like him in his death, </a:t>
            </a:r>
            <a:r>
              <a:rPr lang="en-US" baseline="30000" dirty="0"/>
              <a:t>11 </a:t>
            </a:r>
            <a:r>
              <a:rPr lang="en-US" dirty="0"/>
              <a:t> and so, somehow, to attain to the resurrection from the dead. </a:t>
            </a:r>
            <a:r>
              <a:rPr lang="en-US" baseline="30000" dirty="0"/>
              <a:t>12 </a:t>
            </a:r>
            <a:r>
              <a:rPr lang="en-US" dirty="0"/>
              <a:t> Not that I have already obtained all this, or have already been made perfect, </a:t>
            </a:r>
            <a:r>
              <a:rPr lang="en-US" b="1" dirty="0">
                <a:solidFill>
                  <a:srgbClr val="FFFF00"/>
                </a:solidFill>
              </a:rPr>
              <a:t>but I press on to take hold of that for which Christ Jesus took hold of me. </a:t>
            </a:r>
            <a:r>
              <a:rPr lang="en-US" b="1" baseline="30000" dirty="0">
                <a:solidFill>
                  <a:srgbClr val="FFFF00"/>
                </a:solidFill>
              </a:rPr>
              <a:t>13 </a:t>
            </a:r>
            <a:r>
              <a:rPr lang="en-US" b="1" dirty="0">
                <a:solidFill>
                  <a:srgbClr val="FFFF00"/>
                </a:solidFill>
              </a:rPr>
              <a:t> Brothers, I do not consider myself yet to have taken hold of it. But one thing I do: Forgetting what is behind and straining toward what is ahead, </a:t>
            </a:r>
            <a:r>
              <a:rPr lang="en-US" b="1" baseline="30000" dirty="0">
                <a:solidFill>
                  <a:srgbClr val="FFFF00"/>
                </a:solidFill>
              </a:rPr>
              <a:t>14 </a:t>
            </a:r>
            <a:r>
              <a:rPr lang="en-US" b="1" dirty="0">
                <a:solidFill>
                  <a:srgbClr val="FFFF00"/>
                </a:solidFill>
              </a:rPr>
              <a:t> I press on toward the goal to win the prize for which God has called me heavenward in Christ Jesus</a:t>
            </a:r>
            <a:r>
              <a:rPr lang="en-US" dirty="0"/>
              <a:t>. </a:t>
            </a:r>
            <a:r>
              <a:rPr lang="en-US" b="1" dirty="0"/>
              <a:t>Philippians 3:10-14 (NIV) </a:t>
            </a:r>
            <a:r>
              <a:rPr lang="en-US" b="1" dirty="0" smtClean="0"/>
              <a:t> (62 A.D.) </a:t>
            </a:r>
            <a:endParaRPr lang="en-US" dirty="0"/>
          </a:p>
        </p:txBody>
      </p:sp>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Where Are We – Easter 2023 </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930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Opening Scriptures </a:t>
            </a:r>
            <a:endParaRPr lang="en-US" sz="36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533400" y="1536174"/>
            <a:ext cx="8153400" cy="5016758"/>
          </a:xfrm>
          <a:prstGeom prst="rect">
            <a:avLst/>
          </a:prstGeom>
        </p:spPr>
        <p:txBody>
          <a:bodyPr wrap="square">
            <a:spAutoFit/>
          </a:bodyPr>
          <a:lstStyle/>
          <a:p>
            <a:pPr algn="l"/>
            <a:r>
              <a:rPr lang="en-US" sz="4000" dirty="0" smtClean="0"/>
              <a:t>Beyond </a:t>
            </a:r>
            <a:r>
              <a:rPr lang="en-US" sz="4000" dirty="0"/>
              <a:t>all question, the mystery of godliness is great: He appeared in a body, was vindicated by the Spirit, was seen by angels, was preached among the nations, was believed on in the world, was taken up in glory. </a:t>
            </a:r>
            <a:r>
              <a:rPr lang="en-US" sz="4000" b="1" dirty="0"/>
              <a:t>1 Timothy 3:16 (NIV) </a:t>
            </a:r>
            <a:r>
              <a:rPr lang="en-US" sz="4000" dirty="0"/>
              <a:t/>
            </a:r>
            <a:br>
              <a:rPr lang="en-US" sz="4000" dirty="0"/>
            </a:br>
            <a:endParaRPr lang="en-US" sz="4000" dirty="0"/>
          </a:p>
        </p:txBody>
      </p:sp>
    </p:spTree>
    <p:extLst>
      <p:ext uri="{BB962C8B-B14F-4D97-AF65-F5344CB8AC3E}">
        <p14:creationId xmlns:p14="http://schemas.microsoft.com/office/powerpoint/2010/main" val="30339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886200"/>
            <a:ext cx="8458200" cy="1938992"/>
          </a:xfrm>
          <a:prstGeom prst="rect">
            <a:avLst/>
          </a:prstGeom>
        </p:spPr>
        <p:txBody>
          <a:bodyPr wrap="square">
            <a:spAutoFit/>
          </a:bodyPr>
          <a:lstStyle/>
          <a:p>
            <a:pPr algn="l"/>
            <a:r>
              <a:rPr lang="en-US" sz="4000" dirty="0" smtClean="0"/>
              <a:t>VINDICATE: to clear </a:t>
            </a:r>
            <a:r>
              <a:rPr lang="en-US" sz="4000" dirty="0"/>
              <a:t>(someone) of blame or suspicion</a:t>
            </a:r>
            <a:r>
              <a:rPr lang="en-US" sz="4000" dirty="0" smtClean="0"/>
              <a:t>. </a:t>
            </a:r>
            <a:r>
              <a:rPr lang="en-US" sz="4000" dirty="0"/>
              <a:t>- show or prove to be right</a:t>
            </a:r>
          </a:p>
        </p:txBody>
      </p:sp>
      <p:pic>
        <p:nvPicPr>
          <p:cNvPr id="2050" name="Picture 2" descr="God Will Surely Vindicate You! - Charisma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457200"/>
            <a:ext cx="58864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Dangers Of The Speed of Drama</a:t>
            </a:r>
            <a:endParaRPr lang="en-US" sz="3200" b="1" kern="0" dirty="0">
              <a:solidFill>
                <a:srgbClr val="FFFF00"/>
              </a:solidFill>
              <a:effectLst>
                <a:outerShdw blurRad="38100" dist="38100" dir="2700000" algn="tl">
                  <a:srgbClr val="000000">
                    <a:alpha val="43137"/>
                  </a:srgbClr>
                </a:outerShdw>
              </a:effectLst>
            </a:endParaRPr>
          </a:p>
        </p:txBody>
      </p:sp>
      <p:sp>
        <p:nvSpPr>
          <p:cNvPr id="2" name="AutoShape 4" descr="When someone tells you they won't deal with your drama, what do they mean?  - Qu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After the Reaction to Elder Holland's BYU Speech, I Now See Why the Crowd  Called for Christ's Crucifixion - Called to S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4" y="1524000"/>
            <a:ext cx="888796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62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700" y="1981200"/>
            <a:ext cx="8839200" cy="4832092"/>
          </a:xfrm>
          <a:prstGeom prst="rect">
            <a:avLst/>
          </a:prstGeom>
        </p:spPr>
        <p:txBody>
          <a:bodyPr wrap="square">
            <a:spAutoFit/>
          </a:bodyPr>
          <a:lstStyle/>
          <a:p>
            <a:pPr marL="457200" indent="-457200" algn="l">
              <a:buFont typeface="+mj-lt"/>
              <a:buAutoNum type="arabicPeriod"/>
            </a:pPr>
            <a:r>
              <a:rPr lang="en-US" sz="2800" b="1" dirty="0"/>
              <a:t>PILATE </a:t>
            </a:r>
            <a:r>
              <a:rPr lang="en-US" sz="2800" dirty="0"/>
              <a:t>– Saw someone that should be exonerated but ultimately caved and washed his hands</a:t>
            </a:r>
          </a:p>
          <a:p>
            <a:pPr marL="457200" indent="-457200" algn="l">
              <a:buFont typeface="+mj-lt"/>
              <a:buAutoNum type="arabicPeriod"/>
            </a:pPr>
            <a:r>
              <a:rPr lang="en-US" sz="2800" b="1" dirty="0"/>
              <a:t>THE CROWD</a:t>
            </a:r>
            <a:r>
              <a:rPr lang="en-US" sz="2800" dirty="0"/>
              <a:t> - Those – caught up in the spirit of the age –</a:t>
            </a:r>
          </a:p>
          <a:p>
            <a:pPr marL="457200" indent="-457200" algn="l">
              <a:buFont typeface="+mj-lt"/>
              <a:buAutoNum type="arabicPeriod"/>
            </a:pPr>
            <a:r>
              <a:rPr lang="en-US" sz="2800" b="1" dirty="0" smtClean="0"/>
              <a:t>PILATE’S </a:t>
            </a:r>
            <a:r>
              <a:rPr lang="en-US" sz="2800" b="1" dirty="0"/>
              <a:t>WIFE</a:t>
            </a:r>
            <a:r>
              <a:rPr lang="en-US" sz="2800" dirty="0"/>
              <a:t> – Don’t get involved </a:t>
            </a:r>
          </a:p>
          <a:p>
            <a:pPr marL="457200" indent="-457200" algn="l">
              <a:buFont typeface="+mj-lt"/>
              <a:buAutoNum type="arabicPeriod"/>
            </a:pPr>
            <a:r>
              <a:rPr lang="en-US" sz="2800" b="1" dirty="0"/>
              <a:t>SOLDIERS </a:t>
            </a:r>
            <a:r>
              <a:rPr lang="en-US" sz="2800" dirty="0"/>
              <a:t>– JUST doing what they were told</a:t>
            </a:r>
          </a:p>
          <a:p>
            <a:pPr marL="457200" indent="-457200" algn="l">
              <a:buFont typeface="+mj-lt"/>
              <a:buAutoNum type="arabicPeriod"/>
            </a:pPr>
            <a:endParaRPr lang="en-US" sz="2800" dirty="0"/>
          </a:p>
          <a:p>
            <a:pPr marL="457200" indent="-457200" algn="l">
              <a:buFont typeface="+mj-lt"/>
              <a:buAutoNum type="arabicPeriod"/>
            </a:pPr>
            <a:r>
              <a:rPr lang="en-US" sz="2800" b="1" dirty="0"/>
              <a:t>LEADING TEACHERS </a:t>
            </a:r>
            <a:r>
              <a:rPr lang="en-US" sz="2800" b="1" dirty="0" smtClean="0"/>
              <a:t>– Caiaphas - ELDERS </a:t>
            </a:r>
            <a:r>
              <a:rPr lang="en-US" sz="2800" b="1" dirty="0"/>
              <a:t>AND PHARISEES</a:t>
            </a:r>
            <a:r>
              <a:rPr lang="en-US" sz="2800" dirty="0"/>
              <a:t> – Missed the Messiah because of their blind ambition and unbelief </a:t>
            </a:r>
          </a:p>
          <a:p>
            <a:pPr marL="457200" indent="-457200" algn="l">
              <a:buFont typeface="+mj-lt"/>
              <a:buAutoNum type="arabicPeriod"/>
            </a:pPr>
            <a:endParaRPr lang="en-US" sz="2800" dirty="0"/>
          </a:p>
        </p:txBody>
      </p:sp>
      <p:sp>
        <p:nvSpPr>
          <p:cNvPr id="5"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The Players in The Drama </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5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305800" cy="5262979"/>
          </a:xfrm>
          <a:prstGeom prst="rect">
            <a:avLst/>
          </a:prstGeom>
        </p:spPr>
        <p:txBody>
          <a:bodyPr wrap="square">
            <a:spAutoFit/>
          </a:bodyPr>
          <a:lstStyle/>
          <a:p>
            <a:pPr marL="457200" indent="-457200" algn="l">
              <a:buFont typeface="+mj-lt"/>
              <a:buAutoNum type="arabicPeriod" startAt="6"/>
            </a:pPr>
            <a:r>
              <a:rPr lang="en-US" b="1" dirty="0"/>
              <a:t>HEROD</a:t>
            </a:r>
            <a:r>
              <a:rPr lang="en-US" dirty="0"/>
              <a:t> – I just want to see some miracles</a:t>
            </a:r>
          </a:p>
          <a:p>
            <a:pPr marL="457200" indent="-457200" algn="l">
              <a:buFont typeface="+mj-lt"/>
              <a:buAutoNum type="arabicPeriod" startAt="6"/>
            </a:pPr>
            <a:endParaRPr lang="en-US" dirty="0"/>
          </a:p>
          <a:p>
            <a:pPr marL="457200" indent="-457200" algn="l">
              <a:buFont typeface="+mj-lt"/>
              <a:buAutoNum type="arabicPeriod" startAt="6"/>
            </a:pPr>
            <a:r>
              <a:rPr lang="en-US" b="1" dirty="0"/>
              <a:t>BARABBAS</a:t>
            </a:r>
            <a:r>
              <a:rPr lang="en-US" dirty="0"/>
              <a:t> – The unjust man set free because of the sacrifice of Jesus in his place </a:t>
            </a:r>
          </a:p>
          <a:p>
            <a:pPr marL="457200" indent="-457200" algn="l">
              <a:buFont typeface="+mj-lt"/>
              <a:buAutoNum type="arabicPeriod" startAt="6"/>
            </a:pPr>
            <a:endParaRPr lang="en-US" dirty="0"/>
          </a:p>
          <a:p>
            <a:pPr marL="457200" indent="-457200" algn="l">
              <a:buFont typeface="+mj-lt"/>
              <a:buAutoNum type="arabicPeriod" startAt="6"/>
            </a:pPr>
            <a:r>
              <a:rPr lang="en-US" b="1" dirty="0"/>
              <a:t>SIMON of CYRENE</a:t>
            </a:r>
            <a:r>
              <a:rPr lang="en-US" dirty="0"/>
              <a:t> – Called into the spectacle because he was available – </a:t>
            </a:r>
          </a:p>
          <a:p>
            <a:pPr marL="457200" indent="-457200" algn="l">
              <a:buFont typeface="+mj-lt"/>
              <a:buAutoNum type="arabicPeriod" startAt="6"/>
            </a:pPr>
            <a:endParaRPr lang="en-US" dirty="0"/>
          </a:p>
          <a:p>
            <a:pPr marL="457200" indent="-457200" algn="l">
              <a:buFont typeface="+mj-lt"/>
              <a:buAutoNum type="arabicPeriod" startAt="6"/>
            </a:pPr>
            <a:r>
              <a:rPr lang="en-US" b="1" dirty="0"/>
              <a:t>TWO THIEVES ON EITHER SIDE OF JESUS</a:t>
            </a:r>
            <a:r>
              <a:rPr lang="en-US" dirty="0"/>
              <a:t> – one joins the rest and mocks – the other sees something deeper going on and recognizes Jesus as the Messiah </a:t>
            </a:r>
          </a:p>
          <a:p>
            <a:pPr marL="457200" indent="-457200" algn="l">
              <a:buFont typeface="+mj-lt"/>
              <a:buAutoNum type="arabicPeriod" startAt="6"/>
            </a:pPr>
            <a:endParaRPr lang="en-US" dirty="0"/>
          </a:p>
          <a:p>
            <a:pPr marL="457200" indent="-457200" algn="l">
              <a:buFont typeface="+mj-lt"/>
              <a:buAutoNum type="arabicPeriod" startAt="6"/>
            </a:pPr>
            <a:r>
              <a:rPr lang="en-US" b="1" dirty="0"/>
              <a:t>PETRIFIED AND STUNNED DISCIPLES INCLUDING PETER</a:t>
            </a:r>
            <a:r>
              <a:rPr lang="en-US" dirty="0"/>
              <a:t> </a:t>
            </a:r>
          </a:p>
        </p:txBody>
      </p:sp>
      <p:sp>
        <p:nvSpPr>
          <p:cNvPr id="5" name="Title 1"/>
          <p:cNvSpPr txBox="1">
            <a:spLocks/>
          </p:cNvSpPr>
          <p:nvPr/>
        </p:nvSpPr>
        <p:spPr bwMode="auto">
          <a:xfrm>
            <a:off x="495300" y="762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The Players in The Drama </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10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50" t="19815" r="13230"/>
          <a:stretch/>
        </p:blipFill>
        <p:spPr bwMode="auto">
          <a:xfrm>
            <a:off x="4610100" y="381000"/>
            <a:ext cx="4114800" cy="230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 y="2895600"/>
            <a:ext cx="8610600" cy="4339650"/>
          </a:xfrm>
          <a:prstGeom prst="rect">
            <a:avLst/>
          </a:prstGeom>
        </p:spPr>
        <p:txBody>
          <a:bodyPr wrap="square">
            <a:spAutoFit/>
          </a:bodyPr>
          <a:lstStyle/>
          <a:p>
            <a:pPr marL="457200" indent="-457200" algn="l">
              <a:buFont typeface="+mj-lt"/>
              <a:buAutoNum type="arabicPeriod"/>
            </a:pPr>
            <a:r>
              <a:rPr lang="en-US" dirty="0" smtClean="0"/>
              <a:t>If God created the Universe He is </a:t>
            </a:r>
            <a:r>
              <a:rPr lang="en-US" dirty="0"/>
              <a:t>super </a:t>
            </a:r>
            <a:r>
              <a:rPr lang="en-US" dirty="0" err="1"/>
              <a:t>super</a:t>
            </a:r>
            <a:r>
              <a:rPr lang="en-US" dirty="0"/>
              <a:t> intelligent</a:t>
            </a:r>
          </a:p>
          <a:p>
            <a:pPr marL="457200" lvl="0" indent="-457200" algn="l">
              <a:buFont typeface="+mj-lt"/>
              <a:buAutoNum type="arabicPeriod"/>
            </a:pPr>
            <a:r>
              <a:rPr lang="en-US" dirty="0"/>
              <a:t>God is a </a:t>
            </a:r>
            <a:r>
              <a:rPr lang="en-US" dirty="0" smtClean="0"/>
              <a:t>Precise Communicator (He means what He says)</a:t>
            </a:r>
            <a:endParaRPr lang="en-US" dirty="0"/>
          </a:p>
          <a:p>
            <a:pPr marL="457200" lvl="0" indent="-457200" algn="l">
              <a:buFont typeface="+mj-lt"/>
              <a:buAutoNum type="arabicPeriod"/>
            </a:pPr>
            <a:r>
              <a:rPr lang="en-US" dirty="0"/>
              <a:t>God </a:t>
            </a:r>
            <a:r>
              <a:rPr lang="en-US" dirty="0" smtClean="0"/>
              <a:t>chose </a:t>
            </a:r>
            <a:r>
              <a:rPr lang="en-US" dirty="0"/>
              <a:t>to speak to His creation his thoughts and principles and expectations</a:t>
            </a:r>
          </a:p>
          <a:p>
            <a:pPr marL="457200" lvl="0" indent="-457200" algn="l">
              <a:buFont typeface="+mj-lt"/>
              <a:buAutoNum type="arabicPeriod"/>
            </a:pPr>
            <a:r>
              <a:rPr lang="en-US" dirty="0"/>
              <a:t>He </a:t>
            </a:r>
            <a:r>
              <a:rPr lang="en-US" dirty="0" smtClean="0"/>
              <a:t>made </a:t>
            </a:r>
            <a:r>
              <a:rPr lang="en-US" dirty="0"/>
              <a:t>mankind </a:t>
            </a:r>
            <a:r>
              <a:rPr lang="en-US" dirty="0" smtClean="0"/>
              <a:t>capable of processing </a:t>
            </a:r>
            <a:r>
              <a:rPr lang="en-US" dirty="0"/>
              <a:t>languages and to fashion that language into a written organized structure</a:t>
            </a:r>
          </a:p>
          <a:p>
            <a:pPr marL="457200" lvl="0" indent="-457200" algn="l">
              <a:buFont typeface="+mj-lt"/>
              <a:buAutoNum type="arabicPeriod"/>
            </a:pPr>
            <a:r>
              <a:rPr lang="en-US" dirty="0"/>
              <a:t>God used </a:t>
            </a:r>
            <a:r>
              <a:rPr lang="en-US" dirty="0" smtClean="0"/>
              <a:t>language to </a:t>
            </a:r>
            <a:r>
              <a:rPr lang="en-US" dirty="0"/>
              <a:t>communicate </a:t>
            </a:r>
            <a:r>
              <a:rPr lang="en-US" dirty="0" smtClean="0"/>
              <a:t>through HIS PROPHETS Who He is – and called this the TORAH (Law) – Logos – Written word – Rhema – </a:t>
            </a:r>
            <a:r>
              <a:rPr lang="en-US" dirty="0"/>
              <a:t>Spoken Word </a:t>
            </a:r>
            <a:r>
              <a:rPr lang="en-US" dirty="0" smtClean="0"/>
              <a:t>-</a:t>
            </a:r>
            <a:r>
              <a:rPr lang="en-US" sz="1800" dirty="0" smtClean="0"/>
              <a:t>  </a:t>
            </a:r>
            <a:r>
              <a:rPr lang="en-US" sz="1800" dirty="0"/>
              <a:t>All scripture is given by inspiration of God, and is profitable for doctrine, for reproof, for correction, for instruction in righteousness: 2 Timothy 3:16 (KJV) </a:t>
            </a:r>
          </a:p>
          <a:p>
            <a:pPr marL="457200" lvl="0" indent="-457200" algn="l">
              <a:buFont typeface="+mj-lt"/>
              <a:buAutoNum type="arabicPeriod"/>
            </a:pPr>
            <a:endParaRPr lang="en-US" dirty="0"/>
          </a:p>
        </p:txBody>
      </p:sp>
      <p:sp>
        <p:nvSpPr>
          <p:cNvPr id="6" name="Title 1"/>
          <p:cNvSpPr txBox="1">
            <a:spLocks/>
          </p:cNvSpPr>
          <p:nvPr/>
        </p:nvSpPr>
        <p:spPr bwMode="auto">
          <a:xfrm>
            <a:off x="228600" y="762000"/>
            <a:ext cx="41148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Back Up A</a:t>
            </a:r>
          </a:p>
          <a:p>
            <a:pPr algn="ctr"/>
            <a:r>
              <a:rPr lang="en-US" sz="3600" b="1" kern="0" dirty="0" smtClean="0">
                <a:solidFill>
                  <a:srgbClr val="FFFF00"/>
                </a:solidFill>
                <a:effectLst>
                  <a:outerShdw blurRad="38100" dist="38100" dir="2700000" algn="tl">
                    <a:srgbClr val="000000">
                      <a:alpha val="43137"/>
                    </a:srgbClr>
                  </a:outerShdw>
                </a:effectLst>
              </a:rPr>
              <a:t>Minute</a:t>
            </a:r>
          </a:p>
          <a:p>
            <a:pPr algn="ctr"/>
            <a:r>
              <a:rPr lang="en-US" sz="3600" b="1" kern="0" dirty="0" smtClean="0">
                <a:solidFill>
                  <a:srgbClr val="FFFF00"/>
                </a:solidFill>
                <a:effectLst>
                  <a:outerShdw blurRad="38100" dist="38100" dir="2700000" algn="tl">
                    <a:srgbClr val="000000">
                      <a:alpha val="43137"/>
                    </a:srgbClr>
                  </a:outerShdw>
                </a:effectLst>
              </a:rPr>
              <a:t>What is your Source?</a:t>
            </a:r>
            <a:endParaRPr lang="en-US" sz="36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2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752600"/>
            <a:ext cx="8458200" cy="4832092"/>
          </a:xfrm>
          <a:prstGeom prst="rect">
            <a:avLst/>
          </a:prstGeom>
        </p:spPr>
        <p:txBody>
          <a:bodyPr wrap="square">
            <a:spAutoFit/>
          </a:bodyPr>
          <a:lstStyle/>
          <a:p>
            <a:pPr marL="457200" indent="-457200" algn="l">
              <a:buFont typeface="+mj-lt"/>
              <a:buAutoNum type="arabicPeriod"/>
            </a:pPr>
            <a:r>
              <a:rPr lang="en-US" sz="2800" dirty="0"/>
              <a:t>Do absolute moral truths exist?</a:t>
            </a:r>
          </a:p>
          <a:p>
            <a:pPr marL="457200" indent="-457200" algn="l">
              <a:buFont typeface="+mj-lt"/>
              <a:buAutoNum type="arabicPeriod"/>
            </a:pPr>
            <a:r>
              <a:rPr lang="en-US" sz="2800" dirty="0"/>
              <a:t>Is absolute truth defined by the Bible?</a:t>
            </a:r>
          </a:p>
          <a:p>
            <a:pPr marL="457200" indent="-457200" algn="l">
              <a:buFont typeface="+mj-lt"/>
              <a:buAutoNum type="arabicPeriod"/>
            </a:pPr>
            <a:r>
              <a:rPr lang="en-US" sz="2800" dirty="0"/>
              <a:t>Did Jesus Christ live a sinless life?</a:t>
            </a:r>
          </a:p>
          <a:p>
            <a:pPr marL="457200" indent="-457200" algn="l">
              <a:buFont typeface="+mj-lt"/>
              <a:buAutoNum type="arabicPeriod"/>
            </a:pPr>
            <a:r>
              <a:rPr lang="en-US" sz="2800" dirty="0"/>
              <a:t>Is God the all-powerful and all-knowing Creator of the universe, and does He still rule it today?</a:t>
            </a:r>
          </a:p>
          <a:p>
            <a:pPr marL="457200" indent="-457200" algn="l">
              <a:buFont typeface="+mj-lt"/>
              <a:buAutoNum type="arabicPeriod"/>
            </a:pPr>
            <a:r>
              <a:rPr lang="en-US" sz="2800" dirty="0"/>
              <a:t>Is salvation a gift from God that cannot be earned?</a:t>
            </a:r>
          </a:p>
          <a:p>
            <a:pPr marL="457200" indent="-457200" algn="l">
              <a:buFont typeface="+mj-lt"/>
              <a:buAutoNum type="arabicPeriod"/>
            </a:pPr>
            <a:r>
              <a:rPr lang="en-US" sz="2800" dirty="0"/>
              <a:t>Is Satan real?</a:t>
            </a:r>
          </a:p>
          <a:p>
            <a:pPr marL="457200" indent="-457200" algn="l">
              <a:buFont typeface="+mj-lt"/>
              <a:buAutoNum type="arabicPeriod"/>
            </a:pPr>
            <a:r>
              <a:rPr lang="en-US" sz="2800" dirty="0"/>
              <a:t>Does a Christian have a responsibility to share his or her faith in Christ with other people?</a:t>
            </a:r>
          </a:p>
          <a:p>
            <a:pPr marL="457200" indent="-457200" algn="l">
              <a:buFont typeface="+mj-lt"/>
              <a:buAutoNum type="arabicPeriod"/>
            </a:pPr>
            <a:r>
              <a:rPr lang="en-US" sz="2800" dirty="0"/>
              <a:t>Is the Bible accurate in all of its teachings?</a:t>
            </a:r>
          </a:p>
        </p:txBody>
      </p:sp>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A Simplified Poll</a:t>
            </a:r>
          </a:p>
          <a:p>
            <a:pPr algn="ctr"/>
            <a:r>
              <a:rPr lang="en-US" sz="3600" b="1" kern="0" dirty="0" smtClean="0">
                <a:solidFill>
                  <a:srgbClr val="FFFF00"/>
                </a:solidFill>
                <a:effectLst>
                  <a:outerShdw blurRad="38100" dist="38100" dir="2700000" algn="tl">
                    <a:srgbClr val="000000">
                      <a:alpha val="43137"/>
                    </a:srgbClr>
                  </a:outerShdw>
                </a:effectLst>
              </a:rPr>
              <a:t>That Defines A Biblical Worldview</a:t>
            </a:r>
            <a:endParaRPr lang="en-US" sz="3600" b="1" kern="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rot="1233343">
            <a:off x="6629400" y="1600200"/>
            <a:ext cx="2209800" cy="1200329"/>
          </a:xfrm>
          <a:prstGeom prst="rect">
            <a:avLst/>
          </a:prstGeom>
          <a:noFill/>
        </p:spPr>
        <p:txBody>
          <a:bodyPr wrap="square" rtlCol="0">
            <a:spAutoFit/>
          </a:bodyPr>
          <a:lstStyle/>
          <a:p>
            <a:r>
              <a:rPr lang="en-US" dirty="0" smtClean="0">
                <a:solidFill>
                  <a:srgbClr val="FFFF00"/>
                </a:solidFill>
              </a:rPr>
              <a:t>Only 33%</a:t>
            </a:r>
          </a:p>
          <a:p>
            <a:r>
              <a:rPr lang="en-US" dirty="0" smtClean="0">
                <a:solidFill>
                  <a:srgbClr val="FFFF00"/>
                </a:solidFill>
              </a:rPr>
              <a:t>Of Pastors </a:t>
            </a:r>
          </a:p>
          <a:p>
            <a:r>
              <a:rPr lang="en-US" dirty="0" smtClean="0">
                <a:solidFill>
                  <a:srgbClr val="FFFF00"/>
                </a:solidFill>
              </a:rPr>
              <a:t>Believe these</a:t>
            </a:r>
            <a:endParaRPr lang="en-US" dirty="0">
              <a:solidFill>
                <a:srgbClr val="FFFF00"/>
              </a:solidFill>
            </a:endParaRPr>
          </a:p>
        </p:txBody>
      </p:sp>
    </p:spTree>
    <p:extLst>
      <p:ext uri="{BB962C8B-B14F-4D97-AF65-F5344CB8AC3E}">
        <p14:creationId xmlns:p14="http://schemas.microsoft.com/office/powerpoint/2010/main" val="37727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43527</TotalTime>
  <Words>1507</Words>
  <Application>Microsoft Office PowerPoint</Application>
  <PresentationFormat>On-screen Show (4:3)</PresentationFormat>
  <Paragraphs>107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479</cp:revision>
  <dcterms:created xsi:type="dcterms:W3CDTF">2019-07-16T01:08:30Z</dcterms:created>
  <dcterms:modified xsi:type="dcterms:W3CDTF">2023-04-09T15:53:58Z</dcterms:modified>
</cp:coreProperties>
</file>