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2" autoAdjust="0"/>
    <p:restoredTop sz="94660"/>
  </p:normalViewPr>
  <p:slideViewPr>
    <p:cSldViewPr snapToGrid="0">
      <p:cViewPr varScale="1">
        <p:scale>
          <a:sx n="103" d="100"/>
          <a:sy n="103" d="100"/>
        </p:scale>
        <p:origin x="-61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862068-93F8-49D9-A22C-F99FCB1C09E4}" type="datetimeFigureOut">
              <a:rPr lang="en-US" smtClean="0"/>
              <a:t>4/23/2023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033025-7DF9-4D31-9A88-01F75FFA961E}" type="slidenum">
              <a:rPr lang="en-US" smtClean="0"/>
              <a:t>‹#›</a:t>
            </a:fld>
            <a:endParaRPr lang="en-US"/>
          </a:p>
        </p:txBody>
      </p:sp>
    </p:spTree>
    <p:extLst>
      <p:ext uri="{BB962C8B-B14F-4D97-AF65-F5344CB8AC3E}">
        <p14:creationId xmlns:p14="http://schemas.microsoft.com/office/powerpoint/2010/main" val="3687652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typical Paul text, so rich, so much packed into 2 verses.</a:t>
            </a:r>
          </a:p>
        </p:txBody>
      </p:sp>
      <p:sp>
        <p:nvSpPr>
          <p:cNvPr id="4" name="Slide Number Placeholder 3"/>
          <p:cNvSpPr>
            <a:spLocks noGrp="1"/>
          </p:cNvSpPr>
          <p:nvPr>
            <p:ph type="sldNum" sz="quarter" idx="5"/>
          </p:nvPr>
        </p:nvSpPr>
        <p:spPr/>
        <p:txBody>
          <a:bodyPr/>
          <a:lstStyle/>
          <a:p>
            <a:fld id="{4F033025-7DF9-4D31-9A88-01F75FFA961E}" type="slidenum">
              <a:rPr lang="en-US" smtClean="0"/>
              <a:t>1</a:t>
            </a:fld>
            <a:endParaRPr lang="en-US"/>
          </a:p>
        </p:txBody>
      </p:sp>
    </p:spTree>
    <p:extLst>
      <p:ext uri="{BB962C8B-B14F-4D97-AF65-F5344CB8AC3E}">
        <p14:creationId xmlns:p14="http://schemas.microsoft.com/office/powerpoint/2010/main" val="294966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Egypt – The Exodus is the foundation of every freedom revolution.  Founding of the country to the Civil Rights movement.</a:t>
            </a:r>
          </a:p>
          <a:p>
            <a:r>
              <a:rPr lang="en-US" dirty="0"/>
              <a:t>Assyrians – The military conquest and dispersion of citizens (happening currently)</a:t>
            </a:r>
          </a:p>
          <a:p>
            <a:r>
              <a:rPr lang="en-US" dirty="0"/>
              <a:t>Numbers – Balaam (a paid secular sorcerer) who blesses Israel and foreshadows Jesus.</a:t>
            </a:r>
          </a:p>
          <a:p>
            <a:r>
              <a:rPr lang="en-US" dirty="0"/>
              <a:t>Paul in front of the Greek “supreme court” in Acts 16 and 17.</a:t>
            </a:r>
          </a:p>
          <a:p>
            <a:r>
              <a:rPr lang="en-US" dirty="0"/>
              <a:t>Pharoah tries to kill the </a:t>
            </a:r>
            <a:r>
              <a:rPr lang="en-US" dirty="0" err="1"/>
              <a:t>Israelities</a:t>
            </a:r>
            <a:r>
              <a:rPr lang="en-US" dirty="0"/>
              <a:t> in water and is ultimately drowned in the Red Sea.</a:t>
            </a:r>
          </a:p>
          <a:p>
            <a:r>
              <a:rPr lang="en-US" dirty="0"/>
              <a:t>Rules at your house/technology.</a:t>
            </a:r>
          </a:p>
          <a:p>
            <a:r>
              <a:rPr lang="en-US" dirty="0"/>
              <a:t>The Reverse Job.</a:t>
            </a:r>
          </a:p>
          <a:p>
            <a:endParaRPr lang="en-US" dirty="0"/>
          </a:p>
        </p:txBody>
      </p:sp>
      <p:sp>
        <p:nvSpPr>
          <p:cNvPr id="4" name="Slide Number Placeholder 3"/>
          <p:cNvSpPr>
            <a:spLocks noGrp="1"/>
          </p:cNvSpPr>
          <p:nvPr>
            <p:ph type="sldNum" sz="quarter" idx="5"/>
          </p:nvPr>
        </p:nvSpPr>
        <p:spPr/>
        <p:txBody>
          <a:bodyPr/>
          <a:lstStyle/>
          <a:p>
            <a:fld id="{4F033025-7DF9-4D31-9A88-01F75FFA961E}" type="slidenum">
              <a:rPr lang="en-US" smtClean="0"/>
              <a:t>12</a:t>
            </a:fld>
            <a:endParaRPr lang="en-US"/>
          </a:p>
        </p:txBody>
      </p:sp>
    </p:spTree>
    <p:extLst>
      <p:ext uri="{BB962C8B-B14F-4D97-AF65-F5344CB8AC3E}">
        <p14:creationId xmlns:p14="http://schemas.microsoft.com/office/powerpoint/2010/main" val="1544455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want you to know where we are headed.</a:t>
            </a:r>
          </a:p>
        </p:txBody>
      </p:sp>
      <p:sp>
        <p:nvSpPr>
          <p:cNvPr id="4" name="Slide Number Placeholder 3"/>
          <p:cNvSpPr>
            <a:spLocks noGrp="1"/>
          </p:cNvSpPr>
          <p:nvPr>
            <p:ph type="sldNum" sz="quarter" idx="5"/>
          </p:nvPr>
        </p:nvSpPr>
        <p:spPr/>
        <p:txBody>
          <a:bodyPr/>
          <a:lstStyle/>
          <a:p>
            <a:fld id="{4F033025-7DF9-4D31-9A88-01F75FFA961E}" type="slidenum">
              <a:rPr lang="en-US" smtClean="0"/>
              <a:t>2</a:t>
            </a:fld>
            <a:endParaRPr lang="en-US"/>
          </a:p>
        </p:txBody>
      </p:sp>
    </p:spTree>
    <p:extLst>
      <p:ext uri="{BB962C8B-B14F-4D97-AF65-F5344CB8AC3E}">
        <p14:creationId xmlns:p14="http://schemas.microsoft.com/office/powerpoint/2010/main" val="1860164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Jesus is speaking to Jews who state that their father is Abraham.</a:t>
            </a:r>
          </a:p>
          <a:p>
            <a:r>
              <a:rPr lang="en-US" dirty="0"/>
              <a:t>The devil is the father of lies.</a:t>
            </a:r>
          </a:p>
          <a:p>
            <a:r>
              <a:rPr lang="en-US" dirty="0"/>
              <a:t>Whoever is of God hears the WORDS of God.</a:t>
            </a:r>
          </a:p>
        </p:txBody>
      </p:sp>
      <p:sp>
        <p:nvSpPr>
          <p:cNvPr id="4" name="Slide Number Placeholder 3"/>
          <p:cNvSpPr>
            <a:spLocks noGrp="1"/>
          </p:cNvSpPr>
          <p:nvPr>
            <p:ph type="sldNum" sz="quarter" idx="5"/>
          </p:nvPr>
        </p:nvSpPr>
        <p:spPr/>
        <p:txBody>
          <a:bodyPr/>
          <a:lstStyle/>
          <a:p>
            <a:fld id="{4F033025-7DF9-4D31-9A88-01F75FFA961E}" type="slidenum">
              <a:rPr lang="en-US" smtClean="0"/>
              <a:t>3</a:t>
            </a:fld>
            <a:endParaRPr lang="en-US"/>
          </a:p>
        </p:txBody>
      </p:sp>
    </p:spTree>
    <p:extLst>
      <p:ext uri="{BB962C8B-B14F-4D97-AF65-F5344CB8AC3E}">
        <p14:creationId xmlns:p14="http://schemas.microsoft.com/office/powerpoint/2010/main" val="3370594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 years to build the Temple, 14 years to build his Palace</a:t>
            </a:r>
          </a:p>
          <a:p>
            <a:r>
              <a:rPr lang="en-US" dirty="0"/>
              <a:t>Slave Labor</a:t>
            </a:r>
          </a:p>
          <a:p>
            <a:r>
              <a:rPr lang="en-US" dirty="0"/>
              <a:t>Marries the daughter of the Pharoah</a:t>
            </a:r>
          </a:p>
          <a:p>
            <a:r>
              <a:rPr lang="en-US" dirty="0"/>
              <a:t>Daniel 3: 16-18 – O Nebuchadnezzar, we have no need to answer you in this matter.  If this be so, our God whom we serve is able to deliver us from the burning fiery furnace and he will deliver us out of your hand, O king.  But if not, be it known to you, O king, that we will not serve your gods or worship the golden image that you have set up.</a:t>
            </a:r>
          </a:p>
        </p:txBody>
      </p:sp>
      <p:sp>
        <p:nvSpPr>
          <p:cNvPr id="4" name="Slide Number Placeholder 3"/>
          <p:cNvSpPr>
            <a:spLocks noGrp="1"/>
          </p:cNvSpPr>
          <p:nvPr>
            <p:ph type="sldNum" sz="quarter" idx="5"/>
          </p:nvPr>
        </p:nvSpPr>
        <p:spPr/>
        <p:txBody>
          <a:bodyPr/>
          <a:lstStyle/>
          <a:p>
            <a:fld id="{4F033025-7DF9-4D31-9A88-01F75FFA961E}" type="slidenum">
              <a:rPr lang="en-US" smtClean="0"/>
              <a:t>5</a:t>
            </a:fld>
            <a:endParaRPr lang="en-US"/>
          </a:p>
        </p:txBody>
      </p:sp>
    </p:spTree>
    <p:extLst>
      <p:ext uri="{BB962C8B-B14F-4D97-AF65-F5344CB8AC3E}">
        <p14:creationId xmlns:p14="http://schemas.microsoft.com/office/powerpoint/2010/main" val="154076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Victor Frankl’s book “Man’s Search for Meaning”</a:t>
            </a:r>
          </a:p>
          <a:p>
            <a:r>
              <a:rPr lang="en-US" dirty="0"/>
              <a:t>Political prisoners – The one thing they can never touch is your mind.</a:t>
            </a:r>
          </a:p>
          <a:p>
            <a:endParaRPr lang="en-US" dirty="0"/>
          </a:p>
        </p:txBody>
      </p:sp>
      <p:sp>
        <p:nvSpPr>
          <p:cNvPr id="4" name="Slide Number Placeholder 3"/>
          <p:cNvSpPr>
            <a:spLocks noGrp="1"/>
          </p:cNvSpPr>
          <p:nvPr>
            <p:ph type="sldNum" sz="quarter" idx="5"/>
          </p:nvPr>
        </p:nvSpPr>
        <p:spPr/>
        <p:txBody>
          <a:bodyPr/>
          <a:lstStyle/>
          <a:p>
            <a:fld id="{4F033025-7DF9-4D31-9A88-01F75FFA961E}" type="slidenum">
              <a:rPr lang="en-US" smtClean="0"/>
              <a:t>6</a:t>
            </a:fld>
            <a:endParaRPr lang="en-US"/>
          </a:p>
        </p:txBody>
      </p:sp>
    </p:spTree>
    <p:extLst>
      <p:ext uri="{BB962C8B-B14F-4D97-AF65-F5344CB8AC3E}">
        <p14:creationId xmlns:p14="http://schemas.microsoft.com/office/powerpoint/2010/main" val="1187285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Hope in English has a not certain aspect that is not in the original meaning of the word.</a:t>
            </a:r>
          </a:p>
          <a:p>
            <a:r>
              <a:rPr lang="en-US" dirty="0"/>
              <a:t>We underestimate hope even though it is the engine of our lives.  How you live now is completely determined by your believed in future.</a:t>
            </a:r>
          </a:p>
          <a:p>
            <a:r>
              <a:rPr lang="en-US" dirty="0"/>
              <a:t>Your 2021 Toyota Sienna breaking down on the way to the bank to cash a check for Elon Musk’s fortune.  Sometimes I am way too focused on the van.</a:t>
            </a:r>
          </a:p>
        </p:txBody>
      </p:sp>
      <p:sp>
        <p:nvSpPr>
          <p:cNvPr id="4" name="Slide Number Placeholder 3"/>
          <p:cNvSpPr>
            <a:spLocks noGrp="1"/>
          </p:cNvSpPr>
          <p:nvPr>
            <p:ph type="sldNum" sz="quarter" idx="5"/>
          </p:nvPr>
        </p:nvSpPr>
        <p:spPr/>
        <p:txBody>
          <a:bodyPr/>
          <a:lstStyle/>
          <a:p>
            <a:fld id="{4F033025-7DF9-4D31-9A88-01F75FFA961E}" type="slidenum">
              <a:rPr lang="en-US" smtClean="0"/>
              <a:t>7</a:t>
            </a:fld>
            <a:endParaRPr lang="en-US"/>
          </a:p>
        </p:txBody>
      </p:sp>
    </p:spTree>
    <p:extLst>
      <p:ext uri="{BB962C8B-B14F-4D97-AF65-F5344CB8AC3E}">
        <p14:creationId xmlns:p14="http://schemas.microsoft.com/office/powerpoint/2010/main" val="13242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Steve Jobs – hiding the “off” switch on Apple Devices.</a:t>
            </a:r>
          </a:p>
          <a:p>
            <a:r>
              <a:rPr lang="en-US" dirty="0"/>
              <a:t>The Social Network – Intentionally stealing your attention and re-wiring your brain.</a:t>
            </a:r>
          </a:p>
          <a:p>
            <a:r>
              <a:rPr lang="en-US" dirty="0"/>
              <a:t>The outrage culture.</a:t>
            </a:r>
          </a:p>
          <a:p>
            <a:r>
              <a:rPr lang="en-US" dirty="0"/>
              <a:t>Tools (hammer, blow torch to kill flies)</a:t>
            </a:r>
          </a:p>
          <a:p>
            <a:r>
              <a:rPr lang="en-US" dirty="0"/>
              <a:t>I remember a time when my Dad would stop at friends to use their house phone.</a:t>
            </a:r>
          </a:p>
          <a:p>
            <a:r>
              <a:rPr lang="en-US" dirty="0"/>
              <a:t>The Masters.</a:t>
            </a:r>
          </a:p>
        </p:txBody>
      </p:sp>
      <p:sp>
        <p:nvSpPr>
          <p:cNvPr id="4" name="Slide Number Placeholder 3"/>
          <p:cNvSpPr>
            <a:spLocks noGrp="1"/>
          </p:cNvSpPr>
          <p:nvPr>
            <p:ph type="sldNum" sz="quarter" idx="5"/>
          </p:nvPr>
        </p:nvSpPr>
        <p:spPr/>
        <p:txBody>
          <a:bodyPr/>
          <a:lstStyle/>
          <a:p>
            <a:fld id="{4F033025-7DF9-4D31-9A88-01F75FFA961E}" type="slidenum">
              <a:rPr lang="en-US" smtClean="0"/>
              <a:t>8</a:t>
            </a:fld>
            <a:endParaRPr lang="en-US"/>
          </a:p>
        </p:txBody>
      </p:sp>
    </p:spTree>
    <p:extLst>
      <p:ext uri="{BB962C8B-B14F-4D97-AF65-F5344CB8AC3E}">
        <p14:creationId xmlns:p14="http://schemas.microsoft.com/office/powerpoint/2010/main" val="119109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Social contagion that is gender dysphoria.  COVID hysteria.</a:t>
            </a:r>
          </a:p>
          <a:p>
            <a:r>
              <a:rPr lang="en-US" dirty="0"/>
              <a:t>Technology dupes us into thinking we are God.</a:t>
            </a:r>
          </a:p>
          <a:p>
            <a:r>
              <a:rPr lang="en-US" dirty="0"/>
              <a:t>I love Tucker, but I understand that he along with everyone else needs the outrage.</a:t>
            </a:r>
          </a:p>
          <a:p>
            <a:r>
              <a:rPr lang="en-US" dirty="0"/>
              <a:t>Girls have never been more at risk for suicide</a:t>
            </a:r>
          </a:p>
          <a:p>
            <a:r>
              <a:rPr lang="en-US" dirty="0"/>
              <a:t>Calgary Flames hockey</a:t>
            </a:r>
          </a:p>
          <a:p>
            <a:endParaRPr lang="en-US" dirty="0"/>
          </a:p>
        </p:txBody>
      </p:sp>
      <p:sp>
        <p:nvSpPr>
          <p:cNvPr id="4" name="Slide Number Placeholder 3"/>
          <p:cNvSpPr>
            <a:spLocks noGrp="1"/>
          </p:cNvSpPr>
          <p:nvPr>
            <p:ph type="sldNum" sz="quarter" idx="5"/>
          </p:nvPr>
        </p:nvSpPr>
        <p:spPr/>
        <p:txBody>
          <a:bodyPr/>
          <a:lstStyle/>
          <a:p>
            <a:fld id="{4F033025-7DF9-4D31-9A88-01F75FFA961E}" type="slidenum">
              <a:rPr lang="en-US" smtClean="0"/>
              <a:t>9</a:t>
            </a:fld>
            <a:endParaRPr lang="en-US"/>
          </a:p>
        </p:txBody>
      </p:sp>
    </p:spTree>
    <p:extLst>
      <p:ext uri="{BB962C8B-B14F-4D97-AF65-F5344CB8AC3E}">
        <p14:creationId xmlns:p14="http://schemas.microsoft.com/office/powerpoint/2010/main" val="743874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mind is always thinking.</a:t>
            </a:r>
          </a:p>
          <a:p>
            <a:r>
              <a:rPr lang="en-US" dirty="0"/>
              <a:t>The melodies of the Bible.</a:t>
            </a:r>
          </a:p>
          <a:p>
            <a:r>
              <a:rPr lang="en-US" dirty="0"/>
              <a:t>We might not be Kings, but leaders of families, churches, communities, lights in a dark world.</a:t>
            </a:r>
          </a:p>
          <a:p>
            <a:r>
              <a:rPr lang="en-US" dirty="0"/>
              <a:t>The importance of God’s WORDS.</a:t>
            </a:r>
          </a:p>
        </p:txBody>
      </p:sp>
      <p:sp>
        <p:nvSpPr>
          <p:cNvPr id="4" name="Slide Number Placeholder 3"/>
          <p:cNvSpPr>
            <a:spLocks noGrp="1"/>
          </p:cNvSpPr>
          <p:nvPr>
            <p:ph type="sldNum" sz="quarter" idx="5"/>
          </p:nvPr>
        </p:nvSpPr>
        <p:spPr/>
        <p:txBody>
          <a:bodyPr/>
          <a:lstStyle/>
          <a:p>
            <a:fld id="{4F033025-7DF9-4D31-9A88-01F75FFA961E}" type="slidenum">
              <a:rPr lang="en-US" smtClean="0"/>
              <a:t>10</a:t>
            </a:fld>
            <a:endParaRPr lang="en-US"/>
          </a:p>
        </p:txBody>
      </p:sp>
    </p:spTree>
    <p:extLst>
      <p:ext uri="{BB962C8B-B14F-4D97-AF65-F5344CB8AC3E}">
        <p14:creationId xmlns:p14="http://schemas.microsoft.com/office/powerpoint/2010/main" val="2607006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7D7086-BCAF-4C23-B50A-00C8C4B127B0}" type="datetimeFigureOut">
              <a:rPr lang="en-US" smtClean="0"/>
              <a:t>4/23/2023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1645917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7D7086-BCAF-4C23-B50A-00C8C4B127B0}" type="datetimeFigureOut">
              <a:rPr lang="en-US" smtClean="0"/>
              <a:t>4/23/2023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3077078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7D7086-BCAF-4C23-B50A-00C8C4B127B0}" type="datetimeFigureOut">
              <a:rPr lang="en-US" smtClean="0"/>
              <a:t>4/23/2023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1425741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7D7086-BCAF-4C23-B50A-00C8C4B127B0}" type="datetimeFigureOut">
              <a:rPr lang="en-US" smtClean="0"/>
              <a:t>4/23/2023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AFF27E-2B72-4092-B2C1-2CE61CEC08CB}"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4505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7D7086-BCAF-4C23-B50A-00C8C4B127B0}" type="datetimeFigureOut">
              <a:rPr lang="en-US" smtClean="0"/>
              <a:t>4/23/2023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3608838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27D7086-BCAF-4C23-B50A-00C8C4B127B0}" type="datetimeFigureOut">
              <a:rPr lang="en-US" smtClean="0"/>
              <a:t>4/23/2023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510596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27D7086-BCAF-4C23-B50A-00C8C4B127B0}" type="datetimeFigureOut">
              <a:rPr lang="en-US" smtClean="0"/>
              <a:t>4/23/2023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17863931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7D7086-BCAF-4C23-B50A-00C8C4B127B0}" type="datetimeFigureOut">
              <a:rPr lang="en-US" smtClean="0"/>
              <a:t>4/23/2023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3558409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7D7086-BCAF-4C23-B50A-00C8C4B127B0}" type="datetimeFigureOut">
              <a:rPr lang="en-US" smtClean="0"/>
              <a:t>4/23/2023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2216215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7D7086-BCAF-4C23-B50A-00C8C4B127B0}" type="datetimeFigureOut">
              <a:rPr lang="en-US" smtClean="0"/>
              <a:t>4/23/2023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2804626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7D7086-BCAF-4C23-B50A-00C8C4B127B0}" type="datetimeFigureOut">
              <a:rPr lang="en-US" smtClean="0"/>
              <a:t>4/23/2023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394513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7D7086-BCAF-4C23-B50A-00C8C4B127B0}" type="datetimeFigureOut">
              <a:rPr lang="en-US" smtClean="0"/>
              <a:t>4/23/2023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2128008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7D7086-BCAF-4C23-B50A-00C8C4B127B0}" type="datetimeFigureOut">
              <a:rPr lang="en-US" smtClean="0"/>
              <a:t>4/23/2023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3916541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7D7086-BCAF-4C23-B50A-00C8C4B127B0}" type="datetimeFigureOut">
              <a:rPr lang="en-US" smtClean="0"/>
              <a:t>4/23/2023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909850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D7086-BCAF-4C23-B50A-00C8C4B127B0}" type="datetimeFigureOut">
              <a:rPr lang="en-US" smtClean="0"/>
              <a:t>4/23/2023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1098530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7D7086-BCAF-4C23-B50A-00C8C4B127B0}" type="datetimeFigureOut">
              <a:rPr lang="en-US" smtClean="0"/>
              <a:t>4/23/2023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3000743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7D7086-BCAF-4C23-B50A-00C8C4B127B0}" type="datetimeFigureOut">
              <a:rPr lang="en-US" smtClean="0"/>
              <a:t>4/23/2023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AFF27E-2B72-4092-B2C1-2CE61CEC08CB}" type="slidenum">
              <a:rPr lang="en-US" smtClean="0"/>
              <a:t>‹#›</a:t>
            </a:fld>
            <a:endParaRPr lang="en-US"/>
          </a:p>
        </p:txBody>
      </p:sp>
    </p:spTree>
    <p:extLst>
      <p:ext uri="{BB962C8B-B14F-4D97-AF65-F5344CB8AC3E}">
        <p14:creationId xmlns:p14="http://schemas.microsoft.com/office/powerpoint/2010/main" val="4040859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27D7086-BCAF-4C23-B50A-00C8C4B127B0}" type="datetimeFigureOut">
              <a:rPr lang="en-US" smtClean="0"/>
              <a:t>4/23/2023</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FAFF27E-2B72-4092-B2C1-2CE61CEC08CB}" type="slidenum">
              <a:rPr lang="en-US" smtClean="0"/>
              <a:t>‹#›</a:t>
            </a:fld>
            <a:endParaRPr lang="en-US"/>
          </a:p>
        </p:txBody>
      </p:sp>
    </p:spTree>
    <p:extLst>
      <p:ext uri="{BB962C8B-B14F-4D97-AF65-F5344CB8AC3E}">
        <p14:creationId xmlns:p14="http://schemas.microsoft.com/office/powerpoint/2010/main" val="398308739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337467-104B-B940-2959-D78485AC2F49}"/>
              </a:ext>
            </a:extLst>
          </p:cNvPr>
          <p:cNvSpPr>
            <a:spLocks noGrp="1"/>
          </p:cNvSpPr>
          <p:nvPr>
            <p:ph type="ctrTitle"/>
          </p:nvPr>
        </p:nvSpPr>
        <p:spPr>
          <a:xfrm>
            <a:off x="1524000" y="1122363"/>
            <a:ext cx="9144000" cy="1343519"/>
          </a:xfrm>
        </p:spPr>
        <p:txBody>
          <a:bodyPr>
            <a:normAutofit fontScale="90000"/>
          </a:bodyPr>
          <a:lstStyle/>
          <a:p>
            <a:r>
              <a:rPr lang="en-US" sz="5400" b="1" dirty="0"/>
              <a:t>Anchor Text (Romans 12:1-2)</a:t>
            </a:r>
          </a:p>
        </p:txBody>
      </p:sp>
      <p:sp>
        <p:nvSpPr>
          <p:cNvPr id="3" name="Subtitle 2">
            <a:extLst>
              <a:ext uri="{FF2B5EF4-FFF2-40B4-BE49-F238E27FC236}">
                <a16:creationId xmlns:a16="http://schemas.microsoft.com/office/drawing/2014/main" xmlns="" id="{DAB06BF5-4658-25F6-3F6A-488F0A0E9AD6}"/>
              </a:ext>
            </a:extLst>
          </p:cNvPr>
          <p:cNvSpPr>
            <a:spLocks noGrp="1"/>
          </p:cNvSpPr>
          <p:nvPr>
            <p:ph type="subTitle" idx="1"/>
          </p:nvPr>
        </p:nvSpPr>
        <p:spPr>
          <a:xfrm>
            <a:off x="1524000" y="2720715"/>
            <a:ext cx="9144000" cy="3357796"/>
          </a:xfrm>
        </p:spPr>
        <p:txBody>
          <a:bodyPr>
            <a:normAutofit fontScale="92500" lnSpcReduction="10000"/>
          </a:bodyPr>
          <a:lstStyle/>
          <a:p>
            <a:endParaRPr lang="en-US" dirty="0"/>
          </a:p>
          <a:p>
            <a:endParaRPr lang="en-US" dirty="0"/>
          </a:p>
          <a:p>
            <a:r>
              <a:rPr lang="en-US" dirty="0"/>
              <a:t>“I appeal to you therefore, brothers, by the mercies of God, to present your bodies as a living sacrifice, holy and acceptable to God, which is your spiritual worship.  Do not be conformed to this world, but be transformed by the renewal of your mind, that by testing you may discern what is the will of God, what is good and acceptable and perfect.”</a:t>
            </a:r>
          </a:p>
        </p:txBody>
      </p:sp>
    </p:spTree>
    <p:extLst>
      <p:ext uri="{BB962C8B-B14F-4D97-AF65-F5344CB8AC3E}">
        <p14:creationId xmlns:p14="http://schemas.microsoft.com/office/powerpoint/2010/main" val="2458956843"/>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9FD226-2F12-EA2D-C0C7-66E980A94337}"/>
              </a:ext>
            </a:extLst>
          </p:cNvPr>
          <p:cNvSpPr>
            <a:spLocks noGrp="1"/>
          </p:cNvSpPr>
          <p:nvPr>
            <p:ph type="ctrTitle"/>
          </p:nvPr>
        </p:nvSpPr>
        <p:spPr>
          <a:xfrm>
            <a:off x="1524000" y="673443"/>
            <a:ext cx="9144000" cy="1946189"/>
          </a:xfrm>
        </p:spPr>
        <p:txBody>
          <a:bodyPr>
            <a:normAutofit fontScale="90000"/>
          </a:bodyPr>
          <a:lstStyle/>
          <a:p>
            <a:r>
              <a:rPr lang="en-US" sz="4800" b="1" dirty="0"/>
              <a:t>Transformation by the renewal of the mind (</a:t>
            </a:r>
            <a:r>
              <a:rPr lang="en-US" sz="4800" b="1" dirty="0" err="1"/>
              <a:t>cont</a:t>
            </a:r>
            <a:r>
              <a:rPr lang="en-US" sz="4800" b="1" dirty="0"/>
              <a:t>)</a:t>
            </a:r>
            <a:endParaRPr lang="en-US" sz="4800" dirty="0"/>
          </a:p>
        </p:txBody>
      </p:sp>
      <p:sp>
        <p:nvSpPr>
          <p:cNvPr id="3" name="Subtitle 2">
            <a:extLst>
              <a:ext uri="{FF2B5EF4-FFF2-40B4-BE49-F238E27FC236}">
                <a16:creationId xmlns:a16="http://schemas.microsoft.com/office/drawing/2014/main" xmlns="" id="{A7D3F69C-C96C-3A01-3A58-6DC3311AF2AC}"/>
              </a:ext>
            </a:extLst>
          </p:cNvPr>
          <p:cNvSpPr>
            <a:spLocks noGrp="1"/>
          </p:cNvSpPr>
          <p:nvPr>
            <p:ph type="subTitle" idx="1"/>
          </p:nvPr>
        </p:nvSpPr>
        <p:spPr>
          <a:xfrm>
            <a:off x="1524000" y="2619632"/>
            <a:ext cx="9144000" cy="3490784"/>
          </a:xfrm>
        </p:spPr>
        <p:txBody>
          <a:bodyPr>
            <a:normAutofit fontScale="70000" lnSpcReduction="20000"/>
          </a:bodyPr>
          <a:lstStyle/>
          <a:p>
            <a:pPr marL="342900" indent="-342900" algn="l">
              <a:buFont typeface="Arial" panose="020B0604020202020204" pitchFamily="34" charset="0"/>
              <a:buChar char="•"/>
            </a:pPr>
            <a:r>
              <a:rPr lang="en-US" dirty="0"/>
              <a:t>What are you filling your mind with?</a:t>
            </a:r>
          </a:p>
          <a:p>
            <a:pPr marL="800100" lvl="1" indent="-342900" algn="l">
              <a:buFont typeface="Arial" panose="020B0604020202020204" pitchFamily="34" charset="0"/>
              <a:buChar char="•"/>
            </a:pPr>
            <a:r>
              <a:rPr lang="en-US" dirty="0"/>
              <a:t>We spend a lot of time emptying our mind and not enough time filling our mind.</a:t>
            </a:r>
          </a:p>
          <a:p>
            <a:pPr marL="800100" lvl="1" indent="-342900" algn="l">
              <a:buFont typeface="Arial" panose="020B0604020202020204" pitchFamily="34" charset="0"/>
              <a:buChar char="•"/>
            </a:pPr>
            <a:r>
              <a:rPr lang="en-US" dirty="0"/>
              <a:t>We have been conditioned against memorization.</a:t>
            </a:r>
          </a:p>
          <a:p>
            <a:pPr marL="800100" lvl="1" indent="-342900" algn="l">
              <a:buFont typeface="Arial" panose="020B0604020202020204" pitchFamily="34" charset="0"/>
              <a:buChar char="•"/>
            </a:pPr>
            <a:r>
              <a:rPr lang="en-US" dirty="0"/>
              <a:t>When you are cut what do you bleed.</a:t>
            </a:r>
          </a:p>
          <a:p>
            <a:pPr marL="342900" indent="-342900" algn="l">
              <a:buFont typeface="Arial" panose="020B0604020202020204" pitchFamily="34" charset="0"/>
              <a:buChar char="•"/>
            </a:pPr>
            <a:r>
              <a:rPr lang="en-US" dirty="0"/>
              <a:t>John 15:7 – If you abide in me, and </a:t>
            </a:r>
            <a:r>
              <a:rPr lang="en-US" b="1" dirty="0"/>
              <a:t>my words abide in you</a:t>
            </a:r>
            <a:r>
              <a:rPr lang="en-US" dirty="0"/>
              <a:t>, ask whatever you wish, and it will be done for you.</a:t>
            </a:r>
          </a:p>
          <a:p>
            <a:pPr marL="342900" indent="-342900" algn="l">
              <a:buFont typeface="Arial" panose="020B0604020202020204" pitchFamily="34" charset="0"/>
              <a:buChar char="•"/>
            </a:pPr>
            <a:r>
              <a:rPr lang="en-US" dirty="0" err="1"/>
              <a:t>Dueteronomy</a:t>
            </a:r>
            <a:r>
              <a:rPr lang="en-US" dirty="0"/>
              <a:t> 17: 18-19 – And when he sits on the throne of his kingdom he shall write for himself in a book a copy of this law, approved by the Levitical priests.  And it shall be with him and he shall read it in all the days of his life, that he may learn to fear the Lord his God </a:t>
            </a:r>
            <a:r>
              <a:rPr lang="en-US" b="1" dirty="0"/>
              <a:t>by keeping all the words of his law</a:t>
            </a:r>
            <a:r>
              <a:rPr lang="en-US" dirty="0"/>
              <a:t> and these statutes, and doing them.</a:t>
            </a:r>
          </a:p>
          <a:p>
            <a:pPr algn="l"/>
            <a:endParaRPr lang="en-US" dirty="0"/>
          </a:p>
        </p:txBody>
      </p:sp>
    </p:spTree>
    <p:extLst>
      <p:ext uri="{BB962C8B-B14F-4D97-AF65-F5344CB8AC3E}">
        <p14:creationId xmlns:p14="http://schemas.microsoft.com/office/powerpoint/2010/main" val="30819479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3B51CA-A661-1EFB-D8FD-B289791AFBCB}"/>
              </a:ext>
            </a:extLst>
          </p:cNvPr>
          <p:cNvSpPr>
            <a:spLocks noGrp="1"/>
          </p:cNvSpPr>
          <p:nvPr>
            <p:ph type="ctrTitle"/>
          </p:nvPr>
        </p:nvSpPr>
        <p:spPr>
          <a:xfrm>
            <a:off x="1524000" y="1122363"/>
            <a:ext cx="9144000" cy="941215"/>
          </a:xfrm>
        </p:spPr>
        <p:txBody>
          <a:bodyPr>
            <a:normAutofit fontScale="90000"/>
          </a:bodyPr>
          <a:lstStyle/>
          <a:p>
            <a:r>
              <a:rPr lang="en-US" sz="4800" b="1" dirty="0"/>
              <a:t>Transformed Mind - Discernment</a:t>
            </a:r>
          </a:p>
        </p:txBody>
      </p:sp>
      <p:sp>
        <p:nvSpPr>
          <p:cNvPr id="3" name="Subtitle 2">
            <a:extLst>
              <a:ext uri="{FF2B5EF4-FFF2-40B4-BE49-F238E27FC236}">
                <a16:creationId xmlns:a16="http://schemas.microsoft.com/office/drawing/2014/main" xmlns="" id="{7E23E160-E636-1EAF-FA13-68A45C7E8894}"/>
              </a:ext>
            </a:extLst>
          </p:cNvPr>
          <p:cNvSpPr>
            <a:spLocks noGrp="1"/>
          </p:cNvSpPr>
          <p:nvPr>
            <p:ph type="subTitle" idx="1"/>
          </p:nvPr>
        </p:nvSpPr>
        <p:spPr>
          <a:xfrm>
            <a:off x="1524000" y="2298357"/>
            <a:ext cx="9144000" cy="2959443"/>
          </a:xfrm>
        </p:spPr>
        <p:txBody>
          <a:bodyPr>
            <a:normAutofit fontScale="92500" lnSpcReduction="10000"/>
          </a:bodyPr>
          <a:lstStyle/>
          <a:p>
            <a:pPr marL="342900" indent="-342900" algn="l">
              <a:buFont typeface="Arial" panose="020B0604020202020204" pitchFamily="34" charset="0"/>
              <a:buChar char="•"/>
            </a:pPr>
            <a:r>
              <a:rPr lang="en-US" dirty="0"/>
              <a:t>God leads through multiple ways.</a:t>
            </a:r>
          </a:p>
          <a:p>
            <a:pPr marL="342900" indent="-342900" algn="l">
              <a:buFont typeface="Arial" panose="020B0604020202020204" pitchFamily="34" charset="0"/>
              <a:buChar char="•"/>
            </a:pPr>
            <a:r>
              <a:rPr lang="en-US" dirty="0"/>
              <a:t>The Spirit of God can be elusive and difficult to be certain of in a broken world.</a:t>
            </a:r>
          </a:p>
          <a:p>
            <a:pPr marL="914400" lvl="1" indent="-457200" algn="l">
              <a:buFont typeface="+mj-lt"/>
              <a:buAutoNum type="arabicPeriod"/>
            </a:pPr>
            <a:r>
              <a:rPr lang="en-US" dirty="0"/>
              <a:t>The Word</a:t>
            </a:r>
          </a:p>
          <a:p>
            <a:pPr marL="914400" lvl="1" indent="-457200" algn="l">
              <a:buFont typeface="+mj-lt"/>
              <a:buAutoNum type="arabicPeriod"/>
            </a:pPr>
            <a:r>
              <a:rPr lang="en-US" dirty="0"/>
              <a:t>The Church Community</a:t>
            </a:r>
          </a:p>
          <a:p>
            <a:pPr marL="914400" lvl="1" indent="-457200" algn="l">
              <a:buFont typeface="+mj-lt"/>
              <a:buAutoNum type="arabicPeriod"/>
            </a:pPr>
            <a:r>
              <a:rPr lang="en-US" dirty="0"/>
              <a:t>Prayer – Holy Spirit amplification</a:t>
            </a:r>
          </a:p>
          <a:p>
            <a:pPr marL="914400" lvl="1" indent="-457200" algn="l">
              <a:buFont typeface="+mj-lt"/>
              <a:buAutoNum type="arabicPeriod"/>
            </a:pPr>
            <a:r>
              <a:rPr lang="en-US" dirty="0"/>
              <a:t>Circumstances – opening and closing of doors</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28246410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93400D-9F09-E090-F4C4-03B38898B889}"/>
              </a:ext>
            </a:extLst>
          </p:cNvPr>
          <p:cNvSpPr>
            <a:spLocks noGrp="1"/>
          </p:cNvSpPr>
          <p:nvPr>
            <p:ph type="ctrTitle"/>
          </p:nvPr>
        </p:nvSpPr>
        <p:spPr>
          <a:xfrm>
            <a:off x="1524000" y="976185"/>
            <a:ext cx="9144000" cy="902042"/>
          </a:xfrm>
        </p:spPr>
        <p:txBody>
          <a:bodyPr>
            <a:noAutofit/>
          </a:bodyPr>
          <a:lstStyle/>
          <a:p>
            <a:r>
              <a:rPr lang="en-US" sz="4400" b="1" dirty="0"/>
              <a:t>Transformed Mind – Discernment (</a:t>
            </a:r>
            <a:r>
              <a:rPr lang="en-US" sz="4400" b="1" dirty="0" err="1"/>
              <a:t>cont</a:t>
            </a:r>
            <a:r>
              <a:rPr lang="en-US" sz="4400" b="1" dirty="0"/>
              <a:t>)</a:t>
            </a:r>
            <a:endParaRPr lang="en-US" sz="4400" dirty="0"/>
          </a:p>
        </p:txBody>
      </p:sp>
      <p:sp>
        <p:nvSpPr>
          <p:cNvPr id="3" name="Subtitle 2">
            <a:extLst>
              <a:ext uri="{FF2B5EF4-FFF2-40B4-BE49-F238E27FC236}">
                <a16:creationId xmlns:a16="http://schemas.microsoft.com/office/drawing/2014/main" xmlns="" id="{B6CFB941-F389-74BC-59D2-09010B2D0153}"/>
              </a:ext>
            </a:extLst>
          </p:cNvPr>
          <p:cNvSpPr>
            <a:spLocks noGrp="1"/>
          </p:cNvSpPr>
          <p:nvPr>
            <p:ph type="subTitle" idx="1"/>
          </p:nvPr>
        </p:nvSpPr>
        <p:spPr>
          <a:xfrm>
            <a:off x="1524000" y="2150076"/>
            <a:ext cx="9144000" cy="3441356"/>
          </a:xfrm>
        </p:spPr>
        <p:txBody>
          <a:bodyPr>
            <a:normAutofit fontScale="85000" lnSpcReduction="20000"/>
          </a:bodyPr>
          <a:lstStyle/>
          <a:p>
            <a:pPr marL="342900" indent="-342900" algn="l">
              <a:buFont typeface="Arial" panose="020B0604020202020204" pitchFamily="34" charset="0"/>
              <a:buChar char="•"/>
            </a:pPr>
            <a:r>
              <a:rPr lang="en-US" dirty="0"/>
              <a:t>The Word</a:t>
            </a:r>
          </a:p>
          <a:p>
            <a:pPr marL="800100" lvl="1" indent="-342900" algn="l">
              <a:buFont typeface="Arial" panose="020B0604020202020204" pitchFamily="34" charset="0"/>
              <a:buChar char="•"/>
            </a:pPr>
            <a:r>
              <a:rPr lang="en-US" dirty="0"/>
              <a:t>History </a:t>
            </a:r>
          </a:p>
          <a:p>
            <a:pPr marL="1257300" lvl="2" indent="-342900" algn="l">
              <a:buFont typeface="Arial" panose="020B0604020202020204" pitchFamily="34" charset="0"/>
              <a:buChar char="•"/>
            </a:pPr>
            <a:r>
              <a:rPr lang="en-US" dirty="0"/>
              <a:t>Egypt – Assyrians – Babylon – Persians – Greek – Romans.</a:t>
            </a:r>
          </a:p>
          <a:p>
            <a:pPr marL="1714500" lvl="3" indent="-342900" algn="l">
              <a:buFont typeface="Arial" panose="020B0604020202020204" pitchFamily="34" charset="0"/>
              <a:buChar char="•"/>
            </a:pPr>
            <a:r>
              <a:rPr lang="en-US" dirty="0"/>
              <a:t>Military, secular sorcerers, political, courts.</a:t>
            </a:r>
          </a:p>
          <a:p>
            <a:pPr marL="800100" lvl="1" indent="-342900" algn="l">
              <a:buFont typeface="Arial" panose="020B0604020202020204" pitchFamily="34" charset="0"/>
              <a:buChar char="•"/>
            </a:pPr>
            <a:r>
              <a:rPr lang="en-US" dirty="0"/>
              <a:t>Suspense</a:t>
            </a:r>
          </a:p>
          <a:p>
            <a:pPr marL="1257300" lvl="2" indent="-342900" algn="l">
              <a:buFont typeface="Arial" panose="020B0604020202020204" pitchFamily="34" charset="0"/>
              <a:buChar char="•"/>
            </a:pPr>
            <a:r>
              <a:rPr lang="en-US" dirty="0"/>
              <a:t>Melodies or rhythms of the Bible. </a:t>
            </a:r>
          </a:p>
          <a:p>
            <a:pPr marL="1714500" lvl="3" indent="-342900" algn="l">
              <a:buFont typeface="Arial" panose="020B0604020202020204" pitchFamily="34" charset="0"/>
              <a:buChar char="•"/>
            </a:pPr>
            <a:r>
              <a:rPr lang="en-US" dirty="0"/>
              <a:t>Creation/De-creation, image of God, parallel language, foreshadowing.</a:t>
            </a:r>
          </a:p>
          <a:p>
            <a:pPr marL="800100" lvl="1" indent="-342900" algn="l">
              <a:buFont typeface="Arial" panose="020B0604020202020204" pitchFamily="34" charset="0"/>
              <a:buChar char="•"/>
            </a:pPr>
            <a:r>
              <a:rPr lang="en-US" dirty="0"/>
              <a:t> The Beauty of the Law</a:t>
            </a:r>
          </a:p>
          <a:p>
            <a:pPr marL="1257300" lvl="2" indent="-342900" algn="l">
              <a:buFont typeface="Arial" panose="020B0604020202020204" pitchFamily="34" charset="0"/>
              <a:buChar char="•"/>
            </a:pPr>
            <a:r>
              <a:rPr lang="en-US" dirty="0"/>
              <a:t>Wisdom of the Torah.</a:t>
            </a:r>
          </a:p>
          <a:p>
            <a:pPr marL="800100" lvl="1" indent="-342900" algn="l">
              <a:buFont typeface="Arial" panose="020B0604020202020204" pitchFamily="34" charset="0"/>
              <a:buChar char="•"/>
            </a:pPr>
            <a:r>
              <a:rPr lang="en-US" dirty="0"/>
              <a:t>The Life of Jesus</a:t>
            </a:r>
          </a:p>
          <a:p>
            <a:pPr marL="1257300" lvl="2" indent="-342900" algn="l">
              <a:buFont typeface="Arial" panose="020B0604020202020204" pitchFamily="34" charset="0"/>
              <a:buChar char="•"/>
            </a:pPr>
            <a:r>
              <a:rPr lang="en-US" dirty="0"/>
              <a:t>The upside/down Kingdom of God requires mediation not skimming.</a:t>
            </a:r>
          </a:p>
        </p:txBody>
      </p:sp>
    </p:spTree>
    <p:extLst>
      <p:ext uri="{BB962C8B-B14F-4D97-AF65-F5344CB8AC3E}">
        <p14:creationId xmlns:p14="http://schemas.microsoft.com/office/powerpoint/2010/main" val="38069883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4E36E4-32C3-2F97-2EF3-0433713EB291}"/>
              </a:ext>
            </a:extLst>
          </p:cNvPr>
          <p:cNvSpPr>
            <a:spLocks noGrp="1"/>
          </p:cNvSpPr>
          <p:nvPr>
            <p:ph type="ctrTitle"/>
          </p:nvPr>
        </p:nvSpPr>
        <p:spPr>
          <a:xfrm>
            <a:off x="1524000" y="741405"/>
            <a:ext cx="9144000" cy="1458098"/>
          </a:xfrm>
        </p:spPr>
        <p:txBody>
          <a:bodyPr>
            <a:normAutofit/>
          </a:bodyPr>
          <a:lstStyle/>
          <a:p>
            <a:r>
              <a:rPr lang="en-US" sz="4800" b="1" dirty="0"/>
              <a:t>Transformed Mind – Discernment (</a:t>
            </a:r>
            <a:r>
              <a:rPr lang="en-US" sz="4800" b="1" dirty="0" err="1"/>
              <a:t>cont</a:t>
            </a:r>
            <a:r>
              <a:rPr lang="en-US" sz="4800" b="1" dirty="0"/>
              <a:t>)</a:t>
            </a:r>
          </a:p>
        </p:txBody>
      </p:sp>
      <p:sp>
        <p:nvSpPr>
          <p:cNvPr id="3" name="Subtitle 2">
            <a:extLst>
              <a:ext uri="{FF2B5EF4-FFF2-40B4-BE49-F238E27FC236}">
                <a16:creationId xmlns:a16="http://schemas.microsoft.com/office/drawing/2014/main" xmlns="" id="{C6313417-B425-FD2E-F2B1-FB590AF9C97A}"/>
              </a:ext>
            </a:extLst>
          </p:cNvPr>
          <p:cNvSpPr>
            <a:spLocks noGrp="1"/>
          </p:cNvSpPr>
          <p:nvPr>
            <p:ph type="subTitle" idx="1"/>
          </p:nvPr>
        </p:nvSpPr>
        <p:spPr>
          <a:xfrm>
            <a:off x="1524000" y="2372497"/>
            <a:ext cx="9144000" cy="2885303"/>
          </a:xfrm>
        </p:spPr>
        <p:txBody>
          <a:bodyPr/>
          <a:lstStyle/>
          <a:p>
            <a:pPr marL="342900" indent="-342900" algn="l">
              <a:buFont typeface="Arial" panose="020B0604020202020204" pitchFamily="34" charset="0"/>
              <a:buChar char="•"/>
            </a:pPr>
            <a:r>
              <a:rPr lang="en-US" dirty="0"/>
              <a:t>The Church</a:t>
            </a:r>
          </a:p>
          <a:p>
            <a:pPr marL="800100" lvl="1" indent="-342900" algn="l">
              <a:buFont typeface="Arial" panose="020B0604020202020204" pitchFamily="34" charset="0"/>
              <a:buChar char="•"/>
            </a:pPr>
            <a:r>
              <a:rPr lang="en-US" dirty="0"/>
              <a:t>Who is your Paul and Timothy, your Elizabeth and Mary Magdalene?</a:t>
            </a:r>
          </a:p>
          <a:p>
            <a:pPr marL="800100" lvl="1" indent="-342900" algn="l">
              <a:buFont typeface="Arial" panose="020B0604020202020204" pitchFamily="34" charset="0"/>
              <a:buChar char="•"/>
            </a:pPr>
            <a:r>
              <a:rPr lang="en-US" dirty="0"/>
              <a:t>The secular appreciation of the mentor/mentee relationship.</a:t>
            </a:r>
          </a:p>
          <a:p>
            <a:pPr marL="800100" lvl="1" indent="-342900" algn="l">
              <a:buFont typeface="Arial" panose="020B0604020202020204" pitchFamily="34" charset="0"/>
              <a:buChar char="•"/>
            </a:pPr>
            <a:r>
              <a:rPr lang="en-US" dirty="0"/>
              <a:t>Words spoken into situations from believers.</a:t>
            </a:r>
          </a:p>
          <a:p>
            <a:pPr marL="800100" lvl="1" indent="-342900" algn="l">
              <a:buFont typeface="Arial" panose="020B0604020202020204" pitchFamily="34" charset="0"/>
              <a:buChar char="•"/>
            </a:pPr>
            <a:r>
              <a:rPr lang="en-US" dirty="0"/>
              <a:t>Boldness in this area.</a:t>
            </a:r>
          </a:p>
          <a:p>
            <a:pPr marL="800100" lvl="1" indent="-342900" algn="l">
              <a:buFont typeface="Arial" panose="020B0604020202020204" pitchFamily="34" charset="0"/>
              <a:buChar char="•"/>
            </a:pPr>
            <a:r>
              <a:rPr lang="en-US" dirty="0"/>
              <a:t>Teachable Spirit.</a:t>
            </a:r>
          </a:p>
        </p:txBody>
      </p:sp>
    </p:spTree>
    <p:extLst>
      <p:ext uri="{BB962C8B-B14F-4D97-AF65-F5344CB8AC3E}">
        <p14:creationId xmlns:p14="http://schemas.microsoft.com/office/powerpoint/2010/main" val="13127631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05E3C8-2328-40CA-A36F-23B3F839BAC6}"/>
              </a:ext>
            </a:extLst>
          </p:cNvPr>
          <p:cNvSpPr>
            <a:spLocks noGrp="1"/>
          </p:cNvSpPr>
          <p:nvPr>
            <p:ph type="ctrTitle"/>
          </p:nvPr>
        </p:nvSpPr>
        <p:spPr>
          <a:xfrm>
            <a:off x="1524000" y="716692"/>
            <a:ext cx="9144000" cy="1309815"/>
          </a:xfrm>
        </p:spPr>
        <p:txBody>
          <a:bodyPr>
            <a:noAutofit/>
          </a:bodyPr>
          <a:lstStyle/>
          <a:p>
            <a:r>
              <a:rPr lang="en-US" sz="4800" b="1" dirty="0"/>
              <a:t>Transformed Mind – Discernment (</a:t>
            </a:r>
            <a:r>
              <a:rPr lang="en-US" sz="4800" b="1" dirty="0" err="1"/>
              <a:t>cont</a:t>
            </a:r>
            <a:r>
              <a:rPr lang="en-US" sz="4800" b="1" dirty="0"/>
              <a:t>)</a:t>
            </a:r>
            <a:endParaRPr lang="en-US" sz="4800" dirty="0"/>
          </a:p>
        </p:txBody>
      </p:sp>
      <p:sp>
        <p:nvSpPr>
          <p:cNvPr id="3" name="Subtitle 2">
            <a:extLst>
              <a:ext uri="{FF2B5EF4-FFF2-40B4-BE49-F238E27FC236}">
                <a16:creationId xmlns:a16="http://schemas.microsoft.com/office/drawing/2014/main" xmlns="" id="{4C7F1B2C-AAE2-C42B-7721-3791B7557B93}"/>
              </a:ext>
            </a:extLst>
          </p:cNvPr>
          <p:cNvSpPr>
            <a:spLocks noGrp="1"/>
          </p:cNvSpPr>
          <p:nvPr>
            <p:ph type="subTitle" idx="1"/>
          </p:nvPr>
        </p:nvSpPr>
        <p:spPr>
          <a:xfrm>
            <a:off x="1524000" y="2557849"/>
            <a:ext cx="9144000" cy="2699951"/>
          </a:xfrm>
        </p:spPr>
        <p:txBody>
          <a:bodyPr/>
          <a:lstStyle/>
          <a:p>
            <a:pPr marL="342900" indent="-342900" algn="l">
              <a:buFont typeface="Arial" panose="020B0604020202020204" pitchFamily="34" charset="0"/>
              <a:buChar char="•"/>
            </a:pPr>
            <a:r>
              <a:rPr lang="en-US" dirty="0"/>
              <a:t>Prayer</a:t>
            </a:r>
          </a:p>
          <a:p>
            <a:pPr marL="800100" lvl="1" indent="-342900" algn="l">
              <a:buFont typeface="Arial" panose="020B0604020202020204" pitchFamily="34" charset="0"/>
              <a:buChar char="•"/>
            </a:pPr>
            <a:r>
              <a:rPr lang="en-US" dirty="0"/>
              <a:t>Asking for discernment and more of the Holy Spirit.</a:t>
            </a:r>
          </a:p>
          <a:p>
            <a:pPr marL="800100" lvl="1" indent="-342900" algn="l">
              <a:buFont typeface="Arial" panose="020B0604020202020204" pitchFamily="34" charset="0"/>
              <a:buChar char="•"/>
            </a:pPr>
            <a:r>
              <a:rPr lang="en-US" dirty="0"/>
              <a:t>Ministry of assurance that you belong to him, are his child, and that he loves you leads to the ability to live with certain hope.</a:t>
            </a:r>
          </a:p>
          <a:p>
            <a:pPr marL="800100" lvl="1" indent="-342900" algn="l">
              <a:buFont typeface="Arial" panose="020B0604020202020204" pitchFamily="34" charset="0"/>
              <a:buChar char="•"/>
            </a:pPr>
            <a:r>
              <a:rPr lang="en-US" dirty="0"/>
              <a:t>Ministry of sanctification – destroying the motivation to sin.</a:t>
            </a:r>
          </a:p>
          <a:p>
            <a:pPr marL="800100" lvl="1" indent="-342900" algn="l">
              <a:buFont typeface="Arial" panose="020B0604020202020204" pitchFamily="34" charset="0"/>
              <a:buChar char="•"/>
            </a:pPr>
            <a:r>
              <a:rPr lang="en-US" dirty="0"/>
              <a:t>Daily prayer to “experience God”.</a:t>
            </a:r>
          </a:p>
        </p:txBody>
      </p:sp>
    </p:spTree>
    <p:extLst>
      <p:ext uri="{BB962C8B-B14F-4D97-AF65-F5344CB8AC3E}">
        <p14:creationId xmlns:p14="http://schemas.microsoft.com/office/powerpoint/2010/main" val="38827511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2915BA-EAD0-40D0-E50B-DE5882E8820B}"/>
              </a:ext>
            </a:extLst>
          </p:cNvPr>
          <p:cNvSpPr>
            <a:spLocks noGrp="1"/>
          </p:cNvSpPr>
          <p:nvPr>
            <p:ph type="ctrTitle"/>
          </p:nvPr>
        </p:nvSpPr>
        <p:spPr>
          <a:xfrm>
            <a:off x="1524000" y="803189"/>
            <a:ext cx="9144000" cy="1550773"/>
          </a:xfrm>
        </p:spPr>
        <p:txBody>
          <a:bodyPr>
            <a:normAutofit fontScale="90000"/>
          </a:bodyPr>
          <a:lstStyle/>
          <a:p>
            <a:r>
              <a:rPr lang="en-US" sz="6000" b="1" dirty="0"/>
              <a:t>Transformed Mind – Discernment (</a:t>
            </a:r>
            <a:r>
              <a:rPr lang="en-US" sz="6000" b="1" dirty="0" err="1"/>
              <a:t>cont</a:t>
            </a:r>
            <a:r>
              <a:rPr lang="en-US" sz="6000" b="1" dirty="0"/>
              <a:t>)</a:t>
            </a:r>
            <a:endParaRPr lang="en-US" dirty="0"/>
          </a:p>
        </p:txBody>
      </p:sp>
      <p:sp>
        <p:nvSpPr>
          <p:cNvPr id="3" name="Subtitle 2">
            <a:extLst>
              <a:ext uri="{FF2B5EF4-FFF2-40B4-BE49-F238E27FC236}">
                <a16:creationId xmlns:a16="http://schemas.microsoft.com/office/drawing/2014/main" xmlns="" id="{E536C479-CE81-6F65-6AD7-A93940C81D89}"/>
              </a:ext>
            </a:extLst>
          </p:cNvPr>
          <p:cNvSpPr>
            <a:spLocks noGrp="1"/>
          </p:cNvSpPr>
          <p:nvPr>
            <p:ph type="subTitle" idx="1"/>
          </p:nvPr>
        </p:nvSpPr>
        <p:spPr>
          <a:xfrm>
            <a:off x="1524000" y="2860589"/>
            <a:ext cx="9144000" cy="2397211"/>
          </a:xfrm>
        </p:spPr>
        <p:txBody>
          <a:bodyPr/>
          <a:lstStyle/>
          <a:p>
            <a:pPr marL="342900" indent="-342900" algn="l">
              <a:buFont typeface="Arial" panose="020B0604020202020204" pitchFamily="34" charset="0"/>
              <a:buChar char="•"/>
            </a:pPr>
            <a:r>
              <a:rPr lang="en-US" dirty="0"/>
              <a:t>Circumstances</a:t>
            </a:r>
          </a:p>
          <a:p>
            <a:pPr marL="800100" lvl="1" indent="-342900" algn="l">
              <a:buFont typeface="Arial" panose="020B0604020202020204" pitchFamily="34" charset="0"/>
              <a:buChar char="•"/>
            </a:pPr>
            <a:r>
              <a:rPr lang="en-US" dirty="0"/>
              <a:t>Walking through open doors and re-evaluating closed doors.</a:t>
            </a:r>
          </a:p>
          <a:p>
            <a:pPr marL="800100" lvl="1" indent="-342900" algn="l">
              <a:buFont typeface="Arial" panose="020B0604020202020204" pitchFamily="34" charset="0"/>
              <a:buChar char="•"/>
            </a:pPr>
            <a:r>
              <a:rPr lang="en-US" dirty="0"/>
              <a:t>God will often re-direct us even when we think we are following his will and Holy Spirit leadings.</a:t>
            </a:r>
          </a:p>
          <a:p>
            <a:pPr marL="800100" lvl="1" indent="-342900" algn="l">
              <a:buFont typeface="Arial" panose="020B0604020202020204" pitchFamily="34" charset="0"/>
              <a:buChar char="•"/>
            </a:pPr>
            <a:r>
              <a:rPr lang="en-US" dirty="0"/>
              <a:t>JD Greer example of adoption.</a:t>
            </a:r>
          </a:p>
        </p:txBody>
      </p:sp>
    </p:spTree>
    <p:extLst>
      <p:ext uri="{BB962C8B-B14F-4D97-AF65-F5344CB8AC3E}">
        <p14:creationId xmlns:p14="http://schemas.microsoft.com/office/powerpoint/2010/main" val="235241140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391C8D-B46A-0685-8866-DCCE4D3A465F}"/>
              </a:ext>
            </a:extLst>
          </p:cNvPr>
          <p:cNvSpPr>
            <a:spLocks noGrp="1"/>
          </p:cNvSpPr>
          <p:nvPr>
            <p:ph type="ctrTitle"/>
          </p:nvPr>
        </p:nvSpPr>
        <p:spPr>
          <a:xfrm>
            <a:off x="1524000" y="1122363"/>
            <a:ext cx="9144000" cy="1225421"/>
          </a:xfrm>
        </p:spPr>
        <p:txBody>
          <a:bodyPr/>
          <a:lstStyle/>
          <a:p>
            <a:r>
              <a:rPr lang="en-US" b="1" dirty="0"/>
              <a:t>Conclusion</a:t>
            </a:r>
          </a:p>
        </p:txBody>
      </p:sp>
      <p:sp>
        <p:nvSpPr>
          <p:cNvPr id="3" name="Subtitle 2">
            <a:extLst>
              <a:ext uri="{FF2B5EF4-FFF2-40B4-BE49-F238E27FC236}">
                <a16:creationId xmlns:a16="http://schemas.microsoft.com/office/drawing/2014/main" xmlns="" id="{23E258FE-EFAD-1413-8341-6D661EEF3740}"/>
              </a:ext>
            </a:extLst>
          </p:cNvPr>
          <p:cNvSpPr>
            <a:spLocks noGrp="1"/>
          </p:cNvSpPr>
          <p:nvPr>
            <p:ph type="subTitle" idx="1"/>
          </p:nvPr>
        </p:nvSpPr>
        <p:spPr>
          <a:xfrm>
            <a:off x="1524000" y="2428103"/>
            <a:ext cx="9144000" cy="2829697"/>
          </a:xfrm>
        </p:spPr>
        <p:txBody>
          <a:bodyPr>
            <a:normAutofit fontScale="92500"/>
          </a:bodyPr>
          <a:lstStyle/>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Presenting my body (body, soul, and mind) as a living sacrifice for the one who gave up perfect union with the Father for me involves the daily watchfulness and intentional filling of my mind to discern his will while living in a broken world where the currency is lies.</a:t>
            </a:r>
          </a:p>
        </p:txBody>
      </p:sp>
    </p:spTree>
    <p:extLst>
      <p:ext uri="{BB962C8B-B14F-4D97-AF65-F5344CB8AC3E}">
        <p14:creationId xmlns:p14="http://schemas.microsoft.com/office/powerpoint/2010/main" val="8838072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EE4472-50DD-8A82-E806-A69A47337E0F}"/>
              </a:ext>
            </a:extLst>
          </p:cNvPr>
          <p:cNvSpPr>
            <a:spLocks noGrp="1"/>
          </p:cNvSpPr>
          <p:nvPr>
            <p:ph type="ctrTitle"/>
          </p:nvPr>
        </p:nvSpPr>
        <p:spPr>
          <a:xfrm>
            <a:off x="1524000" y="1122363"/>
            <a:ext cx="9144000" cy="1101853"/>
          </a:xfrm>
        </p:spPr>
        <p:txBody>
          <a:bodyPr/>
          <a:lstStyle/>
          <a:p>
            <a:r>
              <a:rPr lang="en-US" b="1" dirty="0"/>
              <a:t>Road Map</a:t>
            </a:r>
          </a:p>
        </p:txBody>
      </p:sp>
      <p:sp>
        <p:nvSpPr>
          <p:cNvPr id="3" name="Subtitle 2">
            <a:extLst>
              <a:ext uri="{FF2B5EF4-FFF2-40B4-BE49-F238E27FC236}">
                <a16:creationId xmlns:a16="http://schemas.microsoft.com/office/drawing/2014/main" xmlns="" id="{28366CA8-A161-B1BA-6D60-22E51DCE11DC}"/>
              </a:ext>
            </a:extLst>
          </p:cNvPr>
          <p:cNvSpPr>
            <a:spLocks noGrp="1"/>
          </p:cNvSpPr>
          <p:nvPr>
            <p:ph type="subTitle" idx="1"/>
          </p:nvPr>
        </p:nvSpPr>
        <p:spPr>
          <a:xfrm>
            <a:off x="1524000" y="2292177"/>
            <a:ext cx="9144000" cy="3175687"/>
          </a:xfrm>
        </p:spPr>
        <p:txBody>
          <a:bodyPr>
            <a:normAutofit fontScale="92500" lnSpcReduction="10000"/>
          </a:bodyPr>
          <a:lstStyle/>
          <a:p>
            <a:pPr marL="457200" indent="-457200" algn="l">
              <a:buAutoNum type="arabicPeriod"/>
            </a:pPr>
            <a:r>
              <a:rPr lang="en-US" b="1" dirty="0"/>
              <a:t>Conforming to the World </a:t>
            </a:r>
            <a:r>
              <a:rPr lang="en-US" dirty="0"/>
              <a:t>– Why does Paul issue this warning.</a:t>
            </a:r>
          </a:p>
          <a:p>
            <a:pPr marL="457200" indent="-457200" algn="l">
              <a:buAutoNum type="arabicPeriod"/>
            </a:pPr>
            <a:r>
              <a:rPr lang="en-US" b="1" dirty="0"/>
              <a:t>Transformation by the renewal of the mind </a:t>
            </a:r>
            <a:r>
              <a:rPr lang="en-US" dirty="0"/>
              <a:t>– What does this mean, why is it important, and what does it look like.</a:t>
            </a:r>
          </a:p>
          <a:p>
            <a:pPr marL="457200" indent="-457200" algn="l">
              <a:buAutoNum type="arabicPeriod"/>
            </a:pPr>
            <a:r>
              <a:rPr lang="en-US" b="1" dirty="0"/>
              <a:t>Transformed mind </a:t>
            </a:r>
            <a:r>
              <a:rPr lang="en-US" dirty="0"/>
              <a:t>– How that leads to the ability to “test” and discernment.</a:t>
            </a:r>
          </a:p>
          <a:p>
            <a:pPr algn="l"/>
            <a:r>
              <a:rPr lang="en-US" b="1" dirty="0"/>
              <a:t>Ultimate Goal </a:t>
            </a:r>
            <a:r>
              <a:rPr lang="en-US" dirty="0"/>
              <a:t>– Present our bodies (physical body, soul, and mind) as a living sacrifice, holy and acceptable to God.</a:t>
            </a:r>
          </a:p>
        </p:txBody>
      </p:sp>
    </p:spTree>
    <p:extLst>
      <p:ext uri="{BB962C8B-B14F-4D97-AF65-F5344CB8AC3E}">
        <p14:creationId xmlns:p14="http://schemas.microsoft.com/office/powerpoint/2010/main" val="35865399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101AB4-C1A8-8F4E-027E-5815D51AAB7F}"/>
              </a:ext>
            </a:extLst>
          </p:cNvPr>
          <p:cNvSpPr>
            <a:spLocks noGrp="1"/>
          </p:cNvSpPr>
          <p:nvPr>
            <p:ph type="ctrTitle"/>
          </p:nvPr>
        </p:nvSpPr>
        <p:spPr>
          <a:xfrm>
            <a:off x="1524000" y="908222"/>
            <a:ext cx="9144000" cy="1223319"/>
          </a:xfrm>
        </p:spPr>
        <p:txBody>
          <a:bodyPr>
            <a:normAutofit fontScale="90000"/>
          </a:bodyPr>
          <a:lstStyle/>
          <a:p>
            <a:r>
              <a:rPr lang="en-US" b="1" dirty="0"/>
              <a:t>Conforming to the World</a:t>
            </a:r>
          </a:p>
        </p:txBody>
      </p:sp>
      <p:sp>
        <p:nvSpPr>
          <p:cNvPr id="3" name="Subtitle 2">
            <a:extLst>
              <a:ext uri="{FF2B5EF4-FFF2-40B4-BE49-F238E27FC236}">
                <a16:creationId xmlns:a16="http://schemas.microsoft.com/office/drawing/2014/main" xmlns="" id="{04ACBAA8-C407-D252-4CC9-9D27AD2E43FD}"/>
              </a:ext>
            </a:extLst>
          </p:cNvPr>
          <p:cNvSpPr>
            <a:spLocks noGrp="1"/>
          </p:cNvSpPr>
          <p:nvPr>
            <p:ph type="subTitle" idx="1"/>
          </p:nvPr>
        </p:nvSpPr>
        <p:spPr>
          <a:xfrm>
            <a:off x="1524000" y="2564027"/>
            <a:ext cx="9144000" cy="3120081"/>
          </a:xfrm>
        </p:spPr>
        <p:txBody>
          <a:bodyPr>
            <a:normAutofit fontScale="85000" lnSpcReduction="20000"/>
          </a:bodyPr>
          <a:lstStyle/>
          <a:p>
            <a:pPr marL="342900" indent="-342900" algn="l">
              <a:buFont typeface="Arial" panose="020B0604020202020204" pitchFamily="34" charset="0"/>
              <a:buChar char="•"/>
            </a:pPr>
            <a:r>
              <a:rPr lang="en-US" dirty="0"/>
              <a:t>Like most of Paul’s writing he issues a warning about this because Jesus was clear about it.</a:t>
            </a:r>
          </a:p>
          <a:p>
            <a:pPr marL="342900" indent="-342900" algn="l">
              <a:buFont typeface="Arial" panose="020B0604020202020204" pitchFamily="34" charset="0"/>
              <a:buChar char="•"/>
            </a:pPr>
            <a:r>
              <a:rPr lang="en-US" dirty="0"/>
              <a:t>John 8: 44-47 </a:t>
            </a:r>
          </a:p>
          <a:p>
            <a:pPr marL="800100" lvl="1" indent="-342900" algn="l">
              <a:buFont typeface="Arial" panose="020B0604020202020204" pitchFamily="34" charset="0"/>
              <a:buChar char="•"/>
            </a:pPr>
            <a:r>
              <a:rPr lang="en-US" dirty="0"/>
              <a:t>“You are of your father the devil and your will is to do your father’s desires.  He was a murderer from the beginning, and does not stand in truth, because there is no truth in him.  When he lies he speaks out of his own character, for </a:t>
            </a:r>
            <a:r>
              <a:rPr lang="en-US" b="1" dirty="0"/>
              <a:t>he is a liar and the father of lies</a:t>
            </a:r>
            <a:r>
              <a:rPr lang="en-US" dirty="0"/>
              <a:t>.  But because I tell the truth, you do not believe me.  Which one of you convicts me of sin?  If I tell the truth, why do you not believe me?  Whoever is </a:t>
            </a:r>
            <a:r>
              <a:rPr lang="en-US" b="1" dirty="0"/>
              <a:t>of God hears the words of God</a:t>
            </a:r>
            <a:r>
              <a:rPr lang="en-US" dirty="0"/>
              <a:t>.  The reason why you do not hear them is that you are not of God.”</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17681303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097326-DB7C-876E-3688-0B3836D59FE7}"/>
              </a:ext>
            </a:extLst>
          </p:cNvPr>
          <p:cNvSpPr>
            <a:spLocks noGrp="1"/>
          </p:cNvSpPr>
          <p:nvPr>
            <p:ph type="ctrTitle"/>
          </p:nvPr>
        </p:nvSpPr>
        <p:spPr>
          <a:xfrm>
            <a:off x="1524000" y="1122363"/>
            <a:ext cx="9144000" cy="1256313"/>
          </a:xfrm>
        </p:spPr>
        <p:txBody>
          <a:bodyPr>
            <a:normAutofit fontScale="90000"/>
          </a:bodyPr>
          <a:lstStyle/>
          <a:p>
            <a:r>
              <a:rPr lang="en-US" b="1" dirty="0"/>
              <a:t>Conforming to the World (</a:t>
            </a:r>
            <a:r>
              <a:rPr lang="en-US" b="1" dirty="0" err="1"/>
              <a:t>cont</a:t>
            </a:r>
            <a:r>
              <a:rPr lang="en-US" b="1" dirty="0"/>
              <a:t>)</a:t>
            </a:r>
          </a:p>
        </p:txBody>
      </p:sp>
      <p:sp>
        <p:nvSpPr>
          <p:cNvPr id="3" name="Subtitle 2">
            <a:extLst>
              <a:ext uri="{FF2B5EF4-FFF2-40B4-BE49-F238E27FC236}">
                <a16:creationId xmlns:a16="http://schemas.microsoft.com/office/drawing/2014/main" xmlns="" id="{B207F1D8-7513-76B4-B783-71C79A2C1B75}"/>
              </a:ext>
            </a:extLst>
          </p:cNvPr>
          <p:cNvSpPr>
            <a:spLocks noGrp="1"/>
          </p:cNvSpPr>
          <p:nvPr>
            <p:ph type="subTitle" idx="1"/>
          </p:nvPr>
        </p:nvSpPr>
        <p:spPr>
          <a:xfrm>
            <a:off x="1524000" y="2712307"/>
            <a:ext cx="9144000" cy="3023329"/>
          </a:xfrm>
        </p:spPr>
        <p:txBody>
          <a:bodyPr>
            <a:normAutofit fontScale="85000" lnSpcReduction="20000"/>
          </a:bodyPr>
          <a:lstStyle/>
          <a:p>
            <a:pPr marL="457200" indent="-457200" algn="l">
              <a:buFont typeface="+mj-lt"/>
              <a:buAutoNum type="arabicPeriod"/>
            </a:pPr>
            <a:r>
              <a:rPr lang="en-US" dirty="0"/>
              <a:t>The devil is real.</a:t>
            </a:r>
          </a:p>
          <a:p>
            <a:pPr marL="457200" indent="-457200" algn="l">
              <a:buFont typeface="+mj-lt"/>
              <a:buAutoNum type="arabicPeriod"/>
            </a:pPr>
            <a:r>
              <a:rPr lang="en-US" dirty="0"/>
              <a:t>The devil wants to murder and kill.</a:t>
            </a:r>
          </a:p>
          <a:p>
            <a:pPr marL="457200" indent="-457200" algn="l">
              <a:buFont typeface="+mj-lt"/>
              <a:buAutoNum type="arabicPeriod"/>
            </a:pPr>
            <a:r>
              <a:rPr lang="en-US" dirty="0"/>
              <a:t>The devil does this through lies.</a:t>
            </a:r>
          </a:p>
          <a:p>
            <a:pPr marL="914400" lvl="1" indent="-457200" algn="l">
              <a:buAutoNum type="alphaLcPeriod"/>
            </a:pPr>
            <a:r>
              <a:rPr lang="en-US" dirty="0"/>
              <a:t>The Garden</a:t>
            </a:r>
          </a:p>
          <a:p>
            <a:pPr marL="914400" lvl="1" indent="-457200" algn="l">
              <a:buAutoNum type="alphaLcPeriod"/>
            </a:pPr>
            <a:r>
              <a:rPr lang="en-US" dirty="0"/>
              <a:t>In the desert after the Exodus</a:t>
            </a:r>
          </a:p>
          <a:p>
            <a:pPr marL="914400" lvl="1" indent="-457200" algn="l">
              <a:buAutoNum type="alphaLcPeriod"/>
            </a:pPr>
            <a:r>
              <a:rPr lang="en-US" dirty="0"/>
              <a:t>The Spies </a:t>
            </a:r>
          </a:p>
          <a:p>
            <a:pPr marL="914400" lvl="1" indent="-457200" algn="l">
              <a:buAutoNum type="alphaLcPeriod"/>
            </a:pPr>
            <a:r>
              <a:rPr lang="en-US" dirty="0"/>
              <a:t>The golden calf/desire for a King</a:t>
            </a:r>
          </a:p>
          <a:p>
            <a:pPr algn="l"/>
            <a:r>
              <a:rPr lang="en-US" dirty="0"/>
              <a:t>Summary – Believing the lie that God cant be trusted.</a:t>
            </a:r>
          </a:p>
          <a:p>
            <a:pPr marL="914400" lvl="1" indent="-457200" algn="l">
              <a:buAutoNum type="alphaLcPeriod"/>
            </a:pPr>
            <a:endParaRPr lang="en-US" dirty="0"/>
          </a:p>
        </p:txBody>
      </p:sp>
    </p:spTree>
    <p:extLst>
      <p:ext uri="{BB962C8B-B14F-4D97-AF65-F5344CB8AC3E}">
        <p14:creationId xmlns:p14="http://schemas.microsoft.com/office/powerpoint/2010/main" val="344353694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E75DC5-D83A-5ACB-7C15-BE3D92801FE8}"/>
              </a:ext>
            </a:extLst>
          </p:cNvPr>
          <p:cNvSpPr>
            <a:spLocks noGrp="1"/>
          </p:cNvSpPr>
          <p:nvPr>
            <p:ph type="ctrTitle"/>
          </p:nvPr>
        </p:nvSpPr>
        <p:spPr>
          <a:xfrm>
            <a:off x="1524000" y="1122363"/>
            <a:ext cx="9144000" cy="1132745"/>
          </a:xfrm>
        </p:spPr>
        <p:txBody>
          <a:bodyPr>
            <a:normAutofit fontScale="90000"/>
          </a:bodyPr>
          <a:lstStyle/>
          <a:p>
            <a:r>
              <a:rPr lang="en-US" b="1" dirty="0"/>
              <a:t>Conforming to the World (</a:t>
            </a:r>
            <a:r>
              <a:rPr lang="en-US" b="1" dirty="0" err="1"/>
              <a:t>cont</a:t>
            </a:r>
            <a:r>
              <a:rPr lang="en-US" b="1" dirty="0"/>
              <a:t>)</a:t>
            </a:r>
          </a:p>
        </p:txBody>
      </p:sp>
      <p:sp>
        <p:nvSpPr>
          <p:cNvPr id="3" name="Subtitle 2">
            <a:extLst>
              <a:ext uri="{FF2B5EF4-FFF2-40B4-BE49-F238E27FC236}">
                <a16:creationId xmlns:a16="http://schemas.microsoft.com/office/drawing/2014/main" xmlns="" id="{97F684E5-2159-3C7C-C27F-F61631AB0565}"/>
              </a:ext>
            </a:extLst>
          </p:cNvPr>
          <p:cNvSpPr>
            <a:spLocks noGrp="1"/>
          </p:cNvSpPr>
          <p:nvPr>
            <p:ph type="subTitle" idx="1"/>
          </p:nvPr>
        </p:nvSpPr>
        <p:spPr>
          <a:xfrm>
            <a:off x="1524000" y="2502243"/>
            <a:ext cx="9144000" cy="3039762"/>
          </a:xfrm>
        </p:spPr>
        <p:txBody>
          <a:bodyPr>
            <a:normAutofit fontScale="85000" lnSpcReduction="10000"/>
          </a:bodyPr>
          <a:lstStyle/>
          <a:p>
            <a:pPr marL="342900" indent="-342900" algn="l">
              <a:buFont typeface="Arial" panose="020B0604020202020204" pitchFamily="34" charset="0"/>
              <a:buChar char="•"/>
            </a:pPr>
            <a:r>
              <a:rPr lang="en-US" dirty="0"/>
              <a:t>The melodies of the Bible show what happens when God’s people conform to the world and believe the lies.</a:t>
            </a:r>
          </a:p>
          <a:p>
            <a:pPr marL="342900" indent="-342900" algn="l">
              <a:buFont typeface="Arial" panose="020B0604020202020204" pitchFamily="34" charset="0"/>
              <a:buChar char="•"/>
            </a:pPr>
            <a:r>
              <a:rPr lang="en-US" dirty="0"/>
              <a:t>What happens when Israel turns into Babylon.</a:t>
            </a:r>
          </a:p>
          <a:p>
            <a:pPr marL="800100" lvl="1" indent="-342900" algn="l">
              <a:buFont typeface="Arial" panose="020B0604020202020204" pitchFamily="34" charset="0"/>
              <a:buChar char="•"/>
            </a:pPr>
            <a:r>
              <a:rPr lang="en-US" dirty="0"/>
              <a:t>Redefining truth and God’s reality.</a:t>
            </a:r>
          </a:p>
          <a:p>
            <a:pPr marL="800100" lvl="1" indent="-342900" algn="l">
              <a:buFont typeface="Arial" panose="020B0604020202020204" pitchFamily="34" charset="0"/>
              <a:buChar char="•"/>
            </a:pPr>
            <a:r>
              <a:rPr lang="en-US" dirty="0"/>
              <a:t>The Day of the Lord.</a:t>
            </a:r>
          </a:p>
          <a:p>
            <a:pPr marL="800100" lvl="1" indent="-342900" algn="l">
              <a:buFont typeface="Arial" panose="020B0604020202020204" pitchFamily="34" charset="0"/>
              <a:buChar char="•"/>
            </a:pPr>
            <a:r>
              <a:rPr lang="en-US" dirty="0"/>
              <a:t>Solomon – Pharaoh </a:t>
            </a:r>
          </a:p>
          <a:p>
            <a:pPr marL="1257300" lvl="2" indent="-342900" algn="l">
              <a:buFont typeface="Arial" panose="020B0604020202020204" pitchFamily="34" charset="0"/>
              <a:buChar char="•"/>
            </a:pPr>
            <a:r>
              <a:rPr lang="en-US" dirty="0"/>
              <a:t>His mind is corrupted by the world around him.</a:t>
            </a:r>
          </a:p>
          <a:p>
            <a:pPr marL="1257300" lvl="2" indent="-342900" algn="l">
              <a:buFont typeface="Arial" panose="020B0604020202020204" pitchFamily="34" charset="0"/>
              <a:buChar char="•"/>
            </a:pPr>
            <a:r>
              <a:rPr lang="en-US" dirty="0"/>
              <a:t>A King/man who started off so promisingly looks exactly like the world around him.</a:t>
            </a:r>
          </a:p>
        </p:txBody>
      </p:sp>
    </p:spTree>
    <p:extLst>
      <p:ext uri="{BB962C8B-B14F-4D97-AF65-F5344CB8AC3E}">
        <p14:creationId xmlns:p14="http://schemas.microsoft.com/office/powerpoint/2010/main" val="15795862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AEB595-86FA-F839-AB24-F75FFF72B4B0}"/>
              </a:ext>
            </a:extLst>
          </p:cNvPr>
          <p:cNvSpPr>
            <a:spLocks noGrp="1"/>
          </p:cNvSpPr>
          <p:nvPr>
            <p:ph type="ctrTitle"/>
          </p:nvPr>
        </p:nvSpPr>
        <p:spPr>
          <a:xfrm>
            <a:off x="1524000" y="1122363"/>
            <a:ext cx="9144000" cy="1293383"/>
          </a:xfrm>
        </p:spPr>
        <p:txBody>
          <a:bodyPr>
            <a:noAutofit/>
          </a:bodyPr>
          <a:lstStyle/>
          <a:p>
            <a:r>
              <a:rPr lang="en-US" sz="4800" b="1" dirty="0"/>
              <a:t>Transformation by the renewal of the mind</a:t>
            </a:r>
          </a:p>
        </p:txBody>
      </p:sp>
      <p:sp>
        <p:nvSpPr>
          <p:cNvPr id="3" name="Subtitle 2">
            <a:extLst>
              <a:ext uri="{FF2B5EF4-FFF2-40B4-BE49-F238E27FC236}">
                <a16:creationId xmlns:a16="http://schemas.microsoft.com/office/drawing/2014/main" xmlns="" id="{31CDE9D4-D1BC-3848-787A-08B5FAD653FF}"/>
              </a:ext>
            </a:extLst>
          </p:cNvPr>
          <p:cNvSpPr>
            <a:spLocks noGrp="1"/>
          </p:cNvSpPr>
          <p:nvPr>
            <p:ph type="subTitle" idx="1"/>
          </p:nvPr>
        </p:nvSpPr>
        <p:spPr>
          <a:xfrm>
            <a:off x="1524000" y="2947086"/>
            <a:ext cx="9144000" cy="2310714"/>
          </a:xfrm>
        </p:spPr>
        <p:txBody>
          <a:bodyPr>
            <a:normAutofit fontScale="77500" lnSpcReduction="20000"/>
          </a:bodyPr>
          <a:lstStyle/>
          <a:p>
            <a:pPr marL="342900" indent="-342900" algn="l">
              <a:buFont typeface="Arial" panose="020B0604020202020204" pitchFamily="34" charset="0"/>
              <a:buChar char="•"/>
            </a:pPr>
            <a:r>
              <a:rPr lang="en-US" dirty="0"/>
              <a:t>Mind vs. Brain</a:t>
            </a:r>
          </a:p>
          <a:p>
            <a:pPr marL="800100" lvl="1" indent="-342900" algn="l">
              <a:buFont typeface="Arial" panose="020B0604020202020204" pitchFamily="34" charset="0"/>
              <a:buChar char="•"/>
            </a:pPr>
            <a:r>
              <a:rPr lang="en-US" dirty="0"/>
              <a:t>Your mind is directed attention.</a:t>
            </a:r>
          </a:p>
          <a:p>
            <a:pPr marL="800100" lvl="1" indent="-342900" algn="l">
              <a:buFont typeface="Arial" panose="020B0604020202020204" pitchFamily="34" charset="0"/>
              <a:buChar char="•"/>
            </a:pPr>
            <a:r>
              <a:rPr lang="en-US" dirty="0"/>
              <a:t>Your mind cant help but think.</a:t>
            </a:r>
          </a:p>
          <a:p>
            <a:pPr marL="800100" lvl="1" indent="-342900" algn="l">
              <a:buFont typeface="Arial" panose="020B0604020202020204" pitchFamily="34" charset="0"/>
              <a:buChar char="•"/>
            </a:pPr>
            <a:r>
              <a:rPr lang="en-US" dirty="0"/>
              <a:t>Your mind trains your brain.</a:t>
            </a:r>
          </a:p>
          <a:p>
            <a:pPr marL="800100" lvl="1" indent="-342900" algn="l">
              <a:buFont typeface="Arial" panose="020B0604020202020204" pitchFamily="34" charset="0"/>
              <a:buChar char="•"/>
            </a:pPr>
            <a:r>
              <a:rPr lang="en-US" dirty="0"/>
              <a:t>Your mind can renew and re-wire your brain.</a:t>
            </a:r>
          </a:p>
          <a:p>
            <a:pPr marL="800100" lvl="1" indent="-342900" algn="l">
              <a:buFont typeface="Arial" panose="020B0604020202020204" pitchFamily="34" charset="0"/>
              <a:buChar char="•"/>
            </a:pPr>
            <a:r>
              <a:rPr lang="en-US" dirty="0"/>
              <a:t>Your mind leads your body and soul.</a:t>
            </a:r>
          </a:p>
          <a:p>
            <a:pPr marL="800100" lvl="1" indent="-342900" algn="l">
              <a:buFont typeface="Arial" panose="020B0604020202020204" pitchFamily="34" charset="0"/>
              <a:buChar char="•"/>
            </a:pPr>
            <a:r>
              <a:rPr lang="en-US" dirty="0"/>
              <a:t>Your mind is the key to faith or sin and is under attack like never before.</a:t>
            </a:r>
          </a:p>
        </p:txBody>
      </p:sp>
    </p:spTree>
    <p:extLst>
      <p:ext uri="{BB962C8B-B14F-4D97-AF65-F5344CB8AC3E}">
        <p14:creationId xmlns:p14="http://schemas.microsoft.com/office/powerpoint/2010/main" val="15591798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29D87F-4D84-7E6A-2B1A-183C7F69C8E4}"/>
              </a:ext>
            </a:extLst>
          </p:cNvPr>
          <p:cNvSpPr>
            <a:spLocks noGrp="1"/>
          </p:cNvSpPr>
          <p:nvPr>
            <p:ph type="ctrTitle"/>
          </p:nvPr>
        </p:nvSpPr>
        <p:spPr>
          <a:xfrm>
            <a:off x="1524000" y="902043"/>
            <a:ext cx="9144000" cy="1390135"/>
          </a:xfrm>
        </p:spPr>
        <p:txBody>
          <a:bodyPr>
            <a:noAutofit/>
          </a:bodyPr>
          <a:lstStyle/>
          <a:p>
            <a:r>
              <a:rPr lang="en-US" sz="4800" b="1" dirty="0"/>
              <a:t>Transformation by the renewal of the mind (</a:t>
            </a:r>
            <a:r>
              <a:rPr lang="en-US" sz="4800" b="1" dirty="0" err="1"/>
              <a:t>cont</a:t>
            </a:r>
            <a:r>
              <a:rPr lang="en-US" sz="4800" b="1" dirty="0"/>
              <a:t>)</a:t>
            </a:r>
          </a:p>
        </p:txBody>
      </p:sp>
      <p:sp>
        <p:nvSpPr>
          <p:cNvPr id="3" name="Subtitle 2">
            <a:extLst>
              <a:ext uri="{FF2B5EF4-FFF2-40B4-BE49-F238E27FC236}">
                <a16:creationId xmlns:a16="http://schemas.microsoft.com/office/drawing/2014/main" xmlns="" id="{52E8893C-0761-D883-37D6-0E056B40F680}"/>
              </a:ext>
            </a:extLst>
          </p:cNvPr>
          <p:cNvSpPr>
            <a:spLocks noGrp="1"/>
          </p:cNvSpPr>
          <p:nvPr>
            <p:ph type="subTitle" idx="1"/>
          </p:nvPr>
        </p:nvSpPr>
        <p:spPr>
          <a:xfrm>
            <a:off x="1524000" y="2928551"/>
            <a:ext cx="9144000" cy="2329249"/>
          </a:xfrm>
        </p:spPr>
        <p:txBody>
          <a:bodyPr>
            <a:normAutofit fontScale="77500" lnSpcReduction="20000"/>
          </a:bodyPr>
          <a:lstStyle/>
          <a:p>
            <a:pPr marL="342900" indent="-342900" algn="l">
              <a:buFont typeface="Arial" panose="020B0604020202020204" pitchFamily="34" charset="0"/>
              <a:buChar char="•"/>
            </a:pPr>
            <a:r>
              <a:rPr lang="en-US" dirty="0"/>
              <a:t>What is faith?  </a:t>
            </a:r>
          </a:p>
          <a:p>
            <a:pPr marL="800100" lvl="1" indent="-342900" algn="l">
              <a:buFont typeface="Arial" panose="020B0604020202020204" pitchFamily="34" charset="0"/>
              <a:buChar char="•"/>
            </a:pPr>
            <a:r>
              <a:rPr lang="en-US" dirty="0"/>
              <a:t>Now faith is the substance of things </a:t>
            </a:r>
            <a:r>
              <a:rPr lang="en-US" b="1" dirty="0"/>
              <a:t>hoped </a:t>
            </a:r>
            <a:r>
              <a:rPr lang="en-US" dirty="0"/>
              <a:t>for, the evidence of things not seen.</a:t>
            </a:r>
          </a:p>
          <a:p>
            <a:pPr marL="800100" lvl="1" indent="-342900" algn="l">
              <a:buFont typeface="Arial" panose="020B0604020202020204" pitchFamily="34" charset="0"/>
              <a:buChar char="•"/>
            </a:pPr>
            <a:r>
              <a:rPr lang="en-US" dirty="0"/>
              <a:t>Faith is a </a:t>
            </a:r>
            <a:r>
              <a:rPr lang="en-US" b="1" dirty="0"/>
              <a:t>persuasion of the Mind and heart </a:t>
            </a:r>
            <a:r>
              <a:rPr lang="en-US" dirty="0"/>
              <a:t>to fully TRUST in the revelation of God revealed in the Scriptures by the Work of the Holy Spirit. (Don’s slide from last week).</a:t>
            </a:r>
          </a:p>
          <a:p>
            <a:pPr marL="800100" lvl="1" indent="-342900" algn="l">
              <a:buFont typeface="Arial" panose="020B0604020202020204" pitchFamily="34" charset="0"/>
              <a:buChar char="•"/>
            </a:pPr>
            <a:r>
              <a:rPr lang="en-US" dirty="0"/>
              <a:t>Mind – Heart – Actions.</a:t>
            </a:r>
          </a:p>
          <a:p>
            <a:pPr marL="800100" lvl="1" indent="-342900" algn="l">
              <a:buFont typeface="Arial" panose="020B0604020202020204" pitchFamily="34" charset="0"/>
              <a:buChar char="•"/>
            </a:pPr>
            <a:r>
              <a:rPr lang="en-US" dirty="0"/>
              <a:t>Rarely does this happen completely at conversion.  Life-long process of repentance/belief.</a:t>
            </a:r>
          </a:p>
        </p:txBody>
      </p:sp>
    </p:spTree>
    <p:extLst>
      <p:ext uri="{BB962C8B-B14F-4D97-AF65-F5344CB8AC3E}">
        <p14:creationId xmlns:p14="http://schemas.microsoft.com/office/powerpoint/2010/main" val="24172983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DEF748-90F6-00E4-2AD2-7818140F8A0D}"/>
              </a:ext>
            </a:extLst>
          </p:cNvPr>
          <p:cNvSpPr>
            <a:spLocks noGrp="1"/>
          </p:cNvSpPr>
          <p:nvPr>
            <p:ph type="ctrTitle"/>
          </p:nvPr>
        </p:nvSpPr>
        <p:spPr>
          <a:xfrm>
            <a:off x="1524000" y="759941"/>
            <a:ext cx="9144000" cy="1785551"/>
          </a:xfrm>
        </p:spPr>
        <p:txBody>
          <a:bodyPr>
            <a:normAutofit fontScale="90000"/>
          </a:bodyPr>
          <a:lstStyle/>
          <a:p>
            <a:r>
              <a:rPr lang="en-US" sz="4800" b="1" dirty="0"/>
              <a:t>Transformation by the renewal of the mind (</a:t>
            </a:r>
            <a:r>
              <a:rPr lang="en-US" sz="4800" b="1" dirty="0" err="1"/>
              <a:t>cont</a:t>
            </a:r>
            <a:r>
              <a:rPr lang="en-US" sz="4800" b="1" dirty="0"/>
              <a:t>)</a:t>
            </a:r>
            <a:endParaRPr lang="en-US" sz="4800" dirty="0"/>
          </a:p>
        </p:txBody>
      </p:sp>
      <p:sp>
        <p:nvSpPr>
          <p:cNvPr id="3" name="Subtitle 2">
            <a:extLst>
              <a:ext uri="{FF2B5EF4-FFF2-40B4-BE49-F238E27FC236}">
                <a16:creationId xmlns:a16="http://schemas.microsoft.com/office/drawing/2014/main" xmlns="" id="{DB8702AA-35C3-81E4-CA3D-6758D9FD81E7}"/>
              </a:ext>
            </a:extLst>
          </p:cNvPr>
          <p:cNvSpPr>
            <a:spLocks noGrp="1"/>
          </p:cNvSpPr>
          <p:nvPr>
            <p:ph type="subTitle" idx="1"/>
          </p:nvPr>
        </p:nvSpPr>
        <p:spPr>
          <a:xfrm>
            <a:off x="1524000" y="2625811"/>
            <a:ext cx="9144000" cy="2631989"/>
          </a:xfrm>
        </p:spPr>
        <p:txBody>
          <a:bodyPr>
            <a:normAutofit fontScale="85000" lnSpcReduction="10000"/>
          </a:bodyPr>
          <a:lstStyle/>
          <a:p>
            <a:pPr marL="342900" indent="-342900" algn="l">
              <a:buFont typeface="Arial" panose="020B0604020202020204" pitchFamily="34" charset="0"/>
              <a:buChar char="•"/>
            </a:pPr>
            <a:r>
              <a:rPr lang="en-US" dirty="0"/>
              <a:t>In 2012 more than 50% of adults had a personal cell phone.</a:t>
            </a:r>
          </a:p>
          <a:p>
            <a:pPr marL="342900" indent="-342900" algn="l">
              <a:buFont typeface="Arial" panose="020B0604020202020204" pitchFamily="34" charset="0"/>
              <a:buChar char="•"/>
            </a:pPr>
            <a:r>
              <a:rPr lang="en-US" dirty="0"/>
              <a:t>Since that time your mind has been under attack like no time in history.</a:t>
            </a:r>
          </a:p>
          <a:p>
            <a:pPr marL="342900" indent="-342900" algn="l">
              <a:buFont typeface="Arial" panose="020B0604020202020204" pitchFamily="34" charset="0"/>
              <a:buChar char="•"/>
            </a:pPr>
            <a:r>
              <a:rPr lang="en-US" dirty="0"/>
              <a:t>B.C. – Before cell phones.</a:t>
            </a:r>
          </a:p>
          <a:p>
            <a:pPr marL="342900" indent="-342900" algn="l">
              <a:buFont typeface="Arial" panose="020B0604020202020204" pitchFamily="34" charset="0"/>
              <a:buChar char="•"/>
            </a:pPr>
            <a:r>
              <a:rPr lang="en-US" dirty="0"/>
              <a:t>A.C. – After cell phones.</a:t>
            </a:r>
          </a:p>
          <a:p>
            <a:pPr marL="342900" indent="-342900" algn="l">
              <a:buFont typeface="Arial" panose="020B0604020202020204" pitchFamily="34" charset="0"/>
              <a:buChar char="•"/>
            </a:pPr>
            <a:r>
              <a:rPr lang="en-US" dirty="0"/>
              <a:t>Do you control your technology or does your technology control you?</a:t>
            </a:r>
          </a:p>
        </p:txBody>
      </p:sp>
    </p:spTree>
    <p:extLst>
      <p:ext uri="{BB962C8B-B14F-4D97-AF65-F5344CB8AC3E}">
        <p14:creationId xmlns:p14="http://schemas.microsoft.com/office/powerpoint/2010/main" val="17606416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59CDB3-1D73-B6C4-E214-657452F4C4FF}"/>
              </a:ext>
            </a:extLst>
          </p:cNvPr>
          <p:cNvSpPr>
            <a:spLocks noGrp="1"/>
          </p:cNvSpPr>
          <p:nvPr>
            <p:ph type="ctrTitle"/>
          </p:nvPr>
        </p:nvSpPr>
        <p:spPr>
          <a:xfrm>
            <a:off x="1524000" y="877330"/>
            <a:ext cx="9144000" cy="1900795"/>
          </a:xfrm>
        </p:spPr>
        <p:txBody>
          <a:bodyPr>
            <a:normAutofit fontScale="90000"/>
          </a:bodyPr>
          <a:lstStyle/>
          <a:p>
            <a:r>
              <a:rPr lang="en-US" sz="4800" b="1" dirty="0"/>
              <a:t>Transformation by the renewal of the mind (</a:t>
            </a:r>
            <a:r>
              <a:rPr lang="en-US" sz="4800" b="1" dirty="0" err="1"/>
              <a:t>cont</a:t>
            </a:r>
            <a:r>
              <a:rPr lang="en-US" sz="4800" b="1" dirty="0"/>
              <a:t>)</a:t>
            </a:r>
          </a:p>
        </p:txBody>
      </p:sp>
      <p:sp>
        <p:nvSpPr>
          <p:cNvPr id="3" name="Subtitle 2">
            <a:extLst>
              <a:ext uri="{FF2B5EF4-FFF2-40B4-BE49-F238E27FC236}">
                <a16:creationId xmlns:a16="http://schemas.microsoft.com/office/drawing/2014/main" xmlns="" id="{F42DE942-F9C2-8CB4-8BF5-370F84017B58}"/>
              </a:ext>
            </a:extLst>
          </p:cNvPr>
          <p:cNvSpPr>
            <a:spLocks noGrp="1"/>
          </p:cNvSpPr>
          <p:nvPr>
            <p:ph type="subTitle" idx="1"/>
          </p:nvPr>
        </p:nvSpPr>
        <p:spPr>
          <a:xfrm>
            <a:off x="1524000" y="2835876"/>
            <a:ext cx="9144000" cy="2625810"/>
          </a:xfrm>
        </p:spPr>
        <p:txBody>
          <a:bodyPr>
            <a:normAutofit fontScale="85000" lnSpcReduction="20000"/>
          </a:bodyPr>
          <a:lstStyle/>
          <a:p>
            <a:pPr marL="342900" indent="-342900" algn="l">
              <a:buFont typeface="Arial" panose="020B0604020202020204" pitchFamily="34" charset="0"/>
              <a:buChar char="•"/>
            </a:pPr>
            <a:r>
              <a:rPr lang="en-US" dirty="0"/>
              <a:t>What are you keeping out of your mind?</a:t>
            </a:r>
          </a:p>
          <a:p>
            <a:pPr marL="800100" lvl="1" indent="-342900" algn="l">
              <a:buFont typeface="Arial" panose="020B0604020202020204" pitchFamily="34" charset="0"/>
              <a:buChar char="•"/>
            </a:pPr>
            <a:r>
              <a:rPr lang="en-US" dirty="0"/>
              <a:t>“Be careful little eyes what you see…..”</a:t>
            </a:r>
          </a:p>
          <a:p>
            <a:pPr marL="342900" indent="-342900" algn="l">
              <a:buFont typeface="Arial" panose="020B0604020202020204" pitchFamily="34" charset="0"/>
              <a:buChar char="•"/>
            </a:pPr>
            <a:r>
              <a:rPr lang="en-US" dirty="0"/>
              <a:t>We are fools if we think we can fill our minds with the World’s movies, shows, games, social media, pictures, news, the “me” culture and not think that is re-wiring our brains, infiltrating our hearts/souls and affecting our actions. (Distorting reality)</a:t>
            </a:r>
          </a:p>
          <a:p>
            <a:pPr marL="342900" indent="-342900" algn="l">
              <a:buFont typeface="Arial" panose="020B0604020202020204" pitchFamily="34" charset="0"/>
              <a:buChar char="•"/>
            </a:pPr>
            <a:r>
              <a:rPr lang="en-US" dirty="0"/>
              <a:t>When you are bored where do you turn your mind?</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1720142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xmlns=""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275</TotalTime>
  <Words>1743</Words>
  <Application>Microsoft Office PowerPoint</Application>
  <PresentationFormat>Custom</PresentationFormat>
  <Paragraphs>149</Paragraphs>
  <Slides>16</Slides>
  <Notes>10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Damask</vt:lpstr>
      <vt:lpstr>Anchor Text (Romans 12:1-2)</vt:lpstr>
      <vt:lpstr>Road Map</vt:lpstr>
      <vt:lpstr>Conforming to the World</vt:lpstr>
      <vt:lpstr>Conforming to the World (cont)</vt:lpstr>
      <vt:lpstr>Conforming to the World (cont)</vt:lpstr>
      <vt:lpstr>Transformation by the renewal of the mind</vt:lpstr>
      <vt:lpstr>Transformation by the renewal of the mind (cont)</vt:lpstr>
      <vt:lpstr>Transformation by the renewal of the mind (cont)</vt:lpstr>
      <vt:lpstr>Transformation by the renewal of the mind (cont)</vt:lpstr>
      <vt:lpstr>Transformation by the renewal of the mind (cont)</vt:lpstr>
      <vt:lpstr>Transformed Mind - Discernment</vt:lpstr>
      <vt:lpstr>Transformed Mind – Discernment (cont)</vt:lpstr>
      <vt:lpstr>Transformed Mind – Discernment (cont)</vt:lpstr>
      <vt:lpstr>Transformed Mind – Discernment (cont)</vt:lpstr>
      <vt:lpstr>Transformed Mind – Discernment (cont)</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Anchor Text (Romans 12:1-2)</dc:title>
  <dc:creator>travistymoczko@yahoo.com</dc:creator>
  <cp:lastModifiedBy>LifeGate</cp:lastModifiedBy>
  <cp:revision>4</cp:revision>
  <dcterms:created xsi:type="dcterms:W3CDTF">2023-04-13T18:07:29Z</dcterms:created>
  <dcterms:modified xsi:type="dcterms:W3CDTF">2023-04-23T15:43:57Z</dcterms:modified>
</cp:coreProperties>
</file>