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465" r:id="rId3"/>
    <p:sldId id="476" r:id="rId4"/>
    <p:sldId id="479" r:id="rId5"/>
    <p:sldId id="473" r:id="rId6"/>
    <p:sldId id="466" r:id="rId7"/>
    <p:sldId id="467" r:id="rId8"/>
    <p:sldId id="469" r:id="rId9"/>
    <p:sldId id="471" r:id="rId10"/>
    <p:sldId id="470" r:id="rId11"/>
    <p:sldId id="472" r:id="rId12"/>
    <p:sldId id="460" r:id="rId13"/>
    <p:sldId id="429" r:id="rId14"/>
    <p:sldId id="404" r:id="rId15"/>
    <p:sldId id="474" r:id="rId16"/>
    <p:sldId id="433" r:id="rId17"/>
    <p:sldId id="450" r:id="rId18"/>
    <p:sldId id="449" r:id="rId19"/>
    <p:sldId id="464" r:id="rId20"/>
    <p:sldId id="468" r:id="rId21"/>
    <p:sldId id="481" r:id="rId22"/>
    <p:sldId id="430" r:id="rId23"/>
    <p:sldId id="475" r:id="rId24"/>
    <p:sldId id="477" r:id="rId25"/>
    <p:sldId id="432" r:id="rId26"/>
    <p:sldId id="478" r:id="rId27"/>
    <p:sldId id="431" r:id="rId28"/>
    <p:sldId id="480" r:id="rId29"/>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BA2"/>
    <a:srgbClr val="FDD8B9"/>
    <a:srgbClr val="B92D14"/>
    <a:srgbClr val="4D4D4D"/>
    <a:srgbClr val="DEDEDE"/>
    <a:srgbClr val="35759D"/>
    <a:srgbClr val="35B19D"/>
    <a:srgbClr val="20A6C6"/>
    <a:srgbClr val="0033CC"/>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546" autoAdjust="0"/>
    <p:restoredTop sz="95636" autoAdjust="0"/>
  </p:normalViewPr>
  <p:slideViewPr>
    <p:cSldViewPr>
      <p:cViewPr>
        <p:scale>
          <a:sx n="50" d="100"/>
          <a:sy n="50" d="100"/>
        </p:scale>
        <p:origin x="-3300" y="-126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17B0B04-992D-429C-9899-1036119F3C58}" type="slidenum">
              <a:rPr lang="en-US" altLang="en-US"/>
              <a:pPr/>
              <a:t>‹#›</a:t>
            </a:fld>
            <a:endParaRPr lang="en-US" altLang="en-US"/>
          </a:p>
        </p:txBody>
      </p:sp>
    </p:spTree>
    <p:extLst>
      <p:ext uri="{BB962C8B-B14F-4D97-AF65-F5344CB8AC3E}">
        <p14:creationId xmlns:p14="http://schemas.microsoft.com/office/powerpoint/2010/main" val="34093262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A5E5-653B-4F68-BB4A-EB3733C49138}"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B0B04-992D-429C-9899-1036119F3C58}" type="slidenum">
              <a:rPr lang="en-US" altLang="en-US" smtClean="0"/>
              <a:pPr/>
              <a:t>12</a:t>
            </a:fld>
            <a:endParaRPr lang="en-US" altLang="en-US"/>
          </a:p>
        </p:txBody>
      </p:sp>
    </p:spTree>
    <p:extLst>
      <p:ext uri="{BB962C8B-B14F-4D97-AF65-F5344CB8AC3E}">
        <p14:creationId xmlns:p14="http://schemas.microsoft.com/office/powerpoint/2010/main" val="227071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eaLnBrk="0" hangingPunct="0">
              <a:defRPr sz="2500">
                <a:solidFill>
                  <a:schemeClr val="tx1"/>
                </a:solidFill>
                <a:latin typeface="Arial" pitchFamily="34" charset="0"/>
                <a:cs typeface="Arial" pitchFamily="34" charset="0"/>
              </a:defRPr>
            </a:lvl1pPr>
            <a:lvl2pPr marL="742950" indent="-285750" eaLnBrk="0" hangingPunct="0">
              <a:defRPr sz="2500">
                <a:solidFill>
                  <a:schemeClr val="tx1"/>
                </a:solidFill>
                <a:latin typeface="Arial" pitchFamily="34" charset="0"/>
                <a:cs typeface="Arial" pitchFamily="34" charset="0"/>
              </a:defRPr>
            </a:lvl2pPr>
            <a:lvl3pPr marL="1143000" indent="-228600" eaLnBrk="0" hangingPunct="0">
              <a:defRPr sz="2500">
                <a:solidFill>
                  <a:schemeClr val="tx1"/>
                </a:solidFill>
                <a:latin typeface="Arial" pitchFamily="34" charset="0"/>
                <a:cs typeface="Arial" pitchFamily="34" charset="0"/>
              </a:defRPr>
            </a:lvl3pPr>
            <a:lvl4pPr marL="1600200" indent="-228600" eaLnBrk="0" hangingPunct="0">
              <a:defRPr sz="2500">
                <a:solidFill>
                  <a:schemeClr val="tx1"/>
                </a:solidFill>
                <a:latin typeface="Arial" pitchFamily="34" charset="0"/>
                <a:cs typeface="Arial" pitchFamily="34" charset="0"/>
              </a:defRPr>
            </a:lvl4pPr>
            <a:lvl5pPr marL="2057400" indent="-228600" eaLnBrk="0" hangingPunct="0">
              <a:defRPr sz="25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5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5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5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500">
                <a:solidFill>
                  <a:schemeClr val="tx1"/>
                </a:solidFill>
                <a:latin typeface="Arial" pitchFamily="34" charset="0"/>
                <a:cs typeface="Arial" pitchFamily="34" charset="0"/>
              </a:defRPr>
            </a:lvl9pPr>
          </a:lstStyle>
          <a:p>
            <a:pPr eaLnBrk="1" hangingPunct="1"/>
            <a:fld id="{01D6677C-6F47-4EE5-A434-D6F9FE0516A0}" type="slidenum">
              <a:rPr lang="en-US" altLang="en-US" sz="1200"/>
              <a:pPr eaLnBrk="1" hangingPunct="1"/>
              <a:t>18</a:t>
            </a:fld>
            <a:endParaRPr lang="en-US" altLang="en-US" sz="12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02756" indent="-270291" eaLnBrk="0" hangingPunct="0">
              <a:defRPr>
                <a:solidFill>
                  <a:schemeClr val="tx1"/>
                </a:solidFill>
                <a:latin typeface="Arial" charset="0"/>
                <a:cs typeface="Arial" charset="0"/>
              </a:defRPr>
            </a:lvl2pPr>
            <a:lvl3pPr marL="1081164" indent="-216233" eaLnBrk="0" hangingPunct="0">
              <a:defRPr>
                <a:solidFill>
                  <a:schemeClr val="tx1"/>
                </a:solidFill>
                <a:latin typeface="Arial" charset="0"/>
                <a:cs typeface="Arial" charset="0"/>
              </a:defRPr>
            </a:lvl3pPr>
            <a:lvl4pPr marL="1513629" indent="-216233" eaLnBrk="0" hangingPunct="0">
              <a:defRPr>
                <a:solidFill>
                  <a:schemeClr val="tx1"/>
                </a:solidFill>
                <a:latin typeface="Arial" charset="0"/>
                <a:cs typeface="Arial" charset="0"/>
              </a:defRPr>
            </a:lvl4pPr>
            <a:lvl5pPr marL="1946095" indent="-216233" eaLnBrk="0" hangingPunct="0">
              <a:defRPr>
                <a:solidFill>
                  <a:schemeClr val="tx1"/>
                </a:solidFill>
                <a:latin typeface="Arial" charset="0"/>
                <a:cs typeface="Arial" charset="0"/>
              </a:defRPr>
            </a:lvl5pPr>
            <a:lvl6pPr marL="2378560" indent="-216233" eaLnBrk="0" fontAlgn="base" hangingPunct="0">
              <a:spcBef>
                <a:spcPct val="0"/>
              </a:spcBef>
              <a:spcAft>
                <a:spcPct val="0"/>
              </a:spcAft>
              <a:defRPr>
                <a:solidFill>
                  <a:schemeClr val="tx1"/>
                </a:solidFill>
                <a:latin typeface="Arial" charset="0"/>
                <a:cs typeface="Arial" charset="0"/>
              </a:defRPr>
            </a:lvl6pPr>
            <a:lvl7pPr marL="2811026" indent="-216233" eaLnBrk="0" fontAlgn="base" hangingPunct="0">
              <a:spcBef>
                <a:spcPct val="0"/>
              </a:spcBef>
              <a:spcAft>
                <a:spcPct val="0"/>
              </a:spcAft>
              <a:defRPr>
                <a:solidFill>
                  <a:schemeClr val="tx1"/>
                </a:solidFill>
                <a:latin typeface="Arial" charset="0"/>
                <a:cs typeface="Arial" charset="0"/>
              </a:defRPr>
            </a:lvl7pPr>
            <a:lvl8pPr marL="3243491" indent="-216233" eaLnBrk="0" fontAlgn="base" hangingPunct="0">
              <a:spcBef>
                <a:spcPct val="0"/>
              </a:spcBef>
              <a:spcAft>
                <a:spcPct val="0"/>
              </a:spcAft>
              <a:defRPr>
                <a:solidFill>
                  <a:schemeClr val="tx1"/>
                </a:solidFill>
                <a:latin typeface="Arial" charset="0"/>
                <a:cs typeface="Arial" charset="0"/>
              </a:defRPr>
            </a:lvl8pPr>
            <a:lvl9pPr marL="3675957" indent="-216233" eaLnBrk="0" fontAlgn="base" hangingPunct="0">
              <a:spcBef>
                <a:spcPct val="0"/>
              </a:spcBef>
              <a:spcAft>
                <a:spcPct val="0"/>
              </a:spcAft>
              <a:defRPr>
                <a:solidFill>
                  <a:schemeClr val="tx1"/>
                </a:solidFill>
                <a:latin typeface="Arial" charset="0"/>
                <a:cs typeface="Arial" charset="0"/>
              </a:defRPr>
            </a:lvl9pPr>
          </a:lstStyle>
          <a:p>
            <a:pPr eaLnBrk="1" hangingPunct="1"/>
            <a:fld id="{51F46E6B-0BB9-4B40-964F-8DBCCFF74658}" type="slidenum">
              <a:rPr lang="en-US" altLang="en-US" smtClean="0"/>
              <a:pPr eaLnBrk="1" hangingPunct="1"/>
              <a:t>23</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30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2486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90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38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02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78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6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2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4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5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5943600"/>
            <a:ext cx="83058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Sunday, May 14, 2023</a:t>
            </a:r>
          </a:p>
        </p:txBody>
      </p:sp>
      <p:sp>
        <p:nvSpPr>
          <p:cNvPr id="5" name="TextBox 4"/>
          <p:cNvSpPr txBox="1"/>
          <p:nvPr/>
        </p:nvSpPr>
        <p:spPr>
          <a:xfrm>
            <a:off x="152400" y="5257800"/>
            <a:ext cx="8610600" cy="769441"/>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rPr>
              <a:t>Sermon For LifeGate</a:t>
            </a:r>
            <a:endParaRPr lang="en-US" sz="4400" b="1"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050"/>
          <a:stretch/>
        </p:blipFill>
        <p:spPr bwMode="auto">
          <a:xfrm>
            <a:off x="813878" y="685800"/>
            <a:ext cx="744004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953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kern="0" dirty="0" smtClean="0">
                <a:solidFill>
                  <a:srgbClr val="FFFF00"/>
                </a:solidFill>
                <a:effectLst>
                  <a:outerShdw blurRad="38100" dist="38100" dir="2700000" algn="tl">
                    <a:srgbClr val="000000">
                      <a:alpha val="43137"/>
                    </a:srgbClr>
                  </a:outerShdw>
                </a:effectLst>
              </a:rPr>
              <a:t>Esther was born to older parents and orphaned at a young age</a:t>
            </a:r>
            <a:endParaRPr lang="en-US" sz="4000" kern="0" dirty="0">
              <a:solidFill>
                <a:srgbClr val="FFFF0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20"/>
          <a:stretch/>
        </p:blipFill>
        <p:spPr bwMode="auto">
          <a:xfrm>
            <a:off x="4572000" y="1828800"/>
            <a:ext cx="4296398"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1905000"/>
            <a:ext cx="4114800" cy="4524315"/>
          </a:xfrm>
          <a:prstGeom prst="rect">
            <a:avLst/>
          </a:prstGeom>
        </p:spPr>
        <p:txBody>
          <a:bodyPr wrap="square">
            <a:spAutoFit/>
          </a:bodyPr>
          <a:lstStyle/>
          <a:p>
            <a:pPr algn="l"/>
            <a:r>
              <a:rPr lang="en-US" dirty="0"/>
              <a:t> Mordecai had a cousin named Hadassah, whom he had brought up because she had neither father nor mother. This girl, who was also known as Esther, was lovely in form and features, and Mordecai had taken her as his own daughter when her father and mother died. </a:t>
            </a:r>
            <a:r>
              <a:rPr lang="en-US" b="1" dirty="0"/>
              <a:t>Esther 2:7 (NIV) </a:t>
            </a:r>
            <a:r>
              <a:rPr lang="en-US" dirty="0"/>
              <a:t/>
            </a:r>
            <a:br>
              <a:rPr lang="en-US" dirty="0"/>
            </a:br>
            <a:endParaRPr lang="en-US" dirty="0"/>
          </a:p>
        </p:txBody>
      </p:sp>
    </p:spTree>
    <p:extLst>
      <p:ext uri="{BB962C8B-B14F-4D97-AF65-F5344CB8AC3E}">
        <p14:creationId xmlns:p14="http://schemas.microsoft.com/office/powerpoint/2010/main" val="895536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7975" y="160338"/>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Setting Up With Many Blessings</a:t>
            </a:r>
          </a:p>
          <a:p>
            <a:pPr algn="ctr"/>
            <a:r>
              <a:rPr lang="en-US" sz="4000" b="1" kern="0" dirty="0" smtClean="0">
                <a:solidFill>
                  <a:srgbClr val="FFFF00"/>
                </a:solidFill>
                <a:effectLst>
                  <a:outerShdw blurRad="38100" dist="38100" dir="2700000" algn="tl">
                    <a:srgbClr val="000000">
                      <a:alpha val="43137"/>
                    </a:srgbClr>
                  </a:outerShdw>
                </a:effectLst>
              </a:rPr>
              <a:t>Doesn’t Always End Well</a:t>
            </a:r>
            <a:endParaRPr lang="en-US" sz="40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282575" y="1726694"/>
            <a:ext cx="3756025" cy="4401205"/>
          </a:xfrm>
          <a:prstGeom prst="rect">
            <a:avLst/>
          </a:prstGeom>
        </p:spPr>
        <p:txBody>
          <a:bodyPr wrap="square">
            <a:spAutoFit/>
          </a:bodyPr>
          <a:lstStyle/>
          <a:p>
            <a:r>
              <a:rPr lang="en-US" sz="2800" dirty="0" smtClean="0"/>
              <a:t>As </a:t>
            </a:r>
            <a:r>
              <a:rPr lang="en-US" sz="2800" dirty="0"/>
              <a:t>Solomon grew old, his wives turned his heart after other gods, and his heart was not fully devoted to the </a:t>
            </a:r>
            <a:r>
              <a:rPr lang="en-US" sz="2800" cap="small" dirty="0"/>
              <a:t>LORD</a:t>
            </a:r>
            <a:r>
              <a:rPr lang="en-US" sz="2800" dirty="0"/>
              <a:t> his God, as the heart of David his father had been. </a:t>
            </a:r>
            <a:endParaRPr lang="en-US" sz="2800" dirty="0" smtClean="0"/>
          </a:p>
          <a:p>
            <a:r>
              <a:rPr lang="en-US" sz="2800" b="1" dirty="0" smtClean="0"/>
              <a:t>1 </a:t>
            </a:r>
            <a:r>
              <a:rPr lang="en-US" sz="2800" b="1" dirty="0"/>
              <a:t>Kings 11:4 (NIV) </a:t>
            </a:r>
            <a:r>
              <a:rPr lang="en-US" sz="2800" dirty="0"/>
              <a:t/>
            </a:r>
            <a:br>
              <a:rPr lang="en-US" sz="2800" dirty="0"/>
            </a:br>
            <a:endParaRPr lang="en-US" sz="2800"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38" r="40156"/>
          <a:stretch/>
        </p:blipFill>
        <p:spPr bwMode="auto">
          <a:xfrm>
            <a:off x="4613275" y="2411381"/>
            <a:ext cx="3175000" cy="303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0511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Satan Marks People  by Taking Away</a:t>
            </a:r>
          </a:p>
          <a:p>
            <a:pPr algn="ctr"/>
            <a:r>
              <a:rPr lang="en-US" sz="3600" b="1" kern="0" dirty="0" smtClean="0">
                <a:solidFill>
                  <a:srgbClr val="FFFF00"/>
                </a:solidFill>
                <a:effectLst>
                  <a:outerShdw blurRad="38100" dist="38100" dir="2700000" algn="tl">
                    <a:srgbClr val="000000">
                      <a:alpha val="43137"/>
                    </a:srgbClr>
                  </a:outerShdw>
                </a:effectLst>
              </a:rPr>
              <a:t>Etching – gouging out life</a:t>
            </a:r>
            <a:endParaRPr lang="en-US" sz="3600" b="1" kern="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419100" y="1676400"/>
            <a:ext cx="2819400" cy="3416320"/>
          </a:xfrm>
          <a:prstGeom prst="rect">
            <a:avLst/>
          </a:prstGeom>
        </p:spPr>
        <p:txBody>
          <a:bodyPr wrap="square">
            <a:spAutoFit/>
          </a:bodyPr>
          <a:lstStyle/>
          <a:p>
            <a:pPr algn="l"/>
            <a:r>
              <a:rPr lang="en-US" dirty="0"/>
              <a:t>And that no man might buy or sell, save he that had the </a:t>
            </a:r>
            <a:r>
              <a:rPr lang="en-US" b="1" dirty="0">
                <a:solidFill>
                  <a:srgbClr val="FFFF00"/>
                </a:solidFill>
              </a:rPr>
              <a:t>mark</a:t>
            </a:r>
            <a:r>
              <a:rPr lang="en-US" dirty="0"/>
              <a:t>, or the name of the beast, or the number of his name. </a:t>
            </a:r>
            <a:endParaRPr lang="en-US" dirty="0" smtClean="0"/>
          </a:p>
          <a:p>
            <a:pPr algn="l"/>
            <a:r>
              <a:rPr lang="en-US" dirty="0" smtClean="0"/>
              <a:t>Revelation </a:t>
            </a:r>
            <a:r>
              <a:rPr lang="en-US" dirty="0"/>
              <a:t>13:17 (KJV)</a:t>
            </a:r>
          </a:p>
        </p:txBody>
      </p:sp>
      <p:pic>
        <p:nvPicPr>
          <p:cNvPr id="9218" name="Picture 2" descr="COVID vaccine the mark of the beast? What the Book of Revelation say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676400"/>
            <a:ext cx="5181600"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09800" y="4800600"/>
            <a:ext cx="6705600" cy="1384995"/>
          </a:xfrm>
          <a:prstGeom prst="rect">
            <a:avLst/>
          </a:prstGeom>
        </p:spPr>
        <p:txBody>
          <a:bodyPr wrap="square">
            <a:spAutoFit/>
          </a:bodyPr>
          <a:lstStyle/>
          <a:p>
            <a:pPr algn="l"/>
            <a:r>
              <a:rPr lang="en-US" sz="2800" b="1" dirty="0" smtClean="0">
                <a:solidFill>
                  <a:srgbClr val="FFFF00"/>
                </a:solidFill>
              </a:rPr>
              <a:t>GREEK</a:t>
            </a:r>
            <a:r>
              <a:rPr lang="en-US" sz="2800" dirty="0" smtClean="0"/>
              <a:t> - </a:t>
            </a:r>
            <a:r>
              <a:rPr lang="en-US" sz="2800" dirty="0" err="1" smtClean="0"/>
              <a:t>CHARAGMA</a:t>
            </a:r>
            <a:r>
              <a:rPr lang="en-US" sz="2800" dirty="0" smtClean="0"/>
              <a:t> </a:t>
            </a:r>
            <a:r>
              <a:rPr lang="en-US" sz="2800" dirty="0"/>
              <a:t>- a scratch or etching, </a:t>
            </a:r>
            <a:r>
              <a:rPr lang="en-US" sz="2800" dirty="0" smtClean="0"/>
              <a:t>or </a:t>
            </a:r>
            <a:r>
              <a:rPr lang="en-US" sz="2800" dirty="0"/>
              <a:t>sculptured figure (statue) :- graven, mark</a:t>
            </a:r>
          </a:p>
        </p:txBody>
      </p:sp>
    </p:spTree>
    <p:extLst>
      <p:ext uri="{BB962C8B-B14F-4D97-AF65-F5344CB8AC3E}">
        <p14:creationId xmlns:p14="http://schemas.microsoft.com/office/powerpoint/2010/main" val="410351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Five Major Things The Enemy Takes</a:t>
            </a:r>
            <a:endParaRPr lang="en-US" sz="3200" b="1" kern="0"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685800" y="3505200"/>
            <a:ext cx="8229600" cy="2554545"/>
          </a:xfrm>
          <a:prstGeom prst="rect">
            <a:avLst/>
          </a:prstGeom>
        </p:spPr>
        <p:txBody>
          <a:bodyPr wrap="square">
            <a:spAutoFit/>
          </a:bodyPr>
          <a:lstStyle/>
          <a:p>
            <a:pPr algn="l"/>
            <a:r>
              <a:rPr lang="en-US" sz="3200" dirty="0"/>
              <a:t>THE ENEMY TAKES OUR INNOCENCE </a:t>
            </a:r>
          </a:p>
          <a:p>
            <a:pPr algn="l"/>
            <a:r>
              <a:rPr lang="en-US" sz="3200" dirty="0"/>
              <a:t>THE ENEMY TAKES OUR VISION</a:t>
            </a:r>
          </a:p>
          <a:p>
            <a:pPr algn="l"/>
            <a:r>
              <a:rPr lang="en-US" sz="3200" dirty="0"/>
              <a:t>THE ENEMY TAKES OUR FUTURE</a:t>
            </a:r>
          </a:p>
          <a:p>
            <a:pPr algn="l"/>
            <a:r>
              <a:rPr lang="en-US" sz="3200" dirty="0"/>
              <a:t>THE ENEMY TAKES OUR </a:t>
            </a:r>
            <a:r>
              <a:rPr lang="en-US" sz="3200" dirty="0" smtClean="0"/>
              <a:t>HOPE</a:t>
            </a:r>
          </a:p>
          <a:p>
            <a:pPr algn="l"/>
            <a:r>
              <a:rPr lang="en-US" sz="3200" dirty="0" smtClean="0"/>
              <a:t>THE ENEMY TAKES OUR AFFECTIONS</a:t>
            </a:r>
            <a:endParaRPr lang="en-US" sz="3200" dirty="0"/>
          </a:p>
        </p:txBody>
      </p:sp>
      <p:pic>
        <p:nvPicPr>
          <p:cNvPr id="10242" name="Picture 2" descr="THE DEVIL CAME TO STEAL, KILL &amp; DESTROY, JESUS CAME TO SAVE &amp; GIVE LIFE IN  ABUNDANCE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t="1" b="53947"/>
          <a:stretch/>
        </p:blipFill>
        <p:spPr bwMode="auto">
          <a:xfrm>
            <a:off x="2036233" y="1828800"/>
            <a:ext cx="5147733"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1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THE ENEMY – WHO WAS IN ON ATTACKING YOUR INNOCENCE </a:t>
            </a:r>
            <a:endParaRPr lang="en-US" sz="3600" b="1" kern="0" dirty="0">
              <a:solidFill>
                <a:srgbClr val="FFFF00"/>
              </a:solidFill>
              <a:effectLst>
                <a:outerShdw blurRad="38100" dist="38100" dir="2700000" algn="tl">
                  <a:srgbClr val="000000">
                    <a:alpha val="43137"/>
                  </a:srgbClr>
                </a:outerShdw>
              </a:effectLst>
            </a:endParaRPr>
          </a:p>
        </p:txBody>
      </p:sp>
      <p:pic>
        <p:nvPicPr>
          <p:cNvPr id="8194" name="Picture 2" descr="Biblical Counseling Coalition | God Uses Damaged G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200400"/>
            <a:ext cx="7315200" cy="35242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28919" y="1369874"/>
            <a:ext cx="5686172" cy="1754326"/>
          </a:xfrm>
          <a:prstGeom prst="rect">
            <a:avLst/>
          </a:prstGeom>
          <a:noFill/>
        </p:spPr>
        <p:txBody>
          <a:bodyPr wrap="non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Says – You Are </a:t>
            </a:r>
          </a:p>
          <a:p>
            <a:pPr algn="ct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Damaged Goods</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2370878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95300" y="762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kern="0" dirty="0" smtClean="0">
                <a:solidFill>
                  <a:srgbClr val="FFFF00"/>
                </a:solidFill>
                <a:effectLst>
                  <a:outerShdw blurRad="38100" dist="38100" dir="2700000" algn="tl">
                    <a:srgbClr val="000000">
                      <a:alpha val="43137"/>
                    </a:srgbClr>
                  </a:outerShdw>
                </a:effectLst>
              </a:rPr>
              <a:t>WITHOUT HOPE </a:t>
            </a:r>
          </a:p>
          <a:p>
            <a:pPr algn="ctr"/>
            <a:r>
              <a:rPr lang="en-US" kern="0" dirty="0" smtClean="0">
                <a:solidFill>
                  <a:srgbClr val="FFFF00"/>
                </a:solidFill>
                <a:effectLst>
                  <a:outerShdw blurRad="38100" dist="38100" dir="2700000" algn="tl">
                    <a:srgbClr val="000000">
                      <a:alpha val="43137"/>
                    </a:srgbClr>
                  </a:outerShdw>
                </a:effectLst>
              </a:rPr>
              <a:t>WE ARE IN DANGER </a:t>
            </a:r>
            <a:endParaRPr lang="en-US"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81000" y="2286000"/>
            <a:ext cx="8382000" cy="2554545"/>
          </a:xfrm>
          <a:prstGeom prst="rect">
            <a:avLst/>
          </a:prstGeom>
        </p:spPr>
        <p:txBody>
          <a:bodyPr wrap="square">
            <a:spAutoFit/>
          </a:bodyPr>
          <a:lstStyle/>
          <a:p>
            <a:pPr algn="l"/>
            <a:r>
              <a:rPr lang="en-US" sz="4000" dirty="0"/>
              <a:t>ONCE THE ENEMY CONVINCES US WE ARE DAMAGED – WE HAVE NO MOTIVATION TO RESIST </a:t>
            </a:r>
            <a:r>
              <a:rPr lang="en-US" sz="4000" dirty="0" smtClean="0"/>
              <a:t>HIS </a:t>
            </a:r>
            <a:r>
              <a:rPr lang="en-US" sz="4000" dirty="0"/>
              <a:t>LIES </a:t>
            </a:r>
          </a:p>
        </p:txBody>
      </p:sp>
    </p:spTree>
    <p:extLst>
      <p:ext uri="{BB962C8B-B14F-4D97-AF65-F5344CB8AC3E}">
        <p14:creationId xmlns:p14="http://schemas.microsoft.com/office/powerpoint/2010/main" val="3133670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76200"/>
            <a:ext cx="8610600" cy="12954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THE ENEMY DOESN’T CARE HOW HE TAKES AWAY  OUR DESTINY – EVEN IN THE GUISE OF LOVE AND COMPASSION</a:t>
            </a:r>
            <a:endParaRPr lang="en-US" sz="2800" b="1" kern="0" dirty="0">
              <a:solidFill>
                <a:srgbClr val="FFFF00"/>
              </a:solidFill>
              <a:effectLst>
                <a:outerShdw blurRad="38100" dist="38100" dir="2700000" algn="tl">
                  <a:srgbClr val="000000">
                    <a:alpha val="43137"/>
                  </a:srgbClr>
                </a:outerShdw>
              </a:effectLst>
            </a:endParaRPr>
          </a:p>
        </p:txBody>
      </p:sp>
      <p:pic>
        <p:nvPicPr>
          <p:cNvPr id="15362" name="Picture 2" descr="Dr Jordan Peterson on the 'successful society' | The Austral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1828800"/>
            <a:ext cx="5147733" cy="289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752600"/>
            <a:ext cx="2819400" cy="3416320"/>
          </a:xfrm>
          <a:prstGeom prst="rect">
            <a:avLst/>
          </a:prstGeom>
          <a:noFill/>
        </p:spPr>
        <p:txBody>
          <a:bodyPr wrap="square" rtlCol="0">
            <a:spAutoFit/>
          </a:bodyPr>
          <a:lstStyle/>
          <a:p>
            <a:r>
              <a:rPr lang="en-US" dirty="0" smtClean="0"/>
              <a:t>THE ENEMY</a:t>
            </a:r>
          </a:p>
          <a:p>
            <a:r>
              <a:rPr lang="en-US" dirty="0" smtClean="0"/>
              <a:t>REMOVES THE</a:t>
            </a:r>
          </a:p>
          <a:p>
            <a:r>
              <a:rPr lang="en-US" dirty="0" smtClean="0"/>
              <a:t>FOUNDATIONS OF TRUTH IN THE FAÇADE OF </a:t>
            </a:r>
            <a:r>
              <a:rPr lang="en-US" dirty="0" smtClean="0">
                <a:solidFill>
                  <a:srgbClr val="FFFF00"/>
                </a:solidFill>
              </a:rPr>
              <a:t>HELPING HUMANITY LOVE EACH OTHER BETTER </a:t>
            </a:r>
            <a:endParaRPr lang="en-US" dirty="0">
              <a:solidFill>
                <a:srgbClr val="FFFF00"/>
              </a:solidFill>
            </a:endParaRPr>
          </a:p>
        </p:txBody>
      </p:sp>
      <p:sp>
        <p:nvSpPr>
          <p:cNvPr id="4" name="TextBox 3"/>
          <p:cNvSpPr txBox="1"/>
          <p:nvPr/>
        </p:nvSpPr>
        <p:spPr>
          <a:xfrm>
            <a:off x="2531534" y="4876800"/>
            <a:ext cx="2878666" cy="1938992"/>
          </a:xfrm>
          <a:prstGeom prst="rect">
            <a:avLst/>
          </a:prstGeom>
          <a:noFill/>
        </p:spPr>
        <p:txBody>
          <a:bodyPr wrap="square" rtlCol="0">
            <a:spAutoFit/>
          </a:bodyPr>
          <a:lstStyle/>
          <a:p>
            <a:r>
              <a:rPr lang="en-US" dirty="0" smtClean="0"/>
              <a:t>OPEN BORDERS</a:t>
            </a:r>
          </a:p>
          <a:p>
            <a:r>
              <a:rPr lang="en-US" dirty="0" smtClean="0"/>
              <a:t>ARE COMPASSIONATE </a:t>
            </a:r>
          </a:p>
          <a:p>
            <a:r>
              <a:rPr lang="en-US" dirty="0" smtClean="0"/>
              <a:t>WAYS TO HELP THE POOR</a:t>
            </a:r>
            <a:endParaRPr lang="en-US" dirty="0"/>
          </a:p>
        </p:txBody>
      </p:sp>
      <p:sp>
        <p:nvSpPr>
          <p:cNvPr id="7" name="TextBox 6"/>
          <p:cNvSpPr txBox="1"/>
          <p:nvPr/>
        </p:nvSpPr>
        <p:spPr>
          <a:xfrm>
            <a:off x="5715000" y="4842808"/>
            <a:ext cx="2878666" cy="1938992"/>
          </a:xfrm>
          <a:prstGeom prst="rect">
            <a:avLst/>
          </a:prstGeom>
          <a:noFill/>
        </p:spPr>
        <p:txBody>
          <a:bodyPr wrap="square" rtlCol="0">
            <a:spAutoFit/>
          </a:bodyPr>
          <a:lstStyle/>
          <a:p>
            <a:r>
              <a:rPr lang="en-US" dirty="0" smtClean="0"/>
              <a:t>HELPING YOUTH</a:t>
            </a:r>
          </a:p>
          <a:p>
            <a:r>
              <a:rPr lang="en-US" dirty="0" smtClean="0"/>
              <a:t>BE SEXUALLY</a:t>
            </a:r>
          </a:p>
          <a:p>
            <a:r>
              <a:rPr lang="en-US" dirty="0" smtClean="0"/>
              <a:t>MUTILATED WILL HELP THEM EMOTIONALLY</a:t>
            </a:r>
            <a:endParaRPr lang="en-US" dirty="0"/>
          </a:p>
        </p:txBody>
      </p:sp>
    </p:spTree>
    <p:extLst>
      <p:ext uri="{BB962C8B-B14F-4D97-AF65-F5344CB8AC3E}">
        <p14:creationId xmlns:p14="http://schemas.microsoft.com/office/powerpoint/2010/main" val="16731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95300" y="762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kern="0" dirty="0" smtClean="0">
                <a:solidFill>
                  <a:srgbClr val="FFFF00"/>
                </a:solidFill>
                <a:effectLst>
                  <a:outerShdw blurRad="38100" dist="38100" dir="2700000" algn="tl">
                    <a:srgbClr val="000000">
                      <a:alpha val="43137"/>
                    </a:srgbClr>
                  </a:outerShdw>
                </a:effectLst>
              </a:rPr>
              <a:t>God Writes On Us</a:t>
            </a:r>
          </a:p>
          <a:p>
            <a:pPr algn="ctr"/>
            <a:r>
              <a:rPr lang="en-US" kern="0" dirty="0" smtClean="0">
                <a:solidFill>
                  <a:srgbClr val="FFFF00"/>
                </a:solidFill>
                <a:effectLst>
                  <a:outerShdw blurRad="38100" dist="38100" dir="2700000" algn="tl">
                    <a:srgbClr val="000000">
                      <a:alpha val="43137"/>
                    </a:srgbClr>
                  </a:outerShdw>
                </a:effectLst>
              </a:rPr>
              <a:t>He Adds To Us – HE GIVES </a:t>
            </a:r>
            <a:endParaRPr lang="en-US"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95300" y="4572000"/>
            <a:ext cx="8153400" cy="1569660"/>
          </a:xfrm>
          <a:prstGeom prst="rect">
            <a:avLst/>
          </a:prstGeom>
        </p:spPr>
        <p:txBody>
          <a:bodyPr wrap="square">
            <a:spAutoFit/>
          </a:bodyPr>
          <a:lstStyle/>
          <a:p>
            <a:pPr algn="l"/>
            <a:r>
              <a:rPr lang="en-US" dirty="0"/>
              <a:t>"This is the covenant I will make with the house of Israel after that time," declares the LORD. "I will put my law in their minds and write it on their hearts. I will be their God, and they will be my people. Jeremiah 31:33 </a:t>
            </a:r>
          </a:p>
        </p:txBody>
      </p:sp>
      <p:pic>
        <p:nvPicPr>
          <p:cNvPr id="11266" name="Picture 2" descr="What is the Law Written on our Hearts? – Escape to Rea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0"/>
            <a:ext cx="4876800"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384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 y="76200"/>
            <a:ext cx="8915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kern="0" dirty="0" smtClean="0">
                <a:solidFill>
                  <a:srgbClr val="FFFF00"/>
                </a:solidFill>
                <a:effectLst>
                  <a:outerShdw blurRad="38100" dist="38100" dir="2700000" algn="tl">
                    <a:srgbClr val="000000">
                      <a:alpha val="43137"/>
                    </a:srgbClr>
                  </a:outerShdw>
                </a:effectLst>
              </a:rPr>
              <a:t>He puts His Indelible ink on our</a:t>
            </a:r>
          </a:p>
          <a:p>
            <a:pPr algn="ctr"/>
            <a:r>
              <a:rPr lang="en-US" kern="0" dirty="0" smtClean="0">
                <a:solidFill>
                  <a:srgbClr val="FFFF00"/>
                </a:solidFill>
                <a:effectLst>
                  <a:outerShdw blurRad="38100" dist="38100" dir="2700000" algn="tl">
                    <a:srgbClr val="000000">
                      <a:alpha val="43137"/>
                    </a:srgbClr>
                  </a:outerShdw>
                </a:effectLst>
              </a:rPr>
              <a:t>Hearts and Adds PEACE and JOY</a:t>
            </a:r>
            <a:endParaRPr lang="en-US"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774700" y="4239161"/>
            <a:ext cx="7886700" cy="1323439"/>
          </a:xfrm>
          <a:prstGeom prst="rect">
            <a:avLst/>
          </a:prstGeom>
        </p:spPr>
        <p:txBody>
          <a:bodyPr wrap="square">
            <a:spAutoFit/>
          </a:bodyPr>
          <a:lstStyle/>
          <a:p>
            <a:pPr algn="l"/>
            <a:r>
              <a:rPr lang="en-US" sz="4000" dirty="0" smtClean="0"/>
              <a:t>GREEK - </a:t>
            </a:r>
            <a:r>
              <a:rPr lang="en-US" sz="4000" dirty="0" err="1" smtClean="0"/>
              <a:t>GRAPHO</a:t>
            </a:r>
            <a:r>
              <a:rPr lang="en-US" sz="4000" dirty="0" smtClean="0"/>
              <a:t> </a:t>
            </a:r>
            <a:r>
              <a:rPr lang="en-US" sz="4000" dirty="0"/>
              <a:t>– TO WRITE </a:t>
            </a:r>
          </a:p>
          <a:p>
            <a:pPr algn="l"/>
            <a:r>
              <a:rPr lang="en-US" sz="4000" dirty="0"/>
              <a:t>write;</a:t>
            </a:r>
          </a:p>
        </p:txBody>
      </p:sp>
      <p:pic>
        <p:nvPicPr>
          <p:cNvPr id="12290" name="Picture 2" descr="GodTalk Vermont: “Written on Our Hear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8899" y="1600200"/>
            <a:ext cx="3308402" cy="21991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90601" y="5581471"/>
            <a:ext cx="7886700" cy="1569660"/>
          </a:xfrm>
          <a:prstGeom prst="rect">
            <a:avLst/>
          </a:prstGeom>
        </p:spPr>
        <p:txBody>
          <a:bodyPr wrap="square">
            <a:spAutoFit/>
          </a:bodyPr>
          <a:lstStyle/>
          <a:p>
            <a:r>
              <a:rPr lang="en-US" sz="3200" dirty="0" smtClean="0"/>
              <a:t> </a:t>
            </a:r>
            <a:r>
              <a:rPr lang="en-US" sz="3200" dirty="0"/>
              <a:t>"God opposes the proud but gives grace to the humble." </a:t>
            </a:r>
            <a:r>
              <a:rPr lang="en-US" sz="3200" b="1" dirty="0"/>
              <a:t>1 Peter 5:5 (NIV) </a:t>
            </a:r>
            <a:r>
              <a:rPr lang="en-US" sz="3200" dirty="0"/>
              <a:t/>
            </a:r>
            <a:br>
              <a:rPr lang="en-US" sz="3200" dirty="0"/>
            </a:br>
            <a:endParaRPr lang="en-US" sz="3200" dirty="0"/>
          </a:p>
        </p:txBody>
      </p:sp>
      <p:sp>
        <p:nvSpPr>
          <p:cNvPr id="5" name="Rectangle 4"/>
          <p:cNvSpPr/>
          <p:nvPr/>
        </p:nvSpPr>
        <p:spPr>
          <a:xfrm>
            <a:off x="457200" y="1569472"/>
            <a:ext cx="4572000" cy="2677656"/>
          </a:xfrm>
          <a:prstGeom prst="rect">
            <a:avLst/>
          </a:prstGeom>
        </p:spPr>
        <p:txBody>
          <a:bodyPr>
            <a:spAutoFit/>
          </a:bodyPr>
          <a:lstStyle/>
          <a:p>
            <a:r>
              <a:rPr lang="en-US" dirty="0"/>
              <a:t>I will </a:t>
            </a:r>
            <a:r>
              <a:rPr lang="en-US" b="1" dirty="0"/>
              <a:t>write</a:t>
            </a:r>
            <a:r>
              <a:rPr lang="en-US" dirty="0"/>
              <a:t> on him the name of my God and the name of the city of my God, the new Jerusalem, which is coming down out of heaven from my God; and I will also write on him my new name. </a:t>
            </a:r>
          </a:p>
        </p:txBody>
      </p:sp>
    </p:spTree>
    <p:extLst>
      <p:ext uri="{BB962C8B-B14F-4D97-AF65-F5344CB8AC3E}">
        <p14:creationId xmlns:p14="http://schemas.microsoft.com/office/powerpoint/2010/main" val="15343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33400" y="1524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kern="0" dirty="0" smtClean="0">
                <a:solidFill>
                  <a:srgbClr val="FFFF00"/>
                </a:solidFill>
                <a:effectLst>
                  <a:outerShdw blurRad="38100" dist="38100" dir="2700000" algn="tl">
                    <a:srgbClr val="000000">
                      <a:alpha val="43137"/>
                    </a:srgbClr>
                  </a:outerShdw>
                </a:effectLst>
              </a:rPr>
              <a:t>GOD OVERCOMES</a:t>
            </a:r>
          </a:p>
          <a:p>
            <a:pPr algn="ctr"/>
            <a:r>
              <a:rPr lang="en-US" kern="0" dirty="0" smtClean="0">
                <a:solidFill>
                  <a:srgbClr val="FFFF00"/>
                </a:solidFill>
                <a:effectLst>
                  <a:outerShdw blurRad="38100" dist="38100" dir="2700000" algn="tl">
                    <a:srgbClr val="000000">
                      <a:alpha val="43137"/>
                    </a:srgbClr>
                  </a:outerShdw>
                </a:effectLst>
              </a:rPr>
              <a:t>The Enemy’s Plans  </a:t>
            </a:r>
            <a:endParaRPr lang="en-US" kern="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381000" y="3242370"/>
            <a:ext cx="8382000" cy="3539430"/>
          </a:xfrm>
          <a:prstGeom prst="rect">
            <a:avLst/>
          </a:prstGeom>
        </p:spPr>
        <p:txBody>
          <a:bodyPr wrap="square">
            <a:spAutoFit/>
          </a:bodyPr>
          <a:lstStyle/>
          <a:p>
            <a:pPr algn="l"/>
            <a:r>
              <a:rPr lang="en-US" sz="2800" dirty="0"/>
              <a:t>Him who overcomes I will make a pillar in the temple of my God. </a:t>
            </a:r>
            <a:r>
              <a:rPr lang="en-US" sz="2800" dirty="0">
                <a:solidFill>
                  <a:srgbClr val="FFFF00"/>
                </a:solidFill>
              </a:rPr>
              <a:t>Never again will he leave it</a:t>
            </a:r>
            <a:r>
              <a:rPr lang="en-US" sz="2800" dirty="0"/>
              <a:t>. I will </a:t>
            </a:r>
            <a:r>
              <a:rPr lang="en-US" sz="2800" b="1" dirty="0"/>
              <a:t>write</a:t>
            </a:r>
            <a:r>
              <a:rPr lang="en-US" sz="2800" dirty="0"/>
              <a:t> on him the name of my God and the name of the city of my God, the new Jerusalem, which is coming down out of heaven from my God; and I will also write on him my new name. 13  He who has an ear, let him hear what the Spirit says to the churches. Revelation 3:12-13 (NIV)</a:t>
            </a:r>
          </a:p>
        </p:txBody>
      </p:sp>
      <p:sp>
        <p:nvSpPr>
          <p:cNvPr id="5" name="TextBox 4"/>
          <p:cNvSpPr txBox="1"/>
          <p:nvPr/>
        </p:nvSpPr>
        <p:spPr>
          <a:xfrm>
            <a:off x="838200" y="1524000"/>
            <a:ext cx="7467600" cy="1569660"/>
          </a:xfrm>
          <a:prstGeom prst="rect">
            <a:avLst/>
          </a:prstGeom>
          <a:noFill/>
        </p:spPr>
        <p:txBody>
          <a:bodyPr wrap="square" rtlCol="0">
            <a:spAutoFit/>
          </a:bodyPr>
          <a:lstStyle/>
          <a:p>
            <a:r>
              <a:rPr lang="en-US" dirty="0" smtClean="0">
                <a:solidFill>
                  <a:srgbClr val="FFFF00"/>
                </a:solidFill>
              </a:rPr>
              <a:t>IN THE VERY BOOK THAT DESCRIBES SATAN MARKING PEOPLE FOR DESTRUCTION – GOD IS SHOWING THAT HE WILL WRITE BLESSINGS ON HIS PEOPLE AT MULTIPLE LEVELS </a:t>
            </a:r>
            <a:endParaRPr lang="en-US" dirty="0">
              <a:solidFill>
                <a:srgbClr val="FFFF00"/>
              </a:solidFill>
            </a:endParaRPr>
          </a:p>
        </p:txBody>
      </p:sp>
    </p:spTree>
    <p:extLst>
      <p:ext uri="{BB962C8B-B14F-4D97-AF65-F5344CB8AC3E}">
        <p14:creationId xmlns:p14="http://schemas.microsoft.com/office/powerpoint/2010/main" val="322145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Opening Scriptures </a:t>
            </a:r>
            <a:endParaRPr lang="en-US"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419100" y="1836172"/>
            <a:ext cx="8229600" cy="1569660"/>
          </a:xfrm>
          <a:prstGeom prst="rect">
            <a:avLst/>
          </a:prstGeom>
        </p:spPr>
        <p:txBody>
          <a:bodyPr wrap="square">
            <a:spAutoFit/>
          </a:bodyPr>
          <a:lstStyle/>
          <a:p>
            <a:r>
              <a:rPr lang="en-US" sz="3200" dirty="0" smtClean="0"/>
              <a:t>My </a:t>
            </a:r>
            <a:r>
              <a:rPr lang="en-US" sz="3200" dirty="0"/>
              <a:t>son, hear the instruction of </a:t>
            </a:r>
            <a:r>
              <a:rPr lang="en-US" sz="3200" dirty="0" smtClean="0"/>
              <a:t>your father</a:t>
            </a:r>
            <a:r>
              <a:rPr lang="en-US" sz="3200" dirty="0"/>
              <a:t>, and forsake not the law of </a:t>
            </a:r>
            <a:r>
              <a:rPr lang="en-US" sz="3200" dirty="0" smtClean="0"/>
              <a:t>your mother</a:t>
            </a:r>
            <a:r>
              <a:rPr lang="en-US" sz="3200" dirty="0"/>
              <a:t>: </a:t>
            </a:r>
            <a:r>
              <a:rPr lang="en-US" sz="3200" b="1" dirty="0"/>
              <a:t>Proverbs 1:8 (KJV</a:t>
            </a:r>
            <a:r>
              <a:rPr lang="en-US" sz="3200" b="1" dirty="0" smtClean="0"/>
              <a:t>)</a:t>
            </a:r>
            <a:endParaRPr lang="en-US" sz="3200" dirty="0"/>
          </a:p>
        </p:txBody>
      </p:sp>
      <p:sp>
        <p:nvSpPr>
          <p:cNvPr id="3" name="Rectangle 2"/>
          <p:cNvSpPr/>
          <p:nvPr/>
        </p:nvSpPr>
        <p:spPr>
          <a:xfrm>
            <a:off x="419100" y="3962400"/>
            <a:ext cx="8420100" cy="2062103"/>
          </a:xfrm>
          <a:prstGeom prst="rect">
            <a:avLst/>
          </a:prstGeom>
        </p:spPr>
        <p:txBody>
          <a:bodyPr wrap="square">
            <a:spAutoFit/>
          </a:bodyPr>
          <a:lstStyle/>
          <a:p>
            <a:r>
              <a:rPr lang="en-US" sz="3200" dirty="0"/>
              <a:t> May your father and mother be glad; may she who gave you birth rejoice! </a:t>
            </a:r>
            <a:endParaRPr lang="en-US" sz="3200" dirty="0" smtClean="0"/>
          </a:p>
          <a:p>
            <a:r>
              <a:rPr lang="en-US" sz="3200" b="1" dirty="0" smtClean="0"/>
              <a:t>Proverbs </a:t>
            </a:r>
            <a:r>
              <a:rPr lang="en-US" sz="3200" b="1" dirty="0"/>
              <a:t>23:25 (NIV) </a:t>
            </a:r>
            <a:r>
              <a:rPr lang="en-US" sz="3200" dirty="0"/>
              <a:t/>
            </a:r>
            <a:br>
              <a:rPr lang="en-US" sz="3200" dirty="0"/>
            </a:br>
            <a:endParaRPr lang="en-US" sz="3200" dirty="0"/>
          </a:p>
        </p:txBody>
      </p:sp>
    </p:spTree>
    <p:extLst>
      <p:ext uri="{BB962C8B-B14F-4D97-AF65-F5344CB8AC3E}">
        <p14:creationId xmlns:p14="http://schemas.microsoft.com/office/powerpoint/2010/main" val="21665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6000" b="1" kern="0" dirty="0" smtClean="0">
                <a:solidFill>
                  <a:srgbClr val="FFFF00"/>
                </a:solidFill>
                <a:effectLst>
                  <a:outerShdw blurRad="38100" dist="38100" dir="2700000" algn="tl">
                    <a:srgbClr val="000000">
                      <a:alpha val="43137"/>
                    </a:srgbClr>
                  </a:outerShdw>
                </a:effectLst>
              </a:rPr>
              <a:t>God writes On Us</a:t>
            </a:r>
            <a:endParaRPr lang="en-US" sz="6000" b="1" kern="0"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457200" y="2133600"/>
            <a:ext cx="7848600" cy="4031873"/>
          </a:xfrm>
          <a:prstGeom prst="rect">
            <a:avLst/>
          </a:prstGeom>
          <a:noFill/>
        </p:spPr>
        <p:txBody>
          <a:bodyPr wrap="square" rtlCol="0">
            <a:spAutoFit/>
          </a:bodyPr>
          <a:lstStyle/>
          <a:p>
            <a:pPr algn="l"/>
            <a:r>
              <a:rPr lang="en-US" sz="3200" dirty="0" smtClean="0">
                <a:solidFill>
                  <a:srgbClr val="FFFF00"/>
                </a:solidFill>
              </a:rPr>
              <a:t>The Lord writes on us:</a:t>
            </a:r>
          </a:p>
          <a:p>
            <a:pPr algn="l"/>
            <a:r>
              <a:rPr lang="en-US" sz="3200" dirty="0" smtClean="0"/>
              <a:t>Forgiveness/ Pardon/ Cleansed/ Holiness</a:t>
            </a:r>
          </a:p>
          <a:p>
            <a:pPr algn="l"/>
            <a:r>
              <a:rPr lang="en-US" sz="3200" dirty="0" smtClean="0"/>
              <a:t>Adopted/ Son/ Daughter </a:t>
            </a:r>
          </a:p>
          <a:p>
            <a:pPr algn="l"/>
            <a:r>
              <a:rPr lang="en-US" sz="3200" dirty="0" smtClean="0"/>
              <a:t>Transformed/ Set free</a:t>
            </a:r>
          </a:p>
          <a:p>
            <a:pPr algn="l"/>
            <a:r>
              <a:rPr lang="en-US" sz="3200" dirty="0" smtClean="0"/>
              <a:t>Washed/ renewed</a:t>
            </a:r>
          </a:p>
          <a:p>
            <a:pPr algn="l"/>
            <a:r>
              <a:rPr lang="en-US" sz="3200" dirty="0" smtClean="0"/>
              <a:t>Life/ peace </a:t>
            </a:r>
          </a:p>
          <a:p>
            <a:pPr algn="l"/>
            <a:r>
              <a:rPr lang="en-US" sz="3200" dirty="0" smtClean="0"/>
              <a:t>Hope/ Destiny/ Joy </a:t>
            </a:r>
          </a:p>
          <a:p>
            <a:pPr algn="l"/>
            <a:r>
              <a:rPr lang="en-US" sz="3200" dirty="0" smtClean="0"/>
              <a:t> </a:t>
            </a:r>
            <a:endParaRPr lang="en-US" sz="3200" dirty="0"/>
          </a:p>
        </p:txBody>
      </p:sp>
      <p:sp>
        <p:nvSpPr>
          <p:cNvPr id="3" name="Rectangle 2"/>
          <p:cNvSpPr/>
          <p:nvPr/>
        </p:nvSpPr>
        <p:spPr>
          <a:xfrm>
            <a:off x="241300" y="1371600"/>
            <a:ext cx="8597900" cy="1200329"/>
          </a:xfrm>
          <a:prstGeom prst="rect">
            <a:avLst/>
          </a:prstGeom>
        </p:spPr>
        <p:txBody>
          <a:bodyPr wrap="square">
            <a:spAutoFit/>
          </a:bodyPr>
          <a:lstStyle/>
          <a:p>
            <a:r>
              <a:rPr lang="en-US" dirty="0" smtClean="0"/>
              <a:t>The </a:t>
            </a:r>
            <a:r>
              <a:rPr lang="en-US" dirty="0"/>
              <a:t>mind of sinful man is death, but the mind controlled by the Spirit is life and peace; </a:t>
            </a:r>
            <a:r>
              <a:rPr lang="en-US" b="1" dirty="0"/>
              <a:t>Romans 8:6 (NIV) </a:t>
            </a:r>
            <a:r>
              <a:rPr lang="en-US" dirty="0"/>
              <a:t/>
            </a:r>
            <a:br>
              <a:rPr lang="en-US" dirty="0"/>
            </a:br>
            <a:endParaRPr lang="en-US" dirty="0"/>
          </a:p>
        </p:txBody>
      </p:sp>
      <p:sp>
        <p:nvSpPr>
          <p:cNvPr id="5" name="Rectangle 4"/>
          <p:cNvSpPr/>
          <p:nvPr/>
        </p:nvSpPr>
        <p:spPr>
          <a:xfrm>
            <a:off x="457200" y="5669340"/>
            <a:ext cx="8572500" cy="1569660"/>
          </a:xfrm>
          <a:prstGeom prst="rect">
            <a:avLst/>
          </a:prstGeom>
        </p:spPr>
        <p:txBody>
          <a:bodyPr wrap="square">
            <a:spAutoFit/>
          </a:bodyPr>
          <a:lstStyle/>
          <a:p>
            <a:pPr algn="l"/>
            <a:r>
              <a:rPr lang="en-US" dirty="0" smtClean="0"/>
              <a:t>But </a:t>
            </a:r>
            <a:r>
              <a:rPr lang="en-US" dirty="0"/>
              <a:t>if anyone does not have them, he is nearsighted and blind, and has forgotten that he has been cleansed from his past sins. </a:t>
            </a:r>
            <a:r>
              <a:rPr lang="en-US" b="1" dirty="0"/>
              <a:t>2 Peter 1:9 (NIV) </a:t>
            </a:r>
            <a:r>
              <a:rPr lang="en-US" dirty="0"/>
              <a:t/>
            </a:r>
            <a:br>
              <a:rPr lang="en-US" dirty="0"/>
            </a:br>
            <a:endParaRPr lang="en-US" dirty="0"/>
          </a:p>
        </p:txBody>
      </p:sp>
    </p:spTree>
    <p:extLst>
      <p:ext uri="{BB962C8B-B14F-4D97-AF65-F5344CB8AC3E}">
        <p14:creationId xmlns:p14="http://schemas.microsoft.com/office/powerpoint/2010/main" val="42139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Michigan Republicans Fight Lifting Ban on Unmarried Couples Living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438400"/>
            <a:ext cx="5715000" cy="381964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6000" b="1" kern="0" dirty="0" smtClean="0">
                <a:solidFill>
                  <a:srgbClr val="FFFF00"/>
                </a:solidFill>
                <a:effectLst>
                  <a:outerShdw blurRad="38100" dist="38100" dir="2700000" algn="tl">
                    <a:srgbClr val="000000">
                      <a:alpha val="43137"/>
                    </a:srgbClr>
                  </a:outerShdw>
                </a:effectLst>
              </a:rPr>
              <a:t>But we aren’t virgins </a:t>
            </a:r>
            <a:endParaRPr lang="en-US" sz="6000" b="1" kern="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914400" y="1600200"/>
            <a:ext cx="7543800" cy="830997"/>
          </a:xfrm>
          <a:prstGeom prst="rect">
            <a:avLst/>
          </a:prstGeom>
          <a:noFill/>
        </p:spPr>
        <p:txBody>
          <a:bodyPr wrap="square" rtlCol="0">
            <a:spAutoFit/>
          </a:bodyPr>
          <a:lstStyle/>
          <a:p>
            <a:r>
              <a:rPr lang="en-US" dirty="0" smtClean="0"/>
              <a:t>Unmarried Couples – who were previously married</a:t>
            </a:r>
          </a:p>
          <a:p>
            <a:r>
              <a:rPr lang="en-US" dirty="0" smtClean="0"/>
              <a:t>Don’t be living together – GET MARRIED</a:t>
            </a:r>
            <a:endParaRPr lang="en-US" dirty="0"/>
          </a:p>
        </p:txBody>
      </p:sp>
    </p:spTree>
    <p:extLst>
      <p:ext uri="{BB962C8B-B14F-4D97-AF65-F5344CB8AC3E}">
        <p14:creationId xmlns:p14="http://schemas.microsoft.com/office/powerpoint/2010/main" val="204683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152400"/>
            <a:ext cx="91440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The Impossible Becomes Possible </a:t>
            </a:r>
            <a:endParaRPr lang="en-US" sz="4000" b="1" kern="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381000" y="1676400"/>
            <a:ext cx="8382000" cy="4031873"/>
          </a:xfrm>
          <a:prstGeom prst="rect">
            <a:avLst/>
          </a:prstGeom>
        </p:spPr>
        <p:txBody>
          <a:bodyPr wrap="square">
            <a:spAutoFit/>
          </a:bodyPr>
          <a:lstStyle/>
          <a:p>
            <a:r>
              <a:rPr lang="en-US" sz="3200" dirty="0" smtClean="0"/>
              <a:t>These </a:t>
            </a:r>
            <a:r>
              <a:rPr lang="en-US" sz="3200" dirty="0"/>
              <a:t>are they which </a:t>
            </a:r>
            <a:r>
              <a:rPr lang="en-US" sz="3200" dirty="0">
                <a:solidFill>
                  <a:srgbClr val="FFFF00"/>
                </a:solidFill>
              </a:rPr>
              <a:t>were not defiled with women;</a:t>
            </a:r>
            <a:r>
              <a:rPr lang="en-US" sz="3200" dirty="0"/>
              <a:t> for they are virgins. These are they which follow the Lamb whithersoever he </a:t>
            </a:r>
            <a:r>
              <a:rPr lang="en-US" sz="3200" dirty="0" smtClean="0"/>
              <a:t>goes. </a:t>
            </a:r>
            <a:r>
              <a:rPr lang="en-US" sz="3200" dirty="0"/>
              <a:t>These were redeemed from among men, </a:t>
            </a:r>
            <a:r>
              <a:rPr lang="en-US" sz="3200" i="1" dirty="0"/>
              <a:t>being</a:t>
            </a:r>
            <a:r>
              <a:rPr lang="en-US" sz="3200" dirty="0"/>
              <a:t> the firstfruits unto God and to the Lamb. </a:t>
            </a:r>
            <a:r>
              <a:rPr lang="en-US" sz="3200" baseline="30000" dirty="0"/>
              <a:t>5 </a:t>
            </a:r>
            <a:r>
              <a:rPr lang="en-US" sz="3200" dirty="0"/>
              <a:t> </a:t>
            </a:r>
            <a:r>
              <a:rPr lang="en-US" sz="3200" dirty="0">
                <a:solidFill>
                  <a:srgbClr val="FFFF00"/>
                </a:solidFill>
              </a:rPr>
              <a:t>And in their mouth was found no guile: for they are without fault before the throne of God</a:t>
            </a:r>
            <a:r>
              <a:rPr lang="en-US" sz="3200" dirty="0"/>
              <a:t>. </a:t>
            </a:r>
            <a:r>
              <a:rPr lang="en-US" sz="3200" b="1" dirty="0"/>
              <a:t>Revelation 14:4-5 (KJV) </a:t>
            </a:r>
            <a:endParaRPr lang="en-US" sz="3200" dirty="0"/>
          </a:p>
        </p:txBody>
      </p:sp>
    </p:spTree>
    <p:extLst>
      <p:ext uri="{BB962C8B-B14F-4D97-AF65-F5344CB8AC3E}">
        <p14:creationId xmlns:p14="http://schemas.microsoft.com/office/powerpoint/2010/main" val="1673148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p:nvPr>
        </p:nvSpPr>
        <p:spPr>
          <a:xfrm>
            <a:off x="185738" y="4191000"/>
            <a:ext cx="8721725" cy="1470025"/>
          </a:xfrm>
        </p:spPr>
        <p:txBody>
          <a:bodyPr/>
          <a:lstStyle/>
          <a:p>
            <a:pPr algn="ctr" eaLnBrk="1" hangingPunct="1">
              <a:defRPr/>
            </a:pPr>
            <a:r>
              <a:rPr lang="en-US" b="1" dirty="0" smtClean="0">
                <a:solidFill>
                  <a:srgbClr val="FFC000"/>
                </a:solidFill>
                <a:effectLst>
                  <a:outerShdw blurRad="38100" dist="177800" dir="2700000" sx="105000" sy="105000" algn="tl">
                    <a:srgbClr val="000000">
                      <a:alpha val="43137"/>
                    </a:srgbClr>
                  </a:outerShdw>
                </a:effectLst>
              </a:rPr>
              <a:t>Christianity (through the Gospel and the power of the Holy Spirit)</a:t>
            </a:r>
            <a:br>
              <a:rPr lang="en-US" b="1" dirty="0" smtClean="0">
                <a:solidFill>
                  <a:srgbClr val="FFC000"/>
                </a:solidFill>
                <a:effectLst>
                  <a:outerShdw blurRad="38100" dist="177800" dir="2700000" sx="105000" sy="105000" algn="tl">
                    <a:srgbClr val="000000">
                      <a:alpha val="43137"/>
                    </a:srgbClr>
                  </a:outerShdw>
                </a:effectLst>
              </a:rPr>
            </a:br>
            <a:r>
              <a:rPr lang="en-US" b="1" dirty="0" smtClean="0">
                <a:solidFill>
                  <a:srgbClr val="FFC000"/>
                </a:solidFill>
                <a:effectLst>
                  <a:outerShdw blurRad="38100" dist="177800" dir="2700000" sx="105000" sy="105000" algn="tl">
                    <a:srgbClr val="000000">
                      <a:alpha val="43137"/>
                    </a:srgbClr>
                  </a:outerShdw>
                </a:effectLst>
              </a:rPr>
              <a:t>served as a revitalization of these Greco-Roman cities. It was a movement of hope in the midst of misery, chaos, fear, and brutality of life in a Urban Greco-Roman world. </a:t>
            </a:r>
            <a:r>
              <a:rPr lang="en-US" b="1" dirty="0" smtClean="0">
                <a:solidFill>
                  <a:schemeClr val="tx2"/>
                </a:solidFill>
                <a:effectLst>
                  <a:outerShdw blurRad="38100" dist="177800" dir="2700000" sx="105000" sy="105000" algn="tl">
                    <a:srgbClr val="000000">
                      <a:alpha val="43137"/>
                    </a:srgbClr>
                  </a:outerShdw>
                </a:effectLst>
              </a:rPr>
              <a:t>It brought revitalization and revival in many ways. </a:t>
            </a:r>
            <a:r>
              <a:rPr lang="en-US" sz="3200" b="1" dirty="0" smtClean="0">
                <a:solidFill>
                  <a:srgbClr val="00B0F0"/>
                </a:solidFill>
                <a:effectLst>
                  <a:outerShdw blurRad="38100" dist="177800" dir="2700000" sx="105000" sy="105000" algn="tl">
                    <a:srgbClr val="000000">
                      <a:alpha val="43137"/>
                    </a:srgbClr>
                  </a:outerShdw>
                </a:effectLst>
              </a:rPr>
              <a:t>Rodney Stark</a:t>
            </a:r>
            <a:r>
              <a:rPr lang="en-US" b="1" dirty="0" smtClean="0">
                <a:solidFill>
                  <a:schemeClr val="tx2"/>
                </a:solidFill>
                <a:effectLst>
                  <a:outerShdw blurRad="38100" dist="177800" dir="2700000" sx="105000" sy="105000" algn="tl">
                    <a:srgbClr val="000000">
                      <a:alpha val="43137"/>
                    </a:srgbClr>
                  </a:outerShdw>
                </a:effectLst>
              </a:rPr>
              <a:t/>
            </a:r>
            <a:br>
              <a:rPr lang="en-US" b="1" dirty="0" smtClean="0">
                <a:solidFill>
                  <a:schemeClr val="tx2"/>
                </a:solidFill>
                <a:effectLst>
                  <a:outerShdw blurRad="38100" dist="177800" dir="2700000" sx="105000" sy="105000" algn="tl">
                    <a:srgbClr val="000000">
                      <a:alpha val="43137"/>
                    </a:srgbClr>
                  </a:outerShdw>
                </a:effectLst>
              </a:rPr>
            </a:br>
            <a:r>
              <a:rPr lang="en-US" b="1" dirty="0" smtClean="0">
                <a:solidFill>
                  <a:srgbClr val="FFC000"/>
                </a:solidFill>
                <a:effectLst>
                  <a:outerShdw blurRad="38100" dist="177800" dir="2700000" sx="105000" sy="105000" algn="tl">
                    <a:srgbClr val="000000">
                      <a:alpha val="43137"/>
                    </a:srgbClr>
                  </a:outerShdw>
                </a:effectLst>
              </a:rPr>
              <a:t/>
            </a:r>
            <a:br>
              <a:rPr lang="en-US" b="1" dirty="0" smtClean="0">
                <a:solidFill>
                  <a:srgbClr val="FFC000"/>
                </a:solidFill>
                <a:effectLst>
                  <a:outerShdw blurRad="38100" dist="177800" dir="2700000" sx="105000" sy="105000" algn="tl">
                    <a:srgbClr val="000000">
                      <a:alpha val="43137"/>
                    </a:srgbClr>
                  </a:outerShdw>
                </a:effectLst>
              </a:rPr>
            </a:br>
            <a:r>
              <a:rPr lang="en-US" b="1" dirty="0" smtClean="0">
                <a:solidFill>
                  <a:srgbClr val="FFC000"/>
                </a:solidFill>
                <a:effectLst>
                  <a:outerShdw blurRad="38100" dist="177800" dir="2700000" sx="105000" sy="105000" algn="tl">
                    <a:srgbClr val="000000">
                      <a:alpha val="43137"/>
                    </a:srgbClr>
                  </a:outerShdw>
                </a:effectLst>
              </a:rPr>
              <a:t/>
            </a:r>
            <a:br>
              <a:rPr lang="en-US" b="1" dirty="0" smtClean="0">
                <a:solidFill>
                  <a:srgbClr val="FFC000"/>
                </a:solidFill>
                <a:effectLst>
                  <a:outerShdw blurRad="38100" dist="177800" dir="2700000" sx="105000" sy="105000" algn="tl">
                    <a:srgbClr val="000000">
                      <a:alpha val="43137"/>
                    </a:srgbClr>
                  </a:outerShdw>
                </a:effectLst>
              </a:rPr>
            </a:br>
            <a:r>
              <a:rPr lang="en-US" b="1" dirty="0" smtClean="0">
                <a:solidFill>
                  <a:srgbClr val="FFC000"/>
                </a:solidFill>
                <a:effectLst>
                  <a:outerShdw blurRad="38100" dist="177800" dir="2700000" sx="105000" sy="105000" algn="tl">
                    <a:srgbClr val="000000">
                      <a:alpha val="43137"/>
                    </a:srgbClr>
                  </a:outerShdw>
                </a:effectLst>
              </a:rPr>
              <a:t/>
            </a:r>
            <a:br>
              <a:rPr lang="en-US" b="1" dirty="0" smtClean="0">
                <a:solidFill>
                  <a:srgbClr val="FFC000"/>
                </a:solidFill>
                <a:effectLst>
                  <a:outerShdw blurRad="38100" dist="177800" dir="2700000" sx="105000" sy="105000" algn="tl">
                    <a:srgbClr val="000000">
                      <a:alpha val="43137"/>
                    </a:srgbClr>
                  </a:outerShdw>
                </a:effectLst>
              </a:rPr>
            </a:br>
            <a:endParaRPr lang="en-US" b="1" dirty="0" smtClean="0">
              <a:solidFill>
                <a:srgbClr val="FFC000"/>
              </a:solidFill>
              <a:effectLst>
                <a:outerShdw blurRad="38100" dist="177800" dir="2700000" sx="105000" sy="105000" algn="tl">
                  <a:srgbClr val="000000">
                    <a:alpha val="43137"/>
                  </a:srgbClr>
                </a:outerShdw>
              </a:effectLst>
            </a:endParaRPr>
          </a:p>
        </p:txBody>
      </p:sp>
    </p:spTree>
    <p:extLst>
      <p:ext uri="{BB962C8B-B14F-4D97-AF65-F5344CB8AC3E}">
        <p14:creationId xmlns:p14="http://schemas.microsoft.com/office/powerpoint/2010/main" val="24757807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301889"/>
            <a:ext cx="8763000" cy="5632311"/>
          </a:xfrm>
          <a:prstGeom prst="rect">
            <a:avLst/>
          </a:prstGeom>
        </p:spPr>
        <p:txBody>
          <a:bodyPr wrap="square">
            <a:spAutoFit/>
          </a:bodyPr>
          <a:lstStyle/>
          <a:p>
            <a:pPr algn="l"/>
            <a:r>
              <a:rPr lang="en-US" dirty="0"/>
              <a:t> Doubtless, this was exactly what was happening in the New Testament in the Early Church. Many a male or female </a:t>
            </a:r>
            <a:r>
              <a:rPr lang="en-US" dirty="0" smtClean="0"/>
              <a:t>slave </a:t>
            </a:r>
            <a:r>
              <a:rPr lang="en-US" dirty="0"/>
              <a:t>in Roman households, who were vulnerable and without escape, or redress, to any outrage that a cruel Roman master chose to do to them, </a:t>
            </a:r>
            <a:r>
              <a:rPr lang="en-US" b="1" dirty="0">
                <a:solidFill>
                  <a:srgbClr val="FFFF00"/>
                </a:solidFill>
              </a:rPr>
              <a:t>was able by living in the power of the Gospel and the communion of the Holy Spirit, to be more than a “conqueror” in Christ and to defeat the evil </a:t>
            </a:r>
            <a:r>
              <a:rPr lang="en-US" b="1" dirty="0" smtClean="0">
                <a:solidFill>
                  <a:srgbClr val="FFFF00"/>
                </a:solidFill>
              </a:rPr>
              <a:t>temptations in </a:t>
            </a:r>
            <a:r>
              <a:rPr lang="en-US" b="1" dirty="0">
                <a:solidFill>
                  <a:srgbClr val="FFFF00"/>
                </a:solidFill>
              </a:rPr>
              <a:t>the region of their own spirit</a:t>
            </a:r>
            <a:r>
              <a:rPr lang="en-US" dirty="0"/>
              <a:t>, remaining pure in heart, loving, patient, Christ-like, no matter how Satan might appear to have triumphed in their outward circumstances.</a:t>
            </a:r>
          </a:p>
          <a:p>
            <a:pPr algn="l"/>
            <a:r>
              <a:rPr lang="en-US" dirty="0"/>
              <a:t> </a:t>
            </a:r>
          </a:p>
          <a:p>
            <a:pPr algn="l"/>
            <a:r>
              <a:rPr lang="en-US" dirty="0"/>
              <a:t>Such disciples, because of the Spirit of God, and because of being channels of His energy and grace, create their own atmosphere, carry it with them, shed it abroad, and are superior to satanic influence by driving his forces away. George Lang</a:t>
            </a:r>
          </a:p>
        </p:txBody>
      </p:sp>
    </p:spTree>
    <p:extLst>
      <p:ext uri="{BB962C8B-B14F-4D97-AF65-F5344CB8AC3E}">
        <p14:creationId xmlns:p14="http://schemas.microsoft.com/office/powerpoint/2010/main" val="3551431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MOTHER’S BE BOLD</a:t>
            </a:r>
          </a:p>
          <a:p>
            <a:pPr algn="ctr"/>
            <a:r>
              <a:rPr lang="en-US" b="1" kern="0" dirty="0" smtClean="0">
                <a:solidFill>
                  <a:srgbClr val="FFFF00"/>
                </a:solidFill>
                <a:effectLst>
                  <a:outerShdw blurRad="38100" dist="38100" dir="2700000" algn="tl">
                    <a:srgbClr val="000000">
                      <a:alpha val="43137"/>
                    </a:srgbClr>
                  </a:outerShdw>
                </a:effectLst>
              </a:rPr>
              <a:t>AND LOVING </a:t>
            </a:r>
            <a:endParaRPr lang="en-US" b="1" kern="0"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152400" y="1524000"/>
            <a:ext cx="8991600" cy="5016758"/>
          </a:xfrm>
          <a:prstGeom prst="rect">
            <a:avLst/>
          </a:prstGeom>
          <a:noFill/>
        </p:spPr>
        <p:txBody>
          <a:bodyPr wrap="square" rtlCol="0">
            <a:spAutoFit/>
          </a:bodyPr>
          <a:lstStyle/>
          <a:p>
            <a:pPr algn="l"/>
            <a:r>
              <a:rPr lang="en-US" sz="3200" dirty="0" smtClean="0"/>
              <a:t>You have the awesome privilege to have God rewrite Your heart – so that you CAN MARK YOUR CHILDREN with what God has marked you. –</a:t>
            </a:r>
          </a:p>
          <a:p>
            <a:pPr algn="l"/>
            <a:endParaRPr lang="en-US" sz="3200" dirty="0"/>
          </a:p>
          <a:p>
            <a:pPr algn="l"/>
            <a:r>
              <a:rPr lang="en-US" sz="3200" dirty="0" smtClean="0"/>
              <a:t>WOUNDS CAN BE HEALED</a:t>
            </a:r>
          </a:p>
          <a:p>
            <a:pPr algn="l"/>
            <a:r>
              <a:rPr lang="en-US" sz="3200" dirty="0" smtClean="0"/>
              <a:t>MISTAKES CAN BE OVERCOME</a:t>
            </a:r>
          </a:p>
          <a:p>
            <a:pPr algn="l"/>
            <a:r>
              <a:rPr lang="en-US" sz="3200" dirty="0" smtClean="0"/>
              <a:t>HURTS CAN BE HEALED</a:t>
            </a:r>
          </a:p>
          <a:p>
            <a:pPr algn="l"/>
            <a:r>
              <a:rPr lang="en-US" sz="3200" dirty="0" smtClean="0"/>
              <a:t>PERSONALITY FLAWS CAN BE SMOOTHED</a:t>
            </a:r>
          </a:p>
          <a:p>
            <a:pPr algn="l"/>
            <a:r>
              <a:rPr lang="en-US" sz="3200" dirty="0" smtClean="0"/>
              <a:t>GENERATIONAL CURSES CAN BE BROKEN  </a:t>
            </a:r>
            <a:endParaRPr lang="en-US" sz="3200" dirty="0"/>
          </a:p>
        </p:txBody>
      </p:sp>
    </p:spTree>
    <p:extLst>
      <p:ext uri="{BB962C8B-B14F-4D97-AF65-F5344CB8AC3E}">
        <p14:creationId xmlns:p14="http://schemas.microsoft.com/office/powerpoint/2010/main" val="16731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752600"/>
            <a:ext cx="8610600" cy="5262979"/>
          </a:xfrm>
          <a:prstGeom prst="rect">
            <a:avLst/>
          </a:prstGeom>
        </p:spPr>
        <p:txBody>
          <a:bodyPr wrap="square">
            <a:spAutoFit/>
          </a:bodyPr>
          <a:lstStyle/>
          <a:p>
            <a:pPr algn="l"/>
            <a:r>
              <a:rPr lang="en-US" sz="2800" dirty="0"/>
              <a:t>LIVING AT PEACE IS A HUGE PART OF COMING INTO MATURITY AND BEING SANCTIFIED – </a:t>
            </a:r>
            <a:r>
              <a:rPr lang="en-US" sz="2800" dirty="0" smtClean="0"/>
              <a:t>JOE </a:t>
            </a:r>
            <a:r>
              <a:rPr lang="en-US" sz="2800" dirty="0"/>
              <a:t>SWEET</a:t>
            </a:r>
          </a:p>
          <a:p>
            <a:pPr algn="l"/>
            <a:r>
              <a:rPr lang="en-US" sz="2800" dirty="0"/>
              <a:t> </a:t>
            </a:r>
          </a:p>
          <a:p>
            <a:pPr algn="l"/>
            <a:r>
              <a:rPr lang="en-US" sz="2800" dirty="0"/>
              <a:t>BEING UNOFFENDED – IS AN EVIDENCE OF BEING </a:t>
            </a:r>
            <a:r>
              <a:rPr lang="en-US" sz="2800" dirty="0" smtClean="0"/>
              <a:t>SANCTIFIED</a:t>
            </a:r>
          </a:p>
          <a:p>
            <a:pPr algn="l"/>
            <a:endParaRPr lang="en-US" sz="2800" dirty="0"/>
          </a:p>
          <a:p>
            <a:pPr algn="l"/>
            <a:endParaRPr lang="en-US" sz="2800" dirty="0"/>
          </a:p>
          <a:p>
            <a:pPr algn="l"/>
            <a:r>
              <a:rPr lang="en-US" sz="2800" dirty="0"/>
              <a:t>They will be called the Holy People, the Redeemed of the LORD; and you will be called Sought After, the City No Longer Deserted. Isaiah 62:12 (NIV)</a:t>
            </a:r>
          </a:p>
          <a:p>
            <a:pPr algn="l"/>
            <a:r>
              <a:rPr lang="en-US" sz="2800" dirty="0"/>
              <a:t> </a:t>
            </a:r>
          </a:p>
        </p:txBody>
      </p:sp>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DISCIPLE YOUR CHILDREN</a:t>
            </a:r>
          </a:p>
          <a:p>
            <a:pPr algn="ctr"/>
            <a:r>
              <a:rPr lang="en-US" sz="4000" b="1" kern="0" dirty="0" smtClean="0">
                <a:solidFill>
                  <a:srgbClr val="FFFF00"/>
                </a:solidFill>
                <a:effectLst>
                  <a:outerShdw blurRad="38100" dist="38100" dir="2700000" algn="tl">
                    <a:srgbClr val="000000">
                      <a:alpha val="43137"/>
                    </a:srgbClr>
                  </a:outerShdw>
                </a:effectLst>
              </a:rPr>
              <a:t>TO BE GOOD AT RELATIONSHIPS</a:t>
            </a:r>
            <a:endParaRPr lang="en-US" sz="40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8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God is raising up a generation that will </a:t>
            </a:r>
          </a:p>
          <a:p>
            <a:pPr algn="ctr"/>
            <a:r>
              <a:rPr lang="en-US" sz="3200" b="1" kern="0" dirty="0" smtClean="0">
                <a:solidFill>
                  <a:srgbClr val="FFFF00"/>
                </a:solidFill>
                <a:effectLst>
                  <a:outerShdw blurRad="38100" dist="38100" dir="2700000" algn="tl">
                    <a:srgbClr val="000000">
                      <a:alpha val="43137"/>
                    </a:srgbClr>
                  </a:outerShdw>
                </a:effectLst>
              </a:rPr>
              <a:t>BE MARKED BY GOD</a:t>
            </a:r>
            <a:endParaRPr lang="en-US" sz="3200" b="1" kern="0"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228600" y="1447800"/>
            <a:ext cx="8610600" cy="5262979"/>
          </a:xfrm>
          <a:prstGeom prst="rect">
            <a:avLst/>
          </a:prstGeom>
        </p:spPr>
        <p:txBody>
          <a:bodyPr wrap="square">
            <a:spAutoFit/>
          </a:bodyPr>
          <a:lstStyle/>
          <a:p>
            <a:pPr algn="l"/>
            <a:r>
              <a:rPr lang="en-US" sz="2800" dirty="0"/>
              <a:t>I AM CONVINCED AT THE END OF THE DAY – THERE IS SOMETHING OF GOD’S FOREKNOWLEDGE THAT ALLOWED THIS HUGE – DIVERSION TO TAKE PLACE </a:t>
            </a:r>
            <a:r>
              <a:rPr lang="en-US" sz="2800" dirty="0" smtClean="0"/>
              <a:t> (WHERE SATAN DUPED MANKIND AND ETCHED THE KNOWLEDGE OF GOOD AND EVIL ON OUR HEARTS - – </a:t>
            </a:r>
            <a:r>
              <a:rPr lang="en-US" sz="2800" dirty="0"/>
              <a:t>MANKIND WAS NEVER INTENDED TO SIN – TO DIE – TO SUFFER – TO FIGHT – TO KILL – TO WORSHIP PLEASURE – TO HATE GOD  </a:t>
            </a:r>
          </a:p>
          <a:p>
            <a:pPr algn="l"/>
            <a:r>
              <a:rPr lang="en-US" sz="2800" b="1" dirty="0">
                <a:solidFill>
                  <a:srgbClr val="FFFF00"/>
                </a:solidFill>
              </a:rPr>
              <a:t>BUT AT THE END OF THE DAY – GOD WILL GET SOMETHING MORE GLORIOUS OUT OF IT THAN IF IT NEVER HAPPENED. </a:t>
            </a:r>
          </a:p>
        </p:txBody>
      </p:sp>
    </p:spTree>
    <p:extLst>
      <p:ext uri="{BB962C8B-B14F-4D97-AF65-F5344CB8AC3E}">
        <p14:creationId xmlns:p14="http://schemas.microsoft.com/office/powerpoint/2010/main" val="16731480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214" y="420469"/>
            <a:ext cx="9144000" cy="646331"/>
          </a:xfrm>
          <a:prstGeom prst="rect">
            <a:avLst/>
          </a:prstGeom>
          <a:solidFill>
            <a:schemeClr val="accent1">
              <a:alpha val="54000"/>
            </a:schemeClr>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APPLICATION?</a:t>
            </a:r>
            <a:endParaRPr lang="en-US" sz="36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endParaRPr>
          </a:p>
        </p:txBody>
      </p:sp>
      <p:sp>
        <p:nvSpPr>
          <p:cNvPr id="3" name="Rectangle 2"/>
          <p:cNvSpPr/>
          <p:nvPr/>
        </p:nvSpPr>
        <p:spPr>
          <a:xfrm>
            <a:off x="227714" y="1600200"/>
            <a:ext cx="8763000" cy="5016758"/>
          </a:xfrm>
          <a:prstGeom prst="rect">
            <a:avLst/>
          </a:prstGeom>
        </p:spPr>
        <p:txBody>
          <a:bodyPr wrap="square">
            <a:spAutoFit/>
          </a:bodyPr>
          <a:lstStyle/>
          <a:p>
            <a:pPr marL="457200" indent="-457200" algn="l">
              <a:buFont typeface="+mj-lt"/>
              <a:buAutoNum type="arabicPeriod"/>
            </a:pPr>
            <a:r>
              <a:rPr lang="en-US" sz="3200" dirty="0" smtClean="0"/>
              <a:t>Mother’s You are given the PRIVILEGE to mark your children all of your life – not just when they are at home</a:t>
            </a:r>
            <a:endParaRPr lang="en-US" sz="3200" dirty="0"/>
          </a:p>
          <a:p>
            <a:pPr marL="457200" indent="-457200" algn="l">
              <a:buFont typeface="+mj-lt"/>
              <a:buAutoNum type="arabicPeriod"/>
            </a:pPr>
            <a:r>
              <a:rPr lang="en-US" sz="3200" dirty="0" smtClean="0"/>
              <a:t>You have the grace to have the WRITING of the LORD on your side – it has greater power than the gouging/etching of the enemy</a:t>
            </a:r>
          </a:p>
          <a:p>
            <a:pPr marL="457200" indent="-457200" algn="l">
              <a:buFont typeface="+mj-lt"/>
              <a:buAutoNum type="arabicPeriod"/>
            </a:pPr>
            <a:r>
              <a:rPr lang="en-US" sz="3200" dirty="0" smtClean="0"/>
              <a:t>Ask for greater anointing to lead your children into TRUTH – PURITY – PEACE AND JOY – all operating in LOVE. </a:t>
            </a:r>
          </a:p>
          <a:p>
            <a:pPr marL="457200" indent="-457200" algn="l">
              <a:buFont typeface="+mj-lt"/>
              <a:buAutoNum type="arabicPeriod"/>
            </a:pPr>
            <a:r>
              <a:rPr lang="en-US" sz="3200" dirty="0" smtClean="0"/>
              <a:t>EXPECT THE IMPOSSIBLE </a:t>
            </a:r>
            <a:endParaRPr lang="en-US" sz="3200" dirty="0"/>
          </a:p>
        </p:txBody>
      </p:sp>
    </p:spTree>
    <p:extLst>
      <p:ext uri="{BB962C8B-B14F-4D97-AF65-F5344CB8AC3E}">
        <p14:creationId xmlns:p14="http://schemas.microsoft.com/office/powerpoint/2010/main" val="244596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Opening Statement</a:t>
            </a:r>
            <a:endParaRPr lang="en-US"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419100" y="1295400"/>
            <a:ext cx="8229600" cy="2554545"/>
          </a:xfrm>
          <a:prstGeom prst="rect">
            <a:avLst/>
          </a:prstGeom>
        </p:spPr>
        <p:txBody>
          <a:bodyPr wrap="square">
            <a:spAutoFit/>
          </a:bodyPr>
          <a:lstStyle/>
          <a:p>
            <a:r>
              <a:rPr lang="en-US" sz="4000" dirty="0" smtClean="0"/>
              <a:t>Mother’s You Have Way More Authority Than You Think You Have To Mark Your Children For Holiness, Peace, Joy, and Freedom </a:t>
            </a:r>
            <a:endParaRPr lang="en-US" sz="4000" dirty="0"/>
          </a:p>
        </p:txBody>
      </p:sp>
      <p:sp>
        <p:nvSpPr>
          <p:cNvPr id="4" name="Rectangle 3"/>
          <p:cNvSpPr/>
          <p:nvPr/>
        </p:nvSpPr>
        <p:spPr>
          <a:xfrm>
            <a:off x="3962400" y="4078545"/>
            <a:ext cx="4572000" cy="2585323"/>
          </a:xfrm>
          <a:prstGeom prst="rect">
            <a:avLst/>
          </a:prstGeom>
        </p:spPr>
        <p:txBody>
          <a:bodyPr>
            <a:spAutoFit/>
          </a:bodyPr>
          <a:lstStyle/>
          <a:p>
            <a:r>
              <a:rPr lang="en-US" sz="1800" dirty="0" smtClean="0"/>
              <a:t>Then (Elisha)  </a:t>
            </a:r>
            <a:r>
              <a:rPr lang="en-US" sz="1800" dirty="0"/>
              <a:t>said, "Take the arrows," and the king took them. Elisha told him, "Strike the ground." He struck it three times and stopped. </a:t>
            </a:r>
            <a:r>
              <a:rPr lang="en-US" sz="1800" baseline="30000" dirty="0"/>
              <a:t>19 </a:t>
            </a:r>
            <a:r>
              <a:rPr lang="en-US" sz="1800" dirty="0"/>
              <a:t> The man of God was angry with him and said, "You should have struck the ground five or six times; then you would have defeated Aram and completely destroyed it. But now you will defeat it only three times." </a:t>
            </a:r>
            <a:r>
              <a:rPr lang="en-US" sz="1800" b="1" dirty="0"/>
              <a:t>2 Kings 13:18-19 (NIV) </a:t>
            </a:r>
            <a:endParaRPr lang="en-US" sz="1800" dirty="0"/>
          </a:p>
        </p:txBody>
      </p:sp>
      <p:pic>
        <p:nvPicPr>
          <p:cNvPr id="13314" name="Picture 2" descr="85 Elisha Bible Photos and Premium High Res Pictures - Getty Images"/>
          <p:cNvPicPr>
            <a:picLocks noChangeAspect="1" noChangeArrowheads="1"/>
          </p:cNvPicPr>
          <p:nvPr/>
        </p:nvPicPr>
        <p:blipFill rotWithShape="1">
          <a:blip r:embed="rId2">
            <a:extLst>
              <a:ext uri="{28A0092B-C50C-407E-A947-70E740481C1C}">
                <a14:useLocalDpi xmlns:a14="http://schemas.microsoft.com/office/drawing/2010/main" val="0"/>
              </a:ext>
            </a:extLst>
          </a:blip>
          <a:srcRect l="10675" t="6578" r="18955" b="36450"/>
          <a:stretch/>
        </p:blipFill>
        <p:spPr bwMode="auto">
          <a:xfrm>
            <a:off x="533400" y="4191000"/>
            <a:ext cx="3136900" cy="185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742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2667000"/>
            <a:ext cx="8534400" cy="3231654"/>
          </a:xfrm>
          <a:prstGeom prst="rect">
            <a:avLst/>
          </a:prstGeom>
        </p:spPr>
        <p:txBody>
          <a:bodyPr wrap="square">
            <a:spAutoFit/>
          </a:bodyPr>
          <a:lstStyle/>
          <a:p>
            <a:pPr algn="l"/>
            <a:r>
              <a:rPr lang="en-US" sz="2000" b="1" dirty="0" smtClean="0">
                <a:solidFill>
                  <a:srgbClr val="FFFF00"/>
                </a:solidFill>
              </a:rPr>
              <a:t>DON’S JOURNAL - OCTOBER </a:t>
            </a:r>
            <a:r>
              <a:rPr lang="en-US" sz="2000" b="1" dirty="0">
                <a:solidFill>
                  <a:srgbClr val="FFFF00"/>
                </a:solidFill>
              </a:rPr>
              <a:t>19, 2018 </a:t>
            </a:r>
            <a:r>
              <a:rPr lang="en-US" sz="2000" dirty="0"/>
              <a:t>was a very humbling day – I desperately need the Lord. Lord there is a suffocating helplessness in every direction. </a:t>
            </a:r>
            <a:r>
              <a:rPr lang="en-US" sz="2000" dirty="0" smtClean="0"/>
              <a:t>I </a:t>
            </a:r>
            <a:r>
              <a:rPr lang="en-US" sz="2000" dirty="0"/>
              <a:t>feel hemmed in. </a:t>
            </a:r>
          </a:p>
          <a:p>
            <a:pPr algn="l"/>
            <a:r>
              <a:rPr lang="en-US" sz="2000" dirty="0"/>
              <a:t> </a:t>
            </a:r>
          </a:p>
          <a:p>
            <a:pPr algn="l"/>
            <a:r>
              <a:rPr lang="en-US" sz="2000" dirty="0"/>
              <a:t>LORD FORGIVE ME FOR:</a:t>
            </a:r>
          </a:p>
          <a:p>
            <a:pPr algn="l"/>
            <a:r>
              <a:rPr lang="en-US" sz="2000" dirty="0"/>
              <a:t> </a:t>
            </a:r>
          </a:p>
          <a:p>
            <a:pPr algn="l"/>
            <a:r>
              <a:rPr lang="en-US" sz="2000" dirty="0"/>
              <a:t>1.	OPERATING OUT OF MY EMOTIONS</a:t>
            </a:r>
          </a:p>
          <a:p>
            <a:pPr algn="l"/>
            <a:r>
              <a:rPr lang="en-US" sz="2000" dirty="0"/>
              <a:t>2.	OPERATING OUT OF MY DISAPPOINTMENTS</a:t>
            </a:r>
          </a:p>
          <a:p>
            <a:pPr algn="l"/>
            <a:r>
              <a:rPr lang="en-US" sz="2000" dirty="0"/>
              <a:t>3.	OPERATING OUT OF MY FLESH</a:t>
            </a:r>
          </a:p>
          <a:p>
            <a:pPr algn="l"/>
            <a:r>
              <a:rPr lang="en-US" sz="2000" dirty="0"/>
              <a:t>4.	OPERATING OUT OF MY NEGATIVE ATTITUDE</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28600"/>
            <a:ext cx="4146848" cy="236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Tired, Irritable And Unappreciated, Welcome To Teaching: Funny Sarcastic  Notebook Blank Lined Journal Gag Gift For Friends, Family, Co-workers, My  ... Enjoys Sarcasm And Has A Fun Sense of Humor: Snippety Notebooks:"/>
          <p:cNvPicPr>
            <a:picLocks noChangeAspect="1" noChangeArrowheads="1"/>
          </p:cNvPicPr>
          <p:nvPr/>
        </p:nvPicPr>
        <p:blipFill rotWithShape="1">
          <a:blip r:embed="rId3">
            <a:extLst>
              <a:ext uri="{28A0092B-C50C-407E-A947-70E740481C1C}">
                <a14:useLocalDpi xmlns:a14="http://schemas.microsoft.com/office/drawing/2010/main" val="0"/>
              </a:ext>
            </a:extLst>
          </a:blip>
          <a:srcRect l="5197" t="12800" r="4447" b="51600"/>
          <a:stretch/>
        </p:blipFill>
        <p:spPr bwMode="auto">
          <a:xfrm>
            <a:off x="533400" y="401637"/>
            <a:ext cx="3418441"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hildren's health and schooling affected by negative life experiences |  health enews"/>
          <p:cNvPicPr>
            <a:picLocks noChangeAspect="1" noChangeArrowheads="1"/>
          </p:cNvPicPr>
          <p:nvPr/>
        </p:nvPicPr>
        <p:blipFill rotWithShape="1">
          <a:blip r:embed="rId4">
            <a:extLst>
              <a:ext uri="{28A0092B-C50C-407E-A947-70E740481C1C}">
                <a14:useLocalDpi xmlns:a14="http://schemas.microsoft.com/office/drawing/2010/main" val="0"/>
              </a:ext>
            </a:extLst>
          </a:blip>
          <a:srcRect l="32736" t="16632"/>
          <a:stretch/>
        </p:blipFill>
        <p:spPr bwMode="auto">
          <a:xfrm>
            <a:off x="6781800" y="4270127"/>
            <a:ext cx="2235200" cy="18456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5921514"/>
            <a:ext cx="7162800" cy="707886"/>
          </a:xfrm>
          <a:prstGeom prst="rect">
            <a:avLst/>
          </a:prstGeom>
          <a:noFill/>
        </p:spPr>
        <p:txBody>
          <a:bodyPr wrap="square" rtlCol="0">
            <a:spAutoFit/>
          </a:bodyPr>
          <a:lstStyle/>
          <a:p>
            <a:r>
              <a:rPr lang="en-US" sz="2000" dirty="0" smtClean="0">
                <a:solidFill>
                  <a:srgbClr val="FFFF00"/>
                </a:solidFill>
              </a:rPr>
              <a:t>I was operating out of an old wound from my child-hood  - when my Dad felt yelling was the best method of discipline  </a:t>
            </a:r>
            <a:endParaRPr lang="en-US" sz="2000" dirty="0">
              <a:solidFill>
                <a:srgbClr val="FFFF00"/>
              </a:solidFill>
            </a:endParaRPr>
          </a:p>
        </p:txBody>
      </p:sp>
    </p:spTree>
    <p:extLst>
      <p:ext uri="{BB962C8B-B14F-4D97-AF65-F5344CB8AC3E}">
        <p14:creationId xmlns:p14="http://schemas.microsoft.com/office/powerpoint/2010/main" val="363631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3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71" r="15417" b="16297"/>
          <a:stretch/>
        </p:blipFill>
        <p:spPr bwMode="auto">
          <a:xfrm>
            <a:off x="1447800" y="457200"/>
            <a:ext cx="6400800" cy="444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4953000"/>
            <a:ext cx="8001000" cy="830997"/>
          </a:xfrm>
          <a:prstGeom prst="rect">
            <a:avLst/>
          </a:prstGeom>
          <a:noFill/>
        </p:spPr>
        <p:txBody>
          <a:bodyPr wrap="square" rtlCol="0">
            <a:spAutoFit/>
          </a:bodyPr>
          <a:lstStyle/>
          <a:p>
            <a:r>
              <a:rPr lang="en-US" sz="4800" dirty="0" smtClean="0">
                <a:solidFill>
                  <a:srgbClr val="FFFF00"/>
                </a:solidFill>
              </a:rPr>
              <a:t>BUT GOD</a:t>
            </a:r>
            <a:endParaRPr lang="en-US" sz="4800" dirty="0">
              <a:solidFill>
                <a:srgbClr val="FFFF00"/>
              </a:solidFill>
            </a:endParaRPr>
          </a:p>
        </p:txBody>
      </p:sp>
      <p:sp>
        <p:nvSpPr>
          <p:cNvPr id="6" name="TextBox 5"/>
          <p:cNvSpPr txBox="1"/>
          <p:nvPr/>
        </p:nvSpPr>
        <p:spPr>
          <a:xfrm>
            <a:off x="457200" y="5715000"/>
            <a:ext cx="8001000" cy="830997"/>
          </a:xfrm>
          <a:prstGeom prst="rect">
            <a:avLst/>
          </a:prstGeom>
          <a:noFill/>
        </p:spPr>
        <p:txBody>
          <a:bodyPr wrap="square" rtlCol="0">
            <a:spAutoFit/>
          </a:bodyPr>
          <a:lstStyle/>
          <a:p>
            <a:r>
              <a:rPr lang="en-US" sz="4800" dirty="0" smtClean="0"/>
              <a:t>CHANGES EVERYTHING</a:t>
            </a:r>
            <a:endParaRPr lang="en-US" sz="4800" dirty="0"/>
          </a:p>
        </p:txBody>
      </p:sp>
    </p:spTree>
    <p:extLst>
      <p:ext uri="{BB962C8B-B14F-4D97-AF65-F5344CB8AC3E}">
        <p14:creationId xmlns:p14="http://schemas.microsoft.com/office/powerpoint/2010/main" val="377774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LIFE THROWS CURVE BALLS </a:t>
            </a:r>
            <a:endParaRPr lang="en-US" sz="3600" b="1" kern="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457200" y="1536174"/>
            <a:ext cx="8229600" cy="2246769"/>
          </a:xfrm>
          <a:prstGeom prst="rect">
            <a:avLst/>
          </a:prstGeom>
        </p:spPr>
        <p:txBody>
          <a:bodyPr wrap="square">
            <a:spAutoFit/>
          </a:bodyPr>
          <a:lstStyle/>
          <a:p>
            <a:r>
              <a:rPr lang="en-US" sz="2800" dirty="0"/>
              <a:t> Consider what God has done: Who can straighten what </a:t>
            </a:r>
            <a:r>
              <a:rPr lang="en-US" sz="2800" dirty="0" smtClean="0"/>
              <a:t>He </a:t>
            </a:r>
            <a:r>
              <a:rPr lang="en-US" sz="2800" dirty="0"/>
              <a:t>has made crooked? </a:t>
            </a:r>
            <a:r>
              <a:rPr lang="en-US" sz="2800" baseline="30000" dirty="0"/>
              <a:t>14 </a:t>
            </a:r>
            <a:r>
              <a:rPr lang="en-US" sz="2800" dirty="0"/>
              <a:t> When times are good, be happy; but when times are bad, consider: God has made the one as well as the other</a:t>
            </a:r>
            <a:r>
              <a:rPr lang="en-US" sz="2800" dirty="0" smtClean="0"/>
              <a:t>. </a:t>
            </a:r>
            <a:r>
              <a:rPr lang="en-US" sz="2800" b="1" dirty="0"/>
              <a:t>Ecclesiastes 7:13-14 (NIV) </a:t>
            </a:r>
            <a:endParaRPr lang="en-US" sz="2800" dirty="0"/>
          </a:p>
        </p:txBody>
      </p:sp>
      <p:sp>
        <p:nvSpPr>
          <p:cNvPr id="5" name="Rectangle 4"/>
          <p:cNvSpPr/>
          <p:nvPr/>
        </p:nvSpPr>
        <p:spPr>
          <a:xfrm>
            <a:off x="457200" y="4114800"/>
            <a:ext cx="8077200" cy="2554545"/>
          </a:xfrm>
          <a:prstGeom prst="rect">
            <a:avLst/>
          </a:prstGeom>
        </p:spPr>
        <p:txBody>
          <a:bodyPr wrap="square">
            <a:spAutoFit/>
          </a:bodyPr>
          <a:lstStyle/>
          <a:p>
            <a:r>
              <a:rPr lang="en-US" sz="3200" dirty="0" smtClean="0"/>
              <a:t>Jesus </a:t>
            </a:r>
            <a:r>
              <a:rPr lang="en-US" sz="3200" dirty="0"/>
              <a:t>said to his disciples: "Things that cause people to sin are bound to come, but woe to that person through whom they come. Luke 17:1 (NIV) </a:t>
            </a:r>
          </a:p>
          <a:p>
            <a:endParaRPr lang="en-US" sz="3200" dirty="0"/>
          </a:p>
        </p:txBody>
      </p:sp>
    </p:spTree>
    <p:extLst>
      <p:ext uri="{BB962C8B-B14F-4D97-AF65-F5344CB8AC3E}">
        <p14:creationId xmlns:p14="http://schemas.microsoft.com/office/powerpoint/2010/main" val="303396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7975" y="160338"/>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800" b="1" kern="0" dirty="0" smtClean="0">
                <a:solidFill>
                  <a:srgbClr val="FFFF00"/>
                </a:solidFill>
                <a:effectLst>
                  <a:outerShdw blurRad="38100" dist="38100" dir="2700000" algn="tl">
                    <a:srgbClr val="000000">
                      <a:alpha val="43137"/>
                    </a:srgbClr>
                  </a:outerShdw>
                </a:effectLst>
              </a:rPr>
              <a:t>Well That Left of Mark </a:t>
            </a:r>
            <a:endParaRPr lang="en-US" sz="4800" b="1" kern="0" dirty="0">
              <a:solidFill>
                <a:srgbClr val="FFFF00"/>
              </a:solidFill>
              <a:effectLst>
                <a:outerShdw blurRad="38100" dist="38100" dir="2700000" algn="tl">
                  <a:srgbClr val="000000">
                    <a:alpha val="43137"/>
                  </a:srgbClr>
                </a:outerShdw>
              </a:effectLst>
            </a:endParaRPr>
          </a:p>
        </p:txBody>
      </p:sp>
      <p:pic>
        <p:nvPicPr>
          <p:cNvPr id="5122" name="Picture 2" descr="When Life Hurts - Week 2 - Fox River Christian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3886198"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o Fish: Tackling a Family Fishing Trip | Little Rock 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28824"/>
            <a:ext cx="2905645" cy="19335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manuel Baptist Church on Twitter: &quot;14 kids in an old church van! On their  way to #Lucid15 pray with us now for salvation as @lifewrife shares truth.  http://t.co/JBCNWt3qCj&quot; / Twit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3199" y="4183466"/>
            <a:ext cx="2880245" cy="216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3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7975" y="160338"/>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Joseph Was Marked By A Tragic Childhood</a:t>
            </a:r>
            <a:endParaRPr lang="en-US" sz="3200" b="1" kern="0" dirty="0">
              <a:solidFill>
                <a:srgbClr val="FFFF00"/>
              </a:solidFill>
              <a:effectLst>
                <a:outerShdw blurRad="38100" dist="38100" dir="2700000" algn="tl">
                  <a:srgbClr val="000000">
                    <a:alpha val="43137"/>
                  </a:srgbClr>
                </a:outerShdw>
              </a:effectLst>
            </a:endParaRPr>
          </a:p>
        </p:txBody>
      </p:sp>
      <p:sp>
        <p:nvSpPr>
          <p:cNvPr id="2" name="AutoShape 4" descr="When someone tells you they won't deal with your drama, what do they mean?  - Quo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96" t="14815" r="64583" b="17962"/>
          <a:stretch/>
        </p:blipFill>
        <p:spPr bwMode="auto">
          <a:xfrm>
            <a:off x="838200" y="1752600"/>
            <a:ext cx="37211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105400" y="1426160"/>
            <a:ext cx="3581400" cy="5262979"/>
          </a:xfrm>
          <a:prstGeom prst="rect">
            <a:avLst/>
          </a:prstGeom>
        </p:spPr>
        <p:txBody>
          <a:bodyPr wrap="square">
            <a:spAutoFit/>
          </a:bodyPr>
          <a:lstStyle/>
          <a:p>
            <a:r>
              <a:rPr lang="en-US" dirty="0" smtClean="0"/>
              <a:t>Now </a:t>
            </a:r>
            <a:r>
              <a:rPr lang="en-US" dirty="0"/>
              <a:t>Israel loved Joseph more than any of his other sons, because he had been born to him in his old age; and he made a richly ornamented robe for him. </a:t>
            </a:r>
            <a:r>
              <a:rPr lang="en-US" baseline="30000" dirty="0"/>
              <a:t>4 </a:t>
            </a:r>
            <a:r>
              <a:rPr lang="en-US" dirty="0"/>
              <a:t> When his brothers saw that their father loved him more than any of them, they hated him and could not speak a kind word to him. </a:t>
            </a:r>
            <a:r>
              <a:rPr lang="en-US" b="1" dirty="0"/>
              <a:t>Genesis 37:3-4 (NIV) </a:t>
            </a:r>
            <a:endParaRPr lang="en-US" dirty="0"/>
          </a:p>
        </p:txBody>
      </p:sp>
    </p:spTree>
    <p:extLst>
      <p:ext uri="{BB962C8B-B14F-4D97-AF65-F5344CB8AC3E}">
        <p14:creationId xmlns:p14="http://schemas.microsoft.com/office/powerpoint/2010/main" val="1510362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95300" y="76200"/>
            <a:ext cx="81534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kern="0" dirty="0" smtClean="0">
                <a:solidFill>
                  <a:srgbClr val="FFFF00"/>
                </a:solidFill>
                <a:effectLst>
                  <a:outerShdw blurRad="38100" dist="38100" dir="2700000" algn="tl">
                    <a:srgbClr val="000000">
                      <a:alpha val="43137"/>
                    </a:srgbClr>
                  </a:outerShdw>
                </a:effectLst>
              </a:rPr>
              <a:t>God Overcame the Etchings</a:t>
            </a:r>
          </a:p>
          <a:p>
            <a:pPr algn="ctr"/>
            <a:r>
              <a:rPr lang="en-US" kern="0" dirty="0" smtClean="0">
                <a:solidFill>
                  <a:srgbClr val="FFFF00"/>
                </a:solidFill>
                <a:effectLst>
                  <a:outerShdw blurRad="38100" dist="38100" dir="2700000" algn="tl">
                    <a:srgbClr val="000000">
                      <a:alpha val="43137"/>
                    </a:srgbClr>
                  </a:outerShdw>
                </a:effectLst>
              </a:rPr>
              <a:t>Of Hurt and Sin </a:t>
            </a:r>
            <a:endParaRPr lang="en-US" kern="0" dirty="0">
              <a:solidFill>
                <a:srgbClr val="FFFF00"/>
              </a:solidFill>
              <a:effectLst>
                <a:outerShdw blurRad="38100" dist="38100" dir="2700000" algn="tl">
                  <a:srgbClr val="000000">
                    <a:alpha val="43137"/>
                  </a:srgbClr>
                </a:outerShdw>
              </a:effectLst>
            </a:endParaRPr>
          </a:p>
        </p:txBody>
      </p:sp>
      <p:pic>
        <p:nvPicPr>
          <p:cNvPr id="4098" name="Picture 2" descr="Why Did Joseph Test His Brothers? – Weswhit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5562600" cy="3564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43600" y="2133600"/>
            <a:ext cx="3048000" cy="3785652"/>
          </a:xfrm>
          <a:prstGeom prst="rect">
            <a:avLst/>
          </a:prstGeom>
        </p:spPr>
        <p:txBody>
          <a:bodyPr wrap="square">
            <a:spAutoFit/>
          </a:bodyPr>
          <a:lstStyle/>
          <a:p>
            <a:r>
              <a:rPr lang="en-US" dirty="0" smtClean="0"/>
              <a:t>As </a:t>
            </a:r>
            <a:r>
              <a:rPr lang="en-US" dirty="0"/>
              <a:t>for you, you thought evil against me, but God meant it for good, to bring about that many people should be kept alive, as they are this day. Genesis 50:20 (AMP) </a:t>
            </a:r>
          </a:p>
          <a:p>
            <a:endParaRPr lang="en-US" dirty="0"/>
          </a:p>
        </p:txBody>
      </p:sp>
    </p:spTree>
    <p:extLst>
      <p:ext uri="{BB962C8B-B14F-4D97-AF65-F5344CB8AC3E}">
        <p14:creationId xmlns:p14="http://schemas.microsoft.com/office/powerpoint/2010/main" val="3951088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template">
  <a:themeElements>
    <a:clrScheme name="">
      <a:dk1>
        <a:srgbClr val="FFFFFF"/>
      </a:dk1>
      <a:lt1>
        <a:srgbClr val="FFFFFF"/>
      </a:lt1>
      <a:dk2>
        <a:srgbClr val="FFFFFF"/>
      </a:dk2>
      <a:lt2>
        <a:srgbClr val="5004CC"/>
      </a:lt2>
      <a:accent1>
        <a:srgbClr val="7E27C1"/>
      </a:accent1>
      <a:accent2>
        <a:srgbClr val="C63E96"/>
      </a:accent2>
      <a:accent3>
        <a:srgbClr val="FFFFFF"/>
      </a:accent3>
      <a:accent4>
        <a:srgbClr val="DADADA"/>
      </a:accent4>
      <a:accent5>
        <a:srgbClr val="C0ACDD"/>
      </a:accent5>
      <a:accent6>
        <a:srgbClr val="B33787"/>
      </a:accent6>
      <a:hlink>
        <a:srgbClr val="FFA110"/>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57531</TotalTime>
  <Words>1226</Words>
  <Application>Microsoft Office PowerPoint</Application>
  <PresentationFormat>On-screen Show (4:3)</PresentationFormat>
  <Paragraphs>126</Paragraphs>
  <Slides>28</Slides>
  <Notes>4</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powerpoint-template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Christianity (through the Gospel and the power of the Holy Spirit) served as a revitalization of these Greco-Roman cities. It was a movement of hope in the midst of misery, chaos, fear, and brutality of life in a Urban Greco-Roman world. It brought revitalization and revival in many ways. Rodney Stark    </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Don Lamb</dc:creator>
  <cp:lastModifiedBy>LifeGate</cp:lastModifiedBy>
  <cp:revision>517</cp:revision>
  <dcterms:created xsi:type="dcterms:W3CDTF">2019-07-16T01:08:30Z</dcterms:created>
  <dcterms:modified xsi:type="dcterms:W3CDTF">2023-05-14T16:05:11Z</dcterms:modified>
</cp:coreProperties>
</file>