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506" r:id="rId3"/>
    <p:sldId id="502" r:id="rId4"/>
    <p:sldId id="496" r:id="rId5"/>
    <p:sldId id="504" r:id="rId6"/>
    <p:sldId id="497" r:id="rId7"/>
    <p:sldId id="498" r:id="rId8"/>
    <p:sldId id="503" r:id="rId9"/>
    <p:sldId id="505" r:id="rId10"/>
    <p:sldId id="486" r:id="rId11"/>
    <p:sldId id="484" r:id="rId12"/>
    <p:sldId id="485" r:id="rId13"/>
    <p:sldId id="490" r:id="rId14"/>
    <p:sldId id="489" r:id="rId15"/>
    <p:sldId id="488" r:id="rId16"/>
    <p:sldId id="493" r:id="rId17"/>
    <p:sldId id="466" r:id="rId18"/>
    <p:sldId id="501" r:id="rId19"/>
    <p:sldId id="492" r:id="rId20"/>
    <p:sldId id="499" r:id="rId21"/>
    <p:sldId id="495" r:id="rId22"/>
    <p:sldId id="491" r:id="rId23"/>
    <p:sldId id="494" r:id="rId24"/>
    <p:sldId id="469" r:id="rId25"/>
    <p:sldId id="471" r:id="rId26"/>
    <p:sldId id="482" r:id="rId27"/>
    <p:sldId id="472" r:id="rId28"/>
    <p:sldId id="480" r:id="rId29"/>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CCBA2"/>
    <a:srgbClr val="FDD8B9"/>
    <a:srgbClr val="B92D14"/>
    <a:srgbClr val="4D4D4D"/>
    <a:srgbClr val="DEDEDE"/>
    <a:srgbClr val="35759D"/>
    <a:srgbClr val="35B19D"/>
    <a:srgbClr val="20A6C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546" autoAdjust="0"/>
    <p:restoredTop sz="95636" autoAdjust="0"/>
  </p:normalViewPr>
  <p:slideViewPr>
    <p:cSldViewPr>
      <p:cViewPr>
        <p:scale>
          <a:sx n="70" d="100"/>
          <a:sy n="70" d="100"/>
        </p:scale>
        <p:origin x="-2718" y="-82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12C09-144B-462C-BBCC-71782B1B2A17}" type="doc">
      <dgm:prSet loTypeId="urn:microsoft.com/office/officeart/2005/8/layout/vList2" loCatId="list" qsTypeId="urn:microsoft.com/office/officeart/2005/8/quickstyle/3d4" qsCatId="3D" csTypeId="urn:microsoft.com/office/officeart/2005/8/colors/accent1_4" csCatId="accent1" phldr="1"/>
      <dgm:spPr/>
      <dgm:t>
        <a:bodyPr/>
        <a:lstStyle/>
        <a:p>
          <a:endParaRPr lang="en-US"/>
        </a:p>
      </dgm:t>
    </dgm:pt>
    <dgm:pt modelId="{1A171E91-4573-462F-8BA1-80D143929D7F}">
      <dgm:prSet custT="1"/>
      <dgm:spPr/>
      <dgm:t>
        <a:bodyPr/>
        <a:lstStyle/>
        <a:p>
          <a:pPr algn="ctr" rtl="0"/>
          <a:r>
            <a:rPr lang="en-US" sz="4000" b="1" dirty="0" smtClean="0">
              <a:effectLst>
                <a:outerShdw blurRad="38100" dist="38100" dir="2700000" algn="tl">
                  <a:srgbClr val="000000">
                    <a:alpha val="43137"/>
                  </a:srgbClr>
                </a:outerShdw>
              </a:effectLst>
            </a:rPr>
            <a:t>For Our Time Of Crisis</a:t>
          </a:r>
          <a:endParaRPr lang="en-US" sz="4000" b="1" dirty="0">
            <a:effectLst>
              <a:outerShdw blurRad="38100" dist="38100" dir="2700000" algn="tl">
                <a:srgbClr val="000000">
                  <a:alpha val="43137"/>
                </a:srgbClr>
              </a:outerShdw>
            </a:effectLst>
          </a:endParaRPr>
        </a:p>
      </dgm:t>
    </dgm:pt>
    <dgm:pt modelId="{F06D5C67-FC5D-41EE-942B-5AE88A37DD24}" type="parTrans" cxnId="{374F72EF-B697-4846-9E87-261585FF34DC}">
      <dgm:prSet/>
      <dgm:spPr/>
      <dgm:t>
        <a:bodyPr/>
        <a:lstStyle/>
        <a:p>
          <a:endParaRPr lang="en-US" sz="1800" b="1">
            <a:solidFill>
              <a:srgbClr val="FF9933"/>
            </a:solidFill>
          </a:endParaRPr>
        </a:p>
      </dgm:t>
    </dgm:pt>
    <dgm:pt modelId="{754FAFBE-3E98-4867-9DF5-815A63E819CA}" type="sibTrans" cxnId="{374F72EF-B697-4846-9E87-261585FF34DC}">
      <dgm:prSet/>
      <dgm:spPr/>
      <dgm:t>
        <a:bodyPr/>
        <a:lstStyle/>
        <a:p>
          <a:endParaRPr lang="en-US" sz="1800" b="1">
            <a:solidFill>
              <a:srgbClr val="FF9933"/>
            </a:solidFill>
          </a:endParaRPr>
        </a:p>
      </dgm:t>
    </dgm:pt>
    <dgm:pt modelId="{A2FC727E-8135-452C-886B-2452434CF75F}" type="pres">
      <dgm:prSet presAssocID="{ABD12C09-144B-462C-BBCC-71782B1B2A17}" presName="linear" presStyleCnt="0">
        <dgm:presLayoutVars>
          <dgm:animLvl val="lvl"/>
          <dgm:resizeHandles val="exact"/>
        </dgm:presLayoutVars>
      </dgm:prSet>
      <dgm:spPr/>
      <dgm:t>
        <a:bodyPr/>
        <a:lstStyle/>
        <a:p>
          <a:endParaRPr lang="en-US"/>
        </a:p>
      </dgm:t>
    </dgm:pt>
    <dgm:pt modelId="{05043CC9-F5BD-4C11-9F84-5285E0E0975D}" type="pres">
      <dgm:prSet presAssocID="{1A171E91-4573-462F-8BA1-80D143929D7F}" presName="parentText" presStyleLbl="node1" presStyleIdx="0" presStyleCnt="1" custLinFactY="100000" custLinFactNeighborX="253" custLinFactNeighborY="100099">
        <dgm:presLayoutVars>
          <dgm:chMax val="0"/>
          <dgm:bulletEnabled val="1"/>
        </dgm:presLayoutVars>
      </dgm:prSet>
      <dgm:spPr/>
      <dgm:t>
        <a:bodyPr/>
        <a:lstStyle/>
        <a:p>
          <a:endParaRPr lang="en-US"/>
        </a:p>
      </dgm:t>
    </dgm:pt>
  </dgm:ptLst>
  <dgm:cxnLst>
    <dgm:cxn modelId="{2ACBFE29-7782-49B6-8AEA-42456AAC479D}" type="presOf" srcId="{1A171E91-4573-462F-8BA1-80D143929D7F}" destId="{05043CC9-F5BD-4C11-9F84-5285E0E0975D}" srcOrd="0" destOrd="0" presId="urn:microsoft.com/office/officeart/2005/8/layout/vList2"/>
    <dgm:cxn modelId="{4F0E5549-34B6-4A78-863F-552373697075}" type="presOf" srcId="{ABD12C09-144B-462C-BBCC-71782B1B2A17}" destId="{A2FC727E-8135-452C-886B-2452434CF75F}" srcOrd="0" destOrd="0" presId="urn:microsoft.com/office/officeart/2005/8/layout/vList2"/>
    <dgm:cxn modelId="{374F72EF-B697-4846-9E87-261585FF34DC}" srcId="{ABD12C09-144B-462C-BBCC-71782B1B2A17}" destId="{1A171E91-4573-462F-8BA1-80D143929D7F}" srcOrd="0" destOrd="0" parTransId="{F06D5C67-FC5D-41EE-942B-5AE88A37DD24}" sibTransId="{754FAFBE-3E98-4867-9DF5-815A63E819CA}"/>
    <dgm:cxn modelId="{AA6ABE61-14F1-416B-80F9-410204E5BDE3}" type="presParOf" srcId="{A2FC727E-8135-452C-886B-2452434CF75F}" destId="{05043CC9-F5BD-4C11-9F84-5285E0E0975D}" srcOrd="0" destOrd="0" presId="urn:microsoft.com/office/officeart/2005/8/layout/vList2"/>
  </dgm:cxnLst>
  <dgm:bg>
    <a:solidFill>
      <a:schemeClr val="accent1">
        <a:hueOff val="0"/>
        <a:satOff val="0"/>
        <a:lumOff val="0"/>
        <a:alpha val="7500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43CC9-F5BD-4C11-9F84-5285E0E0975D}">
      <dsp:nvSpPr>
        <dsp:cNvPr id="0" name=""/>
        <dsp:cNvSpPr/>
      </dsp:nvSpPr>
      <dsp:spPr>
        <a:xfrm>
          <a:off x="0" y="11"/>
          <a:ext cx="7315200" cy="609588"/>
        </a:xfrm>
        <a:prstGeom prst="roundRect">
          <a:avLst/>
        </a:prstGeom>
        <a:solidFill>
          <a:schemeClr val="accent1">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kern="1200" dirty="0" smtClean="0">
              <a:effectLst>
                <a:outerShdw blurRad="38100" dist="38100" dir="2700000" algn="tl">
                  <a:srgbClr val="000000">
                    <a:alpha val="43137"/>
                  </a:srgbClr>
                </a:outerShdw>
              </a:effectLst>
            </a:rPr>
            <a:t>For Our Time Of Crisis</a:t>
          </a:r>
          <a:endParaRPr lang="en-US" sz="4000" b="1" kern="1200" dirty="0">
            <a:effectLst>
              <a:outerShdw blurRad="38100" dist="38100" dir="2700000" algn="tl">
                <a:srgbClr val="000000">
                  <a:alpha val="43137"/>
                </a:srgbClr>
              </a:outerShdw>
            </a:effectLst>
          </a:endParaRPr>
        </a:p>
      </dsp:txBody>
      <dsp:txXfrm>
        <a:off x="29758" y="29769"/>
        <a:ext cx="7255684" cy="5500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17B0B04-992D-429C-9899-1036119F3C58}" type="slidenum">
              <a:rPr lang="en-US" altLang="en-US"/>
              <a:pPr/>
              <a:t>‹#›</a:t>
            </a:fld>
            <a:endParaRPr lang="en-US" altLang="en-US"/>
          </a:p>
        </p:txBody>
      </p:sp>
    </p:spTree>
    <p:extLst>
      <p:ext uri="{BB962C8B-B14F-4D97-AF65-F5344CB8AC3E}">
        <p14:creationId xmlns:p14="http://schemas.microsoft.com/office/powerpoint/2010/main" val="34093262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A5E5-653B-4F68-BB4A-EB3733C49138}"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B0B04-992D-429C-9899-1036119F3C58}" type="slidenum">
              <a:rPr lang="en-US" altLang="en-US" smtClean="0"/>
              <a:pPr/>
              <a:t>11</a:t>
            </a:fld>
            <a:endParaRPr lang="en-US" altLang="en-US"/>
          </a:p>
        </p:txBody>
      </p:sp>
    </p:spTree>
    <p:extLst>
      <p:ext uri="{BB962C8B-B14F-4D97-AF65-F5344CB8AC3E}">
        <p14:creationId xmlns:p14="http://schemas.microsoft.com/office/powerpoint/2010/main" val="227071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B0B04-992D-429C-9899-1036119F3C58}" type="slidenum">
              <a:rPr lang="en-US" altLang="en-US" smtClean="0"/>
              <a:pPr/>
              <a:t>12</a:t>
            </a:fld>
            <a:endParaRPr lang="en-US" altLang="en-US"/>
          </a:p>
        </p:txBody>
      </p:sp>
    </p:spTree>
    <p:extLst>
      <p:ext uri="{BB962C8B-B14F-4D97-AF65-F5344CB8AC3E}">
        <p14:creationId xmlns:p14="http://schemas.microsoft.com/office/powerpoint/2010/main" val="2270717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30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2486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90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38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02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78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6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2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4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5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jpe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image" Target="../media/image3.jpeg"/><Relationship Id="rId9" Type="http://schemas.openxmlformats.org/officeDocument/2006/relationships/diagramColors" Target="../diagrams/colors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5943600"/>
            <a:ext cx="8305800" cy="830997"/>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rPr>
              <a:t>Sunday, June 4th, 2023</a:t>
            </a:r>
          </a:p>
        </p:txBody>
      </p:sp>
      <p:sp>
        <p:nvSpPr>
          <p:cNvPr id="5" name="TextBox 4"/>
          <p:cNvSpPr txBox="1"/>
          <p:nvPr/>
        </p:nvSpPr>
        <p:spPr>
          <a:xfrm>
            <a:off x="152400" y="5174159"/>
            <a:ext cx="8610600" cy="923330"/>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rPr>
              <a:t>Sermon For LifeGate</a:t>
            </a:r>
            <a:endParaRPr lang="en-US" sz="5400" b="1" dirty="0">
              <a:effectLst>
                <a:outerShdw blurRad="38100" dist="38100" dir="2700000" algn="tl">
                  <a:srgbClr val="000000">
                    <a:alpha val="43137"/>
                  </a:srgbClr>
                </a:outerShdw>
              </a:effectLst>
            </a:endParaRPr>
          </a:p>
        </p:txBody>
      </p:sp>
      <p:pic>
        <p:nvPicPr>
          <p:cNvPr id="2050" name="Picture 2" descr="Bible Audiobook • The Words of Jesus | Scripture Music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b="17592"/>
          <a:stretch/>
        </p:blipFill>
        <p:spPr bwMode="auto">
          <a:xfrm>
            <a:off x="800100" y="1143000"/>
            <a:ext cx="7315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ult Center Summer Series | Hult Center"/>
          <p:cNvPicPr>
            <a:picLocks noChangeAspect="1" noChangeArrowheads="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l="7111" t="56058" r="35555" b="19942"/>
          <a:stretch/>
        </p:blipFill>
        <p:spPr bwMode="auto">
          <a:xfrm>
            <a:off x="800100" y="271130"/>
            <a:ext cx="7315200" cy="8718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4202916540"/>
              </p:ext>
            </p:extLst>
          </p:nvPr>
        </p:nvGraphicFramePr>
        <p:xfrm>
          <a:off x="800100" y="3962400"/>
          <a:ext cx="7315200" cy="609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375" t="20185" r="14584" b="10185"/>
          <a:stretch/>
        </p:blipFill>
        <p:spPr bwMode="auto">
          <a:xfrm>
            <a:off x="4953000" y="3048000"/>
            <a:ext cx="3810000" cy="292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53000" y="6172200"/>
            <a:ext cx="3810000" cy="584775"/>
          </a:xfrm>
          <a:prstGeom prst="rect">
            <a:avLst/>
          </a:prstGeom>
          <a:noFill/>
        </p:spPr>
        <p:txBody>
          <a:bodyPr wrap="square" rtlCol="0">
            <a:spAutoFit/>
          </a:bodyPr>
          <a:lstStyle/>
          <a:p>
            <a:r>
              <a:rPr lang="en-US" sz="3200" dirty="0" smtClean="0"/>
              <a:t>Lonnie Riley </a:t>
            </a:r>
            <a:endParaRPr lang="en-US" sz="3200" dirty="0"/>
          </a:p>
        </p:txBody>
      </p:sp>
      <p:sp>
        <p:nvSpPr>
          <p:cNvPr id="5" name="Rectangle 4"/>
          <p:cNvSpPr/>
          <p:nvPr/>
        </p:nvSpPr>
        <p:spPr>
          <a:xfrm>
            <a:off x="228600" y="1829308"/>
            <a:ext cx="3962400" cy="4154984"/>
          </a:xfrm>
          <a:prstGeom prst="rect">
            <a:avLst/>
          </a:prstGeom>
        </p:spPr>
        <p:txBody>
          <a:bodyPr wrap="square">
            <a:spAutoFit/>
          </a:bodyPr>
          <a:lstStyle/>
          <a:p>
            <a:pPr algn="l"/>
            <a:r>
              <a:rPr lang="en-US" dirty="0"/>
              <a:t>“WE REALLY BELIEVE THAT GOD CAN DO THE IMPOSSIBLE – NOT ONLY THEORETICALLY BUT PRACTICALLY – WHERE WE ARE – NOT SOMEWHERE ELSE – NOT IN ANOTHER PART OF THE WORLD – BUT RIGHT HERE WHERE WE ARE.”</a:t>
            </a:r>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22" t="4167" r="9723" b="18958"/>
          <a:stretch/>
        </p:blipFill>
        <p:spPr bwMode="auto">
          <a:xfrm rot="946158">
            <a:off x="4359270" y="602612"/>
            <a:ext cx="2089076" cy="274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781800" y="1524000"/>
            <a:ext cx="2133600" cy="1200329"/>
          </a:xfrm>
          <a:prstGeom prst="rect">
            <a:avLst/>
          </a:prstGeom>
          <a:noFill/>
        </p:spPr>
        <p:txBody>
          <a:bodyPr wrap="square" rtlCol="0">
            <a:spAutoFit/>
          </a:bodyPr>
          <a:lstStyle/>
          <a:p>
            <a:r>
              <a:rPr lang="en-US" dirty="0" smtClean="0"/>
              <a:t>This Wednesday</a:t>
            </a:r>
          </a:p>
          <a:p>
            <a:r>
              <a:rPr lang="en-US" dirty="0" smtClean="0"/>
              <a:t>At LifeGate</a:t>
            </a:r>
            <a:endParaRPr lang="en-US" dirty="0"/>
          </a:p>
        </p:txBody>
      </p:sp>
    </p:spTree>
    <p:extLst>
      <p:ext uri="{BB962C8B-B14F-4D97-AF65-F5344CB8AC3E}">
        <p14:creationId xmlns:p14="http://schemas.microsoft.com/office/powerpoint/2010/main" val="1574722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GOD IS GOING TO REDEEM</a:t>
            </a:r>
          </a:p>
          <a:p>
            <a:pPr algn="ctr"/>
            <a:r>
              <a:rPr lang="en-US" sz="3600" b="1" kern="0" dirty="0" smtClean="0">
                <a:solidFill>
                  <a:srgbClr val="FFFF00"/>
                </a:solidFill>
                <a:effectLst>
                  <a:outerShdw blurRad="38100" dist="38100" dir="2700000" algn="tl">
                    <a:srgbClr val="000000">
                      <a:alpha val="43137"/>
                    </a:srgbClr>
                  </a:outerShdw>
                </a:effectLst>
              </a:rPr>
              <a:t>THIS CRAZINESS SOMEHOW </a:t>
            </a:r>
            <a:endParaRPr lang="en-US" sz="36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04800" y="1524000"/>
            <a:ext cx="8458200" cy="5170646"/>
          </a:xfrm>
          <a:prstGeom prst="rect">
            <a:avLst/>
          </a:prstGeom>
        </p:spPr>
        <p:txBody>
          <a:bodyPr wrap="square">
            <a:spAutoFit/>
          </a:bodyPr>
          <a:lstStyle/>
          <a:p>
            <a:r>
              <a:rPr lang="en-US" sz="3000" dirty="0"/>
              <a:t>I AM CONVINCED - AT THE END OF THE DAY – THERE IS SOMETHING OF GOD’S FOREKNOWLEDGE THAT ALLOWED THIS HUGE 10,000 YEAR DIVERSION TO TAKE PLACE  (WHERE SATAN DUPED MANKIND AND ETCHED THE KNOWLEDGE OF </a:t>
            </a:r>
            <a:r>
              <a:rPr lang="en-US" sz="3000" dirty="0" smtClean="0"/>
              <a:t>EVIL </a:t>
            </a:r>
            <a:r>
              <a:rPr lang="en-US" sz="3000" dirty="0"/>
              <a:t>ON THEIR HEARTS – MANKIND WAS NEVER INTENDED TO SIN – TO REBEL - TO DIE – TO SUFFER – TO FIGHT – TO </a:t>
            </a:r>
            <a:r>
              <a:rPr lang="en-US" sz="3000" dirty="0" smtClean="0"/>
              <a:t>GET SICK – TO KILL </a:t>
            </a:r>
            <a:r>
              <a:rPr lang="en-US" sz="3000" dirty="0"/>
              <a:t>– TO WORSHIP PLEASURE – </a:t>
            </a:r>
            <a:endParaRPr lang="en-US" sz="3000" dirty="0" smtClean="0"/>
          </a:p>
          <a:p>
            <a:r>
              <a:rPr lang="en-US" sz="3000" dirty="0" smtClean="0"/>
              <a:t>TO </a:t>
            </a:r>
            <a:r>
              <a:rPr lang="en-US" sz="3000" dirty="0"/>
              <a:t>HATE GOD </a:t>
            </a:r>
          </a:p>
        </p:txBody>
      </p:sp>
    </p:spTree>
    <p:extLst>
      <p:ext uri="{BB962C8B-B14F-4D97-AF65-F5344CB8AC3E}">
        <p14:creationId xmlns:p14="http://schemas.microsoft.com/office/powerpoint/2010/main" val="3152542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GOD IS GOING TO REDEEM</a:t>
            </a:r>
          </a:p>
          <a:p>
            <a:pPr algn="ctr"/>
            <a:r>
              <a:rPr lang="en-US" sz="3600" b="1" kern="0" dirty="0" smtClean="0">
                <a:solidFill>
                  <a:srgbClr val="FFFF00"/>
                </a:solidFill>
                <a:effectLst>
                  <a:outerShdw blurRad="38100" dist="38100" dir="2700000" algn="tl">
                    <a:srgbClr val="000000">
                      <a:alpha val="43137"/>
                    </a:srgbClr>
                  </a:outerShdw>
                </a:effectLst>
              </a:rPr>
              <a:t>THIS CRAZINESS SOMEHOW </a:t>
            </a:r>
            <a:endParaRPr lang="en-US" sz="3600" b="1" kern="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76200" y="1767007"/>
            <a:ext cx="8991600" cy="4832092"/>
          </a:xfrm>
          <a:prstGeom prst="rect">
            <a:avLst/>
          </a:prstGeom>
        </p:spPr>
        <p:txBody>
          <a:bodyPr wrap="square">
            <a:spAutoFit/>
          </a:bodyPr>
          <a:lstStyle/>
          <a:p>
            <a:r>
              <a:rPr lang="en-US" sz="2800" dirty="0" smtClean="0"/>
              <a:t>BUT, </a:t>
            </a:r>
            <a:r>
              <a:rPr lang="en-US" sz="2800" dirty="0"/>
              <a:t>IN THE MOST PROFOUND REVERSAL, THROUGH THE CROSS – THROUGH THE </a:t>
            </a:r>
            <a:r>
              <a:rPr lang="en-US" sz="2800" dirty="0" smtClean="0"/>
              <a:t>PERFORMATIVE WORD </a:t>
            </a:r>
            <a:r>
              <a:rPr lang="en-US" sz="2800" dirty="0"/>
              <a:t>OF TRUTH – THROUGH THE POWER OF THE HOLY SPIRIT TO ERASE THOSE ETCHINGS OF </a:t>
            </a:r>
            <a:r>
              <a:rPr lang="en-US" sz="2800" dirty="0" smtClean="0"/>
              <a:t>WICKEDNESS - </a:t>
            </a:r>
            <a:r>
              <a:rPr lang="en-US" sz="2800" dirty="0"/>
              <a:t>THROUGH THE BLOOD OF JESUS AND GOSPEL REPENTANCE AND THE WRITING OF </a:t>
            </a:r>
            <a:r>
              <a:rPr lang="en-US" sz="2800" dirty="0" smtClean="0"/>
              <a:t>GOD’S LOVE ON </a:t>
            </a:r>
            <a:r>
              <a:rPr lang="en-US" sz="2800" dirty="0"/>
              <a:t>OUR HEARTS – GOD KNEW HE WOULD OVERCOME THIS SAVAGE SETBACK AND GET SOMETHING MORE GLORIOUS OUT OF IT THAN IF IT HAD NEVER HAPPENED IN THE FIRST PLACE.</a:t>
            </a:r>
          </a:p>
        </p:txBody>
      </p:sp>
    </p:spTree>
    <p:extLst>
      <p:ext uri="{BB962C8B-B14F-4D97-AF65-F5344CB8AC3E}">
        <p14:creationId xmlns:p14="http://schemas.microsoft.com/office/powerpoint/2010/main" val="38635829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GOD IS SEEING WHAT </a:t>
            </a:r>
          </a:p>
          <a:p>
            <a:pPr algn="ctr"/>
            <a:r>
              <a:rPr lang="en-US" sz="4000" b="1" kern="0" dirty="0" smtClean="0">
                <a:solidFill>
                  <a:srgbClr val="FFFF00"/>
                </a:solidFill>
                <a:effectLst>
                  <a:outerShdw blurRad="38100" dist="38100" dir="2700000" algn="tl">
                    <a:srgbClr val="000000">
                      <a:alpha val="43137"/>
                    </a:srgbClr>
                  </a:outerShdw>
                </a:effectLst>
              </a:rPr>
              <a:t>WE ARE MADE OF</a:t>
            </a:r>
            <a:endParaRPr lang="en-US" sz="4000" b="1" kern="0"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228600" y="1627287"/>
            <a:ext cx="8686800" cy="5078313"/>
          </a:xfrm>
          <a:prstGeom prst="rect">
            <a:avLst/>
          </a:prstGeom>
        </p:spPr>
        <p:txBody>
          <a:bodyPr wrap="square">
            <a:spAutoFit/>
          </a:bodyPr>
          <a:lstStyle/>
          <a:p>
            <a:pPr algn="l"/>
            <a:r>
              <a:rPr lang="en-US" sz="3200" dirty="0"/>
              <a:t>THE CHURCH IS BEING EVALUATED</a:t>
            </a:r>
          </a:p>
          <a:p>
            <a:pPr algn="l"/>
            <a:r>
              <a:rPr lang="en-US" sz="1800" dirty="0"/>
              <a:t> </a:t>
            </a:r>
          </a:p>
          <a:p>
            <a:pPr algn="l"/>
            <a:r>
              <a:rPr lang="en-US" sz="3200" dirty="0" smtClean="0"/>
              <a:t>GOD IS LOOKING FOR A REPENTANT </a:t>
            </a:r>
            <a:r>
              <a:rPr lang="en-US" sz="3200" dirty="0"/>
              <a:t>CHURCH </a:t>
            </a:r>
            <a:r>
              <a:rPr lang="en-US" sz="3200" dirty="0" smtClean="0"/>
              <a:t>AND A FAITH-ACTIVATED CHURCH</a:t>
            </a:r>
            <a:endParaRPr lang="en-US" sz="3200" dirty="0"/>
          </a:p>
          <a:p>
            <a:pPr algn="l"/>
            <a:r>
              <a:rPr lang="en-US" sz="1800" dirty="0"/>
              <a:t> </a:t>
            </a:r>
            <a:endParaRPr lang="en-US" sz="1400" dirty="0"/>
          </a:p>
          <a:p>
            <a:pPr algn="l"/>
            <a:r>
              <a:rPr lang="en-US" sz="3200" dirty="0">
                <a:solidFill>
                  <a:srgbClr val="FFFF00"/>
                </a:solidFill>
              </a:rPr>
              <a:t>GOD IS USING THE DEPRAVITY OF CULTURE TO CREATE </a:t>
            </a:r>
            <a:r>
              <a:rPr lang="en-US" sz="3200" dirty="0" smtClean="0">
                <a:solidFill>
                  <a:srgbClr val="FFFF00"/>
                </a:solidFill>
              </a:rPr>
              <a:t>AN EXTREME </a:t>
            </a:r>
            <a:r>
              <a:rPr lang="en-US" sz="3200" dirty="0">
                <a:solidFill>
                  <a:srgbClr val="FFFF00"/>
                </a:solidFill>
              </a:rPr>
              <a:t>CONTRAST BETWEEN WORLDVIEWS </a:t>
            </a:r>
            <a:endParaRPr lang="en-US" sz="3200" dirty="0" smtClean="0">
              <a:solidFill>
                <a:srgbClr val="FFFF00"/>
              </a:solidFill>
            </a:endParaRPr>
          </a:p>
          <a:p>
            <a:pPr algn="l"/>
            <a:r>
              <a:rPr lang="en-US" dirty="0" smtClean="0"/>
              <a:t>(TO MAKE PEOPLE STOP HALTING BETWEEN TWO OPINIONS)</a:t>
            </a:r>
            <a:r>
              <a:rPr lang="en-US" sz="3200" dirty="0" smtClean="0">
                <a:solidFill>
                  <a:srgbClr val="FFFF00"/>
                </a:solidFill>
              </a:rPr>
              <a:t> - </a:t>
            </a:r>
            <a:r>
              <a:rPr lang="en-US" sz="3200" dirty="0" smtClean="0"/>
              <a:t>Lance </a:t>
            </a:r>
            <a:r>
              <a:rPr lang="en-US" sz="3200" dirty="0"/>
              <a:t>Wallnau </a:t>
            </a:r>
          </a:p>
        </p:txBody>
      </p:sp>
    </p:spTree>
    <p:extLst>
      <p:ext uri="{BB962C8B-B14F-4D97-AF65-F5344CB8AC3E}">
        <p14:creationId xmlns:p14="http://schemas.microsoft.com/office/powerpoint/2010/main" val="387198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une Activities And Events At The Villages Of Citrus Hills — Villages of  Citrus Hills"/>
          <p:cNvPicPr>
            <a:picLocks noChangeAspect="1" noChangeArrowheads="1"/>
          </p:cNvPicPr>
          <p:nvPr/>
        </p:nvPicPr>
        <p:blipFill rotWithShape="1">
          <a:blip r:embed="rId2">
            <a:extLst>
              <a:ext uri="{28A0092B-C50C-407E-A947-70E740481C1C}">
                <a14:useLocalDpi xmlns:a14="http://schemas.microsoft.com/office/drawing/2010/main" val="0"/>
              </a:ext>
            </a:extLst>
          </a:blip>
          <a:srcRect t="13198" b="32318"/>
          <a:stretch/>
        </p:blipFill>
        <p:spPr bwMode="auto">
          <a:xfrm>
            <a:off x="838200" y="1485901"/>
            <a:ext cx="7143750" cy="20447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ride Vs. Humility | SPIRIT WORD &amp; CROSS"/>
          <p:cNvPicPr>
            <a:picLocks noChangeAspect="1" noChangeArrowheads="1"/>
          </p:cNvPicPr>
          <p:nvPr/>
        </p:nvPicPr>
        <p:blipFill rotWithShape="1">
          <a:blip r:embed="rId3">
            <a:extLst>
              <a:ext uri="{28A0092B-C50C-407E-A947-70E740481C1C}">
                <a14:useLocalDpi xmlns:a14="http://schemas.microsoft.com/office/drawing/2010/main" val="0"/>
              </a:ext>
            </a:extLst>
          </a:blip>
          <a:srcRect l="12111" t="18201" r="9445"/>
          <a:stretch/>
        </p:blipFill>
        <p:spPr bwMode="auto">
          <a:xfrm>
            <a:off x="838200" y="3530601"/>
            <a:ext cx="7143750" cy="2234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5000" y="4876800"/>
            <a:ext cx="5257800" cy="1107996"/>
          </a:xfrm>
          <a:prstGeom prst="rect">
            <a:avLst/>
          </a:prstGeom>
          <a:noFill/>
        </p:spPr>
        <p:txBody>
          <a:bodyPr wrap="square" rtlCol="0">
            <a:spAutoFit/>
          </a:bodyPr>
          <a:lstStyle/>
          <a:p>
            <a:r>
              <a:rPr lang="en-US" sz="6600" b="1" dirty="0" smtClean="0">
                <a:solidFill>
                  <a:schemeClr val="bg1">
                    <a:lumMod val="75000"/>
                  </a:schemeClr>
                </a:solidFill>
                <a:latin typeface="Bradley Hand ITC" panose="03070402050302030203" pitchFamily="66" charset="0"/>
              </a:rPr>
              <a:t>Month</a:t>
            </a:r>
            <a:endParaRPr lang="en-US" sz="6600" b="1" dirty="0">
              <a:solidFill>
                <a:schemeClr val="bg1">
                  <a:lumMod val="75000"/>
                </a:schemeClr>
              </a:solidFill>
              <a:latin typeface="Bradley Hand ITC" panose="03070402050302030203" pitchFamily="66" charset="0"/>
            </a:endParaRPr>
          </a:p>
        </p:txBody>
      </p:sp>
      <p:sp>
        <p:nvSpPr>
          <p:cNvPr id="8"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6600" b="1" kern="0" dirty="0" smtClean="0">
                <a:solidFill>
                  <a:srgbClr val="FFFF00"/>
                </a:solidFill>
                <a:effectLst>
                  <a:outerShdw blurRad="38100" dist="38100" dir="2700000" algn="tl">
                    <a:srgbClr val="000000">
                      <a:alpha val="43137"/>
                    </a:srgbClr>
                  </a:outerShdw>
                </a:effectLst>
              </a:rPr>
              <a:t>LifeGate Declares </a:t>
            </a:r>
            <a:endParaRPr lang="en-US" sz="66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9235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720840"/>
            <a:ext cx="8229600" cy="4524315"/>
          </a:xfrm>
          <a:prstGeom prst="rect">
            <a:avLst/>
          </a:prstGeom>
        </p:spPr>
        <p:txBody>
          <a:bodyPr wrap="square">
            <a:spAutoFit/>
          </a:bodyPr>
          <a:lstStyle/>
          <a:p>
            <a:pPr algn="l"/>
            <a:r>
              <a:rPr lang="en-US" sz="3600" dirty="0"/>
              <a:t>And you shall remember all the way which the LORD your God led </a:t>
            </a:r>
            <a:r>
              <a:rPr lang="en-US" sz="3600" dirty="0" smtClean="0"/>
              <a:t>you </a:t>
            </a:r>
            <a:r>
              <a:rPr lang="en-US" sz="3600" dirty="0"/>
              <a:t>these forty years in the wilderness, </a:t>
            </a:r>
            <a:r>
              <a:rPr lang="en-US" sz="3600" b="1" dirty="0"/>
              <a:t>to </a:t>
            </a:r>
            <a:r>
              <a:rPr lang="en-US" sz="3600" b="1" dirty="0">
                <a:solidFill>
                  <a:srgbClr val="FFFF00"/>
                </a:solidFill>
              </a:rPr>
              <a:t>humble you</a:t>
            </a:r>
            <a:r>
              <a:rPr lang="en-US" sz="3600" b="1" dirty="0"/>
              <a:t>, and to prove you, to know what was in your heart,</a:t>
            </a:r>
            <a:r>
              <a:rPr lang="en-US" sz="3600" dirty="0"/>
              <a:t> whether </a:t>
            </a:r>
            <a:r>
              <a:rPr lang="en-US" sz="3600" dirty="0" smtClean="0"/>
              <a:t>you would </a:t>
            </a:r>
            <a:r>
              <a:rPr lang="en-US" sz="3600" dirty="0"/>
              <a:t>keep His commandments, or not. Deuteronomy 8:2 </a:t>
            </a:r>
            <a:r>
              <a:rPr lang="en-US" sz="3600" dirty="0" smtClean="0"/>
              <a:t>(</a:t>
            </a:r>
            <a:r>
              <a:rPr lang="en-US" sz="3600" dirty="0" err="1" smtClean="0"/>
              <a:t>NKJV</a:t>
            </a:r>
            <a:r>
              <a:rPr lang="en-US" sz="3600" dirty="0"/>
              <a:t>)</a:t>
            </a:r>
          </a:p>
        </p:txBody>
      </p:sp>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The Very First Time In Scripture The Word Humble Shows Up</a:t>
            </a:r>
            <a:endParaRPr lang="en-US"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1861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76400"/>
            <a:ext cx="8763000" cy="4832092"/>
          </a:xfrm>
          <a:prstGeom prst="rect">
            <a:avLst/>
          </a:prstGeom>
        </p:spPr>
        <p:txBody>
          <a:bodyPr wrap="square">
            <a:spAutoFit/>
          </a:bodyPr>
          <a:lstStyle/>
          <a:p>
            <a:pPr algn="l"/>
            <a:r>
              <a:rPr lang="en-US" sz="2200" dirty="0" smtClean="0"/>
              <a:t>This </a:t>
            </a:r>
            <a:r>
              <a:rPr lang="en-US" sz="2200" dirty="0"/>
              <a:t>is how we know what love is: Jesus Christ laid down his life for us. </a:t>
            </a:r>
            <a:r>
              <a:rPr lang="en-US" sz="2200" b="1" dirty="0">
                <a:solidFill>
                  <a:srgbClr val="FFFF00"/>
                </a:solidFill>
              </a:rPr>
              <a:t>(SHOW) </a:t>
            </a:r>
            <a:r>
              <a:rPr lang="en-US" sz="2200" dirty="0"/>
              <a:t>And we ought to lay down our lives for our brothers. 17  If anyone has material possessions and sees his brother in need but has no pity on him, how can the love of God be in him? </a:t>
            </a:r>
            <a:r>
              <a:rPr lang="en-US" sz="2200" b="1" dirty="0">
                <a:solidFill>
                  <a:srgbClr val="FFFF00"/>
                </a:solidFill>
              </a:rPr>
              <a:t>(SHOW) </a:t>
            </a:r>
            <a:r>
              <a:rPr lang="en-US" sz="2200" dirty="0"/>
              <a:t>18  Dear children, let us not love with words or tongue </a:t>
            </a:r>
            <a:r>
              <a:rPr lang="en-US" sz="2200" b="1" dirty="0">
                <a:solidFill>
                  <a:srgbClr val="FFFF00"/>
                </a:solidFill>
              </a:rPr>
              <a:t>(SPEAK) </a:t>
            </a:r>
            <a:r>
              <a:rPr lang="en-US" sz="2200" dirty="0"/>
              <a:t>but with actions and in truth. </a:t>
            </a:r>
            <a:r>
              <a:rPr lang="en-US" sz="2200" b="1" dirty="0">
                <a:solidFill>
                  <a:srgbClr val="FFFF00"/>
                </a:solidFill>
              </a:rPr>
              <a:t>(SHOW) </a:t>
            </a:r>
            <a:r>
              <a:rPr lang="en-US" sz="2200" dirty="0"/>
              <a:t>19  </a:t>
            </a:r>
            <a:r>
              <a:rPr lang="en-US" sz="2200" dirty="0" smtClean="0"/>
              <a:t>--- </a:t>
            </a:r>
            <a:r>
              <a:rPr lang="en-US" sz="2200" dirty="0"/>
              <a:t>21  Dear friends, if our hearts do not condemn us, we have confidence before God 22  and receive from </a:t>
            </a:r>
            <a:r>
              <a:rPr lang="en-US" sz="2200" dirty="0" smtClean="0"/>
              <a:t>Him </a:t>
            </a:r>
            <a:r>
              <a:rPr lang="en-US" sz="2200" dirty="0"/>
              <a:t>anything we ask, </a:t>
            </a:r>
            <a:r>
              <a:rPr lang="en-US" sz="2200" b="1" dirty="0">
                <a:solidFill>
                  <a:srgbClr val="FFFF00"/>
                </a:solidFill>
              </a:rPr>
              <a:t>(SEEK) </a:t>
            </a:r>
            <a:r>
              <a:rPr lang="en-US" sz="2200" dirty="0"/>
              <a:t>because we obey </a:t>
            </a:r>
            <a:r>
              <a:rPr lang="en-US" sz="2200" dirty="0" smtClean="0"/>
              <a:t>His </a:t>
            </a:r>
            <a:r>
              <a:rPr lang="en-US" sz="2200" dirty="0"/>
              <a:t>commands and do what pleases </a:t>
            </a:r>
            <a:r>
              <a:rPr lang="en-US" sz="2200" dirty="0" smtClean="0"/>
              <a:t>Him</a:t>
            </a:r>
            <a:r>
              <a:rPr lang="en-US" sz="2200" dirty="0"/>
              <a:t>. </a:t>
            </a:r>
            <a:r>
              <a:rPr lang="en-US" sz="2200" b="1" dirty="0">
                <a:solidFill>
                  <a:srgbClr val="FFFF00"/>
                </a:solidFill>
              </a:rPr>
              <a:t>(STEWARD</a:t>
            </a:r>
            <a:r>
              <a:rPr lang="en-US" sz="2200" dirty="0"/>
              <a:t>) 23  And this is his command: to believe in the name of </a:t>
            </a:r>
            <a:r>
              <a:rPr lang="en-US" sz="2200" dirty="0" smtClean="0"/>
              <a:t>His </a:t>
            </a:r>
            <a:r>
              <a:rPr lang="en-US" sz="2200" dirty="0"/>
              <a:t>Son, Jesus Christ, and to love one another as </a:t>
            </a:r>
            <a:r>
              <a:rPr lang="en-US" sz="2200" dirty="0" smtClean="0"/>
              <a:t>He </a:t>
            </a:r>
            <a:r>
              <a:rPr lang="en-US" sz="2200" dirty="0"/>
              <a:t>commanded us. 24  Those who obey </a:t>
            </a:r>
            <a:r>
              <a:rPr lang="en-US" sz="2200" dirty="0" smtClean="0"/>
              <a:t>His </a:t>
            </a:r>
            <a:r>
              <a:rPr lang="en-US" sz="2200" dirty="0"/>
              <a:t>commands live in him, and he in them</a:t>
            </a:r>
            <a:r>
              <a:rPr lang="en-US" sz="2200" dirty="0" smtClean="0"/>
              <a:t>. </a:t>
            </a:r>
            <a:r>
              <a:rPr lang="en-US" sz="2200" b="1" dirty="0" smtClean="0">
                <a:solidFill>
                  <a:srgbClr val="FFFF00"/>
                </a:solidFill>
              </a:rPr>
              <a:t>(STEWARD)  </a:t>
            </a:r>
            <a:r>
              <a:rPr lang="en-US" sz="2200" dirty="0"/>
              <a:t>And this is how we know that he lives in us: We know it by the Spirit he gave us. </a:t>
            </a:r>
            <a:endParaRPr lang="en-US" sz="2200" dirty="0" smtClean="0"/>
          </a:p>
          <a:p>
            <a:pPr algn="l"/>
            <a:r>
              <a:rPr lang="en-US" sz="2200" dirty="0" smtClean="0"/>
              <a:t>1 </a:t>
            </a:r>
            <a:r>
              <a:rPr lang="en-US" sz="2200" dirty="0"/>
              <a:t>John 3:16-24 (NIV)</a:t>
            </a:r>
          </a:p>
        </p:txBody>
      </p:sp>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The Apostle John Sums It Up </a:t>
            </a:r>
            <a:endParaRPr lang="en-US"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9573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SOME OF THE MOST CRITICAL WORDS OF JESUS</a:t>
            </a:r>
            <a:endParaRPr lang="en-US" sz="36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04800" y="1566208"/>
            <a:ext cx="7086600" cy="1938992"/>
          </a:xfrm>
          <a:prstGeom prst="rect">
            <a:avLst/>
          </a:prstGeom>
        </p:spPr>
        <p:txBody>
          <a:bodyPr wrap="square">
            <a:spAutoFit/>
          </a:bodyPr>
          <a:lstStyle/>
          <a:p>
            <a:pPr algn="l"/>
            <a:r>
              <a:rPr lang="en-US" sz="4000" dirty="0" smtClean="0"/>
              <a:t>And </a:t>
            </a:r>
            <a:r>
              <a:rPr lang="en-US" sz="4000" dirty="0"/>
              <a:t>I, </a:t>
            </a:r>
            <a:r>
              <a:rPr lang="en-US" sz="4000" dirty="0">
                <a:solidFill>
                  <a:srgbClr val="FFFF00"/>
                </a:solidFill>
              </a:rPr>
              <a:t>if I be lifted up </a:t>
            </a:r>
            <a:r>
              <a:rPr lang="en-US" sz="4000" dirty="0"/>
              <a:t>from the earth, will draw all </a:t>
            </a:r>
            <a:r>
              <a:rPr lang="en-US" sz="4000" i="1" dirty="0"/>
              <a:t>men</a:t>
            </a:r>
            <a:r>
              <a:rPr lang="en-US" sz="4000" dirty="0"/>
              <a:t> unto me. </a:t>
            </a:r>
            <a:r>
              <a:rPr lang="en-US" sz="4000" b="1" dirty="0"/>
              <a:t>John 12:32 (KJV) </a:t>
            </a:r>
            <a:endParaRPr lang="en-US" sz="4000" dirty="0"/>
          </a:p>
        </p:txBody>
      </p:sp>
      <p:pic>
        <p:nvPicPr>
          <p:cNvPr id="6148" name="Picture 4" descr="Most Employees Are Worried About Possible Work-Related Crisis Situations:  Surv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926689"/>
            <a:ext cx="3286125" cy="219075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rot="18564719">
            <a:off x="4456758" y="4598521"/>
            <a:ext cx="3279494" cy="609600"/>
          </a:xfrm>
          <a:prstGeom prst="right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6150" name="Picture 6" descr="GLORY IN THE CROSS OF OUR LORD JESUS CHRIST | A CHRISTIAN PILG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0" y="3913989"/>
            <a:ext cx="3200400" cy="18842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 y="5943600"/>
            <a:ext cx="3429000" cy="461665"/>
          </a:xfrm>
          <a:prstGeom prst="rect">
            <a:avLst/>
          </a:prstGeom>
          <a:noFill/>
        </p:spPr>
        <p:txBody>
          <a:bodyPr wrap="square" rtlCol="0">
            <a:spAutoFit/>
          </a:bodyPr>
          <a:lstStyle/>
          <a:p>
            <a:r>
              <a:rPr lang="en-US" dirty="0" smtClean="0"/>
              <a:t>Literal Meaning </a:t>
            </a:r>
            <a:endParaRPr lang="en-US" dirty="0"/>
          </a:p>
        </p:txBody>
      </p:sp>
      <p:sp>
        <p:nvSpPr>
          <p:cNvPr id="11" name="TextBox 10"/>
          <p:cNvSpPr txBox="1"/>
          <p:nvPr/>
        </p:nvSpPr>
        <p:spPr>
          <a:xfrm>
            <a:off x="5033962" y="6290270"/>
            <a:ext cx="3429000" cy="461665"/>
          </a:xfrm>
          <a:prstGeom prst="rect">
            <a:avLst/>
          </a:prstGeom>
          <a:noFill/>
        </p:spPr>
        <p:txBody>
          <a:bodyPr wrap="square" rtlCol="0">
            <a:spAutoFit/>
          </a:bodyPr>
          <a:lstStyle/>
          <a:p>
            <a:r>
              <a:rPr lang="en-US" dirty="0" smtClean="0"/>
              <a:t>Daily Application</a:t>
            </a:r>
            <a:endParaRPr lang="en-US" dirty="0"/>
          </a:p>
        </p:txBody>
      </p:sp>
      <p:pic>
        <p:nvPicPr>
          <p:cNvPr id="6152" name="Picture 8" descr="What kind of wood was the Cross of Christ made o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958" r="26709"/>
          <a:stretch/>
        </p:blipFill>
        <p:spPr bwMode="auto">
          <a:xfrm>
            <a:off x="7239000" y="2243532"/>
            <a:ext cx="1481138" cy="167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96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457200"/>
            <a:ext cx="84582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The Miracle Of America </a:t>
            </a:r>
            <a:endParaRPr lang="en-US" sz="40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endParaRPr>
          </a:p>
        </p:txBody>
      </p:sp>
      <p:sp>
        <p:nvSpPr>
          <p:cNvPr id="4" name="Rectangle 3"/>
          <p:cNvSpPr/>
          <p:nvPr/>
        </p:nvSpPr>
        <p:spPr>
          <a:xfrm>
            <a:off x="457200" y="2597527"/>
            <a:ext cx="7924800" cy="3539430"/>
          </a:xfrm>
          <a:prstGeom prst="rect">
            <a:avLst/>
          </a:prstGeom>
        </p:spPr>
        <p:txBody>
          <a:bodyPr wrap="square">
            <a:spAutoFit/>
          </a:bodyPr>
          <a:lstStyle/>
          <a:p>
            <a:pPr algn="l"/>
            <a:r>
              <a:rPr lang="en-US" sz="2800" dirty="0"/>
              <a:t>“Hold on, my friends, to the Constitution and to the Republic for which it stands. </a:t>
            </a:r>
            <a:r>
              <a:rPr lang="en-US" sz="2800" b="1" dirty="0">
                <a:solidFill>
                  <a:srgbClr val="FFFF00"/>
                </a:solidFill>
              </a:rPr>
              <a:t>Miracles sometimes do not cluster and what has happened once in 6,000 years may not happen again. Hold on to the Constitution, for if the American Constitution should fail, there will be anarchy throughout the world.”</a:t>
            </a:r>
            <a:r>
              <a:rPr lang="en-US" sz="2800" dirty="0">
                <a:solidFill>
                  <a:srgbClr val="FFFF00"/>
                </a:solidFill>
              </a:rPr>
              <a:t> </a:t>
            </a:r>
            <a:r>
              <a:rPr lang="en-US" sz="2800" dirty="0"/>
              <a:t>Daniel Webster (early 1800’s)</a:t>
            </a:r>
          </a:p>
        </p:txBody>
      </p:sp>
      <p:pic>
        <p:nvPicPr>
          <p:cNvPr id="1026" name="Picture 2" descr="Daniel Webster - HISTORY"/>
          <p:cNvPicPr>
            <a:picLocks noChangeAspect="1" noChangeArrowheads="1"/>
          </p:cNvPicPr>
          <p:nvPr/>
        </p:nvPicPr>
        <p:blipFill rotWithShape="1">
          <a:blip r:embed="rId2">
            <a:extLst>
              <a:ext uri="{28A0092B-C50C-407E-A947-70E740481C1C}">
                <a14:useLocalDpi xmlns:a14="http://schemas.microsoft.com/office/drawing/2010/main" val="0"/>
              </a:ext>
            </a:extLst>
          </a:blip>
          <a:srcRect l="31492" r="11677"/>
          <a:stretch/>
        </p:blipFill>
        <p:spPr bwMode="auto">
          <a:xfrm>
            <a:off x="6683449" y="341410"/>
            <a:ext cx="2078666" cy="2057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97449" y="1600200"/>
            <a:ext cx="2286000" cy="461665"/>
          </a:xfrm>
          <a:prstGeom prst="rect">
            <a:avLst/>
          </a:prstGeom>
          <a:noFill/>
        </p:spPr>
        <p:txBody>
          <a:bodyPr wrap="square" rtlCol="0">
            <a:spAutoFit/>
          </a:bodyPr>
          <a:lstStyle/>
          <a:p>
            <a:r>
              <a:rPr lang="en-US" sz="2400" b="1" dirty="0" smtClean="0">
                <a:solidFill>
                  <a:schemeClr val="bg2"/>
                </a:solidFill>
              </a:rPr>
              <a:t>Daniel Webster </a:t>
            </a:r>
            <a:endParaRPr lang="en-US" sz="2400" b="1" dirty="0">
              <a:solidFill>
                <a:schemeClr val="bg2"/>
              </a:solidFill>
            </a:endParaRPr>
          </a:p>
        </p:txBody>
      </p:sp>
    </p:spTree>
    <p:extLst>
      <p:ext uri="{BB962C8B-B14F-4D97-AF65-F5344CB8AC3E}">
        <p14:creationId xmlns:p14="http://schemas.microsoft.com/office/powerpoint/2010/main" val="2988898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IT DOESN’T MEAN WE CAN’T TALK ABOUT THE ISSUES OF THE DAY</a:t>
            </a:r>
            <a:endParaRPr lang="en-US" sz="3600" b="1" kern="0" dirty="0">
              <a:solidFill>
                <a:srgbClr val="FFFF00"/>
              </a:solidFill>
              <a:effectLst>
                <a:outerShdw blurRad="38100" dist="38100" dir="2700000" algn="tl">
                  <a:srgbClr val="000000">
                    <a:alpha val="43137"/>
                  </a:srgbClr>
                </a:outerShdw>
              </a:effectLst>
            </a:endParaRPr>
          </a:p>
        </p:txBody>
      </p:sp>
      <p:pic>
        <p:nvPicPr>
          <p:cNvPr id="7170" name="Picture 2" descr="Target has nearly 2,000 stores nationwide and has seen its stock value drop by more than 22% in the last 10 days. "/>
          <p:cNvPicPr>
            <a:picLocks noChangeAspect="1" noChangeArrowheads="1"/>
          </p:cNvPicPr>
          <p:nvPr/>
        </p:nvPicPr>
        <p:blipFill rotWithShape="1">
          <a:blip r:embed="rId2">
            <a:extLst>
              <a:ext uri="{28A0092B-C50C-407E-A947-70E740481C1C}">
                <a14:useLocalDpi xmlns:a14="http://schemas.microsoft.com/office/drawing/2010/main" val="0"/>
              </a:ext>
            </a:extLst>
          </a:blip>
          <a:srcRect l="47073" t="26744"/>
          <a:stretch/>
        </p:blipFill>
        <p:spPr bwMode="auto">
          <a:xfrm rot="20257369">
            <a:off x="353666" y="1907465"/>
            <a:ext cx="2566199" cy="23655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igged Election (Stop The Steal) - song and lyrics by J360 | Spotify"/>
          <p:cNvPicPr>
            <a:picLocks noChangeAspect="1" noChangeArrowheads="1"/>
          </p:cNvPicPr>
          <p:nvPr/>
        </p:nvPicPr>
        <p:blipFill rotWithShape="1">
          <a:blip r:embed="rId3">
            <a:extLst>
              <a:ext uri="{28A0092B-C50C-407E-A947-70E740481C1C}">
                <a14:useLocalDpi xmlns:a14="http://schemas.microsoft.com/office/drawing/2010/main" val="0"/>
              </a:ext>
            </a:extLst>
          </a:blip>
          <a:srcRect t="24971" b="14157"/>
          <a:stretch/>
        </p:blipFill>
        <p:spPr bwMode="auto">
          <a:xfrm rot="1393667">
            <a:off x="4675964" y="2234387"/>
            <a:ext cx="4117614" cy="250647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ouncilors' View: Proposal would create badly needed housing across  Minnesota - Duluth News Tribune | News, weather, and sports from Duluth,  Minneso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657600"/>
            <a:ext cx="4610627"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16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SOME OF THE MOST CRITICAL WORDS OF JESUS – </a:t>
            </a:r>
            <a:r>
              <a:rPr lang="en-US" sz="3200" b="1" kern="0" smtClean="0">
                <a:solidFill>
                  <a:srgbClr val="FFFF00"/>
                </a:solidFill>
                <a:effectLst>
                  <a:outerShdw blurRad="38100" dist="38100" dir="2700000" algn="tl">
                    <a:srgbClr val="000000">
                      <a:alpha val="43137"/>
                    </a:srgbClr>
                  </a:outerShdw>
                </a:effectLst>
              </a:rPr>
              <a:t>IN A TIME </a:t>
            </a:r>
            <a:r>
              <a:rPr lang="en-US" sz="3200" b="1" kern="0" dirty="0" smtClean="0">
                <a:solidFill>
                  <a:srgbClr val="FFFF00"/>
                </a:solidFill>
                <a:effectLst>
                  <a:outerShdw blurRad="38100" dist="38100" dir="2700000" algn="tl">
                    <a:srgbClr val="000000">
                      <a:alpha val="43137"/>
                    </a:srgbClr>
                  </a:outerShdw>
                </a:effectLst>
              </a:rPr>
              <a:t>OF ACCELERATION </a:t>
            </a:r>
            <a:endParaRPr lang="en-US" sz="32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04800" y="1566208"/>
            <a:ext cx="7086600" cy="1938992"/>
          </a:xfrm>
          <a:prstGeom prst="rect">
            <a:avLst/>
          </a:prstGeom>
        </p:spPr>
        <p:txBody>
          <a:bodyPr wrap="square">
            <a:spAutoFit/>
          </a:bodyPr>
          <a:lstStyle/>
          <a:p>
            <a:pPr algn="l"/>
            <a:r>
              <a:rPr lang="en-US" sz="4000" dirty="0" smtClean="0"/>
              <a:t>And </a:t>
            </a:r>
            <a:r>
              <a:rPr lang="en-US" sz="4000" dirty="0"/>
              <a:t>I, </a:t>
            </a:r>
            <a:r>
              <a:rPr lang="en-US" sz="4000" dirty="0">
                <a:solidFill>
                  <a:srgbClr val="FFFF00"/>
                </a:solidFill>
              </a:rPr>
              <a:t>if I be lifted up </a:t>
            </a:r>
            <a:r>
              <a:rPr lang="en-US" sz="4000" dirty="0"/>
              <a:t>from the earth, will draw all </a:t>
            </a:r>
            <a:r>
              <a:rPr lang="en-US" sz="4000" i="1" dirty="0"/>
              <a:t>men</a:t>
            </a:r>
            <a:r>
              <a:rPr lang="en-US" sz="4000" dirty="0"/>
              <a:t> unto me. </a:t>
            </a:r>
            <a:r>
              <a:rPr lang="en-US" sz="4000" b="1" dirty="0"/>
              <a:t>John 12:32 (KJV) </a:t>
            </a:r>
            <a:endParaRPr lang="en-US" sz="4000" dirty="0"/>
          </a:p>
        </p:txBody>
      </p:sp>
      <p:pic>
        <p:nvPicPr>
          <p:cNvPr id="6148" name="Picture 4" descr="Most Employees Are Worried About Possible Work-Related Crisis Situations:  Surv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926689"/>
            <a:ext cx="3286125" cy="219075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rot="18564719">
            <a:off x="4456758" y="4598521"/>
            <a:ext cx="3279494" cy="609600"/>
          </a:xfrm>
          <a:prstGeom prst="right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6150" name="Picture 6" descr="GLORY IN THE CROSS OF OUR LORD JESUS CHRIST | A CHRISTIAN PILG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0" y="3913989"/>
            <a:ext cx="3200400" cy="18842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 y="5943600"/>
            <a:ext cx="3429000" cy="461665"/>
          </a:xfrm>
          <a:prstGeom prst="rect">
            <a:avLst/>
          </a:prstGeom>
          <a:noFill/>
        </p:spPr>
        <p:txBody>
          <a:bodyPr wrap="square" rtlCol="0">
            <a:spAutoFit/>
          </a:bodyPr>
          <a:lstStyle/>
          <a:p>
            <a:r>
              <a:rPr lang="en-US" dirty="0" smtClean="0"/>
              <a:t>Literal Meaning </a:t>
            </a:r>
            <a:endParaRPr lang="en-US" dirty="0"/>
          </a:p>
        </p:txBody>
      </p:sp>
      <p:sp>
        <p:nvSpPr>
          <p:cNvPr id="11" name="TextBox 10"/>
          <p:cNvSpPr txBox="1"/>
          <p:nvPr/>
        </p:nvSpPr>
        <p:spPr>
          <a:xfrm>
            <a:off x="5033962" y="6290270"/>
            <a:ext cx="3429000" cy="461665"/>
          </a:xfrm>
          <a:prstGeom prst="rect">
            <a:avLst/>
          </a:prstGeom>
          <a:noFill/>
        </p:spPr>
        <p:txBody>
          <a:bodyPr wrap="square" rtlCol="0">
            <a:spAutoFit/>
          </a:bodyPr>
          <a:lstStyle/>
          <a:p>
            <a:r>
              <a:rPr lang="en-US" dirty="0" smtClean="0"/>
              <a:t>Daily Application</a:t>
            </a:r>
            <a:endParaRPr lang="en-US" dirty="0"/>
          </a:p>
        </p:txBody>
      </p:sp>
      <p:pic>
        <p:nvPicPr>
          <p:cNvPr id="6152" name="Picture 8" descr="What kind of wood was the Cross of Christ made o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958" r="26709"/>
          <a:stretch/>
        </p:blipFill>
        <p:spPr bwMode="auto">
          <a:xfrm>
            <a:off x="7239000" y="2243532"/>
            <a:ext cx="1481138" cy="167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45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ips for Using the Rule of Thirds in Photography | Phot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308" y="1905000"/>
            <a:ext cx="4052011"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There’s a rule in Photography</a:t>
            </a:r>
          </a:p>
          <a:p>
            <a:pPr algn="ctr"/>
            <a:r>
              <a:rPr lang="en-US" sz="3600" b="1" kern="0" dirty="0" smtClean="0">
                <a:solidFill>
                  <a:srgbClr val="FFFF00"/>
                </a:solidFill>
                <a:effectLst>
                  <a:outerShdw blurRad="38100" dist="38100" dir="2700000" algn="tl">
                    <a:srgbClr val="000000">
                      <a:alpha val="43137"/>
                    </a:srgbClr>
                  </a:outerShdw>
                </a:effectLst>
              </a:rPr>
              <a:t>Called the THIRDS – rule </a:t>
            </a:r>
            <a:endParaRPr lang="en-US" sz="3600" b="1" kern="0" dirty="0">
              <a:solidFill>
                <a:srgbClr val="FFFF00"/>
              </a:solidFill>
              <a:effectLst>
                <a:outerShdw blurRad="38100" dist="38100" dir="2700000" algn="tl">
                  <a:srgbClr val="000000">
                    <a:alpha val="43137"/>
                  </a:srgbClr>
                </a:outerShdw>
              </a:effectLst>
            </a:endParaRPr>
          </a:p>
        </p:txBody>
      </p:sp>
      <p:pic>
        <p:nvPicPr>
          <p:cNvPr id="10244" name="Picture 4" descr="Rule of Thirds and Depth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743200"/>
            <a:ext cx="6841067" cy="384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22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exas GOP Works to Remove Senate's Two-Thirds Rule | The Texas Tribu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676400"/>
            <a:ext cx="4657725" cy="312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228600" y="152400"/>
            <a:ext cx="8610600" cy="1143000"/>
          </a:xfrm>
          <a:prstGeom prst="rect">
            <a:avLst/>
          </a:prstGeom>
          <a:solidFill>
            <a:schemeClr val="accent1">
              <a:alpha val="87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BUT WE NEED TO USE ONE THIRD OF OUR TIME WITH THE CRISIS AND TWO THIRDS WITH THE LORD RISING ABOVE THE CRISIS</a:t>
            </a:r>
            <a:endParaRPr lang="en-US" sz="2800" b="1" kern="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60375" y="4876800"/>
            <a:ext cx="4721225" cy="1107996"/>
          </a:xfrm>
          <a:prstGeom prst="rect">
            <a:avLst/>
          </a:prstGeom>
          <a:noFill/>
        </p:spPr>
        <p:txBody>
          <a:bodyPr wrap="square" rtlCol="0">
            <a:spAutoFit/>
          </a:bodyPr>
          <a:lstStyle/>
          <a:p>
            <a:r>
              <a:rPr lang="en-US" sz="6600" dirty="0" smtClean="0"/>
              <a:t>RULE</a:t>
            </a:r>
            <a:endParaRPr lang="en-US" sz="6600" dirty="0"/>
          </a:p>
        </p:txBody>
      </p:sp>
      <p:sp>
        <p:nvSpPr>
          <p:cNvPr id="7" name="Rectangle 6"/>
          <p:cNvSpPr/>
          <p:nvPr/>
        </p:nvSpPr>
        <p:spPr>
          <a:xfrm>
            <a:off x="5334000" y="1752600"/>
            <a:ext cx="3505200" cy="4154984"/>
          </a:xfrm>
          <a:prstGeom prst="rect">
            <a:avLst/>
          </a:prstGeom>
        </p:spPr>
        <p:txBody>
          <a:bodyPr wrap="square">
            <a:spAutoFit/>
          </a:bodyPr>
          <a:lstStyle/>
          <a:p>
            <a:r>
              <a:rPr lang="en-US" dirty="0" smtClean="0"/>
              <a:t>Then </a:t>
            </a:r>
            <a:r>
              <a:rPr lang="en-US" dirty="0"/>
              <a:t>he said to them all: "If anyone would come after me, he must deny himself and </a:t>
            </a:r>
            <a:r>
              <a:rPr lang="en-US" sz="3600" b="1" dirty="0">
                <a:solidFill>
                  <a:srgbClr val="FFFF00"/>
                </a:solidFill>
              </a:rPr>
              <a:t>take up his cross daily and follow me</a:t>
            </a:r>
            <a:r>
              <a:rPr lang="en-US" dirty="0"/>
              <a:t>. </a:t>
            </a:r>
            <a:r>
              <a:rPr lang="en-US" b="1" dirty="0"/>
              <a:t>Luke 9:23 (NIV) </a:t>
            </a:r>
            <a:r>
              <a:rPr lang="en-US" dirty="0"/>
              <a:t/>
            </a:r>
            <a:br>
              <a:rPr lang="en-US" dirty="0"/>
            </a:br>
            <a:endParaRPr lang="en-US" dirty="0"/>
          </a:p>
        </p:txBody>
      </p:sp>
    </p:spTree>
    <p:extLst>
      <p:ext uri="{BB962C8B-B14F-4D97-AF65-F5344CB8AC3E}">
        <p14:creationId xmlns:p14="http://schemas.microsoft.com/office/powerpoint/2010/main" val="9491042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371600"/>
            <a:ext cx="8458200" cy="2308324"/>
          </a:xfrm>
          <a:prstGeom prst="rect">
            <a:avLst/>
          </a:prstGeom>
          <a:noFill/>
        </p:spPr>
        <p:txBody>
          <a:bodyPr wrap="square" rtlCol="0">
            <a:spAutoFit/>
          </a:bodyPr>
          <a:lstStyle/>
          <a:p>
            <a:pPr algn="l"/>
            <a:r>
              <a:rPr lang="en-US" b="1" dirty="0" smtClean="0">
                <a:solidFill>
                  <a:srgbClr val="FFFF00"/>
                </a:solidFill>
              </a:rPr>
              <a:t>OR BRING HIM INTO THE CRISIS WE ARE ENGAGING?</a:t>
            </a:r>
          </a:p>
          <a:p>
            <a:pPr algn="l"/>
            <a:endParaRPr lang="en-US" dirty="0"/>
          </a:p>
          <a:p>
            <a:pPr algn="l"/>
            <a:r>
              <a:rPr lang="en-US" dirty="0" smtClean="0"/>
              <a:t>Keeping Jesus The Center means we do not allow the CRISIS to become more intimidating or important that He is – As LORD – As PROVIDER – As JUDGE – As JEALOUS over His people and His Kingdom - </a:t>
            </a:r>
            <a:endParaRPr lang="en-US" dirty="0"/>
          </a:p>
        </p:txBody>
      </p:sp>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HOW DO WE LIFT JESUS ABOVE THE SITUATIONS WE FACE?</a:t>
            </a:r>
            <a:endParaRPr lang="en-US" sz="3600" b="1" kern="0"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381000" y="3810000"/>
            <a:ext cx="8458200" cy="3416320"/>
          </a:xfrm>
          <a:prstGeom prst="rect">
            <a:avLst/>
          </a:prstGeom>
        </p:spPr>
        <p:txBody>
          <a:bodyPr wrap="square">
            <a:spAutoFit/>
          </a:bodyPr>
          <a:lstStyle/>
          <a:p>
            <a:pPr algn="l"/>
            <a:r>
              <a:rPr lang="en-US" dirty="0"/>
              <a:t>Never be lacking in zeal, </a:t>
            </a:r>
            <a:r>
              <a:rPr lang="en-US" b="1" dirty="0"/>
              <a:t>but</a:t>
            </a:r>
            <a:r>
              <a:rPr lang="en-US" b="1" dirty="0">
                <a:solidFill>
                  <a:srgbClr val="FFFF00"/>
                </a:solidFill>
              </a:rPr>
              <a:t> keep your spiritual fervor, serving the Lord.</a:t>
            </a:r>
            <a:r>
              <a:rPr lang="en-US" dirty="0"/>
              <a:t> Romans 12:11 (NIV) </a:t>
            </a:r>
          </a:p>
          <a:p>
            <a:pPr algn="l"/>
            <a:r>
              <a:rPr lang="en-US" dirty="0"/>
              <a:t> </a:t>
            </a:r>
          </a:p>
          <a:p>
            <a:pPr algn="l"/>
            <a:r>
              <a:rPr lang="en-US" dirty="0"/>
              <a:t>Since we live by the Spirit, let us </a:t>
            </a:r>
            <a:r>
              <a:rPr lang="en-US" b="1" dirty="0">
                <a:solidFill>
                  <a:srgbClr val="FFFF00"/>
                </a:solidFill>
              </a:rPr>
              <a:t>keep in step with the Spirit</a:t>
            </a:r>
            <a:r>
              <a:rPr lang="en-US" dirty="0"/>
              <a:t>. Galatians 5:25 (NIV) </a:t>
            </a:r>
          </a:p>
          <a:p>
            <a:pPr algn="l"/>
            <a:r>
              <a:rPr lang="en-US" dirty="0"/>
              <a:t> </a:t>
            </a:r>
          </a:p>
          <a:p>
            <a:pPr algn="l"/>
            <a:r>
              <a:rPr lang="en-US" dirty="0"/>
              <a:t>Make every effort to </a:t>
            </a:r>
            <a:r>
              <a:rPr lang="en-US" b="1" dirty="0">
                <a:solidFill>
                  <a:srgbClr val="FFFF00"/>
                </a:solidFill>
              </a:rPr>
              <a:t>keep the unity of the Spirit through the bond of peace</a:t>
            </a:r>
            <a:r>
              <a:rPr lang="en-US" dirty="0"/>
              <a:t>. Ephesians 4:3 (NIV) </a:t>
            </a:r>
          </a:p>
          <a:p>
            <a:pPr algn="l"/>
            <a:r>
              <a:rPr lang="en-US" dirty="0"/>
              <a:t> </a:t>
            </a:r>
          </a:p>
        </p:txBody>
      </p:sp>
    </p:spTree>
    <p:extLst>
      <p:ext uri="{BB962C8B-B14F-4D97-AF65-F5344CB8AC3E}">
        <p14:creationId xmlns:p14="http://schemas.microsoft.com/office/powerpoint/2010/main" val="103766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371600"/>
            <a:ext cx="8839200" cy="5262979"/>
          </a:xfrm>
          <a:prstGeom prst="rect">
            <a:avLst/>
          </a:prstGeom>
        </p:spPr>
        <p:txBody>
          <a:bodyPr wrap="square">
            <a:spAutoFit/>
          </a:bodyPr>
          <a:lstStyle/>
          <a:p>
            <a:pPr algn="l"/>
            <a:r>
              <a:rPr lang="en-US" b="1" dirty="0" smtClean="0">
                <a:solidFill>
                  <a:srgbClr val="FFFF00"/>
                </a:solidFill>
              </a:rPr>
              <a:t>Pray </a:t>
            </a:r>
            <a:r>
              <a:rPr lang="en-US" b="1" dirty="0">
                <a:solidFill>
                  <a:srgbClr val="FFFF00"/>
                </a:solidFill>
              </a:rPr>
              <a:t>in the Spirit on all occasions </a:t>
            </a:r>
            <a:r>
              <a:rPr lang="en-US" dirty="0"/>
              <a:t>with all kinds of prayers and requests. With this in mind, </a:t>
            </a:r>
            <a:r>
              <a:rPr lang="en-US" b="1" dirty="0"/>
              <a:t>be alert and always </a:t>
            </a:r>
            <a:r>
              <a:rPr lang="en-US" b="1" dirty="0">
                <a:solidFill>
                  <a:srgbClr val="FFFF00"/>
                </a:solidFill>
              </a:rPr>
              <a:t>keep on praying </a:t>
            </a:r>
            <a:r>
              <a:rPr lang="en-US" b="1" dirty="0"/>
              <a:t>for all the saints.</a:t>
            </a:r>
            <a:r>
              <a:rPr lang="en-US" dirty="0"/>
              <a:t> Ephesians 6:18 (NIV) </a:t>
            </a:r>
          </a:p>
          <a:p>
            <a:pPr algn="l"/>
            <a:r>
              <a:rPr lang="en-US" dirty="0"/>
              <a:t> </a:t>
            </a:r>
          </a:p>
          <a:p>
            <a:pPr algn="l"/>
            <a:r>
              <a:rPr lang="en-US" b="1" dirty="0">
                <a:solidFill>
                  <a:srgbClr val="FFFF00"/>
                </a:solidFill>
              </a:rPr>
              <a:t>Keep away from every brother who is idle</a:t>
            </a:r>
            <a:r>
              <a:rPr lang="en-US" dirty="0"/>
              <a:t> and does not live according to the teaching you received from us. </a:t>
            </a:r>
            <a:endParaRPr lang="en-US" dirty="0" smtClean="0"/>
          </a:p>
          <a:p>
            <a:pPr algn="l"/>
            <a:r>
              <a:rPr lang="en-US" dirty="0" smtClean="0"/>
              <a:t>2 </a:t>
            </a:r>
            <a:r>
              <a:rPr lang="en-US" dirty="0"/>
              <a:t>Thessalonians 3:6 (NIV) </a:t>
            </a:r>
          </a:p>
          <a:p>
            <a:pPr algn="l"/>
            <a:r>
              <a:rPr lang="en-US" dirty="0"/>
              <a:t> </a:t>
            </a:r>
          </a:p>
          <a:p>
            <a:pPr algn="l"/>
            <a:r>
              <a:rPr lang="en-US" dirty="0"/>
              <a:t>Do not share in the sins of others. </a:t>
            </a:r>
            <a:r>
              <a:rPr lang="en-US" b="1" dirty="0">
                <a:solidFill>
                  <a:srgbClr val="FFFF00"/>
                </a:solidFill>
              </a:rPr>
              <a:t>Keep yourself pure</a:t>
            </a:r>
            <a:r>
              <a:rPr lang="en-US" dirty="0"/>
              <a:t>. </a:t>
            </a:r>
            <a:endParaRPr lang="en-US" dirty="0" smtClean="0"/>
          </a:p>
          <a:p>
            <a:pPr algn="l"/>
            <a:r>
              <a:rPr lang="en-US" dirty="0" smtClean="0"/>
              <a:t>1 </a:t>
            </a:r>
            <a:r>
              <a:rPr lang="en-US" dirty="0"/>
              <a:t>Timothy 5:22 (NIV) </a:t>
            </a:r>
          </a:p>
          <a:p>
            <a:pPr algn="l"/>
            <a:r>
              <a:rPr lang="en-US" dirty="0"/>
              <a:t> </a:t>
            </a:r>
          </a:p>
          <a:p>
            <a:pPr algn="l"/>
            <a:r>
              <a:rPr lang="en-US" b="1" dirty="0">
                <a:solidFill>
                  <a:srgbClr val="FFFF00"/>
                </a:solidFill>
              </a:rPr>
              <a:t>Keep your head in all situations</a:t>
            </a:r>
            <a:r>
              <a:rPr lang="en-US" dirty="0"/>
              <a:t>, endure hardship, do the work of an evangelist, discharge all the duties of your ministry. </a:t>
            </a:r>
            <a:endParaRPr lang="en-US" dirty="0" smtClean="0"/>
          </a:p>
          <a:p>
            <a:pPr algn="l"/>
            <a:r>
              <a:rPr lang="en-US" dirty="0" smtClean="0"/>
              <a:t>2 </a:t>
            </a:r>
            <a:r>
              <a:rPr lang="en-US" dirty="0"/>
              <a:t>Timothy 4:5 (NIV)</a:t>
            </a:r>
          </a:p>
        </p:txBody>
      </p:sp>
      <p:sp>
        <p:nvSpPr>
          <p:cNvPr id="3"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HOW DO WE LIFT JESUS ABOVE THE SITUATIONS WE FACE?</a:t>
            </a:r>
            <a:endParaRPr lang="en-US" sz="36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97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7975" y="160338"/>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THE WORDS OF JESUS TO</a:t>
            </a:r>
          </a:p>
          <a:p>
            <a:pPr algn="ctr"/>
            <a:r>
              <a:rPr lang="en-US" sz="3600" b="1" kern="0" dirty="0" smtClean="0">
                <a:solidFill>
                  <a:srgbClr val="FFFF00"/>
                </a:solidFill>
                <a:effectLst>
                  <a:outerShdw blurRad="38100" dist="38100" dir="2700000" algn="tl">
                    <a:srgbClr val="000000">
                      <a:alpha val="43137"/>
                    </a:srgbClr>
                  </a:outerShdw>
                </a:effectLst>
              </a:rPr>
              <a:t>A CHURCH IN CRISIS</a:t>
            </a:r>
            <a:endParaRPr lang="en-US" sz="3600" b="1" kern="0" dirty="0">
              <a:solidFill>
                <a:srgbClr val="FFFF00"/>
              </a:solidFill>
              <a:effectLst>
                <a:outerShdw blurRad="38100" dist="38100" dir="2700000" algn="tl">
                  <a:srgbClr val="000000">
                    <a:alpha val="43137"/>
                  </a:srgbClr>
                </a:outerShdw>
              </a:effectLst>
            </a:endParaRPr>
          </a:p>
        </p:txBody>
      </p:sp>
      <p:sp>
        <p:nvSpPr>
          <p:cNvPr id="2" name="AutoShape 4" descr="When someone tells you they won't deal with your drama, what do they mean?  - Quo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304800" y="1917680"/>
            <a:ext cx="8763000" cy="3416320"/>
          </a:xfrm>
          <a:prstGeom prst="rect">
            <a:avLst/>
          </a:prstGeom>
        </p:spPr>
        <p:txBody>
          <a:bodyPr wrap="square">
            <a:spAutoFit/>
          </a:bodyPr>
          <a:lstStyle/>
          <a:p>
            <a:pPr algn="l"/>
            <a:r>
              <a:rPr lang="en-US" sz="2800" baseline="30000" dirty="0"/>
              <a:t>12 </a:t>
            </a:r>
            <a:r>
              <a:rPr lang="en-US" sz="2800" dirty="0"/>
              <a:t> While Jesus was in one of the towns, a man came along who was covered with leprosy. When he saw Jesus, he fell with his face to the ground and begged him, "Lord, if you are willing, you can make me clean." </a:t>
            </a:r>
            <a:r>
              <a:rPr lang="en-US" sz="2800" baseline="30000" dirty="0"/>
              <a:t>13 </a:t>
            </a:r>
            <a:r>
              <a:rPr lang="en-US" sz="2800" dirty="0"/>
              <a:t> Jesus reached out his hand and touched the man. </a:t>
            </a:r>
            <a:r>
              <a:rPr lang="en-US" sz="2800" b="1" dirty="0">
                <a:solidFill>
                  <a:srgbClr val="FFFF00"/>
                </a:solidFill>
              </a:rPr>
              <a:t>"</a:t>
            </a:r>
            <a:r>
              <a:rPr lang="en-US" sz="4800" b="1" dirty="0">
                <a:solidFill>
                  <a:srgbClr val="FFFF00"/>
                </a:solidFill>
              </a:rPr>
              <a:t>I am willing</a:t>
            </a:r>
            <a:r>
              <a:rPr lang="en-US" sz="2800" b="1" dirty="0">
                <a:solidFill>
                  <a:srgbClr val="FFFF00"/>
                </a:solidFill>
              </a:rPr>
              <a:t>," </a:t>
            </a:r>
            <a:r>
              <a:rPr lang="en-US" sz="2800" b="1" dirty="0" smtClean="0">
                <a:solidFill>
                  <a:srgbClr val="FFFF00"/>
                </a:solidFill>
              </a:rPr>
              <a:t>He </a:t>
            </a:r>
            <a:r>
              <a:rPr lang="en-US" sz="2800" b="1" dirty="0">
                <a:solidFill>
                  <a:srgbClr val="FFFF00"/>
                </a:solidFill>
              </a:rPr>
              <a:t>said. "Be clean!" </a:t>
            </a:r>
            <a:r>
              <a:rPr lang="en-US" sz="2800" dirty="0"/>
              <a:t>And immediately the leprosy left him. </a:t>
            </a:r>
            <a:r>
              <a:rPr lang="en-US" sz="2800" b="1" dirty="0"/>
              <a:t>Luke 5:12-13 (NIV) </a:t>
            </a:r>
            <a:endParaRPr lang="en-US" sz="2800" dirty="0"/>
          </a:p>
        </p:txBody>
      </p:sp>
    </p:spTree>
    <p:extLst>
      <p:ext uri="{BB962C8B-B14F-4D97-AF65-F5344CB8AC3E}">
        <p14:creationId xmlns:p14="http://schemas.microsoft.com/office/powerpoint/2010/main" val="1510362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600200"/>
            <a:ext cx="8458200" cy="4832092"/>
          </a:xfrm>
          <a:prstGeom prst="rect">
            <a:avLst/>
          </a:prstGeom>
        </p:spPr>
        <p:txBody>
          <a:bodyPr wrap="square">
            <a:spAutoFit/>
          </a:bodyPr>
          <a:lstStyle/>
          <a:p>
            <a:pPr algn="l"/>
            <a:r>
              <a:rPr lang="en-US" sz="2800" dirty="0" smtClean="0"/>
              <a:t>As </a:t>
            </a:r>
            <a:r>
              <a:rPr lang="en-US" sz="2800" dirty="0"/>
              <a:t>Jesus went on from there, two blind men followed him, calling out, "Have mercy on us, Son of David!" </a:t>
            </a:r>
            <a:r>
              <a:rPr lang="en-US" sz="2800" baseline="30000" dirty="0"/>
              <a:t>28 </a:t>
            </a:r>
            <a:r>
              <a:rPr lang="en-US" sz="2800" dirty="0"/>
              <a:t> When he had gone indoors, the blind men came to him, and he asked them, </a:t>
            </a:r>
            <a:r>
              <a:rPr lang="en-US" sz="4000" b="1" dirty="0">
                <a:solidFill>
                  <a:srgbClr val="FFFF00"/>
                </a:solidFill>
              </a:rPr>
              <a:t>"Do you believe that I am able to do this?"</a:t>
            </a:r>
            <a:r>
              <a:rPr lang="en-US" sz="4000" dirty="0"/>
              <a:t> </a:t>
            </a:r>
            <a:r>
              <a:rPr lang="en-US" sz="2800" dirty="0"/>
              <a:t>"Yes, Lord," they replied. </a:t>
            </a:r>
            <a:r>
              <a:rPr lang="en-US" sz="2800" baseline="30000" dirty="0"/>
              <a:t>29 </a:t>
            </a:r>
            <a:r>
              <a:rPr lang="en-US" sz="2800" dirty="0"/>
              <a:t> Then he touched their eyes and said, </a:t>
            </a:r>
            <a:r>
              <a:rPr lang="en-US" sz="4400" b="1" dirty="0">
                <a:solidFill>
                  <a:srgbClr val="FFFF00"/>
                </a:solidFill>
              </a:rPr>
              <a:t>"According to your faith will it be done to you</a:t>
            </a:r>
            <a:r>
              <a:rPr lang="en-US" sz="4400" dirty="0"/>
              <a:t>"; </a:t>
            </a:r>
            <a:r>
              <a:rPr lang="en-US" sz="2800" b="1" dirty="0"/>
              <a:t>Matthew 9:27-29 (NIV) </a:t>
            </a:r>
            <a:endParaRPr lang="en-US" sz="2800" dirty="0"/>
          </a:p>
        </p:txBody>
      </p:sp>
      <p:sp>
        <p:nvSpPr>
          <p:cNvPr id="6" name="Title 1"/>
          <p:cNvSpPr txBox="1">
            <a:spLocks/>
          </p:cNvSpPr>
          <p:nvPr/>
        </p:nvSpPr>
        <p:spPr bwMode="auto">
          <a:xfrm>
            <a:off x="307975" y="160338"/>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THE WORDS OF JESUS TO</a:t>
            </a:r>
          </a:p>
          <a:p>
            <a:pPr algn="ctr"/>
            <a:r>
              <a:rPr lang="en-US" sz="3600" b="1" kern="0" dirty="0" smtClean="0">
                <a:solidFill>
                  <a:srgbClr val="FFFF00"/>
                </a:solidFill>
                <a:effectLst>
                  <a:outerShdw blurRad="38100" dist="38100" dir="2700000" algn="tl">
                    <a:srgbClr val="000000">
                      <a:alpha val="43137"/>
                    </a:srgbClr>
                  </a:outerShdw>
                </a:effectLst>
              </a:rPr>
              <a:t>THE CHURCH IN CRISIS</a:t>
            </a:r>
            <a:endParaRPr lang="en-US" sz="36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10887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975" y="1524000"/>
            <a:ext cx="8610599" cy="4585871"/>
          </a:xfrm>
          <a:prstGeom prst="rect">
            <a:avLst/>
          </a:prstGeom>
        </p:spPr>
        <p:txBody>
          <a:bodyPr wrap="square">
            <a:spAutoFit/>
          </a:bodyPr>
          <a:lstStyle/>
          <a:p>
            <a:pPr algn="l"/>
            <a:r>
              <a:rPr lang="en-US" sz="2800" dirty="0" smtClean="0"/>
              <a:t>Jesus </a:t>
            </a:r>
            <a:r>
              <a:rPr lang="en-US" sz="2800" dirty="0"/>
              <a:t>answered and said unto them, Verily I say unto you, If </a:t>
            </a:r>
            <a:r>
              <a:rPr lang="en-US" sz="2800" dirty="0" smtClean="0"/>
              <a:t>you </a:t>
            </a:r>
            <a:r>
              <a:rPr lang="en-US" sz="2800" dirty="0"/>
              <a:t>have faith, and doubt not, </a:t>
            </a:r>
            <a:r>
              <a:rPr lang="en-US" sz="2800" dirty="0" smtClean="0"/>
              <a:t>you </a:t>
            </a:r>
            <a:r>
              <a:rPr lang="en-US" sz="2800" dirty="0"/>
              <a:t>shall not only do this </a:t>
            </a:r>
            <a:r>
              <a:rPr lang="en-US" sz="2800" i="1" dirty="0"/>
              <a:t>which is done</a:t>
            </a:r>
            <a:r>
              <a:rPr lang="en-US" sz="2800" dirty="0"/>
              <a:t> to the fig tree, </a:t>
            </a:r>
            <a:r>
              <a:rPr lang="en-US" sz="2800" b="1" dirty="0">
                <a:solidFill>
                  <a:srgbClr val="FFFF00"/>
                </a:solidFill>
              </a:rPr>
              <a:t>but also if </a:t>
            </a:r>
            <a:r>
              <a:rPr lang="en-US" sz="2800" b="1" dirty="0" smtClean="0">
                <a:solidFill>
                  <a:srgbClr val="FFFF00"/>
                </a:solidFill>
              </a:rPr>
              <a:t>you will </a:t>
            </a:r>
            <a:r>
              <a:rPr lang="en-US" sz="3600" b="1" dirty="0" smtClean="0">
                <a:solidFill>
                  <a:srgbClr val="FFFF00"/>
                </a:solidFill>
              </a:rPr>
              <a:t>say </a:t>
            </a:r>
            <a:r>
              <a:rPr lang="en-US" sz="3600" b="1" dirty="0">
                <a:solidFill>
                  <a:srgbClr val="FFFF00"/>
                </a:solidFill>
              </a:rPr>
              <a:t>unto this mountain, Be thou removed, and be thou cast into the sea; it shall be done</a:t>
            </a:r>
            <a:r>
              <a:rPr lang="en-US" sz="3600" dirty="0"/>
              <a:t>. </a:t>
            </a:r>
            <a:r>
              <a:rPr lang="en-US" sz="2800" baseline="30000" dirty="0"/>
              <a:t>22 </a:t>
            </a:r>
            <a:r>
              <a:rPr lang="en-US" sz="2800" dirty="0"/>
              <a:t> </a:t>
            </a:r>
            <a:r>
              <a:rPr lang="en-US" sz="3600" b="1" dirty="0">
                <a:solidFill>
                  <a:srgbClr val="FFFF00"/>
                </a:solidFill>
              </a:rPr>
              <a:t>And all things, whatsoever </a:t>
            </a:r>
            <a:r>
              <a:rPr lang="en-US" sz="3600" b="1" dirty="0" smtClean="0">
                <a:solidFill>
                  <a:srgbClr val="FFFF00"/>
                </a:solidFill>
              </a:rPr>
              <a:t>you </a:t>
            </a:r>
            <a:r>
              <a:rPr lang="en-US" sz="3600" b="1" dirty="0">
                <a:solidFill>
                  <a:srgbClr val="FFFF00"/>
                </a:solidFill>
              </a:rPr>
              <a:t>shall ask in prayer, believing, </a:t>
            </a:r>
            <a:r>
              <a:rPr lang="en-US" sz="3600" b="1" dirty="0" smtClean="0">
                <a:solidFill>
                  <a:srgbClr val="FFFF00"/>
                </a:solidFill>
              </a:rPr>
              <a:t>you </a:t>
            </a:r>
            <a:r>
              <a:rPr lang="en-US" sz="3600" b="1" dirty="0">
                <a:solidFill>
                  <a:srgbClr val="FFFF00"/>
                </a:solidFill>
              </a:rPr>
              <a:t>shall receive.</a:t>
            </a:r>
            <a:r>
              <a:rPr lang="en-US" sz="2800" dirty="0"/>
              <a:t> </a:t>
            </a:r>
            <a:r>
              <a:rPr lang="en-US" sz="2800" b="1" dirty="0"/>
              <a:t>Matthew 21:21-22 (KJV) </a:t>
            </a:r>
            <a:endParaRPr lang="en-US" sz="2800" dirty="0"/>
          </a:p>
        </p:txBody>
      </p:sp>
      <p:sp>
        <p:nvSpPr>
          <p:cNvPr id="5" name="Title 1"/>
          <p:cNvSpPr txBox="1">
            <a:spLocks/>
          </p:cNvSpPr>
          <p:nvPr/>
        </p:nvSpPr>
        <p:spPr bwMode="auto">
          <a:xfrm>
            <a:off x="307975" y="160338"/>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THE WORDS OF JESUS TO</a:t>
            </a:r>
          </a:p>
          <a:p>
            <a:pPr algn="ctr"/>
            <a:r>
              <a:rPr lang="en-US" sz="3600" b="1" kern="0" dirty="0" smtClean="0">
                <a:solidFill>
                  <a:srgbClr val="FFFF00"/>
                </a:solidFill>
                <a:effectLst>
                  <a:outerShdw blurRad="38100" dist="38100" dir="2700000" algn="tl">
                    <a:srgbClr val="000000">
                      <a:alpha val="43137"/>
                    </a:srgbClr>
                  </a:outerShdw>
                </a:effectLst>
              </a:rPr>
              <a:t>THE CHURCH IN CRISIS</a:t>
            </a:r>
            <a:endParaRPr lang="en-US" sz="36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09572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7975" y="160338"/>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We Must Foster The Spirit </a:t>
            </a:r>
          </a:p>
          <a:p>
            <a:pPr algn="ctr"/>
            <a:r>
              <a:rPr lang="en-US" sz="4000" b="1" kern="0" dirty="0" smtClean="0">
                <a:solidFill>
                  <a:srgbClr val="FFFF00"/>
                </a:solidFill>
                <a:effectLst>
                  <a:outerShdw blurRad="38100" dist="38100" dir="2700000" algn="tl">
                    <a:srgbClr val="000000">
                      <a:alpha val="43137"/>
                    </a:srgbClr>
                  </a:outerShdw>
                </a:effectLst>
              </a:rPr>
              <a:t>Of Faith and Expectancy </a:t>
            </a:r>
            <a:endParaRPr lang="en-US" sz="40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81000" y="1536174"/>
            <a:ext cx="8382000" cy="4524315"/>
          </a:xfrm>
          <a:prstGeom prst="rect">
            <a:avLst/>
          </a:prstGeom>
        </p:spPr>
        <p:txBody>
          <a:bodyPr wrap="square">
            <a:spAutoFit/>
          </a:bodyPr>
          <a:lstStyle/>
          <a:p>
            <a:r>
              <a:rPr lang="en-US" sz="3600" b="1" dirty="0" smtClean="0">
                <a:solidFill>
                  <a:srgbClr val="FFFF00"/>
                </a:solidFill>
              </a:rPr>
              <a:t>My </a:t>
            </a:r>
            <a:r>
              <a:rPr lang="en-US" sz="3600" b="1" dirty="0">
                <a:solidFill>
                  <a:srgbClr val="FFFF00"/>
                </a:solidFill>
              </a:rPr>
              <a:t>soul, wait thou only upon God; for my expectation is from H</a:t>
            </a:r>
            <a:r>
              <a:rPr lang="en-US" sz="3600" b="1" dirty="0" smtClean="0">
                <a:solidFill>
                  <a:srgbClr val="FFFF00"/>
                </a:solidFill>
              </a:rPr>
              <a:t>im</a:t>
            </a:r>
            <a:r>
              <a:rPr lang="en-US" sz="3600" b="1" dirty="0"/>
              <a:t>.</a:t>
            </a:r>
            <a:r>
              <a:rPr lang="en-US" sz="3600" dirty="0"/>
              <a:t> 6  He only is my rock and my salvation: he is my defense; I shall not be moved. 7  In God is my salvation and my glory: the rock of my strength, and my refuge, is in God. Psalm </a:t>
            </a:r>
            <a:r>
              <a:rPr lang="en-US" sz="3600" dirty="0" smtClean="0"/>
              <a:t>62:5-7 </a:t>
            </a:r>
            <a:r>
              <a:rPr lang="en-US" sz="3600" dirty="0"/>
              <a:t>(KJV)</a:t>
            </a:r>
          </a:p>
          <a:p>
            <a:r>
              <a:rPr lang="en-US" sz="3600" dirty="0"/>
              <a:t> </a:t>
            </a:r>
          </a:p>
        </p:txBody>
      </p:sp>
    </p:spTree>
    <p:extLst>
      <p:ext uri="{BB962C8B-B14F-4D97-AF65-F5344CB8AC3E}">
        <p14:creationId xmlns:p14="http://schemas.microsoft.com/office/powerpoint/2010/main" val="17205114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214" y="420469"/>
            <a:ext cx="9144000" cy="646331"/>
          </a:xfrm>
          <a:prstGeom prst="rect">
            <a:avLst/>
          </a:prstGeom>
          <a:solidFill>
            <a:schemeClr val="accent1">
              <a:alpha val="54000"/>
            </a:schemeClr>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APPLICATION?</a:t>
            </a:r>
            <a:endParaRPr lang="en-US" sz="36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endParaRPr>
          </a:p>
        </p:txBody>
      </p:sp>
      <p:sp>
        <p:nvSpPr>
          <p:cNvPr id="3" name="Rectangle 2"/>
          <p:cNvSpPr/>
          <p:nvPr/>
        </p:nvSpPr>
        <p:spPr>
          <a:xfrm>
            <a:off x="227714" y="1371600"/>
            <a:ext cx="8763000" cy="5139869"/>
          </a:xfrm>
          <a:prstGeom prst="rect">
            <a:avLst/>
          </a:prstGeom>
        </p:spPr>
        <p:txBody>
          <a:bodyPr wrap="square">
            <a:spAutoFit/>
          </a:bodyPr>
          <a:lstStyle/>
          <a:p>
            <a:pPr marL="457200" indent="-457200" algn="l">
              <a:buFont typeface="+mj-lt"/>
              <a:buAutoNum type="arabicPeriod"/>
            </a:pPr>
            <a:r>
              <a:rPr lang="en-US" sz="2800" dirty="0" smtClean="0"/>
              <a:t>Take to heart the privilege to be one who brings GOOD NEWS – God is not at war with us – but we are with Him and we can SURRENDER IMMEDIATELY and be saved and reconciled</a:t>
            </a:r>
            <a:endParaRPr lang="en-US" sz="2800" dirty="0"/>
          </a:p>
          <a:p>
            <a:pPr marL="457200" indent="-457200" algn="l">
              <a:buFont typeface="+mj-lt"/>
              <a:buAutoNum type="arabicPeriod"/>
            </a:pPr>
            <a:r>
              <a:rPr lang="en-US" sz="2800" dirty="0" smtClean="0"/>
              <a:t>You don’t have to put up with being bullied by your flesh and the culture and your problems – LIFT JESUS UP IN YOUR HEART – and over your problems. </a:t>
            </a:r>
          </a:p>
          <a:p>
            <a:pPr marL="457200" indent="-457200" algn="l">
              <a:buFont typeface="+mj-lt"/>
              <a:buAutoNum type="arabicPeriod"/>
            </a:pPr>
            <a:r>
              <a:rPr lang="en-US" sz="2800" dirty="0" smtClean="0"/>
              <a:t>Step into the river of </a:t>
            </a:r>
            <a:r>
              <a:rPr lang="en-US" dirty="0">
                <a:solidFill>
                  <a:srgbClr val="FFFF00"/>
                </a:solidFill>
                <a:latin typeface="Arial"/>
              </a:rPr>
              <a:t>SEEK</a:t>
            </a:r>
            <a:r>
              <a:rPr lang="en-US" dirty="0">
                <a:solidFill>
                  <a:srgbClr val="FFFFFF"/>
                </a:solidFill>
                <a:latin typeface="Arial"/>
              </a:rPr>
              <a:t> – The Face of </a:t>
            </a:r>
            <a:r>
              <a:rPr lang="en-US" dirty="0" smtClean="0">
                <a:solidFill>
                  <a:srgbClr val="FFFFFF"/>
                </a:solidFill>
                <a:latin typeface="Arial"/>
              </a:rPr>
              <a:t>God </a:t>
            </a:r>
            <a:r>
              <a:rPr lang="en-US" dirty="0" smtClean="0">
                <a:solidFill>
                  <a:srgbClr val="FFFF00"/>
                </a:solidFill>
                <a:latin typeface="Arial"/>
              </a:rPr>
              <a:t>SHOW</a:t>
            </a:r>
            <a:r>
              <a:rPr lang="en-US" dirty="0" smtClean="0">
                <a:solidFill>
                  <a:srgbClr val="FFFFFF"/>
                </a:solidFill>
                <a:latin typeface="Arial"/>
              </a:rPr>
              <a:t> </a:t>
            </a:r>
            <a:r>
              <a:rPr lang="en-US" dirty="0">
                <a:solidFill>
                  <a:srgbClr val="FFFFFF"/>
                </a:solidFill>
                <a:latin typeface="Arial"/>
              </a:rPr>
              <a:t>– The Love of </a:t>
            </a:r>
            <a:r>
              <a:rPr lang="en-US" dirty="0" smtClean="0">
                <a:solidFill>
                  <a:srgbClr val="FFFFFF"/>
                </a:solidFill>
                <a:latin typeface="Arial"/>
              </a:rPr>
              <a:t>God - </a:t>
            </a:r>
            <a:r>
              <a:rPr lang="en-US" dirty="0" smtClean="0">
                <a:solidFill>
                  <a:srgbClr val="FFFF00"/>
                </a:solidFill>
                <a:latin typeface="Arial"/>
              </a:rPr>
              <a:t>SPEAK</a:t>
            </a:r>
            <a:r>
              <a:rPr lang="en-US" dirty="0" smtClean="0">
                <a:solidFill>
                  <a:srgbClr val="FFFFFF"/>
                </a:solidFill>
                <a:latin typeface="Arial"/>
              </a:rPr>
              <a:t> </a:t>
            </a:r>
            <a:r>
              <a:rPr lang="en-US" dirty="0">
                <a:solidFill>
                  <a:srgbClr val="FFFFFF"/>
                </a:solidFill>
                <a:latin typeface="Arial"/>
              </a:rPr>
              <a:t>– The Word of </a:t>
            </a:r>
            <a:r>
              <a:rPr lang="en-US" dirty="0" smtClean="0">
                <a:solidFill>
                  <a:srgbClr val="FFFFFF"/>
                </a:solidFill>
                <a:latin typeface="Arial"/>
              </a:rPr>
              <a:t>God </a:t>
            </a:r>
            <a:r>
              <a:rPr lang="en-US" dirty="0" smtClean="0">
                <a:solidFill>
                  <a:srgbClr val="FFFF00"/>
                </a:solidFill>
                <a:latin typeface="Arial"/>
              </a:rPr>
              <a:t>STEWARD</a:t>
            </a:r>
            <a:r>
              <a:rPr lang="en-US" dirty="0" smtClean="0">
                <a:solidFill>
                  <a:srgbClr val="FFFFFF"/>
                </a:solidFill>
                <a:latin typeface="Arial"/>
              </a:rPr>
              <a:t> </a:t>
            </a:r>
            <a:r>
              <a:rPr lang="en-US" dirty="0">
                <a:solidFill>
                  <a:srgbClr val="FFFFFF"/>
                </a:solidFill>
                <a:latin typeface="Arial"/>
              </a:rPr>
              <a:t>– The Move of God</a:t>
            </a:r>
            <a:endParaRPr lang="en-US" sz="1200" dirty="0"/>
          </a:p>
          <a:p>
            <a:pPr marL="457200" indent="-457200" algn="l">
              <a:buFont typeface="+mj-lt"/>
              <a:buAutoNum type="arabicPeriod"/>
            </a:pPr>
            <a:endParaRPr lang="en-US" sz="2800" dirty="0"/>
          </a:p>
        </p:txBody>
      </p:sp>
    </p:spTree>
    <p:extLst>
      <p:ext uri="{BB962C8B-B14F-4D97-AF65-F5344CB8AC3E}">
        <p14:creationId xmlns:p14="http://schemas.microsoft.com/office/powerpoint/2010/main" val="244596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371600"/>
            <a:ext cx="8534400" cy="5509200"/>
          </a:xfrm>
          <a:prstGeom prst="rect">
            <a:avLst/>
          </a:prstGeom>
        </p:spPr>
        <p:txBody>
          <a:bodyPr wrap="square">
            <a:spAutoFit/>
          </a:bodyPr>
          <a:lstStyle/>
          <a:p>
            <a:pPr algn="l"/>
            <a:r>
              <a:rPr lang="en-US" sz="2200" b="1" dirty="0" smtClean="0"/>
              <a:t>WE </a:t>
            </a:r>
            <a:r>
              <a:rPr lang="en-US" sz="2200" b="1" dirty="0"/>
              <a:t>ARE </a:t>
            </a:r>
            <a:r>
              <a:rPr lang="en-US" sz="2200" b="1" dirty="0" smtClean="0"/>
              <a:t>NOT CALLED  </a:t>
            </a:r>
            <a:r>
              <a:rPr lang="en-US" sz="2200" b="1" dirty="0"/>
              <a:t>TO OPERATE IN </a:t>
            </a:r>
            <a:r>
              <a:rPr lang="en-US" sz="2200" b="1" dirty="0" smtClean="0"/>
              <a:t>A </a:t>
            </a:r>
            <a:r>
              <a:rPr lang="en-US" sz="2200" b="1" dirty="0"/>
              <a:t>WAY SO AS TO DEVELOP STREET CRED </a:t>
            </a:r>
            <a:r>
              <a:rPr lang="en-US" sz="2200" b="1" dirty="0" smtClean="0"/>
              <a:t>WITH OUR </a:t>
            </a:r>
            <a:r>
              <a:rPr lang="en-US" sz="2200" b="1" dirty="0"/>
              <a:t>CULTURE BECAUSE WE COME UP WITH A VIBE </a:t>
            </a:r>
            <a:r>
              <a:rPr lang="en-US" sz="2200" b="1" dirty="0" smtClean="0"/>
              <a:t>EITHER CONSERVATIVE OR LIBERAL THAT </a:t>
            </a:r>
            <a:r>
              <a:rPr lang="en-US" sz="2200" b="1" dirty="0"/>
              <a:t>MAKES EVERYONE LIKE US. WE ARE STANDING IN THE GAP AND SOMETIMES OUR POSITIONS ARE HOSTILE TO THE LIES THAT HAVE BECOME COMMON PLACE. </a:t>
            </a:r>
            <a:r>
              <a:rPr lang="en-US" sz="2200" b="1" dirty="0" smtClean="0"/>
              <a:t>IN ADDITION, </a:t>
            </a:r>
            <a:r>
              <a:rPr lang="en-US" sz="2200" b="1" dirty="0"/>
              <a:t>WE ARE NOT GOING TO SCRIPTURE WHIP PEOPLE INTO A JUDEA CHRISTIAN WORLD </a:t>
            </a:r>
            <a:r>
              <a:rPr lang="en-US" sz="2200" b="1" dirty="0" smtClean="0"/>
              <a:t>VIEW.  </a:t>
            </a:r>
            <a:r>
              <a:rPr lang="en-US" sz="2200" b="1" dirty="0"/>
              <a:t>WE ARE GOING TO HAVE TO BE DRENCHED IN THE </a:t>
            </a:r>
            <a:r>
              <a:rPr lang="en-US" sz="2200" b="1" dirty="0" smtClean="0"/>
              <a:t>BOLDNESS OF THE HOLY </a:t>
            </a:r>
            <a:r>
              <a:rPr lang="en-US" sz="2200" b="1" dirty="0"/>
              <a:t>SPIRIT AND WILLING TO </a:t>
            </a:r>
            <a:r>
              <a:rPr lang="en-US" sz="2200" b="1" dirty="0" smtClean="0"/>
              <a:t>ALSO LISTEN </a:t>
            </a:r>
            <a:r>
              <a:rPr lang="en-US" sz="2200" b="1" dirty="0"/>
              <a:t>TO THOSE WITH MERCY </a:t>
            </a:r>
            <a:r>
              <a:rPr lang="en-US" sz="2200" b="1" dirty="0" smtClean="0"/>
              <a:t>AND WISDOM THAT HAVE GONE </a:t>
            </a:r>
            <a:r>
              <a:rPr lang="en-US" sz="2200" b="1" dirty="0"/>
              <a:t>INTO THE LIONS DEN AND COME OUT WITH SCARS IN SOME OF THE MOST CHALLENGING </a:t>
            </a:r>
            <a:r>
              <a:rPr lang="en-US" sz="2200" b="1" dirty="0" smtClean="0"/>
              <a:t>SITUATIONS YET ARE NOT GIVING THE WICKED A FREE PASS. THIS WILL TAKE BOLD GOSPEL LIVING AND BOLD GOSPEL INTERCESSION TO WIN THE DAY - DON LAMB </a:t>
            </a:r>
            <a:endParaRPr lang="en-US" sz="2200" b="1" dirty="0"/>
          </a:p>
        </p:txBody>
      </p:sp>
      <p:sp>
        <p:nvSpPr>
          <p:cNvPr id="4" name="TextBox 3"/>
          <p:cNvSpPr txBox="1"/>
          <p:nvPr/>
        </p:nvSpPr>
        <p:spPr>
          <a:xfrm>
            <a:off x="76200" y="381000"/>
            <a:ext cx="8915400" cy="769441"/>
          </a:xfrm>
          <a:prstGeom prst="rect">
            <a:avLst/>
          </a:prstGeom>
          <a:solidFill>
            <a:schemeClr val="bg2">
              <a:lumMod val="40000"/>
              <a:lumOff val="60000"/>
              <a:alpha val="53000"/>
            </a:schemeClr>
          </a:solidFill>
        </p:spPr>
        <p:txBody>
          <a:bodyPr wrap="square" rtlCol="0">
            <a:spAutoFit/>
          </a:bodyPr>
          <a:lstStyle/>
          <a:p>
            <a:pPr algn="ctr"/>
            <a:r>
              <a:rPr lang="en-US" sz="4400" b="1" dirty="0" smtClean="0">
                <a:solidFill>
                  <a:srgbClr val="FFFF00"/>
                </a:solidFill>
                <a:effectLst>
                  <a:outerShdw blurRad="38100" dist="38100" dir="2700000" algn="tl">
                    <a:srgbClr val="000000">
                      <a:alpha val="43137"/>
                    </a:srgbClr>
                  </a:outerShdw>
                </a:effectLst>
                <a:latin typeface="Sitka Subheading" panose="02000505000000020004" pitchFamily="2" charset="0"/>
              </a:rPr>
              <a:t>As Watchman on the Wall</a:t>
            </a:r>
            <a:endParaRPr lang="en-US" sz="4400" b="1" dirty="0">
              <a:solidFill>
                <a:srgbClr val="FFFF00"/>
              </a:solidFill>
              <a:effectLst>
                <a:outerShdw blurRad="38100" dist="38100" dir="2700000" algn="tl">
                  <a:srgbClr val="000000">
                    <a:alpha val="43137"/>
                  </a:srgbClr>
                </a:outerShdw>
              </a:effectLst>
              <a:latin typeface="Sitka Subheading" panose="02000505000000020004" pitchFamily="2" charset="0"/>
            </a:endParaRPr>
          </a:p>
        </p:txBody>
      </p:sp>
    </p:spTree>
    <p:extLst>
      <p:ext uri="{BB962C8B-B14F-4D97-AF65-F5344CB8AC3E}">
        <p14:creationId xmlns:p14="http://schemas.microsoft.com/office/powerpoint/2010/main" val="3833651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5562600" cy="2286000"/>
          </a:xfrm>
        </p:spPr>
        <p:txBody>
          <a:bodyPr/>
          <a:lstStyle/>
          <a:p>
            <a:pPr marL="0" indent="0">
              <a:buNone/>
            </a:pPr>
            <a:r>
              <a:rPr lang="en-US" dirty="0" smtClean="0"/>
              <a:t>We like to get big blessings without pain – We want breakthroughs without costly transformational prayer and engaging the culture around us. </a:t>
            </a:r>
            <a:endParaRPr lang="en-US" dirty="0"/>
          </a:p>
        </p:txBody>
      </p:sp>
      <p:pic>
        <p:nvPicPr>
          <p:cNvPr id="11266" name="Picture 2" descr="How to Choose a Greensboro Pool to Join This Summ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47" t="18361" r="26230" b="14376"/>
          <a:stretch/>
        </p:blipFill>
        <p:spPr bwMode="auto">
          <a:xfrm>
            <a:off x="6019800" y="1447800"/>
            <a:ext cx="2286000" cy="18230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147935"/>
            <a:ext cx="8153400" cy="954107"/>
          </a:xfrm>
          <a:prstGeom prst="rect">
            <a:avLst/>
          </a:prstGeom>
          <a:solidFill>
            <a:schemeClr val="bg2">
              <a:lumMod val="40000"/>
              <a:lumOff val="60000"/>
              <a:alpha val="41000"/>
            </a:schemeClr>
          </a:solidFill>
        </p:spPr>
        <p:txBody>
          <a:bodyPr wrap="square">
            <a:spAutoFit/>
          </a:bodyPr>
          <a:lstStyle/>
          <a:p>
            <a:pPr algn="ctr"/>
            <a:r>
              <a:rPr lang="en-US" sz="2800" b="1" dirty="0" smtClean="0">
                <a:solidFill>
                  <a:srgbClr val="FFFF00"/>
                </a:solidFill>
                <a:effectLst>
                  <a:outerShdw blurRad="38100" dist="38100" dir="2700000" algn="tl">
                    <a:srgbClr val="000000">
                      <a:alpha val="43137"/>
                    </a:srgbClr>
                  </a:outerShdw>
                </a:effectLst>
              </a:rPr>
              <a:t>LET’S ADMIT IT – WE GREW UP IN THE </a:t>
            </a:r>
          </a:p>
          <a:p>
            <a:pPr algn="ctr"/>
            <a:r>
              <a:rPr lang="en-US" sz="2800" b="1" dirty="0" smtClean="0">
                <a:solidFill>
                  <a:srgbClr val="FFFF00"/>
                </a:solidFill>
                <a:effectLst>
                  <a:outerShdw blurRad="38100" dist="38100" dir="2700000" algn="tl">
                    <a:srgbClr val="000000">
                      <a:alpha val="43137"/>
                    </a:srgbClr>
                  </a:outerShdw>
                </a:effectLst>
              </a:rPr>
              <a:t>SHALLOW END OF THE POOL</a:t>
            </a:r>
            <a:endParaRPr lang="en-US" sz="2800" dirty="0">
              <a:solidFill>
                <a:srgbClr val="FFFF00"/>
              </a:solidFill>
              <a:effectLst>
                <a:outerShdw blurRad="38100" dist="38100" dir="2700000" algn="tl">
                  <a:srgbClr val="000000">
                    <a:alpha val="43137"/>
                  </a:srgbClr>
                </a:outerShdw>
              </a:effectLst>
            </a:endParaRPr>
          </a:p>
        </p:txBody>
      </p:sp>
      <p:sp>
        <p:nvSpPr>
          <p:cNvPr id="6" name="Content Placeholder 2"/>
          <p:cNvSpPr txBox="1">
            <a:spLocks/>
          </p:cNvSpPr>
          <p:nvPr/>
        </p:nvSpPr>
        <p:spPr bwMode="auto">
          <a:xfrm>
            <a:off x="381000" y="4724400"/>
            <a:ext cx="8382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t>We lean toward a </a:t>
            </a:r>
            <a:r>
              <a:rPr lang="en-US" kern="0" dirty="0" smtClean="0">
                <a:solidFill>
                  <a:srgbClr val="FFFF00"/>
                </a:solidFill>
              </a:rPr>
              <a:t>“Spiritual evolution” </a:t>
            </a:r>
            <a:r>
              <a:rPr lang="en-US" kern="0" dirty="0" smtClean="0"/>
              <a:t>if given enough time – the harvest will eventually come in – revival will come eventually – even if we fail.”</a:t>
            </a:r>
            <a:endParaRPr lang="en-US" kern="0" dirty="0"/>
          </a:p>
        </p:txBody>
      </p:sp>
    </p:spTree>
    <p:extLst>
      <p:ext uri="{BB962C8B-B14F-4D97-AF65-F5344CB8AC3E}">
        <p14:creationId xmlns:p14="http://schemas.microsoft.com/office/powerpoint/2010/main" val="8619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ig Data Overload: Why Most Companies Can't Deal With The Data Explo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156049" cy="4248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47935"/>
            <a:ext cx="8153400" cy="954107"/>
          </a:xfrm>
          <a:prstGeom prst="rect">
            <a:avLst/>
          </a:prstGeom>
          <a:solidFill>
            <a:schemeClr val="bg2">
              <a:lumMod val="40000"/>
              <a:lumOff val="60000"/>
              <a:alpha val="41000"/>
            </a:schemeClr>
          </a:solidFill>
        </p:spPr>
        <p:txBody>
          <a:bodyPr wrap="square">
            <a:spAutoFit/>
          </a:bodyPr>
          <a:lstStyle/>
          <a:p>
            <a:pPr algn="ctr"/>
            <a:r>
              <a:rPr lang="en-US" sz="2800" b="1" dirty="0" smtClean="0">
                <a:solidFill>
                  <a:srgbClr val="FFFF00"/>
                </a:solidFill>
                <a:effectLst>
                  <a:outerShdw blurRad="38100" dist="38100" dir="2700000" algn="tl">
                    <a:srgbClr val="000000">
                      <a:alpha val="43137"/>
                    </a:srgbClr>
                  </a:outerShdw>
                </a:effectLst>
              </a:rPr>
              <a:t>COUPLED WITH A 24 MINUTE</a:t>
            </a:r>
          </a:p>
          <a:p>
            <a:pPr algn="ctr"/>
            <a:r>
              <a:rPr lang="en-US" sz="2800" b="1" dirty="0" smtClean="0">
                <a:solidFill>
                  <a:srgbClr val="FFFF00"/>
                </a:solidFill>
                <a:effectLst>
                  <a:outerShdw blurRad="38100" dist="38100" dir="2700000" algn="tl">
                    <a:srgbClr val="000000">
                      <a:alpha val="43137"/>
                    </a:srgbClr>
                  </a:outerShdw>
                </a:effectLst>
              </a:rPr>
              <a:t>NEWS </a:t>
            </a:r>
            <a:r>
              <a:rPr lang="en-US" sz="2800" b="1" dirty="0" err="1" smtClean="0">
                <a:solidFill>
                  <a:srgbClr val="FFFF00"/>
                </a:solidFill>
                <a:effectLst>
                  <a:outerShdw blurRad="38100" dist="38100" dir="2700000" algn="tl">
                    <a:srgbClr val="000000">
                      <a:alpha val="43137"/>
                    </a:srgbClr>
                  </a:outerShdw>
                </a:effectLst>
              </a:rPr>
              <a:t>CYLCE</a:t>
            </a:r>
            <a:r>
              <a:rPr lang="en-US" sz="2800" b="1" dirty="0" smtClean="0">
                <a:solidFill>
                  <a:srgbClr val="FFFF00"/>
                </a:solidFill>
                <a:effectLst>
                  <a:outerShdw blurRad="38100" dist="38100" dir="2700000" algn="tl">
                    <a:srgbClr val="000000">
                      <a:alpha val="43137"/>
                    </a:srgbClr>
                  </a:outerShdw>
                </a:effectLst>
              </a:rPr>
              <a:t> AND INFORMATION OVERLOAD</a:t>
            </a:r>
            <a:endParaRPr lang="en-US" sz="28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7443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4" name="Rectangle 3"/>
          <p:cNvSpPr/>
          <p:nvPr/>
        </p:nvSpPr>
        <p:spPr>
          <a:xfrm>
            <a:off x="457200" y="147935"/>
            <a:ext cx="8153400" cy="461665"/>
          </a:xfrm>
          <a:prstGeom prst="rect">
            <a:avLst/>
          </a:prstGeom>
        </p:spPr>
        <p:txBody>
          <a:bodyPr wrap="square">
            <a:spAutoFit/>
          </a:bodyPr>
          <a:lstStyle/>
          <a:p>
            <a:pPr algn="ctr"/>
            <a:r>
              <a:rPr lang="en-US" b="1" dirty="0" smtClean="0">
                <a:solidFill>
                  <a:srgbClr val="FFFF00"/>
                </a:solidFill>
              </a:rPr>
              <a:t>The Glory of God To Raise Up A praying People </a:t>
            </a:r>
            <a:endParaRPr lang="en-US" dirty="0">
              <a:solidFill>
                <a:srgbClr val="FFFF00"/>
              </a:solidFill>
            </a:endParaRPr>
          </a:p>
        </p:txBody>
      </p:sp>
      <p:sp>
        <p:nvSpPr>
          <p:cNvPr id="5" name="Oval 4"/>
          <p:cNvSpPr/>
          <p:nvPr/>
        </p:nvSpPr>
        <p:spPr>
          <a:xfrm>
            <a:off x="6438900" y="2007586"/>
            <a:ext cx="2057400" cy="1676400"/>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04800" y="1901721"/>
            <a:ext cx="1752600" cy="1396409"/>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 y="609600"/>
            <a:ext cx="8458200" cy="1077218"/>
          </a:xfrm>
          <a:prstGeom prst="rect">
            <a:avLst/>
          </a:prstGeom>
        </p:spPr>
        <p:txBody>
          <a:bodyPr wrap="square">
            <a:spAutoFit/>
          </a:bodyPr>
          <a:lstStyle/>
          <a:p>
            <a:r>
              <a:rPr lang="en-US" sz="1600" baseline="30000" dirty="0"/>
              <a:t>9 </a:t>
            </a:r>
            <a:r>
              <a:rPr lang="en-US" sz="1600" dirty="0"/>
              <a:t> They will come with weeping; they will pray as I bring them back. I will lead them beside streams of water on a level path where they will not stumble, because I am Israel's </a:t>
            </a:r>
            <a:r>
              <a:rPr lang="en-US" sz="1600" dirty="0" smtClean="0"/>
              <a:t>Father</a:t>
            </a:r>
            <a:r>
              <a:rPr lang="en-US" sz="1600" dirty="0"/>
              <a:t>, and Ephraim is my firstborn son. </a:t>
            </a:r>
            <a:r>
              <a:rPr lang="en-US" sz="1600" b="1" dirty="0"/>
              <a:t>Jeremiah 31:9 (NIV) </a:t>
            </a:r>
            <a:r>
              <a:rPr lang="en-US" sz="1600" dirty="0"/>
              <a:t/>
            </a:r>
            <a:br>
              <a:rPr lang="en-US" sz="1600" dirty="0"/>
            </a:br>
            <a:endParaRPr lang="en-US" sz="1600" dirty="0"/>
          </a:p>
        </p:txBody>
      </p:sp>
      <p:sp>
        <p:nvSpPr>
          <p:cNvPr id="9" name="Right Arrow 8"/>
          <p:cNvSpPr/>
          <p:nvPr/>
        </p:nvSpPr>
        <p:spPr>
          <a:xfrm>
            <a:off x="2057400" y="2958831"/>
            <a:ext cx="4218899" cy="32074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How big is Earth? | Space"/>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73574" y="4666565"/>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1,024 Open Bible Illustrations &amp; Clip Art - iStoc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98125" y="1989931"/>
            <a:ext cx="1346348" cy="6951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126" y="3328452"/>
            <a:ext cx="2667000" cy="1077218"/>
          </a:xfrm>
          <a:prstGeom prst="rect">
            <a:avLst/>
          </a:prstGeom>
          <a:noFill/>
        </p:spPr>
        <p:txBody>
          <a:bodyPr wrap="square" rtlCol="0">
            <a:spAutoFit/>
          </a:bodyPr>
          <a:lstStyle/>
          <a:p>
            <a:r>
              <a:rPr lang="en-US" sz="1600" dirty="0" smtClean="0"/>
              <a:t>All Glorious Godhead</a:t>
            </a:r>
          </a:p>
          <a:p>
            <a:r>
              <a:rPr lang="en-US" sz="1600" dirty="0" smtClean="0"/>
              <a:t>Declares a Powerful </a:t>
            </a:r>
          </a:p>
          <a:p>
            <a:r>
              <a:rPr lang="en-US" sz="1600" dirty="0" smtClean="0"/>
              <a:t>Promise Of What He WILL DO AND ACCOMPLISH </a:t>
            </a:r>
            <a:endParaRPr lang="en-US" sz="1600" dirty="0"/>
          </a:p>
        </p:txBody>
      </p:sp>
      <p:sp>
        <p:nvSpPr>
          <p:cNvPr id="11" name="TextBox 10"/>
          <p:cNvSpPr txBox="1"/>
          <p:nvPr/>
        </p:nvSpPr>
        <p:spPr>
          <a:xfrm>
            <a:off x="3352800" y="2667000"/>
            <a:ext cx="2438400" cy="400110"/>
          </a:xfrm>
          <a:prstGeom prst="rect">
            <a:avLst/>
          </a:prstGeom>
          <a:noFill/>
        </p:spPr>
        <p:txBody>
          <a:bodyPr wrap="square" rtlCol="0">
            <a:spAutoFit/>
          </a:bodyPr>
          <a:lstStyle/>
          <a:p>
            <a:r>
              <a:rPr lang="en-US" sz="2000" b="1" dirty="0" smtClean="0"/>
              <a:t>Isaiah 55:11 Glory </a:t>
            </a:r>
            <a:endParaRPr lang="en-US" sz="2000" b="1" dirty="0"/>
          </a:p>
        </p:txBody>
      </p:sp>
      <p:sp>
        <p:nvSpPr>
          <p:cNvPr id="12" name="TextBox 11"/>
          <p:cNvSpPr txBox="1"/>
          <p:nvPr/>
        </p:nvSpPr>
        <p:spPr>
          <a:xfrm>
            <a:off x="2057400" y="1447800"/>
            <a:ext cx="6858000" cy="400110"/>
          </a:xfrm>
          <a:prstGeom prst="rect">
            <a:avLst/>
          </a:prstGeom>
          <a:noFill/>
        </p:spPr>
        <p:txBody>
          <a:bodyPr wrap="square" rtlCol="0">
            <a:spAutoFit/>
          </a:bodyPr>
          <a:lstStyle/>
          <a:p>
            <a:pPr algn="r"/>
            <a:r>
              <a:rPr lang="en-US" sz="2000" dirty="0" smtClean="0">
                <a:solidFill>
                  <a:srgbClr val="FFFF00"/>
                </a:solidFill>
              </a:rPr>
              <a:t>I had this Pollyanna View Of God And His Promises </a:t>
            </a:r>
            <a:endParaRPr lang="en-US" sz="2000" dirty="0">
              <a:solidFill>
                <a:srgbClr val="FFFF00"/>
              </a:solidFill>
            </a:endParaRPr>
          </a:p>
        </p:txBody>
      </p:sp>
      <p:sp>
        <p:nvSpPr>
          <p:cNvPr id="15" name="Right Arrow 14"/>
          <p:cNvSpPr/>
          <p:nvPr/>
        </p:nvSpPr>
        <p:spPr>
          <a:xfrm rot="7766298">
            <a:off x="5498534" y="4199779"/>
            <a:ext cx="1555531" cy="32074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743200" y="3200400"/>
            <a:ext cx="3535516" cy="369332"/>
          </a:xfrm>
          <a:prstGeom prst="rect">
            <a:avLst/>
          </a:prstGeom>
          <a:noFill/>
        </p:spPr>
        <p:txBody>
          <a:bodyPr wrap="square" rtlCol="0">
            <a:spAutoFit/>
          </a:bodyPr>
          <a:lstStyle/>
          <a:p>
            <a:r>
              <a:rPr lang="en-US" dirty="0" smtClean="0"/>
              <a:t>Trajectory of Power and Fulfillment</a:t>
            </a:r>
            <a:endParaRPr lang="en-US" dirty="0"/>
          </a:p>
        </p:txBody>
      </p:sp>
      <p:sp>
        <p:nvSpPr>
          <p:cNvPr id="17" name="TextBox 16"/>
          <p:cNvSpPr txBox="1"/>
          <p:nvPr/>
        </p:nvSpPr>
        <p:spPr>
          <a:xfrm>
            <a:off x="4648200" y="1809690"/>
            <a:ext cx="2438400" cy="400110"/>
          </a:xfrm>
          <a:prstGeom prst="rect">
            <a:avLst/>
          </a:prstGeom>
          <a:noFill/>
        </p:spPr>
        <p:txBody>
          <a:bodyPr wrap="square" rtlCol="0">
            <a:spAutoFit/>
          </a:bodyPr>
          <a:lstStyle/>
          <a:p>
            <a:r>
              <a:rPr lang="en-US" sz="2000" b="1" dirty="0" smtClean="0"/>
              <a:t>2 Kings 24:2 </a:t>
            </a:r>
            <a:endParaRPr lang="en-US" sz="2000" b="1" dirty="0"/>
          </a:p>
        </p:txBody>
      </p:sp>
      <p:sp>
        <p:nvSpPr>
          <p:cNvPr id="18" name="TextBox 17"/>
          <p:cNvSpPr txBox="1"/>
          <p:nvPr/>
        </p:nvSpPr>
        <p:spPr>
          <a:xfrm>
            <a:off x="6400800" y="3934361"/>
            <a:ext cx="2667000" cy="1323439"/>
          </a:xfrm>
          <a:prstGeom prst="rect">
            <a:avLst/>
          </a:prstGeom>
          <a:noFill/>
        </p:spPr>
        <p:txBody>
          <a:bodyPr wrap="square" rtlCol="0">
            <a:spAutoFit/>
          </a:bodyPr>
          <a:lstStyle/>
          <a:p>
            <a:pPr algn="ctr"/>
            <a:r>
              <a:rPr lang="en-US" sz="1600" dirty="0" smtClean="0"/>
              <a:t>The Word Is</a:t>
            </a:r>
          </a:p>
          <a:p>
            <a:pPr algn="ctr"/>
            <a:r>
              <a:rPr lang="en-US" sz="1600" dirty="0" smtClean="0"/>
              <a:t>Almost Like Inevitable</a:t>
            </a:r>
          </a:p>
          <a:p>
            <a:pPr algn="ctr"/>
            <a:r>
              <a:rPr lang="en-US" sz="1600" dirty="0" smtClean="0"/>
              <a:t>It’s going to work</a:t>
            </a:r>
          </a:p>
          <a:p>
            <a:pPr algn="ctr"/>
            <a:r>
              <a:rPr lang="en-US" sz="1600" dirty="0" smtClean="0"/>
              <a:t>No matter what I do</a:t>
            </a:r>
          </a:p>
          <a:p>
            <a:pPr algn="ctr"/>
            <a:r>
              <a:rPr lang="en-US" sz="1600" dirty="0" smtClean="0"/>
              <a:t>Because God Promised </a:t>
            </a:r>
            <a:endParaRPr lang="en-US" sz="1600" dirty="0"/>
          </a:p>
        </p:txBody>
      </p:sp>
      <p:sp>
        <p:nvSpPr>
          <p:cNvPr id="19" name="TextBox 18"/>
          <p:cNvSpPr txBox="1"/>
          <p:nvPr/>
        </p:nvSpPr>
        <p:spPr>
          <a:xfrm>
            <a:off x="6019800" y="5458361"/>
            <a:ext cx="2667000" cy="1323439"/>
          </a:xfrm>
          <a:prstGeom prst="rect">
            <a:avLst/>
          </a:prstGeom>
          <a:noFill/>
        </p:spPr>
        <p:txBody>
          <a:bodyPr wrap="square" rtlCol="0">
            <a:spAutoFit/>
          </a:bodyPr>
          <a:lstStyle/>
          <a:p>
            <a:pPr algn="ctr"/>
            <a:r>
              <a:rPr lang="en-US" sz="1600" dirty="0" smtClean="0"/>
              <a:t>All of the sudden things</a:t>
            </a:r>
          </a:p>
          <a:p>
            <a:pPr algn="ctr"/>
            <a:r>
              <a:rPr lang="en-US" sz="1600" dirty="0" smtClean="0"/>
              <a:t>Are powerfully  happening on the Earth  -  Because The Promises Are being fulfilled</a:t>
            </a:r>
            <a:endParaRPr lang="en-US" sz="1600" dirty="0"/>
          </a:p>
        </p:txBody>
      </p:sp>
      <p:pic>
        <p:nvPicPr>
          <p:cNvPr id="13318" name="Picture 6" descr="900+ Group Of People Clip Art | Royalty Free - GoGraph"/>
          <p:cNvPicPr>
            <a:picLocks noChangeAspect="1" noChangeArrowheads="1"/>
          </p:cNvPicPr>
          <p:nvPr/>
        </p:nvPicPr>
        <p:blipFill rotWithShape="1">
          <a:blip r:embed="rId6">
            <a:clrChange>
              <a:clrFrom>
                <a:srgbClr val="FFFFF3"/>
              </a:clrFrom>
              <a:clrTo>
                <a:srgbClr val="FFFFF3">
                  <a:alpha val="0"/>
                </a:srgbClr>
              </a:clrTo>
            </a:clrChange>
            <a:extLst>
              <a:ext uri="{28A0092B-C50C-407E-A947-70E740481C1C}">
                <a14:useLocalDpi xmlns:a14="http://schemas.microsoft.com/office/drawing/2010/main" val="0"/>
              </a:ext>
            </a:extLst>
          </a:blip>
          <a:srcRect l="7894" t="17238" r="7004" b="14156"/>
          <a:stretch/>
        </p:blipFill>
        <p:spPr bwMode="auto">
          <a:xfrm>
            <a:off x="3352800" y="4126582"/>
            <a:ext cx="1960798" cy="1467293"/>
          </a:xfrm>
          <a:prstGeom prst="rect">
            <a:avLst/>
          </a:prstGeom>
          <a:noFill/>
          <a:extLst>
            <a:ext uri="{909E8E84-426E-40DD-AFC4-6F175D3DCCD1}">
              <a14:hiddenFill xmlns:a14="http://schemas.microsoft.com/office/drawing/2010/main">
                <a:solidFill>
                  <a:srgbClr val="FFFFFF"/>
                </a:solidFill>
              </a14:hiddenFill>
            </a:ext>
          </a:extLst>
        </p:spPr>
      </p:pic>
      <p:sp>
        <p:nvSpPr>
          <p:cNvPr id="21" name="Right Arrow 20"/>
          <p:cNvSpPr/>
          <p:nvPr/>
        </p:nvSpPr>
        <p:spPr>
          <a:xfrm rot="2223053">
            <a:off x="2336592" y="3835138"/>
            <a:ext cx="1091821" cy="32074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469026" y="3383294"/>
            <a:ext cx="2903574" cy="523220"/>
          </a:xfrm>
          <a:prstGeom prst="rect">
            <a:avLst/>
          </a:prstGeom>
          <a:noFill/>
          <a:effectLst>
            <a:softEdge rad="127000"/>
          </a:effectLst>
        </p:spPr>
        <p:txBody>
          <a:bodyPr wrap="square" rtlCol="0">
            <a:spAutoFit/>
          </a:bodyPr>
          <a:lstStyle/>
          <a:p>
            <a:pPr algn="ctr"/>
            <a:r>
              <a:rPr lang="en-US" sz="1400" b="1" dirty="0" smtClean="0">
                <a:solidFill>
                  <a:srgbClr val="FFFF00"/>
                </a:solidFill>
                <a:effectLst>
                  <a:outerShdw blurRad="38100" dist="38100" dir="2700000" algn="tl">
                    <a:srgbClr val="000000">
                      <a:alpha val="43137"/>
                    </a:srgbClr>
                  </a:outerShdw>
                </a:effectLst>
              </a:rPr>
              <a:t>GOD WILL HAVE HIS PROMISES FULFILLED</a:t>
            </a:r>
            <a:endParaRPr lang="en-US" sz="1400" b="1" dirty="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609600" y="4876800"/>
            <a:ext cx="2667000" cy="1754326"/>
          </a:xfrm>
          <a:prstGeom prst="rect">
            <a:avLst/>
          </a:prstGeom>
          <a:noFill/>
        </p:spPr>
        <p:txBody>
          <a:bodyPr wrap="square" rtlCol="0">
            <a:spAutoFit/>
          </a:bodyPr>
          <a:lstStyle/>
          <a:p>
            <a:pPr algn="ctr"/>
            <a:r>
              <a:rPr lang="en-US" sz="1800" dirty="0" smtClean="0"/>
              <a:t>But He Will need to raise up </a:t>
            </a:r>
            <a:r>
              <a:rPr lang="en-US" sz="1800" b="1" dirty="0" smtClean="0">
                <a:solidFill>
                  <a:srgbClr val="FFFF00"/>
                </a:solidFill>
              </a:rPr>
              <a:t>multiple generations </a:t>
            </a:r>
            <a:r>
              <a:rPr lang="en-US" sz="1800" dirty="0" smtClean="0"/>
              <a:t>that will receive these promises as their OWN for their time and situation</a:t>
            </a:r>
            <a:endParaRPr lang="en-US" sz="1800" dirty="0"/>
          </a:p>
        </p:txBody>
      </p:sp>
    </p:spTree>
    <p:extLst>
      <p:ext uri="{BB962C8B-B14F-4D97-AF65-F5344CB8AC3E}">
        <p14:creationId xmlns:p14="http://schemas.microsoft.com/office/powerpoint/2010/main" val="307599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3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3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p:bldP spid="11" grpId="0"/>
      <p:bldP spid="12" grpId="0"/>
      <p:bldP spid="15" grpId="0" animBg="1"/>
      <p:bldP spid="13" grpId="0"/>
      <p:bldP spid="17" grpId="0"/>
      <p:bldP spid="18" grpId="0"/>
      <p:bldP spid="19" grpId="0"/>
      <p:bldP spid="21" grpId="0" animBg="1"/>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3650"/>
            <a:ext cx="8382000" cy="1077218"/>
          </a:xfrm>
          <a:prstGeom prst="rect">
            <a:avLst/>
          </a:prstGeom>
          <a:solidFill>
            <a:schemeClr val="bg2">
              <a:lumMod val="40000"/>
              <a:lumOff val="60000"/>
              <a:alpha val="72000"/>
            </a:schemeClr>
          </a:solidFill>
        </p:spPr>
        <p:txBody>
          <a:bodyPr wrap="square">
            <a:spAutoFit/>
          </a:bodyPr>
          <a:lstStyle/>
          <a:p>
            <a:pPr algn="ctr"/>
            <a:r>
              <a:rPr lang="en-US" sz="3200" b="1" dirty="0" smtClean="0">
                <a:solidFill>
                  <a:srgbClr val="FFFF00"/>
                </a:solidFill>
              </a:rPr>
              <a:t>The Exciting Reality Of God</a:t>
            </a:r>
          </a:p>
          <a:p>
            <a:pPr algn="ctr"/>
            <a:r>
              <a:rPr lang="en-US" sz="3200" b="1" dirty="0" smtClean="0">
                <a:solidFill>
                  <a:srgbClr val="FFFF00"/>
                </a:solidFill>
              </a:rPr>
              <a:t>Successfully Achieving Breakthrough </a:t>
            </a:r>
            <a:endParaRPr lang="en-US" sz="3200" dirty="0">
              <a:solidFill>
                <a:srgbClr val="FFFF00"/>
              </a:solidFill>
            </a:endParaRPr>
          </a:p>
        </p:txBody>
      </p:sp>
      <p:sp>
        <p:nvSpPr>
          <p:cNvPr id="3" name="Rectangle 2"/>
          <p:cNvSpPr/>
          <p:nvPr/>
        </p:nvSpPr>
        <p:spPr>
          <a:xfrm>
            <a:off x="457200" y="1905000"/>
            <a:ext cx="8458200" cy="4524315"/>
          </a:xfrm>
          <a:prstGeom prst="rect">
            <a:avLst/>
          </a:prstGeom>
        </p:spPr>
        <p:txBody>
          <a:bodyPr wrap="square">
            <a:spAutoFit/>
          </a:bodyPr>
          <a:lstStyle/>
          <a:p>
            <a:pPr algn="l"/>
            <a:r>
              <a:rPr lang="en-US" sz="3200" dirty="0"/>
              <a:t>HERE IS WHAT IS SO ENCOURAGING ABOUT THIS REVELATION. GOD IS DECLARING HE WILL HAVE A PEOPLE WHO WILL PARTNER WITH HIM. </a:t>
            </a:r>
            <a:r>
              <a:rPr lang="en-US" sz="3200" dirty="0" smtClean="0"/>
              <a:t>HE IS DECLARING </a:t>
            </a:r>
            <a:r>
              <a:rPr lang="en-US" sz="3200" dirty="0"/>
              <a:t>THAT THE PROMISES </a:t>
            </a:r>
            <a:r>
              <a:rPr lang="en-US" sz="3200" b="1" dirty="0">
                <a:solidFill>
                  <a:srgbClr val="FFFF00"/>
                </a:solidFill>
              </a:rPr>
              <a:t>WILL BE FULFILLED </a:t>
            </a:r>
            <a:r>
              <a:rPr lang="en-US" sz="3200" dirty="0"/>
              <a:t>– </a:t>
            </a:r>
            <a:r>
              <a:rPr lang="en-US" sz="3200" dirty="0" smtClean="0"/>
              <a:t>IT IS </a:t>
            </a:r>
            <a:r>
              <a:rPr lang="en-US" sz="3200" dirty="0"/>
              <a:t>A DECLARATION OF </a:t>
            </a:r>
            <a:r>
              <a:rPr lang="en-US" sz="3200" dirty="0" smtClean="0"/>
              <a:t>HIM SUCCESSFULLY </a:t>
            </a:r>
            <a:r>
              <a:rPr lang="en-US" sz="3200" dirty="0"/>
              <a:t>HAVING A FAITH-FILLED PEOPLE WHO WILL COOPERATE WITH HIM. </a:t>
            </a:r>
          </a:p>
        </p:txBody>
      </p:sp>
    </p:spTree>
    <p:extLst>
      <p:ext uri="{BB962C8B-B14F-4D97-AF65-F5344CB8AC3E}">
        <p14:creationId xmlns:p14="http://schemas.microsoft.com/office/powerpoint/2010/main" val="2038182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FOUR HOLY SPIRIT</a:t>
            </a:r>
          </a:p>
          <a:p>
            <a:pPr algn="ctr"/>
            <a:r>
              <a:rPr lang="en-US" b="1" kern="0" dirty="0" smtClean="0">
                <a:solidFill>
                  <a:srgbClr val="FFFF00"/>
                </a:solidFill>
                <a:effectLst>
                  <a:outerShdw blurRad="38100" dist="38100" dir="2700000" algn="tl">
                    <a:srgbClr val="000000">
                      <a:alpha val="43137"/>
                    </a:srgbClr>
                  </a:outerShdw>
                </a:effectLst>
              </a:rPr>
              <a:t>TRAJECTORIES </a:t>
            </a:r>
            <a:endParaRPr lang="en-US" b="1" kern="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2209800"/>
            <a:ext cx="8763000" cy="2800767"/>
          </a:xfrm>
          <a:prstGeom prst="rect">
            <a:avLst/>
          </a:prstGeom>
        </p:spPr>
        <p:txBody>
          <a:bodyPr wrap="square">
            <a:spAutoFit/>
          </a:bodyPr>
          <a:lstStyle/>
          <a:p>
            <a:pPr algn="l"/>
            <a:r>
              <a:rPr lang="en-US" sz="4400" dirty="0">
                <a:solidFill>
                  <a:srgbClr val="FFFF00"/>
                </a:solidFill>
              </a:rPr>
              <a:t>SEEK</a:t>
            </a:r>
            <a:r>
              <a:rPr lang="en-US" sz="4400" dirty="0"/>
              <a:t> – The </a:t>
            </a:r>
            <a:r>
              <a:rPr lang="en-US" sz="4400" dirty="0" smtClean="0"/>
              <a:t>Face </a:t>
            </a:r>
            <a:r>
              <a:rPr lang="en-US" sz="4400" dirty="0"/>
              <a:t>of God</a:t>
            </a:r>
          </a:p>
          <a:p>
            <a:pPr algn="l"/>
            <a:r>
              <a:rPr lang="en-US" sz="4400" dirty="0">
                <a:solidFill>
                  <a:srgbClr val="FFFF00"/>
                </a:solidFill>
              </a:rPr>
              <a:t>SHOW</a:t>
            </a:r>
            <a:r>
              <a:rPr lang="en-US" sz="4400" dirty="0"/>
              <a:t> – The Love of God</a:t>
            </a:r>
          </a:p>
          <a:p>
            <a:pPr algn="l"/>
            <a:r>
              <a:rPr lang="en-US" sz="4400" dirty="0">
                <a:solidFill>
                  <a:srgbClr val="FFFF00"/>
                </a:solidFill>
              </a:rPr>
              <a:t>SPEAK</a:t>
            </a:r>
            <a:r>
              <a:rPr lang="en-US" sz="4400" dirty="0"/>
              <a:t> – The </a:t>
            </a:r>
            <a:r>
              <a:rPr lang="en-US" sz="4400" dirty="0" smtClean="0"/>
              <a:t>Word of </a:t>
            </a:r>
            <a:r>
              <a:rPr lang="en-US" sz="4400" dirty="0"/>
              <a:t>God</a:t>
            </a:r>
          </a:p>
          <a:p>
            <a:pPr algn="l"/>
            <a:r>
              <a:rPr lang="en-US" sz="4400" dirty="0">
                <a:solidFill>
                  <a:srgbClr val="FFFF00"/>
                </a:solidFill>
              </a:rPr>
              <a:t>STEWARD</a:t>
            </a:r>
            <a:r>
              <a:rPr lang="en-US" sz="4400" dirty="0"/>
              <a:t> – </a:t>
            </a:r>
            <a:r>
              <a:rPr lang="en-US" sz="4400" dirty="0" smtClean="0"/>
              <a:t>The Move </a:t>
            </a:r>
            <a:r>
              <a:rPr lang="en-US" sz="4400" dirty="0"/>
              <a:t>of God</a:t>
            </a:r>
          </a:p>
        </p:txBody>
      </p:sp>
    </p:spTree>
    <p:extLst>
      <p:ext uri="{BB962C8B-B14F-4D97-AF65-F5344CB8AC3E}">
        <p14:creationId xmlns:p14="http://schemas.microsoft.com/office/powerpoint/2010/main" val="9812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A DAY OF GUT-WRENCHING</a:t>
            </a:r>
          </a:p>
          <a:p>
            <a:pPr algn="ctr"/>
            <a:r>
              <a:rPr lang="en-US" sz="3600" b="1" kern="0" dirty="0" smtClean="0">
                <a:solidFill>
                  <a:srgbClr val="FFFF00"/>
                </a:solidFill>
                <a:effectLst>
                  <a:outerShdw blurRad="38100" dist="38100" dir="2700000" algn="tl">
                    <a:srgbClr val="000000">
                      <a:alpha val="43137"/>
                    </a:srgbClr>
                  </a:outerShdw>
                </a:effectLst>
              </a:rPr>
              <a:t>AND BLESSING AND OPPORTUNITY</a:t>
            </a:r>
            <a:endParaRPr lang="en-US" sz="3600" b="1" kern="0" dirty="0">
              <a:solidFill>
                <a:srgbClr val="FFFF00"/>
              </a:solidFill>
              <a:effectLst>
                <a:outerShdw blurRad="38100" dist="38100" dir="2700000" algn="tl">
                  <a:srgbClr val="000000">
                    <a:alpha val="43137"/>
                  </a:srgbClr>
                </a:outerShdw>
              </a:effectLst>
            </a:endParaRPr>
          </a:p>
        </p:txBody>
      </p:sp>
      <p:sp>
        <p:nvSpPr>
          <p:cNvPr id="5" name="AutoShape 5" descr="Divine Appointment | God Arranges Divine Appointments For His Glory |  Vasantha Narayanswami | Malayali/Malayalee Christian - South Asian  Christians | South Asian Christia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24" t="30310" r="11897"/>
          <a:stretch/>
        </p:blipFill>
        <p:spPr bwMode="auto">
          <a:xfrm>
            <a:off x="460375" y="2209800"/>
            <a:ext cx="3679541" cy="2820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613882"/>
            <a:ext cx="6477000"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069"/>
          <a:stretch/>
        </p:blipFill>
        <p:spPr bwMode="auto">
          <a:xfrm>
            <a:off x="4800600" y="1828800"/>
            <a:ext cx="2667000" cy="480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810000"/>
            <a:ext cx="5107971" cy="283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89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werpoint-template">
  <a:themeElements>
    <a:clrScheme name="">
      <a:dk1>
        <a:srgbClr val="FFFFFF"/>
      </a:dk1>
      <a:lt1>
        <a:srgbClr val="FFFFFF"/>
      </a:lt1>
      <a:dk2>
        <a:srgbClr val="FFFFFF"/>
      </a:dk2>
      <a:lt2>
        <a:srgbClr val="5004CC"/>
      </a:lt2>
      <a:accent1>
        <a:srgbClr val="7E27C1"/>
      </a:accent1>
      <a:accent2>
        <a:srgbClr val="C63E96"/>
      </a:accent2>
      <a:accent3>
        <a:srgbClr val="FFFFFF"/>
      </a:accent3>
      <a:accent4>
        <a:srgbClr val="DADADA"/>
      </a:accent4>
      <a:accent5>
        <a:srgbClr val="C0ACDD"/>
      </a:accent5>
      <a:accent6>
        <a:srgbClr val="B33787"/>
      </a:accent6>
      <a:hlink>
        <a:srgbClr val="FFA110"/>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64214</TotalTime>
  <Words>1612</Words>
  <Application>Microsoft Office PowerPoint</Application>
  <PresentationFormat>On-screen Show (4:3)</PresentationFormat>
  <Paragraphs>124</Paragraphs>
  <Slides>28</Slides>
  <Notes>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powerpoint-template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Don Lamb</dc:creator>
  <cp:lastModifiedBy>LifeGate</cp:lastModifiedBy>
  <cp:revision>574</cp:revision>
  <dcterms:created xsi:type="dcterms:W3CDTF">2019-07-16T01:08:30Z</dcterms:created>
  <dcterms:modified xsi:type="dcterms:W3CDTF">2023-06-04T15:50:27Z</dcterms:modified>
</cp:coreProperties>
</file>