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512" r:id="rId3"/>
    <p:sldId id="513" r:id="rId4"/>
    <p:sldId id="510" r:id="rId5"/>
    <p:sldId id="507" r:id="rId6"/>
    <p:sldId id="508" r:id="rId7"/>
    <p:sldId id="511" r:id="rId8"/>
    <p:sldId id="509" r:id="rId9"/>
    <p:sldId id="504" r:id="rId10"/>
    <p:sldId id="505" r:id="rId11"/>
    <p:sldId id="502" r:id="rId12"/>
    <p:sldId id="498" r:id="rId13"/>
    <p:sldId id="514" r:id="rId14"/>
    <p:sldId id="506" r:id="rId15"/>
    <p:sldId id="485" r:id="rId16"/>
    <p:sldId id="490" r:id="rId17"/>
    <p:sldId id="489" r:id="rId18"/>
    <p:sldId id="482" r:id="rId19"/>
    <p:sldId id="515" r:id="rId20"/>
    <p:sldId id="472" r:id="rId21"/>
    <p:sldId id="480" r:id="rId22"/>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CCBA2"/>
    <a:srgbClr val="FDD8B9"/>
    <a:srgbClr val="B92D14"/>
    <a:srgbClr val="4D4D4D"/>
    <a:srgbClr val="DEDEDE"/>
    <a:srgbClr val="35759D"/>
    <a:srgbClr val="35B19D"/>
    <a:srgbClr val="20A6C6"/>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546" autoAdjust="0"/>
    <p:restoredTop sz="95636" autoAdjust="0"/>
  </p:normalViewPr>
  <p:slideViewPr>
    <p:cSldViewPr>
      <p:cViewPr>
        <p:scale>
          <a:sx n="70" d="100"/>
          <a:sy n="70" d="100"/>
        </p:scale>
        <p:origin x="-2730" y="-8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D12C09-144B-462C-BBCC-71782B1B2A17}" type="doc">
      <dgm:prSet loTypeId="urn:microsoft.com/office/officeart/2005/8/layout/vList2" loCatId="list" qsTypeId="urn:microsoft.com/office/officeart/2005/8/quickstyle/3d4" qsCatId="3D" csTypeId="urn:microsoft.com/office/officeart/2005/8/colors/accent1_4" csCatId="accent1" phldr="1"/>
      <dgm:spPr/>
      <dgm:t>
        <a:bodyPr/>
        <a:lstStyle/>
        <a:p>
          <a:endParaRPr lang="en-US"/>
        </a:p>
      </dgm:t>
    </dgm:pt>
    <dgm:pt modelId="{1A171E91-4573-462F-8BA1-80D143929D7F}">
      <dgm:prSet custT="1"/>
      <dgm:spPr/>
      <dgm:t>
        <a:bodyPr/>
        <a:lstStyle/>
        <a:p>
          <a:pPr algn="ctr" rtl="0"/>
          <a:r>
            <a:rPr lang="en-US" sz="4000" b="1" dirty="0" smtClean="0">
              <a:effectLst>
                <a:outerShdw blurRad="38100" dist="38100" dir="2700000" algn="tl">
                  <a:srgbClr val="000000">
                    <a:alpha val="43137"/>
                  </a:srgbClr>
                </a:outerShdw>
              </a:effectLst>
            </a:rPr>
            <a:t>For Our Time Of Crisis</a:t>
          </a:r>
          <a:endParaRPr lang="en-US" sz="4000" b="1" dirty="0">
            <a:effectLst>
              <a:outerShdw blurRad="38100" dist="38100" dir="2700000" algn="tl">
                <a:srgbClr val="000000">
                  <a:alpha val="43137"/>
                </a:srgbClr>
              </a:outerShdw>
            </a:effectLst>
          </a:endParaRPr>
        </a:p>
      </dgm:t>
    </dgm:pt>
    <dgm:pt modelId="{F06D5C67-FC5D-41EE-942B-5AE88A37DD24}" type="parTrans" cxnId="{374F72EF-B697-4846-9E87-261585FF34DC}">
      <dgm:prSet/>
      <dgm:spPr/>
      <dgm:t>
        <a:bodyPr/>
        <a:lstStyle/>
        <a:p>
          <a:endParaRPr lang="en-US" sz="1800" b="1">
            <a:solidFill>
              <a:srgbClr val="FF9933"/>
            </a:solidFill>
          </a:endParaRPr>
        </a:p>
      </dgm:t>
    </dgm:pt>
    <dgm:pt modelId="{754FAFBE-3E98-4867-9DF5-815A63E819CA}" type="sibTrans" cxnId="{374F72EF-B697-4846-9E87-261585FF34DC}">
      <dgm:prSet/>
      <dgm:spPr/>
      <dgm:t>
        <a:bodyPr/>
        <a:lstStyle/>
        <a:p>
          <a:endParaRPr lang="en-US" sz="1800" b="1">
            <a:solidFill>
              <a:srgbClr val="FF9933"/>
            </a:solidFill>
          </a:endParaRPr>
        </a:p>
      </dgm:t>
    </dgm:pt>
    <dgm:pt modelId="{A2FC727E-8135-452C-886B-2452434CF75F}" type="pres">
      <dgm:prSet presAssocID="{ABD12C09-144B-462C-BBCC-71782B1B2A17}" presName="linear" presStyleCnt="0">
        <dgm:presLayoutVars>
          <dgm:animLvl val="lvl"/>
          <dgm:resizeHandles val="exact"/>
        </dgm:presLayoutVars>
      </dgm:prSet>
      <dgm:spPr/>
      <dgm:t>
        <a:bodyPr/>
        <a:lstStyle/>
        <a:p>
          <a:endParaRPr lang="en-US"/>
        </a:p>
      </dgm:t>
    </dgm:pt>
    <dgm:pt modelId="{05043CC9-F5BD-4C11-9F84-5285E0E0975D}" type="pres">
      <dgm:prSet presAssocID="{1A171E91-4573-462F-8BA1-80D143929D7F}" presName="parentText" presStyleLbl="node1" presStyleIdx="0" presStyleCnt="1" custLinFactY="100000" custLinFactNeighborX="253" custLinFactNeighborY="100099">
        <dgm:presLayoutVars>
          <dgm:chMax val="0"/>
          <dgm:bulletEnabled val="1"/>
        </dgm:presLayoutVars>
      </dgm:prSet>
      <dgm:spPr/>
      <dgm:t>
        <a:bodyPr/>
        <a:lstStyle/>
        <a:p>
          <a:endParaRPr lang="en-US"/>
        </a:p>
      </dgm:t>
    </dgm:pt>
  </dgm:ptLst>
  <dgm:cxnLst>
    <dgm:cxn modelId="{2ACBFE29-7782-49B6-8AEA-42456AAC479D}" type="presOf" srcId="{1A171E91-4573-462F-8BA1-80D143929D7F}" destId="{05043CC9-F5BD-4C11-9F84-5285E0E0975D}" srcOrd="0" destOrd="0" presId="urn:microsoft.com/office/officeart/2005/8/layout/vList2"/>
    <dgm:cxn modelId="{4F0E5549-34B6-4A78-863F-552373697075}" type="presOf" srcId="{ABD12C09-144B-462C-BBCC-71782B1B2A17}" destId="{A2FC727E-8135-452C-886B-2452434CF75F}" srcOrd="0" destOrd="0" presId="urn:microsoft.com/office/officeart/2005/8/layout/vList2"/>
    <dgm:cxn modelId="{374F72EF-B697-4846-9E87-261585FF34DC}" srcId="{ABD12C09-144B-462C-BBCC-71782B1B2A17}" destId="{1A171E91-4573-462F-8BA1-80D143929D7F}" srcOrd="0" destOrd="0" parTransId="{F06D5C67-FC5D-41EE-942B-5AE88A37DD24}" sibTransId="{754FAFBE-3E98-4867-9DF5-815A63E819CA}"/>
    <dgm:cxn modelId="{AA6ABE61-14F1-416B-80F9-410204E5BDE3}" type="presParOf" srcId="{A2FC727E-8135-452C-886B-2452434CF75F}" destId="{05043CC9-F5BD-4C11-9F84-5285E0E0975D}" srcOrd="0" destOrd="0" presId="urn:microsoft.com/office/officeart/2005/8/layout/vList2"/>
  </dgm:cxnLst>
  <dgm:bg>
    <a:solidFill>
      <a:schemeClr val="accent1">
        <a:hueOff val="0"/>
        <a:satOff val="0"/>
        <a:lumOff val="0"/>
        <a:alpha val="75000"/>
      </a:schemeClr>
    </a:solidFill>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043CC9-F5BD-4C11-9F84-5285E0E0975D}">
      <dsp:nvSpPr>
        <dsp:cNvPr id="0" name=""/>
        <dsp:cNvSpPr/>
      </dsp:nvSpPr>
      <dsp:spPr>
        <a:xfrm>
          <a:off x="0" y="11"/>
          <a:ext cx="7315200" cy="609588"/>
        </a:xfrm>
        <a:prstGeom prst="roundRect">
          <a:avLst/>
        </a:prstGeom>
        <a:solidFill>
          <a:schemeClr val="accent1">
            <a:shade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4000" b="1" kern="1200" dirty="0" smtClean="0">
              <a:effectLst>
                <a:outerShdw blurRad="38100" dist="38100" dir="2700000" algn="tl">
                  <a:srgbClr val="000000">
                    <a:alpha val="43137"/>
                  </a:srgbClr>
                </a:outerShdw>
              </a:effectLst>
            </a:rPr>
            <a:t>For Our Time Of Crisis</a:t>
          </a:r>
          <a:endParaRPr lang="en-US" sz="4000" b="1" kern="1200" dirty="0">
            <a:effectLst>
              <a:outerShdw blurRad="38100" dist="38100" dir="2700000" algn="tl">
                <a:srgbClr val="000000">
                  <a:alpha val="43137"/>
                </a:srgbClr>
              </a:outerShdw>
            </a:effectLst>
          </a:endParaRPr>
        </a:p>
      </dsp:txBody>
      <dsp:txXfrm>
        <a:off x="29758" y="29769"/>
        <a:ext cx="7255684" cy="55007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en-US"/>
          </a:p>
        </p:txBody>
      </p:sp>
      <p:sp>
        <p:nvSpPr>
          <p:cNvPr id="819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en-US"/>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17B0B04-992D-429C-9899-1036119F3C58}" type="slidenum">
              <a:rPr lang="en-US" altLang="en-US"/>
              <a:pPr/>
              <a:t>‹#›</a:t>
            </a:fld>
            <a:endParaRPr lang="en-US" altLang="en-US"/>
          </a:p>
        </p:txBody>
      </p:sp>
    </p:spTree>
    <p:extLst>
      <p:ext uri="{BB962C8B-B14F-4D97-AF65-F5344CB8AC3E}">
        <p14:creationId xmlns:p14="http://schemas.microsoft.com/office/powerpoint/2010/main" val="340932624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C7A5E5-653B-4F68-BB4A-EB3733C49138}" type="slidenum">
              <a:rPr lang="en-US" altLang="en-US"/>
              <a:pPr/>
              <a:t>1</a:t>
            </a:fld>
            <a:endParaRPr lang="en-US" alt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7B0B04-992D-429C-9899-1036119F3C58}" type="slidenum">
              <a:rPr lang="en-US" altLang="en-US" smtClean="0"/>
              <a:pPr/>
              <a:t>7</a:t>
            </a:fld>
            <a:endParaRPr lang="en-US" altLang="en-US"/>
          </a:p>
        </p:txBody>
      </p:sp>
    </p:spTree>
    <p:extLst>
      <p:ext uri="{BB962C8B-B14F-4D97-AF65-F5344CB8AC3E}">
        <p14:creationId xmlns:p14="http://schemas.microsoft.com/office/powerpoint/2010/main" val="2270717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7B0B04-992D-429C-9899-1036119F3C58}" type="slidenum">
              <a:rPr lang="en-US" altLang="en-US" smtClean="0"/>
              <a:pPr/>
              <a:t>15</a:t>
            </a:fld>
            <a:endParaRPr lang="en-US" altLang="en-US"/>
          </a:p>
        </p:txBody>
      </p:sp>
    </p:spTree>
    <p:extLst>
      <p:ext uri="{BB962C8B-B14F-4D97-AF65-F5344CB8AC3E}">
        <p14:creationId xmlns:p14="http://schemas.microsoft.com/office/powerpoint/2010/main" val="2270717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5334000"/>
            <a:ext cx="7772400" cy="70485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algn="r">
              <a:defRPr sz="3600">
                <a:solidFill>
                  <a:schemeClr val="bg1"/>
                </a:solidFill>
              </a:defRPr>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990600" y="5867400"/>
            <a:ext cx="7772400" cy="53340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marL="0" indent="0" algn="r">
              <a:buFontTx/>
              <a:buNone/>
              <a:defRPr sz="2400">
                <a:solidFill>
                  <a:schemeClr val="bg1"/>
                </a:solidFill>
              </a:defRPr>
            </a:lvl1pPr>
          </a:lstStyle>
          <a:p>
            <a:pPr lvl="0"/>
            <a:r>
              <a:rPr lang="en-US" altLang="en-US"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18300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1417638"/>
            <a:ext cx="18288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417638"/>
            <a:ext cx="53340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42486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5900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03870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35021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67785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88663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1522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81410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84651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417638"/>
            <a:ext cx="73152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2438400"/>
            <a:ext cx="7315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jpeg"/><Relationship Id="rId7" Type="http://schemas.openxmlformats.org/officeDocument/2006/relationships/diagramLayout" Target="../diagrams/layout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Data" Target="../diagrams/data1.xml"/><Relationship Id="rId5" Type="http://schemas.openxmlformats.org/officeDocument/2006/relationships/image" Target="../media/image4.jpeg"/><Relationship Id="rId10" Type="http://schemas.microsoft.com/office/2007/relationships/diagramDrawing" Target="../diagrams/drawing1.xml"/><Relationship Id="rId4" Type="http://schemas.openxmlformats.org/officeDocument/2006/relationships/image" Target="../media/image3.jpeg"/><Relationship Id="rId9" Type="http://schemas.openxmlformats.org/officeDocument/2006/relationships/diagramColors" Target="../diagrams/colors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81000" y="5943600"/>
            <a:ext cx="8305800" cy="830997"/>
          </a:xfrm>
          <a:prstGeom prst="rect">
            <a:avLst/>
          </a:prstGeom>
          <a:noFill/>
        </p:spPr>
        <p:txBody>
          <a:bodyPr wrap="square" rtlCol="0">
            <a:spAutoFit/>
          </a:bodyPr>
          <a:lstStyle/>
          <a:p>
            <a:pPr algn="ctr"/>
            <a:r>
              <a:rPr lang="en-US" sz="4800" b="1" dirty="0" smtClean="0">
                <a:effectLst>
                  <a:outerShdw blurRad="38100" dist="38100" dir="2700000" algn="tl">
                    <a:srgbClr val="000000">
                      <a:alpha val="43137"/>
                    </a:srgbClr>
                  </a:outerShdw>
                </a:effectLst>
              </a:rPr>
              <a:t>Sunday, June 11th, 2023</a:t>
            </a:r>
          </a:p>
        </p:txBody>
      </p:sp>
      <p:sp>
        <p:nvSpPr>
          <p:cNvPr id="5" name="TextBox 4"/>
          <p:cNvSpPr txBox="1"/>
          <p:nvPr/>
        </p:nvSpPr>
        <p:spPr>
          <a:xfrm>
            <a:off x="152400" y="5174159"/>
            <a:ext cx="8610600" cy="923330"/>
          </a:xfrm>
          <a:prstGeom prst="rect">
            <a:avLst/>
          </a:prstGeom>
          <a:noFill/>
        </p:spPr>
        <p:txBody>
          <a:bodyPr wrap="square" rtlCol="0">
            <a:spAutoFit/>
          </a:bodyPr>
          <a:lstStyle/>
          <a:p>
            <a:pPr algn="ctr"/>
            <a:r>
              <a:rPr lang="en-US" sz="5400" b="1" dirty="0" smtClean="0">
                <a:effectLst>
                  <a:outerShdw blurRad="38100" dist="38100" dir="2700000" algn="tl">
                    <a:srgbClr val="000000">
                      <a:alpha val="43137"/>
                    </a:srgbClr>
                  </a:outerShdw>
                </a:effectLst>
              </a:rPr>
              <a:t>Sermon For LifeGate</a:t>
            </a:r>
            <a:endParaRPr lang="en-US" sz="5400" b="1" dirty="0">
              <a:effectLst>
                <a:outerShdw blurRad="38100" dist="38100" dir="2700000" algn="tl">
                  <a:srgbClr val="000000">
                    <a:alpha val="43137"/>
                  </a:srgbClr>
                </a:outerShdw>
              </a:effectLst>
            </a:endParaRPr>
          </a:p>
        </p:txBody>
      </p:sp>
      <p:pic>
        <p:nvPicPr>
          <p:cNvPr id="2050" name="Picture 2" descr="Bible Audiobook • The Words of Jesus | Scripture Music - YouTube"/>
          <p:cNvPicPr>
            <a:picLocks noChangeAspect="1" noChangeArrowheads="1"/>
          </p:cNvPicPr>
          <p:nvPr/>
        </p:nvPicPr>
        <p:blipFill rotWithShape="1">
          <a:blip r:embed="rId4">
            <a:extLst>
              <a:ext uri="{28A0092B-C50C-407E-A947-70E740481C1C}">
                <a14:useLocalDpi xmlns:a14="http://schemas.microsoft.com/office/drawing/2010/main" val="0"/>
              </a:ext>
            </a:extLst>
          </a:blip>
          <a:srcRect b="17592"/>
          <a:stretch/>
        </p:blipFill>
        <p:spPr bwMode="auto">
          <a:xfrm>
            <a:off x="800100" y="1143000"/>
            <a:ext cx="73152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ult Center Summer Series | Hult Center"/>
          <p:cNvPicPr>
            <a:picLocks noChangeAspect="1" noChangeArrowheads="1"/>
          </p:cNvPicPr>
          <p:nvPr/>
        </p:nvPicPr>
        <p:blipFill rotWithShape="1">
          <a:blip r:embed="rId5">
            <a:duotone>
              <a:prstClr val="black"/>
              <a:schemeClr val="accent1">
                <a:tint val="45000"/>
                <a:satMod val="400000"/>
              </a:schemeClr>
            </a:duotone>
            <a:extLst>
              <a:ext uri="{28A0092B-C50C-407E-A947-70E740481C1C}">
                <a14:useLocalDpi xmlns:a14="http://schemas.microsoft.com/office/drawing/2010/main" val="0"/>
              </a:ext>
            </a:extLst>
          </a:blip>
          <a:srcRect l="7111" t="56058" r="35555" b="19942"/>
          <a:stretch/>
        </p:blipFill>
        <p:spPr bwMode="auto">
          <a:xfrm>
            <a:off x="800100" y="271130"/>
            <a:ext cx="7315200" cy="87187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 5"/>
          <p:cNvGraphicFramePr/>
          <p:nvPr>
            <p:extLst>
              <p:ext uri="{D42A27DB-BD31-4B8C-83A1-F6EECF244321}">
                <p14:modId xmlns:p14="http://schemas.microsoft.com/office/powerpoint/2010/main" val="4202916540"/>
              </p:ext>
            </p:extLst>
          </p:nvPr>
        </p:nvGraphicFramePr>
        <p:xfrm>
          <a:off x="800100" y="3962400"/>
          <a:ext cx="7315200" cy="6096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80919" y="1981200"/>
            <a:ext cx="5029200" cy="2554545"/>
          </a:xfrm>
          <a:prstGeom prst="rect">
            <a:avLst/>
          </a:prstGeom>
        </p:spPr>
        <p:txBody>
          <a:bodyPr wrap="square">
            <a:spAutoFit/>
          </a:bodyPr>
          <a:lstStyle/>
          <a:p>
            <a:pPr algn="l"/>
            <a:r>
              <a:rPr lang="en-US" sz="2000" baseline="30000" dirty="0"/>
              <a:t>1 </a:t>
            </a:r>
            <a:r>
              <a:rPr lang="en-US" sz="2000" dirty="0"/>
              <a:t> After David had constructed buildings for himself in the City of David, he prepared a place for the ark of God and pitched a tent for it. </a:t>
            </a:r>
            <a:r>
              <a:rPr lang="en-US" sz="2000" baseline="30000" dirty="0"/>
              <a:t>2 </a:t>
            </a:r>
            <a:r>
              <a:rPr lang="en-US" sz="2000" dirty="0"/>
              <a:t> Then David said, "No one but the Levites may carry the ark of God, because the </a:t>
            </a:r>
            <a:r>
              <a:rPr lang="en-US" sz="2000" cap="small" dirty="0"/>
              <a:t>LORD</a:t>
            </a:r>
            <a:r>
              <a:rPr lang="en-US" sz="2000" dirty="0"/>
              <a:t> chose them to carry the ark of the </a:t>
            </a:r>
            <a:r>
              <a:rPr lang="en-US" sz="2000" cap="small" dirty="0"/>
              <a:t>LORD</a:t>
            </a:r>
            <a:r>
              <a:rPr lang="en-US" sz="2000" dirty="0"/>
              <a:t> and to minister before him forever." </a:t>
            </a:r>
            <a:r>
              <a:rPr lang="en-US" sz="2000" b="1" dirty="0"/>
              <a:t>1 Chronicles 15:1-2 (NIV) </a:t>
            </a:r>
            <a:endParaRPr lang="en-US" sz="2000" dirty="0"/>
          </a:p>
        </p:txBody>
      </p:sp>
      <p:pic>
        <p:nvPicPr>
          <p:cNvPr id="4098" name="Picture 2" descr="God's Mercy, Uzzah and the Ark | Sabbath School 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47800"/>
            <a:ext cx="2924175" cy="3810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200" y="95071"/>
            <a:ext cx="8915400" cy="1200329"/>
          </a:xfrm>
          <a:prstGeom prst="rect">
            <a:avLst/>
          </a:prstGeom>
          <a:solidFill>
            <a:schemeClr val="bg2">
              <a:lumMod val="40000"/>
              <a:lumOff val="60000"/>
              <a:alpha val="53000"/>
            </a:schemeClr>
          </a:solidFill>
        </p:spPr>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mn-lt"/>
              </a:rPr>
              <a:t>We Cannot Ad-Lib The Will of God</a:t>
            </a:r>
          </a:p>
          <a:p>
            <a:pPr algn="ctr"/>
            <a:r>
              <a:rPr lang="en-US" sz="3600" b="1" dirty="0" smtClean="0">
                <a:solidFill>
                  <a:srgbClr val="FFFF00"/>
                </a:solidFill>
                <a:effectLst>
                  <a:outerShdw blurRad="38100" dist="38100" dir="2700000" algn="tl">
                    <a:srgbClr val="000000">
                      <a:alpha val="43137"/>
                    </a:srgbClr>
                  </a:outerShdw>
                </a:effectLst>
                <a:latin typeface="+mn-lt"/>
              </a:rPr>
              <a:t>And Expect Things To Go Right </a:t>
            </a:r>
          </a:p>
        </p:txBody>
      </p:sp>
      <p:sp>
        <p:nvSpPr>
          <p:cNvPr id="5" name="Rectangle 4"/>
          <p:cNvSpPr/>
          <p:nvPr/>
        </p:nvSpPr>
        <p:spPr>
          <a:xfrm>
            <a:off x="182578" y="5410200"/>
            <a:ext cx="8839200" cy="1323439"/>
          </a:xfrm>
          <a:prstGeom prst="rect">
            <a:avLst/>
          </a:prstGeom>
        </p:spPr>
        <p:txBody>
          <a:bodyPr wrap="square">
            <a:spAutoFit/>
          </a:bodyPr>
          <a:lstStyle/>
          <a:p>
            <a:r>
              <a:rPr lang="en-US" sz="2000" baseline="30000" dirty="0"/>
              <a:t>9 </a:t>
            </a:r>
            <a:r>
              <a:rPr lang="en-US" sz="2000" dirty="0"/>
              <a:t> When they came to the threshing floor of </a:t>
            </a:r>
            <a:r>
              <a:rPr lang="en-US" sz="2000" dirty="0" err="1"/>
              <a:t>Kidon</a:t>
            </a:r>
            <a:r>
              <a:rPr lang="en-US" sz="2000" dirty="0"/>
              <a:t>, </a:t>
            </a:r>
            <a:r>
              <a:rPr lang="en-US" sz="2000" dirty="0" err="1"/>
              <a:t>Uzzah</a:t>
            </a:r>
            <a:r>
              <a:rPr lang="en-US" sz="2000" dirty="0"/>
              <a:t> reached out his hand to steady the ark, because the oxen stumbled. </a:t>
            </a:r>
            <a:r>
              <a:rPr lang="en-US" sz="2000" baseline="30000" dirty="0"/>
              <a:t>10 </a:t>
            </a:r>
            <a:r>
              <a:rPr lang="en-US" sz="2000" dirty="0"/>
              <a:t> The </a:t>
            </a:r>
            <a:r>
              <a:rPr lang="en-US" sz="2000" cap="small" dirty="0"/>
              <a:t>LORD</a:t>
            </a:r>
            <a:r>
              <a:rPr lang="en-US" sz="2000" dirty="0"/>
              <a:t>'s anger burned against </a:t>
            </a:r>
            <a:r>
              <a:rPr lang="en-US" sz="2000" dirty="0" err="1"/>
              <a:t>Uzzah</a:t>
            </a:r>
            <a:r>
              <a:rPr lang="en-US" sz="2000" dirty="0"/>
              <a:t>, and he struck him down because he had put his hand on the ark. So he died there before God. </a:t>
            </a:r>
            <a:r>
              <a:rPr lang="en-US" sz="2000" b="1" dirty="0"/>
              <a:t>1 Chronicles 13:9-10 (NIV) </a:t>
            </a:r>
            <a:endParaRPr lang="en-US" sz="2000" dirty="0"/>
          </a:p>
        </p:txBody>
      </p:sp>
    </p:spTree>
    <p:extLst>
      <p:ext uri="{BB962C8B-B14F-4D97-AF65-F5344CB8AC3E}">
        <p14:creationId xmlns:p14="http://schemas.microsoft.com/office/powerpoint/2010/main" val="700866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371600"/>
            <a:ext cx="8534400" cy="4154984"/>
          </a:xfrm>
          <a:prstGeom prst="rect">
            <a:avLst/>
          </a:prstGeom>
        </p:spPr>
        <p:txBody>
          <a:bodyPr wrap="square">
            <a:spAutoFit/>
          </a:bodyPr>
          <a:lstStyle/>
          <a:p>
            <a:pPr algn="l"/>
            <a:r>
              <a:rPr lang="en-US" dirty="0" smtClean="0"/>
              <a:t>"I </a:t>
            </a:r>
            <a:r>
              <a:rPr lang="en-US" dirty="0"/>
              <a:t>tell you the truth, this generation will certainly not pass away until all these things have happened. </a:t>
            </a:r>
            <a:r>
              <a:rPr lang="en-US" baseline="30000" dirty="0"/>
              <a:t>33 </a:t>
            </a:r>
            <a:r>
              <a:rPr lang="en-US" dirty="0"/>
              <a:t> Heaven and earth will pass away, but my words will never pass away. </a:t>
            </a:r>
            <a:r>
              <a:rPr lang="en-US" baseline="30000" dirty="0"/>
              <a:t>34 </a:t>
            </a:r>
            <a:r>
              <a:rPr lang="en-US" dirty="0"/>
              <a:t> </a:t>
            </a:r>
            <a:r>
              <a:rPr lang="en-US" b="1" dirty="0">
                <a:solidFill>
                  <a:srgbClr val="FFFF00"/>
                </a:solidFill>
              </a:rPr>
              <a:t>"Be careful, or your hearts will be weighed down with dissipation, drunkenness and the anxieties of life, and that day will close on you unexpectedly like a trap</a:t>
            </a:r>
            <a:r>
              <a:rPr lang="en-US" dirty="0"/>
              <a:t>. </a:t>
            </a:r>
            <a:r>
              <a:rPr lang="en-US" baseline="30000" dirty="0"/>
              <a:t>35 </a:t>
            </a:r>
            <a:r>
              <a:rPr lang="en-US" dirty="0"/>
              <a:t> For it will come upon all those who live on the face of the whole earth. </a:t>
            </a:r>
            <a:r>
              <a:rPr lang="en-US" baseline="30000" dirty="0"/>
              <a:t>36 </a:t>
            </a:r>
            <a:r>
              <a:rPr lang="en-US" dirty="0"/>
              <a:t> Be always on the watch, and pray that you may be able to escape </a:t>
            </a:r>
            <a:r>
              <a:rPr lang="en-US" dirty="0" smtClean="0"/>
              <a:t>(Flee) all </a:t>
            </a:r>
            <a:r>
              <a:rPr lang="en-US" dirty="0"/>
              <a:t>that is about to happen, and that you may be able to stand before the Son of Man." </a:t>
            </a:r>
            <a:r>
              <a:rPr lang="en-US" b="1" dirty="0"/>
              <a:t>Luke 21:32-36 (NIV) </a:t>
            </a:r>
            <a:endParaRPr lang="en-US" dirty="0"/>
          </a:p>
        </p:txBody>
      </p:sp>
      <p:sp>
        <p:nvSpPr>
          <p:cNvPr id="4" name="TextBox 3"/>
          <p:cNvSpPr txBox="1"/>
          <p:nvPr/>
        </p:nvSpPr>
        <p:spPr>
          <a:xfrm>
            <a:off x="76200" y="381000"/>
            <a:ext cx="8915400" cy="646331"/>
          </a:xfrm>
          <a:prstGeom prst="rect">
            <a:avLst/>
          </a:prstGeom>
          <a:solidFill>
            <a:schemeClr val="bg2">
              <a:lumMod val="40000"/>
              <a:lumOff val="60000"/>
              <a:alpha val="53000"/>
            </a:schemeClr>
          </a:solidFill>
        </p:spPr>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mn-lt"/>
              </a:rPr>
              <a:t>The Trajectory Of Our  Time Of Battle</a:t>
            </a:r>
            <a:endParaRPr lang="en-US" sz="3600" b="1" dirty="0">
              <a:solidFill>
                <a:srgbClr val="FFFF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833651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53650"/>
            <a:ext cx="8382000" cy="1384995"/>
          </a:xfrm>
          <a:prstGeom prst="rect">
            <a:avLst/>
          </a:prstGeom>
          <a:solidFill>
            <a:schemeClr val="bg2">
              <a:lumMod val="40000"/>
              <a:lumOff val="60000"/>
              <a:alpha val="72000"/>
            </a:schemeClr>
          </a:solidFill>
        </p:spPr>
        <p:txBody>
          <a:bodyPr wrap="square">
            <a:spAutoFit/>
          </a:bodyPr>
          <a:lstStyle/>
          <a:p>
            <a:pPr algn="ctr"/>
            <a:r>
              <a:rPr lang="en-US" sz="2800" b="1" dirty="0" smtClean="0">
                <a:solidFill>
                  <a:srgbClr val="FFFF00"/>
                </a:solidFill>
              </a:rPr>
              <a:t>The Fact That God Gets Everyone’s Attention Through Judgment Yet Promises To Heal Them  </a:t>
            </a:r>
          </a:p>
          <a:p>
            <a:pPr algn="ctr"/>
            <a:r>
              <a:rPr lang="en-US" sz="2800" b="1" dirty="0" smtClean="0">
                <a:solidFill>
                  <a:srgbClr val="FFFF00"/>
                </a:solidFill>
              </a:rPr>
              <a:t>Through the Holy Spirit and the Gospel </a:t>
            </a:r>
            <a:endParaRPr lang="en-US" sz="2800" dirty="0">
              <a:solidFill>
                <a:srgbClr val="FFFF00"/>
              </a:solidFill>
            </a:endParaRPr>
          </a:p>
        </p:txBody>
      </p:sp>
      <p:sp>
        <p:nvSpPr>
          <p:cNvPr id="2" name="Rectangle 1"/>
          <p:cNvSpPr/>
          <p:nvPr/>
        </p:nvSpPr>
        <p:spPr>
          <a:xfrm>
            <a:off x="381000" y="1828800"/>
            <a:ext cx="8305800" cy="4524315"/>
          </a:xfrm>
          <a:prstGeom prst="rect">
            <a:avLst/>
          </a:prstGeom>
        </p:spPr>
        <p:txBody>
          <a:bodyPr wrap="square">
            <a:spAutoFit/>
          </a:bodyPr>
          <a:lstStyle/>
          <a:p>
            <a:pPr algn="l"/>
            <a:r>
              <a:rPr lang="en-US" sz="3200" baseline="30000" dirty="0" smtClean="0"/>
              <a:t> </a:t>
            </a:r>
            <a:r>
              <a:rPr lang="en-US" sz="3200" dirty="0"/>
              <a:t> In the day of great slaughter, when the towers fall, streams of water will flow on every high mountain and every lofty hill. </a:t>
            </a:r>
            <a:r>
              <a:rPr lang="en-US" sz="3200" baseline="30000" dirty="0"/>
              <a:t>26 </a:t>
            </a:r>
            <a:r>
              <a:rPr lang="en-US" sz="3200" dirty="0"/>
              <a:t> The moon will shine like the sun, and the sunlight will be seven times brighter, like the light of seven full days, </a:t>
            </a:r>
            <a:r>
              <a:rPr lang="en-US" sz="3200" dirty="0">
                <a:solidFill>
                  <a:srgbClr val="FFFF00"/>
                </a:solidFill>
              </a:rPr>
              <a:t>when the </a:t>
            </a:r>
            <a:r>
              <a:rPr lang="en-US" sz="3200" cap="small" dirty="0">
                <a:solidFill>
                  <a:srgbClr val="FFFF00"/>
                </a:solidFill>
              </a:rPr>
              <a:t>LORD</a:t>
            </a:r>
            <a:r>
              <a:rPr lang="en-US" sz="3200" dirty="0">
                <a:solidFill>
                  <a:srgbClr val="FFFF00"/>
                </a:solidFill>
              </a:rPr>
              <a:t> binds up the bruises of </a:t>
            </a:r>
            <a:r>
              <a:rPr lang="en-US" sz="3200" dirty="0" smtClean="0">
                <a:solidFill>
                  <a:srgbClr val="FFFF00"/>
                </a:solidFill>
              </a:rPr>
              <a:t>His </a:t>
            </a:r>
            <a:r>
              <a:rPr lang="en-US" sz="3200" dirty="0">
                <a:solidFill>
                  <a:srgbClr val="FFFF00"/>
                </a:solidFill>
              </a:rPr>
              <a:t>people and heals the wounds </a:t>
            </a:r>
            <a:r>
              <a:rPr lang="en-US" sz="3200" dirty="0" smtClean="0">
                <a:solidFill>
                  <a:srgbClr val="FFFF00"/>
                </a:solidFill>
              </a:rPr>
              <a:t>He </a:t>
            </a:r>
            <a:r>
              <a:rPr lang="en-US" sz="3200" dirty="0">
                <a:solidFill>
                  <a:srgbClr val="FFFF00"/>
                </a:solidFill>
              </a:rPr>
              <a:t>inflicted</a:t>
            </a:r>
            <a:r>
              <a:rPr lang="en-US" sz="3200" dirty="0"/>
              <a:t>. </a:t>
            </a:r>
            <a:r>
              <a:rPr lang="en-US" sz="3200" b="1" dirty="0"/>
              <a:t>Isaiah 30:25-26 (NIV) </a:t>
            </a:r>
            <a:endParaRPr lang="en-US" sz="3200" dirty="0"/>
          </a:p>
        </p:txBody>
      </p:sp>
    </p:spTree>
    <p:extLst>
      <p:ext uri="{BB962C8B-B14F-4D97-AF65-F5344CB8AC3E}">
        <p14:creationId xmlns:p14="http://schemas.microsoft.com/office/powerpoint/2010/main" val="2038182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147935"/>
            <a:ext cx="8153400" cy="830997"/>
          </a:xfrm>
          <a:prstGeom prst="rect">
            <a:avLst/>
          </a:prstGeom>
          <a:solidFill>
            <a:schemeClr val="bg2">
              <a:lumMod val="40000"/>
              <a:lumOff val="60000"/>
              <a:alpha val="41000"/>
            </a:schemeClr>
          </a:solidFill>
        </p:spPr>
        <p:txBody>
          <a:bodyPr wrap="square">
            <a:spAutoFit/>
          </a:bodyPr>
          <a:lstStyle/>
          <a:p>
            <a:pPr algn="ctr"/>
            <a:r>
              <a:rPr lang="en-US" sz="4800" b="1" dirty="0" smtClean="0">
                <a:solidFill>
                  <a:srgbClr val="FFFF00"/>
                </a:solidFill>
                <a:effectLst>
                  <a:outerShdw blurRad="38100" dist="38100" dir="2700000" algn="tl">
                    <a:srgbClr val="000000">
                      <a:alpha val="43137"/>
                    </a:srgbClr>
                  </a:outerShdw>
                </a:effectLst>
              </a:rPr>
              <a:t>You Are Salt and Light </a:t>
            </a:r>
            <a:endParaRPr lang="en-US" sz="4800"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228600" y="1447800"/>
            <a:ext cx="8839200" cy="3416320"/>
          </a:xfrm>
          <a:prstGeom prst="rect">
            <a:avLst/>
          </a:prstGeom>
        </p:spPr>
        <p:txBody>
          <a:bodyPr wrap="square">
            <a:spAutoFit/>
          </a:bodyPr>
          <a:lstStyle/>
          <a:p>
            <a:pPr algn="l"/>
            <a:r>
              <a:rPr lang="en-US" dirty="0" smtClean="0"/>
              <a:t>"You </a:t>
            </a:r>
            <a:r>
              <a:rPr lang="en-US" dirty="0"/>
              <a:t>are the salt of the earth. But if the salt loses its saltiness, how can it be made salty again? It is no longer good for anything, except to be thrown out and trampled by men. 14  "You are the light of the world. A city on a hill cannot be hidden. 15  Neither do people light a lamp and put it under a bowl. Instead they put it on its stand, and it gives light to everyone in the house. 16  </a:t>
            </a:r>
            <a:r>
              <a:rPr lang="en-US" b="1" dirty="0">
                <a:solidFill>
                  <a:srgbClr val="FFFF00"/>
                </a:solidFill>
              </a:rPr>
              <a:t>In the same way, let your light shine before men, that they may see your good deeds and praise your Father in heaven.</a:t>
            </a:r>
            <a:r>
              <a:rPr lang="en-US" dirty="0"/>
              <a:t> Matthew 5:13-16 (NIV) </a:t>
            </a:r>
          </a:p>
        </p:txBody>
      </p:sp>
      <p:sp>
        <p:nvSpPr>
          <p:cNvPr id="2" name="Rectangle 1"/>
          <p:cNvSpPr/>
          <p:nvPr/>
        </p:nvSpPr>
        <p:spPr>
          <a:xfrm>
            <a:off x="381000" y="5105400"/>
            <a:ext cx="8382000" cy="1631216"/>
          </a:xfrm>
          <a:prstGeom prst="rect">
            <a:avLst/>
          </a:prstGeom>
        </p:spPr>
        <p:txBody>
          <a:bodyPr wrap="square">
            <a:spAutoFit/>
          </a:bodyPr>
          <a:lstStyle/>
          <a:p>
            <a:pPr algn="l"/>
            <a:r>
              <a:rPr lang="en-US" sz="2000" dirty="0" smtClean="0"/>
              <a:t>Dear </a:t>
            </a:r>
            <a:r>
              <a:rPr lang="en-US" sz="2000" dirty="0"/>
              <a:t>friends, I urge you, as aliens and strangers in the world, to abstain from sinful desires, which war against your soul. </a:t>
            </a:r>
            <a:r>
              <a:rPr lang="en-US" sz="2000" baseline="30000" dirty="0"/>
              <a:t>12 </a:t>
            </a:r>
            <a:r>
              <a:rPr lang="en-US" sz="2000" dirty="0"/>
              <a:t> Live such good lives among the pagans that, though they accuse you of doing wrong, they may see your good deeds and glorify God on the day he visits us. </a:t>
            </a:r>
            <a:r>
              <a:rPr lang="en-US" sz="2000" b="1" dirty="0"/>
              <a:t>1 Peter 2:11-12 (NIV) </a:t>
            </a:r>
            <a:endParaRPr lang="en-US" sz="2000" dirty="0"/>
          </a:p>
        </p:txBody>
      </p:sp>
    </p:spTree>
    <p:extLst>
      <p:ext uri="{BB962C8B-B14F-4D97-AF65-F5344CB8AC3E}">
        <p14:creationId xmlns:p14="http://schemas.microsoft.com/office/powerpoint/2010/main" val="2964521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47935"/>
            <a:ext cx="8153400" cy="1323439"/>
          </a:xfrm>
          <a:prstGeom prst="rect">
            <a:avLst/>
          </a:prstGeom>
          <a:solidFill>
            <a:schemeClr val="bg2">
              <a:lumMod val="40000"/>
              <a:lumOff val="60000"/>
              <a:alpha val="41000"/>
            </a:schemeClr>
          </a:solidFill>
        </p:spPr>
        <p:txBody>
          <a:bodyPr wrap="square">
            <a:spAutoFit/>
          </a:bodyPr>
          <a:lstStyle/>
          <a:p>
            <a:pPr algn="ctr"/>
            <a:r>
              <a:rPr lang="en-US" sz="4000" b="1" dirty="0" smtClean="0">
                <a:solidFill>
                  <a:srgbClr val="FFFF00"/>
                </a:solidFill>
                <a:effectLst>
                  <a:outerShdw blurRad="38100" dist="38100" dir="2700000" algn="tl">
                    <a:srgbClr val="000000">
                      <a:alpha val="43137"/>
                    </a:srgbClr>
                  </a:outerShdw>
                </a:effectLst>
              </a:rPr>
              <a:t>The Spirit of This Age</a:t>
            </a:r>
          </a:p>
          <a:p>
            <a:pPr algn="ctr"/>
            <a:r>
              <a:rPr lang="en-US" sz="4000" b="1" dirty="0" smtClean="0">
                <a:solidFill>
                  <a:srgbClr val="FFFF00"/>
                </a:solidFill>
                <a:effectLst>
                  <a:outerShdw blurRad="38100" dist="38100" dir="2700000" algn="tl">
                    <a:srgbClr val="000000">
                      <a:alpha val="43137"/>
                    </a:srgbClr>
                  </a:outerShdw>
                </a:effectLst>
              </a:rPr>
              <a:t>Will Try To Snuff You Out </a:t>
            </a:r>
            <a:endParaRPr lang="en-US" sz="4000" dirty="0">
              <a:solidFill>
                <a:srgbClr val="FFFF00"/>
              </a:solidFill>
              <a:effectLst>
                <a:outerShdw blurRad="38100" dist="38100" dir="2700000" algn="tl">
                  <a:srgbClr val="000000">
                    <a:alpha val="43137"/>
                  </a:srgbClr>
                </a:outerShdw>
              </a:effectLst>
            </a:endParaRPr>
          </a:p>
        </p:txBody>
      </p:sp>
      <p:sp>
        <p:nvSpPr>
          <p:cNvPr id="5" name="Rectangle 4"/>
          <p:cNvSpPr/>
          <p:nvPr/>
        </p:nvSpPr>
        <p:spPr>
          <a:xfrm>
            <a:off x="152400" y="1600200"/>
            <a:ext cx="8763000" cy="5170646"/>
          </a:xfrm>
          <a:prstGeom prst="rect">
            <a:avLst/>
          </a:prstGeom>
        </p:spPr>
        <p:txBody>
          <a:bodyPr wrap="square">
            <a:spAutoFit/>
          </a:bodyPr>
          <a:lstStyle/>
          <a:p>
            <a:pPr algn="l"/>
            <a:r>
              <a:rPr lang="en-US" sz="2200" dirty="0" smtClean="0"/>
              <a:t>You </a:t>
            </a:r>
            <a:r>
              <a:rPr lang="en-US" sz="2200" dirty="0"/>
              <a:t>have profaned me among my people for a few handfuls of barley and scraps of bread. By lying to my people, who listen to lies, you have killed those who should not have died and have spared those who should not live. </a:t>
            </a:r>
            <a:r>
              <a:rPr lang="en-US" sz="2200" baseline="30000" dirty="0"/>
              <a:t>20 </a:t>
            </a:r>
            <a:r>
              <a:rPr lang="en-US" sz="2200" dirty="0"/>
              <a:t> "'Therefore this is what the Sovereign </a:t>
            </a:r>
            <a:r>
              <a:rPr lang="en-US" sz="2200" cap="small" dirty="0"/>
              <a:t>LORD</a:t>
            </a:r>
            <a:r>
              <a:rPr lang="en-US" sz="2200" dirty="0"/>
              <a:t> says: I am against your magic charms with which you ensnare people like birds and I will tear them from your arms; I will set free the people that you ensnare like birds. </a:t>
            </a:r>
            <a:r>
              <a:rPr lang="en-US" sz="2200" baseline="30000" dirty="0"/>
              <a:t>21 </a:t>
            </a:r>
            <a:r>
              <a:rPr lang="en-US" sz="2200" dirty="0"/>
              <a:t> </a:t>
            </a:r>
            <a:r>
              <a:rPr lang="en-US" sz="2200" b="1" dirty="0">
                <a:solidFill>
                  <a:srgbClr val="FFFF00"/>
                </a:solidFill>
              </a:rPr>
              <a:t>I will tear off your veils and save my people from your hands, and they will no longer fall prey to your power. </a:t>
            </a:r>
            <a:r>
              <a:rPr lang="en-US" sz="2200" dirty="0"/>
              <a:t>Then you will know that I am the </a:t>
            </a:r>
            <a:r>
              <a:rPr lang="en-US" sz="2200" cap="small" dirty="0"/>
              <a:t>LORD</a:t>
            </a:r>
            <a:r>
              <a:rPr lang="en-US" sz="2200" dirty="0"/>
              <a:t>. </a:t>
            </a:r>
            <a:r>
              <a:rPr lang="en-US" sz="2200" baseline="30000" dirty="0"/>
              <a:t>22 </a:t>
            </a:r>
            <a:r>
              <a:rPr lang="en-US" sz="2200" dirty="0"/>
              <a:t> </a:t>
            </a:r>
            <a:r>
              <a:rPr lang="en-US" sz="2200" b="1" dirty="0">
                <a:solidFill>
                  <a:srgbClr val="FFFF00"/>
                </a:solidFill>
              </a:rPr>
              <a:t>Because you disheartened the righteous with your lies, when I had brought them no grief, and because you encouraged the wicked not to turn from their evil ways and so save their lives, </a:t>
            </a:r>
            <a:r>
              <a:rPr lang="en-US" sz="2200" b="1" baseline="30000" dirty="0">
                <a:solidFill>
                  <a:srgbClr val="FFFF00"/>
                </a:solidFill>
              </a:rPr>
              <a:t>23 </a:t>
            </a:r>
            <a:r>
              <a:rPr lang="en-US" sz="2200" b="1" dirty="0">
                <a:solidFill>
                  <a:srgbClr val="FFFF00"/>
                </a:solidFill>
              </a:rPr>
              <a:t> therefore you will no longer see false visions or practice divination. I will save my people from your hands</a:t>
            </a:r>
            <a:r>
              <a:rPr lang="en-US" sz="2200" dirty="0"/>
              <a:t>. And then you will know that I am the </a:t>
            </a:r>
            <a:r>
              <a:rPr lang="en-US" sz="2200" cap="small" dirty="0"/>
              <a:t>LORD</a:t>
            </a:r>
            <a:r>
              <a:rPr lang="en-US" sz="2200" dirty="0"/>
              <a:t>.'" </a:t>
            </a:r>
            <a:r>
              <a:rPr lang="en-US" sz="2200" b="1" dirty="0"/>
              <a:t>Ezekiel 13:19-23 (NIV) </a:t>
            </a:r>
            <a:endParaRPr lang="en-US" sz="2200" dirty="0"/>
          </a:p>
        </p:txBody>
      </p:sp>
    </p:spTree>
    <p:extLst>
      <p:ext uri="{BB962C8B-B14F-4D97-AF65-F5344CB8AC3E}">
        <p14:creationId xmlns:p14="http://schemas.microsoft.com/office/powerpoint/2010/main" val="29255730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228600" y="152400"/>
            <a:ext cx="86106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3200" b="1" kern="0" dirty="0" smtClean="0">
                <a:solidFill>
                  <a:srgbClr val="FFFF00"/>
                </a:solidFill>
                <a:effectLst>
                  <a:outerShdw blurRad="38100" dist="38100" dir="2700000" algn="tl">
                    <a:srgbClr val="000000">
                      <a:alpha val="43137"/>
                    </a:srgbClr>
                  </a:outerShdw>
                </a:effectLst>
              </a:rPr>
              <a:t>But It Must be Matched With The Glorious Revelation That Jesus Is Still Working </a:t>
            </a:r>
            <a:endParaRPr lang="en-US" sz="3200" b="1" kern="0" dirty="0">
              <a:solidFill>
                <a:srgbClr val="FFFF00"/>
              </a:solidFill>
              <a:effectLst>
                <a:outerShdw blurRad="38100" dist="38100" dir="2700000" algn="tl">
                  <a:srgbClr val="000000">
                    <a:alpha val="43137"/>
                  </a:srgbClr>
                </a:outerShdw>
              </a:effectLst>
            </a:endParaRPr>
          </a:p>
        </p:txBody>
      </p:sp>
      <p:sp>
        <p:nvSpPr>
          <p:cNvPr id="2" name="Rectangle 1"/>
          <p:cNvSpPr/>
          <p:nvPr/>
        </p:nvSpPr>
        <p:spPr>
          <a:xfrm>
            <a:off x="228600" y="1752600"/>
            <a:ext cx="8610600" cy="3416320"/>
          </a:xfrm>
          <a:prstGeom prst="rect">
            <a:avLst/>
          </a:prstGeom>
        </p:spPr>
        <p:txBody>
          <a:bodyPr wrap="square">
            <a:spAutoFit/>
          </a:bodyPr>
          <a:lstStyle/>
          <a:p>
            <a:pPr algn="l"/>
            <a:r>
              <a:rPr lang="en-US" dirty="0" smtClean="0"/>
              <a:t>Keep </a:t>
            </a:r>
            <a:r>
              <a:rPr lang="en-US" dirty="0"/>
              <a:t>your lives free from the love of money and be content with what you have, because God has said, </a:t>
            </a:r>
            <a:r>
              <a:rPr lang="en-US" b="1" dirty="0">
                <a:solidFill>
                  <a:srgbClr val="FFFF00"/>
                </a:solidFill>
              </a:rPr>
              <a:t>"Never will I leave you; never will I forsake you." </a:t>
            </a:r>
            <a:r>
              <a:rPr lang="en-US" b="1" baseline="30000" dirty="0">
                <a:solidFill>
                  <a:srgbClr val="FFFF00"/>
                </a:solidFill>
              </a:rPr>
              <a:t>6 </a:t>
            </a:r>
            <a:r>
              <a:rPr lang="en-US" b="1" dirty="0">
                <a:solidFill>
                  <a:srgbClr val="FFFF00"/>
                </a:solidFill>
              </a:rPr>
              <a:t> So we say with confidence, "The Lord is my </a:t>
            </a:r>
            <a:r>
              <a:rPr lang="en-US" b="1" dirty="0" smtClean="0">
                <a:solidFill>
                  <a:srgbClr val="FFFF00"/>
                </a:solidFill>
              </a:rPr>
              <a:t>Helper</a:t>
            </a:r>
            <a:r>
              <a:rPr lang="en-US" b="1" dirty="0">
                <a:solidFill>
                  <a:srgbClr val="FFFF00"/>
                </a:solidFill>
              </a:rPr>
              <a:t>; I will not be afraid. What can man do to me?" </a:t>
            </a:r>
            <a:r>
              <a:rPr lang="en-US" b="1" baseline="30000" dirty="0">
                <a:solidFill>
                  <a:srgbClr val="FFFF00"/>
                </a:solidFill>
              </a:rPr>
              <a:t>7 </a:t>
            </a:r>
            <a:r>
              <a:rPr lang="en-US" b="1" dirty="0">
                <a:solidFill>
                  <a:srgbClr val="FFFF00"/>
                </a:solidFill>
              </a:rPr>
              <a:t> Remember your leaders, who spoke the </a:t>
            </a:r>
            <a:r>
              <a:rPr lang="en-US" b="1" dirty="0" smtClean="0">
                <a:solidFill>
                  <a:srgbClr val="FFFF00"/>
                </a:solidFill>
              </a:rPr>
              <a:t>Word </a:t>
            </a:r>
            <a:r>
              <a:rPr lang="en-US" b="1" dirty="0">
                <a:solidFill>
                  <a:srgbClr val="FFFF00"/>
                </a:solidFill>
              </a:rPr>
              <a:t>of God to you. Consider the outcome of their way of life and imitate their faith. </a:t>
            </a:r>
            <a:r>
              <a:rPr lang="en-US" b="1" baseline="30000" dirty="0">
                <a:solidFill>
                  <a:srgbClr val="FFFF00"/>
                </a:solidFill>
              </a:rPr>
              <a:t>8 </a:t>
            </a:r>
            <a:r>
              <a:rPr lang="en-US" b="1" dirty="0">
                <a:solidFill>
                  <a:srgbClr val="FFFF00"/>
                </a:solidFill>
              </a:rPr>
              <a:t> Jesus Christ is the same </a:t>
            </a:r>
            <a:r>
              <a:rPr lang="en-US" b="1" dirty="0" smtClean="0">
                <a:solidFill>
                  <a:srgbClr val="FFFF00"/>
                </a:solidFill>
              </a:rPr>
              <a:t>yesterday, </a:t>
            </a:r>
            <a:r>
              <a:rPr lang="en-US" b="1" dirty="0">
                <a:solidFill>
                  <a:srgbClr val="FFFF00"/>
                </a:solidFill>
              </a:rPr>
              <a:t>and </a:t>
            </a:r>
            <a:r>
              <a:rPr lang="en-US" b="1" dirty="0" smtClean="0">
                <a:solidFill>
                  <a:srgbClr val="FFFF00"/>
                </a:solidFill>
              </a:rPr>
              <a:t>today, </a:t>
            </a:r>
            <a:r>
              <a:rPr lang="en-US" b="1" dirty="0">
                <a:solidFill>
                  <a:srgbClr val="FFFF00"/>
                </a:solidFill>
              </a:rPr>
              <a:t>and forever</a:t>
            </a:r>
            <a:r>
              <a:rPr lang="en-US" dirty="0"/>
              <a:t>. </a:t>
            </a:r>
            <a:endParaRPr lang="en-US" dirty="0" smtClean="0"/>
          </a:p>
          <a:p>
            <a:pPr algn="l"/>
            <a:r>
              <a:rPr lang="en-US" b="1" dirty="0" smtClean="0"/>
              <a:t>Hebrews </a:t>
            </a:r>
            <a:r>
              <a:rPr lang="en-US" b="1" dirty="0"/>
              <a:t>13:5-10 (NIV) </a:t>
            </a:r>
            <a:endParaRPr lang="en-US" dirty="0"/>
          </a:p>
        </p:txBody>
      </p:sp>
    </p:spTree>
    <p:extLst>
      <p:ext uri="{BB962C8B-B14F-4D97-AF65-F5344CB8AC3E}">
        <p14:creationId xmlns:p14="http://schemas.microsoft.com/office/powerpoint/2010/main" val="38635829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228600" y="152400"/>
            <a:ext cx="86106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4000" b="1" kern="0" dirty="0" smtClean="0">
                <a:solidFill>
                  <a:srgbClr val="FFFF00"/>
                </a:solidFill>
                <a:effectLst>
                  <a:outerShdw blurRad="38100" dist="38100" dir="2700000" algn="tl">
                    <a:srgbClr val="000000">
                      <a:alpha val="43137"/>
                    </a:srgbClr>
                  </a:outerShdw>
                </a:effectLst>
              </a:rPr>
              <a:t>Jesus And The Rules Of Man </a:t>
            </a:r>
          </a:p>
          <a:p>
            <a:pPr algn="ctr"/>
            <a:r>
              <a:rPr lang="en-US" sz="4000" b="1" kern="0" dirty="0" smtClean="0">
                <a:solidFill>
                  <a:srgbClr val="FFFF00"/>
                </a:solidFill>
                <a:effectLst>
                  <a:outerShdw blurRad="38100" dist="38100" dir="2700000" algn="tl">
                    <a:srgbClr val="000000">
                      <a:alpha val="43137"/>
                    </a:srgbClr>
                  </a:outerShdw>
                </a:effectLst>
              </a:rPr>
              <a:t>And The Hopeless Man </a:t>
            </a:r>
            <a:endParaRPr lang="en-US" sz="4000" b="1" kern="0" dirty="0">
              <a:solidFill>
                <a:srgbClr val="FFFF00"/>
              </a:solidFill>
              <a:effectLst>
                <a:outerShdw blurRad="38100" dist="38100" dir="2700000" algn="tl">
                  <a:srgbClr val="000000">
                    <a:alpha val="43137"/>
                  </a:srgbClr>
                </a:outerShdw>
              </a:effectLst>
            </a:endParaRPr>
          </a:p>
        </p:txBody>
      </p:sp>
      <p:pic>
        <p:nvPicPr>
          <p:cNvPr id="2050" name="Picture 2" descr="Half-Healing at the Pool of Bethes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746471"/>
            <a:ext cx="3429000" cy="266319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8600" y="1502688"/>
            <a:ext cx="4572000" cy="5355312"/>
          </a:xfrm>
          <a:prstGeom prst="rect">
            <a:avLst/>
          </a:prstGeom>
        </p:spPr>
        <p:txBody>
          <a:bodyPr>
            <a:spAutoFit/>
          </a:bodyPr>
          <a:lstStyle/>
          <a:p>
            <a:pPr algn="l"/>
            <a:r>
              <a:rPr lang="en-US" sz="1800" baseline="30000" dirty="0"/>
              <a:t>5 </a:t>
            </a:r>
            <a:r>
              <a:rPr lang="en-US" sz="1800" dirty="0"/>
              <a:t> One who was there had been an invalid for thirty-eight years. </a:t>
            </a:r>
            <a:r>
              <a:rPr lang="en-US" sz="1800" baseline="30000" dirty="0"/>
              <a:t>6 </a:t>
            </a:r>
            <a:r>
              <a:rPr lang="en-US" sz="1800" dirty="0"/>
              <a:t> When Jesus saw him lying there and learned that he had been in this condition for a long time, he asked him, </a:t>
            </a:r>
            <a:r>
              <a:rPr lang="en-US" sz="1800" b="1" dirty="0">
                <a:solidFill>
                  <a:srgbClr val="FFFF00"/>
                </a:solidFill>
              </a:rPr>
              <a:t>"Do you want to get well?" </a:t>
            </a:r>
            <a:r>
              <a:rPr lang="en-US" sz="1800" baseline="30000" dirty="0"/>
              <a:t>7 </a:t>
            </a:r>
            <a:r>
              <a:rPr lang="en-US" sz="1800" dirty="0"/>
              <a:t> "Sir," the invalid replied, "I have no one to help me into the pool when the water is stirred. While I am trying to get in, someone else goes down ahead of me." </a:t>
            </a:r>
            <a:r>
              <a:rPr lang="en-US" sz="1800" baseline="30000" dirty="0"/>
              <a:t>8 </a:t>
            </a:r>
            <a:r>
              <a:rPr lang="en-US" sz="1800" dirty="0"/>
              <a:t> Then Jesus said to him, "Get up! Pick up your mat and walk." </a:t>
            </a:r>
            <a:r>
              <a:rPr lang="en-US" sz="1800" baseline="30000" dirty="0"/>
              <a:t>9 </a:t>
            </a:r>
            <a:r>
              <a:rPr lang="en-US" sz="1800" dirty="0"/>
              <a:t> At once the man was cured; he picked up his mat and walked. The day on which this took place was a Sabbath, </a:t>
            </a:r>
            <a:r>
              <a:rPr lang="en-US" sz="1800" baseline="30000" dirty="0"/>
              <a:t>10 </a:t>
            </a:r>
            <a:r>
              <a:rPr lang="en-US" sz="1800" dirty="0"/>
              <a:t> and so the Jews said to the man who had been healed, "It is the Sabbath; the law forbids you to carry your mat." </a:t>
            </a:r>
            <a:r>
              <a:rPr lang="en-US" sz="1800" baseline="30000" dirty="0"/>
              <a:t>11 </a:t>
            </a:r>
            <a:r>
              <a:rPr lang="en-US" sz="1800" dirty="0"/>
              <a:t> But he replied, "The man who made me well said to me, 'Pick up your mat and walk.'" </a:t>
            </a:r>
            <a:r>
              <a:rPr lang="en-US" sz="1800" b="1" dirty="0"/>
              <a:t>John 5:5-11 (NIV) </a:t>
            </a:r>
            <a:endParaRPr lang="en-US" sz="1800" dirty="0"/>
          </a:p>
        </p:txBody>
      </p:sp>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92" t="29071" r="36822" b="16761"/>
          <a:stretch/>
        </p:blipFill>
        <p:spPr bwMode="auto">
          <a:xfrm>
            <a:off x="5181601" y="4409663"/>
            <a:ext cx="3429000" cy="2138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19825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228600" y="152400"/>
            <a:ext cx="86106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b="1" kern="0" dirty="0" smtClean="0">
                <a:solidFill>
                  <a:srgbClr val="FFFF00"/>
                </a:solidFill>
                <a:effectLst>
                  <a:outerShdw blurRad="38100" dist="38100" dir="2700000" algn="tl">
                    <a:srgbClr val="000000">
                      <a:alpha val="43137"/>
                    </a:srgbClr>
                  </a:outerShdw>
                </a:effectLst>
              </a:rPr>
              <a:t>Jesus And The Father </a:t>
            </a:r>
          </a:p>
          <a:p>
            <a:pPr algn="ctr"/>
            <a:r>
              <a:rPr lang="en-US" b="1" kern="0" dirty="0" smtClean="0">
                <a:solidFill>
                  <a:srgbClr val="FFFF00"/>
                </a:solidFill>
                <a:effectLst>
                  <a:outerShdw blurRad="38100" dist="38100" dir="2700000" algn="tl">
                    <a:srgbClr val="000000">
                      <a:alpha val="43137"/>
                    </a:srgbClr>
                  </a:outerShdw>
                </a:effectLst>
              </a:rPr>
              <a:t>Are Always Working</a:t>
            </a:r>
            <a:endParaRPr lang="en-US" b="1" kern="0" dirty="0">
              <a:solidFill>
                <a:srgbClr val="FFFF00"/>
              </a:solidFill>
              <a:effectLst>
                <a:outerShdw blurRad="38100" dist="38100" dir="2700000" algn="tl">
                  <a:srgbClr val="000000">
                    <a:alpha val="43137"/>
                  </a:srgbClr>
                </a:outerShdw>
              </a:effectLst>
            </a:endParaRPr>
          </a:p>
        </p:txBody>
      </p:sp>
      <p:sp>
        <p:nvSpPr>
          <p:cNvPr id="2" name="Rectangle 1"/>
          <p:cNvSpPr/>
          <p:nvPr/>
        </p:nvSpPr>
        <p:spPr>
          <a:xfrm>
            <a:off x="76200" y="1600200"/>
            <a:ext cx="8938034" cy="4154984"/>
          </a:xfrm>
          <a:prstGeom prst="rect">
            <a:avLst/>
          </a:prstGeom>
        </p:spPr>
        <p:txBody>
          <a:bodyPr wrap="square">
            <a:spAutoFit/>
          </a:bodyPr>
          <a:lstStyle/>
          <a:p>
            <a:pPr algn="l"/>
            <a:r>
              <a:rPr lang="en-US" dirty="0" smtClean="0"/>
              <a:t>So</a:t>
            </a:r>
            <a:r>
              <a:rPr lang="en-US" dirty="0"/>
              <a:t>, because Jesus was doing these things on the Sabbath, the Jews persecuted him. </a:t>
            </a:r>
            <a:r>
              <a:rPr lang="en-US" baseline="30000" dirty="0"/>
              <a:t>17 </a:t>
            </a:r>
            <a:r>
              <a:rPr lang="en-US" dirty="0"/>
              <a:t> Jesus said to them, </a:t>
            </a:r>
            <a:r>
              <a:rPr lang="en-US" sz="3200" dirty="0">
                <a:solidFill>
                  <a:srgbClr val="FFFF00"/>
                </a:solidFill>
              </a:rPr>
              <a:t>"</a:t>
            </a:r>
            <a:r>
              <a:rPr lang="en-US" sz="3200" b="1" dirty="0">
                <a:solidFill>
                  <a:srgbClr val="FFFF00"/>
                </a:solidFill>
              </a:rPr>
              <a:t>My Father is always at </a:t>
            </a:r>
            <a:r>
              <a:rPr lang="en-US" sz="3200" b="1" dirty="0" smtClean="0">
                <a:solidFill>
                  <a:srgbClr val="FFFF00"/>
                </a:solidFill>
              </a:rPr>
              <a:t>His </a:t>
            </a:r>
            <a:r>
              <a:rPr lang="en-US" sz="3200" b="1" dirty="0">
                <a:solidFill>
                  <a:srgbClr val="FFFF00"/>
                </a:solidFill>
              </a:rPr>
              <a:t>work </a:t>
            </a:r>
            <a:r>
              <a:rPr lang="en-US" sz="2000" b="1" dirty="0" smtClean="0">
                <a:solidFill>
                  <a:srgbClr val="FFFF00"/>
                </a:solidFill>
              </a:rPr>
              <a:t>(to engage, labor) </a:t>
            </a:r>
            <a:r>
              <a:rPr lang="en-US" sz="3200" b="1" dirty="0" smtClean="0">
                <a:solidFill>
                  <a:srgbClr val="FFFF00"/>
                </a:solidFill>
              </a:rPr>
              <a:t>to </a:t>
            </a:r>
            <a:r>
              <a:rPr lang="en-US" sz="3200" b="1" dirty="0">
                <a:solidFill>
                  <a:srgbClr val="FFFF00"/>
                </a:solidFill>
              </a:rPr>
              <a:t>this very day, and I, too, am working." </a:t>
            </a:r>
            <a:r>
              <a:rPr lang="en-US" baseline="30000" dirty="0"/>
              <a:t>18 </a:t>
            </a:r>
            <a:r>
              <a:rPr lang="en-US" dirty="0"/>
              <a:t> For this reason the Jews tried all the harder to kill him; not only was he breaking the Sabbath, but he was even calling God his own Father, making himself equal with God. </a:t>
            </a:r>
            <a:r>
              <a:rPr lang="en-US" baseline="30000" dirty="0"/>
              <a:t>19 </a:t>
            </a:r>
            <a:r>
              <a:rPr lang="en-US" dirty="0"/>
              <a:t> Jesus gave them this answer: "</a:t>
            </a:r>
            <a:r>
              <a:rPr lang="en-US" dirty="0">
                <a:solidFill>
                  <a:srgbClr val="FFFF00"/>
                </a:solidFill>
              </a:rPr>
              <a:t>I tell you the truth, the Son can do nothing by himself; he can do only what he sees his Father doing, because whatever the Father does the Son also does. </a:t>
            </a:r>
            <a:r>
              <a:rPr lang="en-US" b="1" dirty="0"/>
              <a:t>John 5:16-19 (NIV) </a:t>
            </a:r>
            <a:endParaRPr lang="en-US" dirty="0"/>
          </a:p>
        </p:txBody>
      </p:sp>
    </p:spTree>
    <p:extLst>
      <p:ext uri="{BB962C8B-B14F-4D97-AF65-F5344CB8AC3E}">
        <p14:creationId xmlns:p14="http://schemas.microsoft.com/office/powerpoint/2010/main" val="17692350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52400" y="-61059"/>
            <a:ext cx="86106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3600" b="1" kern="0" dirty="0" smtClean="0">
                <a:solidFill>
                  <a:srgbClr val="FFFF00"/>
                </a:solidFill>
                <a:effectLst>
                  <a:outerShdw blurRad="38100" dist="38100" dir="2700000" algn="tl">
                    <a:srgbClr val="000000">
                      <a:alpha val="43137"/>
                    </a:srgbClr>
                  </a:outerShdw>
                </a:effectLst>
              </a:rPr>
              <a:t>You Can’t Do That!!!</a:t>
            </a:r>
          </a:p>
          <a:p>
            <a:pPr algn="ctr"/>
            <a:r>
              <a:rPr lang="en-US" sz="3600" b="1" kern="0" dirty="0" smtClean="0">
                <a:solidFill>
                  <a:srgbClr val="FFFF00"/>
                </a:solidFill>
                <a:effectLst>
                  <a:outerShdw blurRad="38100" dist="38100" dir="2700000" algn="tl">
                    <a:srgbClr val="000000">
                      <a:alpha val="43137"/>
                    </a:srgbClr>
                  </a:outerShdw>
                </a:effectLst>
              </a:rPr>
              <a:t>Man’s Rules Say So  </a:t>
            </a:r>
            <a:endParaRPr lang="en-US" sz="3600" b="1" kern="0" dirty="0">
              <a:solidFill>
                <a:srgbClr val="FFFF00"/>
              </a:solidFill>
              <a:effectLst>
                <a:outerShdw blurRad="38100" dist="38100" dir="2700000" algn="tl">
                  <a:srgbClr val="000000">
                    <a:alpha val="43137"/>
                  </a:srgbClr>
                </a:outerShdw>
              </a:effectLst>
            </a:endParaRPr>
          </a:p>
        </p:txBody>
      </p:sp>
      <p:sp>
        <p:nvSpPr>
          <p:cNvPr id="2" name="TextBox 1"/>
          <p:cNvSpPr txBox="1"/>
          <p:nvPr/>
        </p:nvSpPr>
        <p:spPr>
          <a:xfrm>
            <a:off x="377825" y="1455003"/>
            <a:ext cx="7924800" cy="461665"/>
          </a:xfrm>
          <a:prstGeom prst="rect">
            <a:avLst/>
          </a:prstGeom>
          <a:noFill/>
        </p:spPr>
        <p:txBody>
          <a:bodyPr wrap="square" rtlCol="0">
            <a:spAutoFit/>
          </a:bodyPr>
          <a:lstStyle/>
          <a:p>
            <a:pPr algn="l"/>
            <a:r>
              <a:rPr lang="en-US" dirty="0" smtClean="0"/>
              <a:t>You can’t have revival in these days of apostasy</a:t>
            </a:r>
            <a:endParaRPr lang="en-US" dirty="0"/>
          </a:p>
        </p:txBody>
      </p:sp>
      <p:sp>
        <p:nvSpPr>
          <p:cNvPr id="4" name="TextBox 3"/>
          <p:cNvSpPr txBox="1"/>
          <p:nvPr/>
        </p:nvSpPr>
        <p:spPr>
          <a:xfrm>
            <a:off x="377825" y="2064603"/>
            <a:ext cx="7924800" cy="830997"/>
          </a:xfrm>
          <a:prstGeom prst="rect">
            <a:avLst/>
          </a:prstGeom>
          <a:noFill/>
        </p:spPr>
        <p:txBody>
          <a:bodyPr wrap="square" rtlCol="0">
            <a:spAutoFit/>
          </a:bodyPr>
          <a:lstStyle/>
          <a:p>
            <a:pPr algn="l"/>
            <a:r>
              <a:rPr lang="en-US" dirty="0" smtClean="0"/>
              <a:t>There are no eleventh hour deliverances it is only judgment and then RAPTURE</a:t>
            </a:r>
            <a:endParaRPr lang="en-US" dirty="0"/>
          </a:p>
        </p:txBody>
      </p:sp>
      <p:sp>
        <p:nvSpPr>
          <p:cNvPr id="6" name="TextBox 5"/>
          <p:cNvSpPr txBox="1"/>
          <p:nvPr/>
        </p:nvSpPr>
        <p:spPr>
          <a:xfrm>
            <a:off x="377825" y="3055203"/>
            <a:ext cx="7924800" cy="1200329"/>
          </a:xfrm>
          <a:prstGeom prst="rect">
            <a:avLst/>
          </a:prstGeom>
          <a:noFill/>
        </p:spPr>
        <p:txBody>
          <a:bodyPr wrap="square" rtlCol="0">
            <a:spAutoFit/>
          </a:bodyPr>
          <a:lstStyle/>
          <a:p>
            <a:pPr algn="l"/>
            <a:r>
              <a:rPr lang="en-US" dirty="0" smtClean="0"/>
              <a:t>Your efforts are futile the deep state has won we are under judgment just follow Jesus and don’t put forth any effort to steward your city of nation</a:t>
            </a:r>
            <a:endParaRPr lang="en-US" dirty="0"/>
          </a:p>
        </p:txBody>
      </p:sp>
      <p:sp>
        <p:nvSpPr>
          <p:cNvPr id="7" name="TextBox 6"/>
          <p:cNvSpPr txBox="1"/>
          <p:nvPr/>
        </p:nvSpPr>
        <p:spPr>
          <a:xfrm>
            <a:off x="360473" y="4426803"/>
            <a:ext cx="7924800" cy="461665"/>
          </a:xfrm>
          <a:prstGeom prst="rect">
            <a:avLst/>
          </a:prstGeom>
          <a:noFill/>
        </p:spPr>
        <p:txBody>
          <a:bodyPr wrap="square" rtlCol="0">
            <a:spAutoFit/>
          </a:bodyPr>
          <a:lstStyle/>
          <a:p>
            <a:pPr algn="l"/>
            <a:r>
              <a:rPr lang="en-US" dirty="0" smtClean="0"/>
              <a:t>You can’t heal in this atmosphere of medical dysfunction </a:t>
            </a:r>
            <a:endParaRPr lang="en-US" dirty="0"/>
          </a:p>
        </p:txBody>
      </p:sp>
      <p:sp>
        <p:nvSpPr>
          <p:cNvPr id="8" name="TextBox 7"/>
          <p:cNvSpPr txBox="1"/>
          <p:nvPr/>
        </p:nvSpPr>
        <p:spPr>
          <a:xfrm>
            <a:off x="392160" y="5112603"/>
            <a:ext cx="7924800" cy="830997"/>
          </a:xfrm>
          <a:prstGeom prst="rect">
            <a:avLst/>
          </a:prstGeom>
          <a:noFill/>
        </p:spPr>
        <p:txBody>
          <a:bodyPr wrap="square" rtlCol="0">
            <a:spAutoFit/>
          </a:bodyPr>
          <a:lstStyle/>
          <a:p>
            <a:pPr algn="l"/>
            <a:r>
              <a:rPr lang="en-US" dirty="0" smtClean="0"/>
              <a:t>That marriage can’t be saved they are too far gone – they have “marriage disorder syndrome.”</a:t>
            </a:r>
            <a:endParaRPr lang="en-US" dirty="0"/>
          </a:p>
        </p:txBody>
      </p:sp>
    </p:spTree>
    <p:extLst>
      <p:ext uri="{BB962C8B-B14F-4D97-AF65-F5344CB8AC3E}">
        <p14:creationId xmlns:p14="http://schemas.microsoft.com/office/powerpoint/2010/main" val="384095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2438400"/>
            <a:ext cx="8610600" cy="4154984"/>
          </a:xfrm>
          <a:prstGeom prst="rect">
            <a:avLst/>
          </a:prstGeom>
        </p:spPr>
        <p:txBody>
          <a:bodyPr wrap="square">
            <a:spAutoFit/>
          </a:bodyPr>
          <a:lstStyle/>
          <a:p>
            <a:pPr algn="l"/>
            <a:r>
              <a:rPr lang="en-US" dirty="0" smtClean="0"/>
              <a:t>The </a:t>
            </a:r>
            <a:r>
              <a:rPr lang="en-US" dirty="0"/>
              <a:t>centurion replied, "Lord, I do not deserve to have you come under my roof. But just say the word, and my servant will be healed. 9  For I myself am a man under authority, with soldiers under me. I tell this one, 'Go,' and he goes; and that one, 'Come,' and he comes. I say to my servant, 'Do this,' and he does it." 10  </a:t>
            </a:r>
            <a:r>
              <a:rPr lang="en-US" b="1" dirty="0">
                <a:solidFill>
                  <a:srgbClr val="FFFF00"/>
                </a:solidFill>
              </a:rPr>
              <a:t>When Jesus heard this, he was astonished and said to those following him, </a:t>
            </a:r>
            <a:r>
              <a:rPr lang="en-US" dirty="0"/>
              <a:t>"I tell you the truth, I have not found anyone in Israel with such great faith. </a:t>
            </a:r>
            <a:r>
              <a:rPr lang="en-US" dirty="0" smtClean="0"/>
              <a:t>- 13  </a:t>
            </a:r>
            <a:r>
              <a:rPr lang="en-US" dirty="0"/>
              <a:t>Then Jesus said to the centurion, "Go! It will be done just as you believed it would." And his servant was healed at that very hour. Matthew 8:8-13 (NIV) </a:t>
            </a:r>
          </a:p>
        </p:txBody>
      </p:sp>
      <p:sp>
        <p:nvSpPr>
          <p:cNvPr id="5" name="Title 1"/>
          <p:cNvSpPr txBox="1">
            <a:spLocks/>
          </p:cNvSpPr>
          <p:nvPr/>
        </p:nvSpPr>
        <p:spPr bwMode="auto">
          <a:xfrm>
            <a:off x="307975" y="160338"/>
            <a:ext cx="86106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3200" b="1" kern="0" dirty="0" smtClean="0">
                <a:solidFill>
                  <a:srgbClr val="FFFF00"/>
                </a:solidFill>
                <a:effectLst>
                  <a:outerShdw blurRad="38100" dist="38100" dir="2700000" algn="tl">
                    <a:srgbClr val="000000">
                      <a:alpha val="43137"/>
                    </a:srgbClr>
                  </a:outerShdw>
                </a:effectLst>
              </a:rPr>
              <a:t>I Am Blessed By The Revelation of Jesus – But I Want Him To Be Astonished At My Faith</a:t>
            </a:r>
            <a:endParaRPr lang="en-US" sz="3200" b="1" kern="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436517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228600" y="152400"/>
            <a:ext cx="86106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3200" b="1" kern="0" dirty="0" smtClean="0">
                <a:solidFill>
                  <a:srgbClr val="FFFF00"/>
                </a:solidFill>
                <a:effectLst>
                  <a:outerShdw blurRad="38100" dist="38100" dir="2700000" algn="tl">
                    <a:srgbClr val="000000">
                      <a:alpha val="43137"/>
                    </a:srgbClr>
                  </a:outerShdw>
                </a:effectLst>
              </a:rPr>
              <a:t>SOME OF THE MOST CRITICAL WORDS OF JESUS – </a:t>
            </a:r>
            <a:r>
              <a:rPr lang="en-US" sz="3200" b="1" kern="0" smtClean="0">
                <a:solidFill>
                  <a:srgbClr val="FFFF00"/>
                </a:solidFill>
                <a:effectLst>
                  <a:outerShdw blurRad="38100" dist="38100" dir="2700000" algn="tl">
                    <a:srgbClr val="000000">
                      <a:alpha val="43137"/>
                    </a:srgbClr>
                  </a:outerShdw>
                </a:effectLst>
              </a:rPr>
              <a:t>IN A TIME </a:t>
            </a:r>
            <a:r>
              <a:rPr lang="en-US" sz="3200" b="1" kern="0" dirty="0" smtClean="0">
                <a:solidFill>
                  <a:srgbClr val="FFFF00"/>
                </a:solidFill>
                <a:effectLst>
                  <a:outerShdw blurRad="38100" dist="38100" dir="2700000" algn="tl">
                    <a:srgbClr val="000000">
                      <a:alpha val="43137"/>
                    </a:srgbClr>
                  </a:outerShdw>
                </a:effectLst>
              </a:rPr>
              <a:t>OF ACCELERATION </a:t>
            </a:r>
            <a:endParaRPr lang="en-US" sz="3200" b="1" kern="0" dirty="0">
              <a:solidFill>
                <a:srgbClr val="FFFF00"/>
              </a:solidFill>
              <a:effectLst>
                <a:outerShdw blurRad="38100" dist="38100" dir="2700000" algn="tl">
                  <a:srgbClr val="000000">
                    <a:alpha val="43137"/>
                  </a:srgbClr>
                </a:outerShdw>
              </a:effectLst>
            </a:endParaRPr>
          </a:p>
        </p:txBody>
      </p:sp>
      <p:sp>
        <p:nvSpPr>
          <p:cNvPr id="2" name="Rectangle 1"/>
          <p:cNvSpPr/>
          <p:nvPr/>
        </p:nvSpPr>
        <p:spPr>
          <a:xfrm>
            <a:off x="304800" y="1566208"/>
            <a:ext cx="7086600" cy="1938992"/>
          </a:xfrm>
          <a:prstGeom prst="rect">
            <a:avLst/>
          </a:prstGeom>
        </p:spPr>
        <p:txBody>
          <a:bodyPr wrap="square">
            <a:spAutoFit/>
          </a:bodyPr>
          <a:lstStyle/>
          <a:p>
            <a:pPr algn="l"/>
            <a:r>
              <a:rPr lang="en-US" sz="4000" dirty="0" smtClean="0"/>
              <a:t>And </a:t>
            </a:r>
            <a:r>
              <a:rPr lang="en-US" sz="4000" dirty="0"/>
              <a:t>I, </a:t>
            </a:r>
            <a:r>
              <a:rPr lang="en-US" sz="4000" dirty="0">
                <a:solidFill>
                  <a:srgbClr val="FFFF00"/>
                </a:solidFill>
              </a:rPr>
              <a:t>if I be lifted up </a:t>
            </a:r>
            <a:r>
              <a:rPr lang="en-US" sz="4000" dirty="0"/>
              <a:t>from the earth, will draw all </a:t>
            </a:r>
            <a:r>
              <a:rPr lang="en-US" sz="4000" i="1" dirty="0"/>
              <a:t>men</a:t>
            </a:r>
            <a:r>
              <a:rPr lang="en-US" sz="4000" dirty="0"/>
              <a:t> unto me. </a:t>
            </a:r>
            <a:r>
              <a:rPr lang="en-US" sz="4000" b="1" dirty="0"/>
              <a:t>John 12:32 (KJV) </a:t>
            </a:r>
            <a:endParaRPr lang="en-US" sz="4000" dirty="0"/>
          </a:p>
        </p:txBody>
      </p:sp>
      <p:pic>
        <p:nvPicPr>
          <p:cNvPr id="6148" name="Picture 4" descr="Most Employees Are Worried About Possible Work-Related Crisis Situations:  Surve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3926689"/>
            <a:ext cx="3286125" cy="2190750"/>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p:cNvSpPr/>
          <p:nvPr/>
        </p:nvSpPr>
        <p:spPr bwMode="auto">
          <a:xfrm rot="18564719">
            <a:off x="4456758" y="4598521"/>
            <a:ext cx="3279494" cy="609600"/>
          </a:xfrm>
          <a:prstGeom prst="rightArrow">
            <a:avLst/>
          </a:prstGeom>
          <a:solidFill>
            <a:srgbClr val="FFFF00"/>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pic>
        <p:nvPicPr>
          <p:cNvPr id="6150" name="Picture 6" descr="GLORY IN THE CROSS OF OUR LORD JESUS CHRIST | A CHRISTIAN PILGR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400" y="3913989"/>
            <a:ext cx="3200400" cy="18842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6200" y="5943600"/>
            <a:ext cx="3429000" cy="461665"/>
          </a:xfrm>
          <a:prstGeom prst="rect">
            <a:avLst/>
          </a:prstGeom>
          <a:noFill/>
        </p:spPr>
        <p:txBody>
          <a:bodyPr wrap="square" rtlCol="0">
            <a:spAutoFit/>
          </a:bodyPr>
          <a:lstStyle/>
          <a:p>
            <a:r>
              <a:rPr lang="en-US" dirty="0" smtClean="0"/>
              <a:t>Literal Meaning </a:t>
            </a:r>
            <a:endParaRPr lang="en-US" dirty="0"/>
          </a:p>
        </p:txBody>
      </p:sp>
      <p:sp>
        <p:nvSpPr>
          <p:cNvPr id="11" name="TextBox 10"/>
          <p:cNvSpPr txBox="1"/>
          <p:nvPr/>
        </p:nvSpPr>
        <p:spPr>
          <a:xfrm>
            <a:off x="5033962" y="6290270"/>
            <a:ext cx="3429000" cy="461665"/>
          </a:xfrm>
          <a:prstGeom prst="rect">
            <a:avLst/>
          </a:prstGeom>
          <a:noFill/>
        </p:spPr>
        <p:txBody>
          <a:bodyPr wrap="square" rtlCol="0">
            <a:spAutoFit/>
          </a:bodyPr>
          <a:lstStyle/>
          <a:p>
            <a:r>
              <a:rPr lang="en-US" dirty="0" smtClean="0"/>
              <a:t>Daily Application</a:t>
            </a:r>
            <a:endParaRPr lang="en-US" dirty="0"/>
          </a:p>
        </p:txBody>
      </p:sp>
      <p:pic>
        <p:nvPicPr>
          <p:cNvPr id="6152" name="Picture 8" descr="What kind of wood was the Cross of Christ made of?"/>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8958" r="26709"/>
          <a:stretch/>
        </p:blipFill>
        <p:spPr bwMode="auto">
          <a:xfrm>
            <a:off x="7239000" y="2243532"/>
            <a:ext cx="1481138" cy="1670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54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14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07975" y="160338"/>
            <a:ext cx="86106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4000" b="1" kern="0" dirty="0" smtClean="0">
                <a:solidFill>
                  <a:srgbClr val="FFFF00"/>
                </a:solidFill>
                <a:effectLst>
                  <a:outerShdw blurRad="38100" dist="38100" dir="2700000" algn="tl">
                    <a:srgbClr val="000000">
                      <a:alpha val="43137"/>
                    </a:srgbClr>
                  </a:outerShdw>
                </a:effectLst>
              </a:rPr>
              <a:t>We Must Foster The Spirit </a:t>
            </a:r>
          </a:p>
          <a:p>
            <a:pPr algn="ctr"/>
            <a:r>
              <a:rPr lang="en-US" sz="4000" b="1" kern="0" dirty="0" smtClean="0">
                <a:solidFill>
                  <a:srgbClr val="FFFF00"/>
                </a:solidFill>
                <a:effectLst>
                  <a:outerShdw blurRad="38100" dist="38100" dir="2700000" algn="tl">
                    <a:srgbClr val="000000">
                      <a:alpha val="43137"/>
                    </a:srgbClr>
                  </a:outerShdw>
                </a:effectLst>
              </a:rPr>
              <a:t>Of Faith and Expectancy </a:t>
            </a:r>
            <a:endParaRPr lang="en-US" sz="4000" b="1" kern="0" dirty="0">
              <a:solidFill>
                <a:srgbClr val="FFFF00"/>
              </a:solidFill>
              <a:effectLst>
                <a:outerShdw blurRad="38100" dist="38100" dir="2700000" algn="tl">
                  <a:srgbClr val="000000">
                    <a:alpha val="43137"/>
                  </a:srgbClr>
                </a:outerShdw>
              </a:effectLst>
            </a:endParaRPr>
          </a:p>
        </p:txBody>
      </p:sp>
      <p:sp>
        <p:nvSpPr>
          <p:cNvPr id="3" name="Rectangle 2"/>
          <p:cNvSpPr/>
          <p:nvPr/>
        </p:nvSpPr>
        <p:spPr>
          <a:xfrm>
            <a:off x="347662" y="1524000"/>
            <a:ext cx="8531225" cy="2246769"/>
          </a:xfrm>
          <a:prstGeom prst="rect">
            <a:avLst/>
          </a:prstGeom>
        </p:spPr>
        <p:txBody>
          <a:bodyPr wrap="square">
            <a:spAutoFit/>
          </a:bodyPr>
          <a:lstStyle/>
          <a:p>
            <a:pPr algn="l"/>
            <a:r>
              <a:rPr lang="en-US" sz="2000" baseline="30000" dirty="0"/>
              <a:t>16 </a:t>
            </a:r>
            <a:r>
              <a:rPr lang="en-US" sz="2000" dirty="0"/>
              <a:t> Therefore, the promise comes by faith, so that it may be by grace </a:t>
            </a:r>
            <a:r>
              <a:rPr lang="en-US" sz="2000" dirty="0" smtClean="0"/>
              <a:t>--</a:t>
            </a:r>
            <a:r>
              <a:rPr lang="en-US" sz="2000" baseline="30000" dirty="0" smtClean="0"/>
              <a:t> </a:t>
            </a:r>
            <a:r>
              <a:rPr lang="en-US" sz="2000" dirty="0"/>
              <a:t> As it is written: "I have made you a father of many nations." He is our father in the sight of God, in whom he believed--</a:t>
            </a:r>
            <a:r>
              <a:rPr lang="en-US" sz="2000" b="1" dirty="0">
                <a:solidFill>
                  <a:srgbClr val="FFFF00"/>
                </a:solidFill>
              </a:rPr>
              <a:t>the God who gives life to the dead and calls things that are not as though they were</a:t>
            </a:r>
            <a:r>
              <a:rPr lang="en-US" sz="2000" dirty="0"/>
              <a:t>. </a:t>
            </a:r>
            <a:r>
              <a:rPr lang="en-US" sz="2000" baseline="30000" dirty="0"/>
              <a:t>18 </a:t>
            </a:r>
            <a:r>
              <a:rPr lang="en-US" sz="2000" dirty="0"/>
              <a:t> Against all hope, Abraham in hope believed and so became the father of many nations, just as it had been said to him, "So shall your offspring be." </a:t>
            </a:r>
            <a:r>
              <a:rPr lang="en-US" sz="2000" b="1" dirty="0"/>
              <a:t>Romans 4:16-18 (NIV) </a:t>
            </a:r>
            <a:endParaRPr lang="en-US" sz="2000" dirty="0"/>
          </a:p>
        </p:txBody>
      </p:sp>
      <p:sp>
        <p:nvSpPr>
          <p:cNvPr id="5" name="Rectangle 4"/>
          <p:cNvSpPr/>
          <p:nvPr/>
        </p:nvSpPr>
        <p:spPr>
          <a:xfrm>
            <a:off x="347662" y="3811550"/>
            <a:ext cx="8570913" cy="2862322"/>
          </a:xfrm>
          <a:prstGeom prst="rect">
            <a:avLst/>
          </a:prstGeom>
        </p:spPr>
        <p:txBody>
          <a:bodyPr wrap="square">
            <a:spAutoFit/>
          </a:bodyPr>
          <a:lstStyle/>
          <a:p>
            <a:pPr algn="l"/>
            <a:r>
              <a:rPr lang="en-US" sz="2000" baseline="30000" dirty="0"/>
              <a:t>25 </a:t>
            </a:r>
            <a:r>
              <a:rPr lang="en-US" sz="2000" dirty="0"/>
              <a:t> For the foolishness of God is wiser than man's wisdom, and the weakness of God is stronger than man's strength. </a:t>
            </a:r>
            <a:r>
              <a:rPr lang="en-US" sz="2000" baseline="30000" dirty="0"/>
              <a:t>26 </a:t>
            </a:r>
            <a:r>
              <a:rPr lang="en-US" sz="2000" dirty="0"/>
              <a:t> Brothers, think of what you were when you were called. Not many of you were wise by human standards; not many were influential; not many were of noble birth. </a:t>
            </a:r>
            <a:r>
              <a:rPr lang="en-US" sz="2000" baseline="30000" dirty="0"/>
              <a:t>27 </a:t>
            </a:r>
            <a:r>
              <a:rPr lang="en-US" sz="2000" dirty="0"/>
              <a:t> But God chose the foolish things of the world to shame the wise; God chose the weak things of the world to shame the strong. </a:t>
            </a:r>
            <a:r>
              <a:rPr lang="en-US" sz="2000" baseline="30000" dirty="0"/>
              <a:t>28 </a:t>
            </a:r>
            <a:r>
              <a:rPr lang="en-US" sz="2000" dirty="0"/>
              <a:t> </a:t>
            </a:r>
            <a:r>
              <a:rPr lang="en-US" sz="2000" b="1" dirty="0">
                <a:solidFill>
                  <a:srgbClr val="FFFF00"/>
                </a:solidFill>
              </a:rPr>
              <a:t>He chose the lowly things of this world and the despised things--and the things that are not--to nullify the things that are,</a:t>
            </a:r>
            <a:r>
              <a:rPr lang="en-US" sz="2000" dirty="0"/>
              <a:t> </a:t>
            </a:r>
            <a:r>
              <a:rPr lang="en-US" sz="2000" baseline="30000" dirty="0"/>
              <a:t>29 </a:t>
            </a:r>
            <a:r>
              <a:rPr lang="en-US" sz="2000" dirty="0"/>
              <a:t> so that no one may boast before him. </a:t>
            </a:r>
            <a:r>
              <a:rPr lang="en-US" sz="2000" b="1" dirty="0"/>
              <a:t>1 Corinthians 1:25-29 (NIV) </a:t>
            </a:r>
            <a:endParaRPr lang="en-US" sz="2000" dirty="0"/>
          </a:p>
        </p:txBody>
      </p:sp>
    </p:spTree>
    <p:extLst>
      <p:ext uri="{BB962C8B-B14F-4D97-AF65-F5344CB8AC3E}">
        <p14:creationId xmlns:p14="http://schemas.microsoft.com/office/powerpoint/2010/main" val="17205114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214" y="420469"/>
            <a:ext cx="9144000" cy="646331"/>
          </a:xfrm>
          <a:prstGeom prst="rect">
            <a:avLst/>
          </a:prstGeom>
          <a:solidFill>
            <a:schemeClr val="accent1">
              <a:alpha val="54000"/>
            </a:schemeClr>
          </a:solid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APPLICATION?</a:t>
            </a:r>
            <a:endParaRPr lang="en-US" sz="3600" b="1" dirty="0">
              <a:ln w="11430"/>
              <a:solidFill>
                <a:srgbClr val="FFFF00"/>
              </a:solidFill>
              <a:effectLst>
                <a:glow rad="101600">
                  <a:schemeClr val="accent6">
                    <a:satMod val="175000"/>
                    <a:alpha val="40000"/>
                  </a:schemeClr>
                </a:glow>
                <a:outerShdw blurRad="50800" dist="39000" dir="5460000" algn="tl">
                  <a:srgbClr val="000000">
                    <a:alpha val="38000"/>
                  </a:srgbClr>
                </a:outerShdw>
              </a:effectLst>
            </a:endParaRPr>
          </a:p>
        </p:txBody>
      </p:sp>
      <p:sp>
        <p:nvSpPr>
          <p:cNvPr id="3" name="Rectangle 2"/>
          <p:cNvSpPr/>
          <p:nvPr/>
        </p:nvSpPr>
        <p:spPr>
          <a:xfrm>
            <a:off x="227714" y="1371600"/>
            <a:ext cx="8763000" cy="4708981"/>
          </a:xfrm>
          <a:prstGeom prst="rect">
            <a:avLst/>
          </a:prstGeom>
        </p:spPr>
        <p:txBody>
          <a:bodyPr wrap="square">
            <a:spAutoFit/>
          </a:bodyPr>
          <a:lstStyle/>
          <a:p>
            <a:pPr marL="457200" indent="-457200" algn="l">
              <a:buFont typeface="+mj-lt"/>
              <a:buAutoNum type="arabicPeriod"/>
            </a:pPr>
            <a:r>
              <a:rPr lang="en-US" sz="2800" dirty="0" smtClean="0"/>
              <a:t>Prepare to SWIM AGAINST THE CURRENT – Be carried by the “Gulfstream” of the Holy Spirit.</a:t>
            </a:r>
            <a:endParaRPr lang="en-US" sz="2800" dirty="0"/>
          </a:p>
          <a:p>
            <a:pPr marL="457200" indent="-457200" algn="l">
              <a:buFont typeface="+mj-lt"/>
              <a:buAutoNum type="arabicPeriod"/>
            </a:pPr>
            <a:r>
              <a:rPr lang="en-US" sz="2800" dirty="0" smtClean="0"/>
              <a:t>Prepare for rough times – but prepare your faith more than your pantry</a:t>
            </a:r>
          </a:p>
          <a:p>
            <a:pPr marL="457200" indent="-457200" algn="l">
              <a:buFont typeface="+mj-lt"/>
              <a:buAutoNum type="arabicPeriod"/>
            </a:pPr>
            <a:r>
              <a:rPr lang="en-US" sz="2800" dirty="0" smtClean="0"/>
              <a:t>Get motivated to ASTONISH Jesus with your expectancy and holy </a:t>
            </a:r>
            <a:r>
              <a:rPr lang="en-US" sz="2800" smtClean="0"/>
              <a:t>rebellious declarations of faith against all the forces of hell. </a:t>
            </a:r>
            <a:endParaRPr lang="en-US" sz="2800" dirty="0" smtClean="0"/>
          </a:p>
          <a:p>
            <a:pPr marL="457200" indent="-457200" algn="l">
              <a:buFont typeface="+mj-lt"/>
              <a:buAutoNum type="arabicPeriod"/>
            </a:pPr>
            <a:r>
              <a:rPr lang="en-US" sz="2800" dirty="0" smtClean="0"/>
              <a:t>Step into the river of </a:t>
            </a:r>
            <a:r>
              <a:rPr lang="en-US" dirty="0">
                <a:solidFill>
                  <a:srgbClr val="FFFF00"/>
                </a:solidFill>
                <a:latin typeface="Arial"/>
              </a:rPr>
              <a:t>SEEK</a:t>
            </a:r>
            <a:r>
              <a:rPr lang="en-US" dirty="0">
                <a:solidFill>
                  <a:srgbClr val="FFFFFF"/>
                </a:solidFill>
                <a:latin typeface="Arial"/>
              </a:rPr>
              <a:t> – The Face of </a:t>
            </a:r>
            <a:r>
              <a:rPr lang="en-US" dirty="0" smtClean="0">
                <a:solidFill>
                  <a:srgbClr val="FFFFFF"/>
                </a:solidFill>
                <a:latin typeface="Arial"/>
              </a:rPr>
              <a:t>God </a:t>
            </a:r>
            <a:r>
              <a:rPr lang="en-US" dirty="0" smtClean="0">
                <a:solidFill>
                  <a:srgbClr val="FFFF00"/>
                </a:solidFill>
                <a:latin typeface="Arial"/>
              </a:rPr>
              <a:t>SHOW</a:t>
            </a:r>
            <a:r>
              <a:rPr lang="en-US" dirty="0" smtClean="0">
                <a:solidFill>
                  <a:srgbClr val="FFFFFF"/>
                </a:solidFill>
                <a:latin typeface="Arial"/>
              </a:rPr>
              <a:t> </a:t>
            </a:r>
            <a:r>
              <a:rPr lang="en-US" dirty="0">
                <a:solidFill>
                  <a:srgbClr val="FFFFFF"/>
                </a:solidFill>
                <a:latin typeface="Arial"/>
              </a:rPr>
              <a:t>– The Love of </a:t>
            </a:r>
            <a:r>
              <a:rPr lang="en-US" dirty="0" smtClean="0">
                <a:solidFill>
                  <a:srgbClr val="FFFFFF"/>
                </a:solidFill>
                <a:latin typeface="Arial"/>
              </a:rPr>
              <a:t>God - </a:t>
            </a:r>
            <a:r>
              <a:rPr lang="en-US" dirty="0" smtClean="0">
                <a:solidFill>
                  <a:srgbClr val="FFFF00"/>
                </a:solidFill>
                <a:latin typeface="Arial"/>
              </a:rPr>
              <a:t>SPEAK</a:t>
            </a:r>
            <a:r>
              <a:rPr lang="en-US" dirty="0" smtClean="0">
                <a:solidFill>
                  <a:srgbClr val="FFFFFF"/>
                </a:solidFill>
                <a:latin typeface="Arial"/>
              </a:rPr>
              <a:t> </a:t>
            </a:r>
            <a:r>
              <a:rPr lang="en-US" dirty="0">
                <a:solidFill>
                  <a:srgbClr val="FFFFFF"/>
                </a:solidFill>
                <a:latin typeface="Arial"/>
              </a:rPr>
              <a:t>– The Word of </a:t>
            </a:r>
            <a:r>
              <a:rPr lang="en-US" dirty="0" smtClean="0">
                <a:solidFill>
                  <a:srgbClr val="FFFFFF"/>
                </a:solidFill>
                <a:latin typeface="Arial"/>
              </a:rPr>
              <a:t>God </a:t>
            </a:r>
            <a:r>
              <a:rPr lang="en-US" dirty="0" smtClean="0">
                <a:solidFill>
                  <a:srgbClr val="FFFF00"/>
                </a:solidFill>
                <a:latin typeface="Arial"/>
              </a:rPr>
              <a:t>STEWARD</a:t>
            </a:r>
            <a:r>
              <a:rPr lang="en-US" dirty="0" smtClean="0">
                <a:solidFill>
                  <a:srgbClr val="FFFFFF"/>
                </a:solidFill>
                <a:latin typeface="Arial"/>
              </a:rPr>
              <a:t> </a:t>
            </a:r>
            <a:r>
              <a:rPr lang="en-US" dirty="0">
                <a:solidFill>
                  <a:srgbClr val="FFFFFF"/>
                </a:solidFill>
                <a:latin typeface="Arial"/>
              </a:rPr>
              <a:t>– The Move of God</a:t>
            </a:r>
            <a:endParaRPr lang="en-US" sz="1200" dirty="0"/>
          </a:p>
          <a:p>
            <a:pPr marL="457200" indent="-457200" algn="l">
              <a:buFont typeface="+mj-lt"/>
              <a:buAutoNum type="arabicPeriod"/>
            </a:pPr>
            <a:endParaRPr lang="en-US" sz="2800" dirty="0"/>
          </a:p>
        </p:txBody>
      </p:sp>
    </p:spTree>
    <p:extLst>
      <p:ext uri="{BB962C8B-B14F-4D97-AF65-F5344CB8AC3E}">
        <p14:creationId xmlns:p14="http://schemas.microsoft.com/office/powerpoint/2010/main" val="2445965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228600" y="152400"/>
            <a:ext cx="86106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b="1" kern="0" dirty="0" smtClean="0">
                <a:solidFill>
                  <a:srgbClr val="FFFF00"/>
                </a:solidFill>
                <a:effectLst>
                  <a:outerShdw blurRad="38100" dist="38100" dir="2700000" algn="tl">
                    <a:srgbClr val="000000">
                      <a:alpha val="43137"/>
                    </a:srgbClr>
                  </a:outerShdw>
                </a:effectLst>
              </a:rPr>
              <a:t>FOUR HOLY SPIRIT</a:t>
            </a:r>
          </a:p>
          <a:p>
            <a:pPr algn="ctr"/>
            <a:r>
              <a:rPr lang="en-US" b="1" kern="0" dirty="0" smtClean="0">
                <a:solidFill>
                  <a:srgbClr val="FFFF00"/>
                </a:solidFill>
                <a:effectLst>
                  <a:outerShdw blurRad="38100" dist="38100" dir="2700000" algn="tl">
                    <a:srgbClr val="000000">
                      <a:alpha val="43137"/>
                    </a:srgbClr>
                  </a:outerShdw>
                </a:effectLst>
              </a:rPr>
              <a:t>TRAJECTORIES </a:t>
            </a:r>
            <a:endParaRPr lang="en-US" b="1" kern="0"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228600" y="2209800"/>
            <a:ext cx="8763000" cy="2800767"/>
          </a:xfrm>
          <a:prstGeom prst="rect">
            <a:avLst/>
          </a:prstGeom>
        </p:spPr>
        <p:txBody>
          <a:bodyPr wrap="square">
            <a:spAutoFit/>
          </a:bodyPr>
          <a:lstStyle/>
          <a:p>
            <a:pPr algn="l"/>
            <a:r>
              <a:rPr lang="en-US" sz="4400" dirty="0">
                <a:solidFill>
                  <a:srgbClr val="FFFF00"/>
                </a:solidFill>
              </a:rPr>
              <a:t>SEEK</a:t>
            </a:r>
            <a:r>
              <a:rPr lang="en-US" sz="4400" dirty="0"/>
              <a:t> – The </a:t>
            </a:r>
            <a:r>
              <a:rPr lang="en-US" sz="4400" dirty="0" smtClean="0"/>
              <a:t>Face </a:t>
            </a:r>
            <a:r>
              <a:rPr lang="en-US" sz="4400" dirty="0"/>
              <a:t>of God</a:t>
            </a:r>
          </a:p>
          <a:p>
            <a:pPr algn="l"/>
            <a:r>
              <a:rPr lang="en-US" sz="4400" dirty="0">
                <a:solidFill>
                  <a:srgbClr val="FFFF00"/>
                </a:solidFill>
              </a:rPr>
              <a:t>SHOW</a:t>
            </a:r>
            <a:r>
              <a:rPr lang="en-US" sz="4400" dirty="0"/>
              <a:t> – The Love of God</a:t>
            </a:r>
          </a:p>
          <a:p>
            <a:pPr algn="l"/>
            <a:r>
              <a:rPr lang="en-US" sz="4400" dirty="0">
                <a:solidFill>
                  <a:srgbClr val="FFFF00"/>
                </a:solidFill>
              </a:rPr>
              <a:t>SPEAK</a:t>
            </a:r>
            <a:r>
              <a:rPr lang="en-US" sz="4400" dirty="0"/>
              <a:t> – The </a:t>
            </a:r>
            <a:r>
              <a:rPr lang="en-US" sz="4400" dirty="0" smtClean="0"/>
              <a:t>Word of </a:t>
            </a:r>
            <a:r>
              <a:rPr lang="en-US" sz="4400" dirty="0"/>
              <a:t>God</a:t>
            </a:r>
          </a:p>
          <a:p>
            <a:pPr algn="l"/>
            <a:r>
              <a:rPr lang="en-US" sz="4400" dirty="0">
                <a:solidFill>
                  <a:srgbClr val="FFFF00"/>
                </a:solidFill>
              </a:rPr>
              <a:t>STEWARD</a:t>
            </a:r>
            <a:r>
              <a:rPr lang="en-US" sz="4400" dirty="0"/>
              <a:t> – </a:t>
            </a:r>
            <a:r>
              <a:rPr lang="en-US" sz="4400" dirty="0" smtClean="0"/>
              <a:t>The Move </a:t>
            </a:r>
            <a:r>
              <a:rPr lang="en-US" sz="4400" dirty="0"/>
              <a:t>of God</a:t>
            </a:r>
          </a:p>
        </p:txBody>
      </p:sp>
    </p:spTree>
    <p:extLst>
      <p:ext uri="{BB962C8B-B14F-4D97-AF65-F5344CB8AC3E}">
        <p14:creationId xmlns:p14="http://schemas.microsoft.com/office/powerpoint/2010/main" val="401577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524000"/>
            <a:ext cx="8610600" cy="1015663"/>
          </a:xfrm>
          <a:prstGeom prst="rect">
            <a:avLst/>
          </a:prstGeom>
        </p:spPr>
        <p:txBody>
          <a:bodyPr wrap="square">
            <a:spAutoFit/>
          </a:bodyPr>
          <a:lstStyle/>
          <a:p>
            <a:pPr algn="l"/>
            <a:r>
              <a:rPr lang="en-US" sz="2000" baseline="30000" dirty="0"/>
              <a:t>4 </a:t>
            </a:r>
            <a:r>
              <a:rPr lang="en-US" sz="2000" dirty="0"/>
              <a:t> But </a:t>
            </a:r>
            <a:r>
              <a:rPr lang="en-US" sz="2000" dirty="0" smtClean="0"/>
              <a:t>you, </a:t>
            </a:r>
            <a:r>
              <a:rPr lang="en-US" sz="2000" dirty="0"/>
              <a:t>O Daniel, shut up the words, and seal the book, </a:t>
            </a:r>
            <a:r>
              <a:rPr lang="en-US" sz="2000" i="1" dirty="0"/>
              <a:t>even</a:t>
            </a:r>
            <a:r>
              <a:rPr lang="en-US" sz="2000" dirty="0"/>
              <a:t> to the time of the end: </a:t>
            </a:r>
            <a:r>
              <a:rPr lang="en-US" sz="2000" b="1" dirty="0">
                <a:solidFill>
                  <a:srgbClr val="FFFF00"/>
                </a:solidFill>
              </a:rPr>
              <a:t>many shall run to and fro, and knowledge shall be increased</a:t>
            </a:r>
            <a:r>
              <a:rPr lang="en-US" sz="2000" dirty="0"/>
              <a:t>. </a:t>
            </a:r>
            <a:r>
              <a:rPr lang="en-US" sz="2000" b="1" dirty="0"/>
              <a:t>Daniel 12:4 (KJV</a:t>
            </a:r>
            <a:r>
              <a:rPr lang="en-US" sz="2000" b="1" dirty="0" smtClean="0"/>
              <a:t>)</a:t>
            </a:r>
            <a:endParaRPr lang="en-US" sz="2000" dirty="0"/>
          </a:p>
        </p:txBody>
      </p:sp>
      <p:sp>
        <p:nvSpPr>
          <p:cNvPr id="5" name="TextBox 4"/>
          <p:cNvSpPr txBox="1"/>
          <p:nvPr/>
        </p:nvSpPr>
        <p:spPr>
          <a:xfrm>
            <a:off x="76200" y="418236"/>
            <a:ext cx="8915400" cy="646331"/>
          </a:xfrm>
          <a:prstGeom prst="rect">
            <a:avLst/>
          </a:prstGeom>
          <a:solidFill>
            <a:schemeClr val="bg2">
              <a:lumMod val="40000"/>
              <a:lumOff val="60000"/>
              <a:alpha val="53000"/>
            </a:schemeClr>
          </a:solidFill>
        </p:spPr>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mn-lt"/>
              </a:rPr>
              <a:t>The Book Of Daniel Unleashed </a:t>
            </a:r>
          </a:p>
        </p:txBody>
      </p:sp>
      <p:sp>
        <p:nvSpPr>
          <p:cNvPr id="6" name="Rectangle 5"/>
          <p:cNvSpPr/>
          <p:nvPr/>
        </p:nvSpPr>
        <p:spPr>
          <a:xfrm>
            <a:off x="304800" y="2667000"/>
            <a:ext cx="8458200" cy="1938992"/>
          </a:xfrm>
          <a:prstGeom prst="rect">
            <a:avLst/>
          </a:prstGeom>
        </p:spPr>
        <p:txBody>
          <a:bodyPr wrap="square">
            <a:spAutoFit/>
          </a:bodyPr>
          <a:lstStyle/>
          <a:p>
            <a:pPr algn="l"/>
            <a:r>
              <a:rPr lang="en-US" sz="2000" dirty="0" smtClean="0"/>
              <a:t>And </a:t>
            </a:r>
            <a:r>
              <a:rPr lang="en-US" sz="2000" dirty="0"/>
              <a:t>they shall pollute the sanctuary of strength, and shall take away the daily </a:t>
            </a:r>
            <a:r>
              <a:rPr lang="en-US" sz="2000" i="1" dirty="0"/>
              <a:t>sacrifice</a:t>
            </a:r>
            <a:r>
              <a:rPr lang="en-US" sz="2000" dirty="0"/>
              <a:t>, and they shall place the abomination that </a:t>
            </a:r>
            <a:r>
              <a:rPr lang="en-US" sz="2000" dirty="0" err="1"/>
              <a:t>maketh</a:t>
            </a:r>
            <a:r>
              <a:rPr lang="en-US" sz="2000" dirty="0"/>
              <a:t> desolate. (Antiochus Epiphanes (</a:t>
            </a:r>
            <a:r>
              <a:rPr lang="en-US" sz="2000" dirty="0" smtClean="0"/>
              <a:t>175 BC -164BC), </a:t>
            </a:r>
            <a:r>
              <a:rPr lang="en-US" sz="2000" dirty="0"/>
              <a:t> And such as do wickedly against the covenant shall he corrupt by flatteries: </a:t>
            </a:r>
            <a:r>
              <a:rPr lang="en-US" sz="2000" b="1" dirty="0">
                <a:solidFill>
                  <a:srgbClr val="FFFF00"/>
                </a:solidFill>
              </a:rPr>
              <a:t>but the people that do know their God shall be strong, and do </a:t>
            </a:r>
            <a:r>
              <a:rPr lang="en-US" sz="2000" b="1" i="1" dirty="0">
                <a:solidFill>
                  <a:srgbClr val="FFFF00"/>
                </a:solidFill>
              </a:rPr>
              <a:t>exploits</a:t>
            </a:r>
            <a:r>
              <a:rPr lang="en-US" sz="2000" b="1" dirty="0">
                <a:solidFill>
                  <a:srgbClr val="FFFF00"/>
                </a:solidFill>
              </a:rPr>
              <a:t>. </a:t>
            </a:r>
            <a:r>
              <a:rPr lang="en-US" sz="2000" b="1" dirty="0"/>
              <a:t>Daniel 11:31-32 (KJV) </a:t>
            </a:r>
            <a:r>
              <a:rPr lang="en-US" sz="2000" b="1" dirty="0" smtClean="0"/>
              <a:t> </a:t>
            </a:r>
            <a:endParaRPr lang="en-US" sz="2000" dirty="0"/>
          </a:p>
        </p:txBody>
      </p:sp>
      <p:sp>
        <p:nvSpPr>
          <p:cNvPr id="7" name="Rectangle 6"/>
          <p:cNvSpPr/>
          <p:nvPr/>
        </p:nvSpPr>
        <p:spPr>
          <a:xfrm>
            <a:off x="381000" y="4800600"/>
            <a:ext cx="7848600" cy="1631216"/>
          </a:xfrm>
          <a:prstGeom prst="rect">
            <a:avLst/>
          </a:prstGeom>
        </p:spPr>
        <p:txBody>
          <a:bodyPr wrap="square">
            <a:spAutoFit/>
          </a:bodyPr>
          <a:lstStyle/>
          <a:p>
            <a:pPr algn="l"/>
            <a:r>
              <a:rPr lang="en-US" sz="2000" dirty="0" smtClean="0"/>
              <a:t>And </a:t>
            </a:r>
            <a:r>
              <a:rPr lang="en-US" sz="2000" dirty="0"/>
              <a:t>he shall speak </a:t>
            </a:r>
            <a:r>
              <a:rPr lang="en-US" sz="2000" i="1" dirty="0"/>
              <a:t>great</a:t>
            </a:r>
            <a:r>
              <a:rPr lang="en-US" sz="2000" dirty="0"/>
              <a:t> words against the most High, </a:t>
            </a:r>
            <a:r>
              <a:rPr lang="en-US" sz="2000" b="1" dirty="0">
                <a:solidFill>
                  <a:srgbClr val="FFFF00"/>
                </a:solidFill>
              </a:rPr>
              <a:t>and shall wear out the saints of the most High,</a:t>
            </a:r>
            <a:r>
              <a:rPr lang="en-US" sz="2000" dirty="0"/>
              <a:t> and think to change times and laws: and they shall be given into his hand until a time and times and the dividing of time. </a:t>
            </a:r>
            <a:r>
              <a:rPr lang="en-US" sz="2000" b="1" dirty="0"/>
              <a:t>Daniel 7:25 (KJV) </a:t>
            </a:r>
            <a:r>
              <a:rPr lang="en-US" sz="2000" dirty="0"/>
              <a:t/>
            </a:r>
            <a:br>
              <a:rPr lang="en-US" sz="2000" dirty="0"/>
            </a:br>
            <a:endParaRPr lang="en-US" sz="2000" dirty="0"/>
          </a:p>
        </p:txBody>
      </p:sp>
    </p:spTree>
    <p:extLst>
      <p:ext uri="{BB962C8B-B14F-4D97-AF65-F5344CB8AC3E}">
        <p14:creationId xmlns:p14="http://schemas.microsoft.com/office/powerpoint/2010/main" val="408053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380321"/>
            <a:ext cx="8991600" cy="5401479"/>
          </a:xfrm>
          <a:prstGeom prst="rect">
            <a:avLst/>
          </a:prstGeom>
        </p:spPr>
        <p:txBody>
          <a:bodyPr wrap="square">
            <a:spAutoFit/>
          </a:bodyPr>
          <a:lstStyle/>
          <a:p>
            <a:pPr algn="l"/>
            <a:r>
              <a:rPr lang="en-US" sz="2300" dirty="0" smtClean="0"/>
              <a:t>Hear </a:t>
            </a:r>
            <a:r>
              <a:rPr lang="en-US" sz="2300" dirty="0"/>
              <a:t>me, O God, as I voice my complaint; protect my life from the threat of the enemy. </a:t>
            </a:r>
            <a:r>
              <a:rPr lang="en-US" sz="2300" baseline="30000" dirty="0"/>
              <a:t>2 </a:t>
            </a:r>
            <a:r>
              <a:rPr lang="en-US" sz="2300" dirty="0"/>
              <a:t> Hide me from the conspiracy of the wicked, from that noisy crowd of evildoers. </a:t>
            </a:r>
            <a:r>
              <a:rPr lang="en-US" sz="2300" baseline="30000" dirty="0"/>
              <a:t>3 </a:t>
            </a:r>
            <a:r>
              <a:rPr lang="en-US" sz="2300" dirty="0"/>
              <a:t> They sharpen their tongues like swords and aim their words like deadly arrows. </a:t>
            </a:r>
            <a:r>
              <a:rPr lang="en-US" sz="2300" baseline="30000" dirty="0"/>
              <a:t>4 </a:t>
            </a:r>
            <a:r>
              <a:rPr lang="en-US" sz="2300" dirty="0"/>
              <a:t> They shoot from ambush at the innocent man; they shoot at him suddenly, without fear. </a:t>
            </a:r>
            <a:r>
              <a:rPr lang="en-US" sz="2300" baseline="30000" dirty="0"/>
              <a:t>5 </a:t>
            </a:r>
            <a:r>
              <a:rPr lang="en-US" sz="2300" dirty="0"/>
              <a:t> They encourage each other in evil plans, they talk about hiding their snares; they say, "Who will see them?" </a:t>
            </a:r>
            <a:r>
              <a:rPr lang="en-US" sz="2300" baseline="30000" dirty="0"/>
              <a:t>6 </a:t>
            </a:r>
            <a:r>
              <a:rPr lang="en-US" sz="2300" dirty="0"/>
              <a:t> They plot injustice and say, "We have devised a perfect plan!" Surely the mind and heart of man are cunning. </a:t>
            </a:r>
            <a:r>
              <a:rPr lang="en-US" sz="2300" baseline="30000" dirty="0"/>
              <a:t>7 </a:t>
            </a:r>
            <a:r>
              <a:rPr lang="en-US" sz="2300" dirty="0"/>
              <a:t> But God will shoot them with arrows; suddenly they will be struck down. </a:t>
            </a:r>
            <a:r>
              <a:rPr lang="en-US" sz="2300" baseline="30000" dirty="0"/>
              <a:t>8 </a:t>
            </a:r>
            <a:r>
              <a:rPr lang="en-US" sz="2300" dirty="0"/>
              <a:t> He will turn their own tongues against them and bring them to ruin; all who see them will shake their heads in scorn. </a:t>
            </a:r>
            <a:r>
              <a:rPr lang="en-US" sz="2300" baseline="30000" dirty="0"/>
              <a:t>9 </a:t>
            </a:r>
            <a:r>
              <a:rPr lang="en-US" sz="2300" dirty="0"/>
              <a:t> All mankind will fear; they will proclaim the works of God and ponder what he has done. </a:t>
            </a:r>
            <a:r>
              <a:rPr lang="en-US" sz="2300" baseline="30000" dirty="0"/>
              <a:t>10 </a:t>
            </a:r>
            <a:r>
              <a:rPr lang="en-US" sz="2300" dirty="0"/>
              <a:t> Let the righteous rejoice in the </a:t>
            </a:r>
            <a:r>
              <a:rPr lang="en-US" sz="2300" cap="small" dirty="0"/>
              <a:t>LORD</a:t>
            </a:r>
            <a:r>
              <a:rPr lang="en-US" sz="2300" dirty="0"/>
              <a:t> and take refuge in him; let all the upright in heart praise him! </a:t>
            </a:r>
            <a:r>
              <a:rPr lang="en-US" sz="2300" b="1" dirty="0"/>
              <a:t>Psalm 64:1-10 (NIV) </a:t>
            </a:r>
            <a:endParaRPr lang="en-US" sz="2300" dirty="0"/>
          </a:p>
        </p:txBody>
      </p:sp>
      <p:sp>
        <p:nvSpPr>
          <p:cNvPr id="5" name="TextBox 4"/>
          <p:cNvSpPr txBox="1"/>
          <p:nvPr/>
        </p:nvSpPr>
        <p:spPr>
          <a:xfrm>
            <a:off x="76200" y="95071"/>
            <a:ext cx="8915400" cy="646331"/>
          </a:xfrm>
          <a:prstGeom prst="rect">
            <a:avLst/>
          </a:prstGeom>
          <a:solidFill>
            <a:schemeClr val="bg2">
              <a:lumMod val="40000"/>
              <a:lumOff val="60000"/>
              <a:alpha val="53000"/>
            </a:schemeClr>
          </a:solidFill>
        </p:spPr>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mn-lt"/>
              </a:rPr>
              <a:t>We Are In This Psalm 64 Moment </a:t>
            </a:r>
          </a:p>
        </p:txBody>
      </p:sp>
    </p:spTree>
    <p:extLst>
      <p:ext uri="{BB962C8B-B14F-4D97-AF65-F5344CB8AC3E}">
        <p14:creationId xmlns:p14="http://schemas.microsoft.com/office/powerpoint/2010/main" val="23531309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490008"/>
            <a:ext cx="8610600" cy="1938992"/>
          </a:xfrm>
          <a:prstGeom prst="rect">
            <a:avLst/>
          </a:prstGeom>
        </p:spPr>
        <p:txBody>
          <a:bodyPr wrap="square">
            <a:spAutoFit/>
          </a:bodyPr>
          <a:lstStyle/>
          <a:p>
            <a:pPr algn="l"/>
            <a:r>
              <a:rPr lang="en-US" dirty="0" smtClean="0"/>
              <a:t>The </a:t>
            </a:r>
            <a:r>
              <a:rPr lang="en-US" dirty="0"/>
              <a:t>God of the Arrow </a:t>
            </a:r>
            <a:r>
              <a:rPr lang="en-US" dirty="0" smtClean="0"/>
              <a:t>shoots (His enemies)! </a:t>
            </a:r>
            <a:r>
              <a:rPr lang="en-US" dirty="0"/>
              <a:t>They double up in pain, </a:t>
            </a:r>
            <a:r>
              <a:rPr lang="en-US" baseline="30000" dirty="0"/>
              <a:t>8 </a:t>
            </a:r>
            <a:r>
              <a:rPr lang="en-US" dirty="0"/>
              <a:t> Fall flat on their faces in full view of the grinning crowd. </a:t>
            </a:r>
            <a:r>
              <a:rPr lang="en-US" baseline="30000" dirty="0"/>
              <a:t>9 </a:t>
            </a:r>
            <a:r>
              <a:rPr lang="en-US" dirty="0"/>
              <a:t> </a:t>
            </a:r>
            <a:r>
              <a:rPr lang="en-US" b="1" dirty="0">
                <a:solidFill>
                  <a:srgbClr val="FFFF00"/>
                </a:solidFill>
              </a:rPr>
              <a:t>Everyone sees it. God's work is the talk of the town. </a:t>
            </a:r>
            <a:r>
              <a:rPr lang="en-US" b="1" baseline="30000" dirty="0">
                <a:solidFill>
                  <a:srgbClr val="FFFF00"/>
                </a:solidFill>
              </a:rPr>
              <a:t>10 </a:t>
            </a:r>
            <a:r>
              <a:rPr lang="en-US" b="1" dirty="0">
                <a:solidFill>
                  <a:srgbClr val="FFFF00"/>
                </a:solidFill>
              </a:rPr>
              <a:t> Be glad, good people! Fly to </a:t>
            </a:r>
            <a:r>
              <a:rPr lang="en-US" b="1" cap="small" dirty="0">
                <a:solidFill>
                  <a:srgbClr val="FFFF00"/>
                </a:solidFill>
              </a:rPr>
              <a:t>GOD</a:t>
            </a:r>
            <a:r>
              <a:rPr lang="en-US" b="1" dirty="0">
                <a:solidFill>
                  <a:srgbClr val="FFFF00"/>
                </a:solidFill>
              </a:rPr>
              <a:t>! Good-hearted people, make praise your habit</a:t>
            </a:r>
            <a:r>
              <a:rPr lang="en-US" dirty="0"/>
              <a:t>. </a:t>
            </a:r>
            <a:r>
              <a:rPr lang="en-US" b="1" dirty="0"/>
              <a:t>Psalm </a:t>
            </a:r>
            <a:r>
              <a:rPr lang="en-US" b="1" dirty="0" smtClean="0"/>
              <a:t>64:7-10 </a:t>
            </a:r>
            <a:r>
              <a:rPr lang="en-US" b="1" dirty="0"/>
              <a:t>(MSG) </a:t>
            </a:r>
            <a:endParaRPr lang="en-US" dirty="0"/>
          </a:p>
        </p:txBody>
      </p:sp>
      <p:sp>
        <p:nvSpPr>
          <p:cNvPr id="5" name="TextBox 4"/>
          <p:cNvSpPr txBox="1"/>
          <p:nvPr/>
        </p:nvSpPr>
        <p:spPr>
          <a:xfrm>
            <a:off x="152400" y="329625"/>
            <a:ext cx="8915400" cy="584775"/>
          </a:xfrm>
          <a:prstGeom prst="rect">
            <a:avLst/>
          </a:prstGeom>
          <a:solidFill>
            <a:schemeClr val="bg2">
              <a:lumMod val="40000"/>
              <a:lumOff val="60000"/>
              <a:alpha val="53000"/>
            </a:schemeClr>
          </a:solidFill>
        </p:spPr>
        <p:txBody>
          <a:bodyPr wrap="square" rtlCol="0">
            <a:spAutoFit/>
          </a:bodyPr>
          <a:lstStyle/>
          <a:p>
            <a:pPr algn="ctr"/>
            <a:r>
              <a:rPr lang="en-US" sz="3200" b="1" dirty="0" smtClean="0">
                <a:solidFill>
                  <a:srgbClr val="FFFF00"/>
                </a:solidFill>
                <a:effectLst>
                  <a:outerShdw blurRad="38100" dist="38100" dir="2700000" algn="tl">
                    <a:srgbClr val="000000">
                      <a:alpha val="43137"/>
                    </a:srgbClr>
                  </a:outerShdw>
                </a:effectLst>
                <a:latin typeface="+mn-lt"/>
              </a:rPr>
              <a:t>The Message Translation </a:t>
            </a:r>
          </a:p>
        </p:txBody>
      </p:sp>
    </p:spTree>
    <p:extLst>
      <p:ext uri="{BB962C8B-B14F-4D97-AF65-F5344CB8AC3E}">
        <p14:creationId xmlns:p14="http://schemas.microsoft.com/office/powerpoint/2010/main" val="39744114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228600" y="152400"/>
            <a:ext cx="86106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2800" b="1" kern="0" dirty="0" smtClean="0">
                <a:solidFill>
                  <a:srgbClr val="FFFF00"/>
                </a:solidFill>
                <a:effectLst>
                  <a:outerShdw blurRad="38100" dist="38100" dir="2700000" algn="tl">
                    <a:srgbClr val="000000">
                      <a:alpha val="43137"/>
                    </a:srgbClr>
                  </a:outerShdw>
                </a:effectLst>
              </a:rPr>
              <a:t>We Are In The Time Of Digging Holes in the Wall of Culture and the Church Finding Out – “How far gone we are.” </a:t>
            </a:r>
            <a:endParaRPr lang="en-US" sz="2800" b="1" kern="0" dirty="0">
              <a:solidFill>
                <a:srgbClr val="FFFF00"/>
              </a:solidFill>
              <a:effectLst>
                <a:outerShdw blurRad="38100" dist="38100" dir="2700000" algn="tl">
                  <a:srgbClr val="000000">
                    <a:alpha val="43137"/>
                  </a:srgbClr>
                </a:outerShdw>
              </a:effectLst>
            </a:endParaRPr>
          </a:p>
        </p:txBody>
      </p:sp>
      <p:pic>
        <p:nvPicPr>
          <p:cNvPr id="1026" name="Picture 2" descr="You Can't Hide From God – 海外华人福音网"/>
          <p:cNvPicPr>
            <a:picLocks noChangeAspect="1" noChangeArrowheads="1"/>
          </p:cNvPicPr>
          <p:nvPr/>
        </p:nvPicPr>
        <p:blipFill rotWithShape="1">
          <a:blip r:embed="rId3">
            <a:extLst>
              <a:ext uri="{28A0092B-C50C-407E-A947-70E740481C1C}">
                <a14:useLocalDpi xmlns:a14="http://schemas.microsoft.com/office/drawing/2010/main" val="0"/>
              </a:ext>
            </a:extLst>
          </a:blip>
          <a:srcRect r="43540" b="16478"/>
          <a:stretch/>
        </p:blipFill>
        <p:spPr bwMode="auto">
          <a:xfrm>
            <a:off x="0" y="1625097"/>
            <a:ext cx="2266428" cy="1676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3535501"/>
            <a:ext cx="8686800" cy="3170099"/>
          </a:xfrm>
          <a:prstGeom prst="rect">
            <a:avLst/>
          </a:prstGeom>
        </p:spPr>
        <p:txBody>
          <a:bodyPr wrap="square">
            <a:spAutoFit/>
          </a:bodyPr>
          <a:lstStyle/>
          <a:p>
            <a:pPr algn="l"/>
            <a:r>
              <a:rPr lang="en-US" sz="2000" dirty="0" smtClean="0"/>
              <a:t>Then </a:t>
            </a:r>
            <a:r>
              <a:rPr lang="en-US" sz="2000" dirty="0"/>
              <a:t>he said to me, "Son of man, look toward the north." So I looked, and in the entrance north of the gate of the altar I saw this idol of jealousy. </a:t>
            </a:r>
            <a:r>
              <a:rPr lang="en-US" sz="2000" baseline="30000" dirty="0"/>
              <a:t>6 </a:t>
            </a:r>
            <a:r>
              <a:rPr lang="en-US" sz="2000" dirty="0"/>
              <a:t> And he said to me, "Son of man, do you see what they are doing--the utterly detestable things the house of Israel is doing here, things that will drive me far from my sanctuary? But you will see things that are even more detestable." </a:t>
            </a:r>
            <a:r>
              <a:rPr lang="en-US" sz="2000" baseline="30000" dirty="0"/>
              <a:t>7 </a:t>
            </a:r>
            <a:r>
              <a:rPr lang="en-US" sz="2000" dirty="0"/>
              <a:t> </a:t>
            </a:r>
            <a:r>
              <a:rPr lang="en-US" sz="2000" dirty="0">
                <a:solidFill>
                  <a:srgbClr val="FFFF00"/>
                </a:solidFill>
              </a:rPr>
              <a:t>Then he brought me to the entrance to the court. I looked, and I saw a hole in the wall. </a:t>
            </a:r>
            <a:r>
              <a:rPr lang="en-US" sz="2000" baseline="30000" dirty="0">
                <a:solidFill>
                  <a:srgbClr val="FFFF00"/>
                </a:solidFill>
              </a:rPr>
              <a:t>8 </a:t>
            </a:r>
            <a:r>
              <a:rPr lang="en-US" sz="2000" dirty="0">
                <a:solidFill>
                  <a:srgbClr val="FFFF00"/>
                </a:solidFill>
              </a:rPr>
              <a:t> He said to me, "Son of man, now dig into the wall." So I dug into the wall and saw a doorway there. </a:t>
            </a:r>
            <a:r>
              <a:rPr lang="en-US" sz="2000" baseline="30000" dirty="0">
                <a:solidFill>
                  <a:srgbClr val="FFFF00"/>
                </a:solidFill>
              </a:rPr>
              <a:t>9 </a:t>
            </a:r>
            <a:r>
              <a:rPr lang="en-US" sz="2000" dirty="0">
                <a:solidFill>
                  <a:srgbClr val="FFFF00"/>
                </a:solidFill>
              </a:rPr>
              <a:t> And he said to me, "Go in and see the wicked and detestable things they are doing here." </a:t>
            </a:r>
            <a:r>
              <a:rPr lang="en-US" sz="2000" b="1" dirty="0" smtClean="0"/>
              <a:t>Ezekiel 8:5-9 </a:t>
            </a:r>
            <a:r>
              <a:rPr lang="en-US" sz="2000" b="1" dirty="0"/>
              <a:t>(NIV) </a:t>
            </a:r>
            <a:endParaRPr lang="en-US" sz="2000" dirty="0"/>
          </a:p>
        </p:txBody>
      </p:sp>
      <p:sp>
        <p:nvSpPr>
          <p:cNvPr id="5" name="TextBox 4"/>
          <p:cNvSpPr txBox="1"/>
          <p:nvPr/>
        </p:nvSpPr>
        <p:spPr>
          <a:xfrm>
            <a:off x="2722830" y="1677650"/>
            <a:ext cx="6248400" cy="1446550"/>
          </a:xfrm>
          <a:prstGeom prst="rect">
            <a:avLst/>
          </a:prstGeom>
          <a:noFill/>
        </p:spPr>
        <p:txBody>
          <a:bodyPr wrap="square" rtlCol="0">
            <a:spAutoFit/>
          </a:bodyPr>
          <a:lstStyle/>
          <a:p>
            <a:pPr algn="l"/>
            <a:r>
              <a:rPr lang="en-US" sz="2200" dirty="0" smtClean="0"/>
              <a:t>Busy but prayerless and powerless Church</a:t>
            </a:r>
          </a:p>
          <a:p>
            <a:pPr algn="l"/>
            <a:r>
              <a:rPr lang="en-US" sz="2200" dirty="0" smtClean="0"/>
              <a:t>Tired over-extended Believers</a:t>
            </a:r>
          </a:p>
          <a:p>
            <a:pPr algn="l"/>
            <a:r>
              <a:rPr lang="en-US" sz="2200" dirty="0" smtClean="0"/>
              <a:t>Deep State – Real Movement To Control World </a:t>
            </a:r>
          </a:p>
          <a:p>
            <a:pPr algn="l"/>
            <a:r>
              <a:rPr lang="en-US" sz="2200" dirty="0" smtClean="0"/>
              <a:t>Political, Medical, Financial tyranny and insanity</a:t>
            </a:r>
          </a:p>
        </p:txBody>
      </p:sp>
    </p:spTree>
    <p:extLst>
      <p:ext uri="{BB962C8B-B14F-4D97-AF65-F5344CB8AC3E}">
        <p14:creationId xmlns:p14="http://schemas.microsoft.com/office/powerpoint/2010/main" val="1728205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600200"/>
            <a:ext cx="8458200" cy="5016758"/>
          </a:xfrm>
          <a:prstGeom prst="rect">
            <a:avLst/>
          </a:prstGeom>
        </p:spPr>
        <p:txBody>
          <a:bodyPr wrap="square">
            <a:spAutoFit/>
          </a:bodyPr>
          <a:lstStyle/>
          <a:p>
            <a:pPr algn="l"/>
            <a:r>
              <a:rPr lang="en-US" dirty="0" smtClean="0"/>
              <a:t>Nation </a:t>
            </a:r>
            <a:r>
              <a:rPr lang="en-US" dirty="0"/>
              <a:t>will rise against nation, and kingdom against kingdom. There will be famines and earthquakes in various places. </a:t>
            </a:r>
            <a:r>
              <a:rPr lang="en-US" baseline="30000" dirty="0"/>
              <a:t>8 </a:t>
            </a:r>
            <a:r>
              <a:rPr lang="en-US" dirty="0"/>
              <a:t> All these are the beginning of birth pains. </a:t>
            </a:r>
            <a:r>
              <a:rPr lang="en-US" baseline="30000" dirty="0"/>
              <a:t>9 </a:t>
            </a:r>
            <a:r>
              <a:rPr lang="en-US" dirty="0"/>
              <a:t> "Then you will be handed over to be persecuted and put to death, and you will be hated by all nations because of me. </a:t>
            </a:r>
            <a:r>
              <a:rPr lang="en-US" baseline="30000" dirty="0"/>
              <a:t>10 </a:t>
            </a:r>
            <a:r>
              <a:rPr lang="en-US" dirty="0"/>
              <a:t> At that time many will turn away from the faith and will betray and hate each other, </a:t>
            </a:r>
            <a:r>
              <a:rPr lang="en-US" baseline="30000" dirty="0"/>
              <a:t>11 </a:t>
            </a:r>
            <a:r>
              <a:rPr lang="en-US" dirty="0"/>
              <a:t> and many false prophets will appear and deceive many people. </a:t>
            </a:r>
            <a:r>
              <a:rPr lang="en-US" baseline="30000" dirty="0"/>
              <a:t>12 </a:t>
            </a:r>
            <a:r>
              <a:rPr lang="en-US" dirty="0"/>
              <a:t> </a:t>
            </a:r>
            <a:r>
              <a:rPr lang="en-US" sz="2800" b="1" dirty="0">
                <a:solidFill>
                  <a:srgbClr val="FFFF00"/>
                </a:solidFill>
              </a:rPr>
              <a:t>Because of the increase of wickedness, the love of most will grow cold</a:t>
            </a:r>
            <a:r>
              <a:rPr lang="en-US" dirty="0"/>
              <a:t>, </a:t>
            </a:r>
            <a:r>
              <a:rPr lang="en-US" baseline="30000" dirty="0"/>
              <a:t>13 </a:t>
            </a:r>
            <a:r>
              <a:rPr lang="en-US" dirty="0"/>
              <a:t> but he who stands firm to the end will be saved. </a:t>
            </a:r>
            <a:r>
              <a:rPr lang="en-US" baseline="30000" dirty="0"/>
              <a:t>14 </a:t>
            </a:r>
            <a:r>
              <a:rPr lang="en-US" dirty="0"/>
              <a:t> And this gospel of the kingdom will be preached in the whole world as a testimony to all nations, and then the end will come. </a:t>
            </a:r>
            <a:r>
              <a:rPr lang="en-US" b="1" dirty="0"/>
              <a:t>Matthew 24:7-14 (NIV) </a:t>
            </a:r>
            <a:endParaRPr lang="en-US" dirty="0"/>
          </a:p>
        </p:txBody>
      </p:sp>
      <p:sp>
        <p:nvSpPr>
          <p:cNvPr id="5" name="TextBox 4"/>
          <p:cNvSpPr txBox="1"/>
          <p:nvPr/>
        </p:nvSpPr>
        <p:spPr>
          <a:xfrm>
            <a:off x="152400" y="152400"/>
            <a:ext cx="8915400" cy="1077218"/>
          </a:xfrm>
          <a:prstGeom prst="rect">
            <a:avLst/>
          </a:prstGeom>
          <a:solidFill>
            <a:schemeClr val="bg2">
              <a:lumMod val="40000"/>
              <a:lumOff val="60000"/>
              <a:alpha val="53000"/>
            </a:schemeClr>
          </a:solidFill>
        </p:spPr>
        <p:txBody>
          <a:bodyPr wrap="square" rtlCol="0">
            <a:spAutoFit/>
          </a:bodyPr>
          <a:lstStyle/>
          <a:p>
            <a:pPr algn="ctr"/>
            <a:r>
              <a:rPr lang="en-US" sz="3200" b="1" dirty="0" smtClean="0">
                <a:solidFill>
                  <a:srgbClr val="FFFF00"/>
                </a:solidFill>
                <a:effectLst>
                  <a:outerShdw blurRad="38100" dist="38100" dir="2700000" algn="tl">
                    <a:srgbClr val="000000">
                      <a:alpha val="43137"/>
                    </a:srgbClr>
                  </a:outerShdw>
                </a:effectLst>
                <a:latin typeface="+mn-lt"/>
              </a:rPr>
              <a:t>Help Our Hearts Not Be Jaded</a:t>
            </a:r>
          </a:p>
          <a:p>
            <a:pPr algn="ctr"/>
            <a:r>
              <a:rPr lang="en-US" sz="3200" b="1" dirty="0" smtClean="0">
                <a:solidFill>
                  <a:srgbClr val="FFFF00"/>
                </a:solidFill>
                <a:effectLst>
                  <a:outerShdw blurRad="38100" dist="38100" dir="2700000" algn="tl">
                    <a:srgbClr val="000000">
                      <a:alpha val="43137"/>
                    </a:srgbClr>
                  </a:outerShdw>
                </a:effectLst>
                <a:latin typeface="+mn-lt"/>
              </a:rPr>
              <a:t>By All The Drama  </a:t>
            </a:r>
          </a:p>
        </p:txBody>
      </p:sp>
    </p:spTree>
    <p:extLst>
      <p:ext uri="{BB962C8B-B14F-4D97-AF65-F5344CB8AC3E}">
        <p14:creationId xmlns:p14="http://schemas.microsoft.com/office/powerpoint/2010/main" val="11010176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hat Christians Need to Know About the Ark of Covenant - John15.Rocks"/>
          <p:cNvPicPr>
            <a:picLocks noChangeAspect="1" noChangeArrowheads="1"/>
          </p:cNvPicPr>
          <p:nvPr/>
        </p:nvPicPr>
        <p:blipFill rotWithShape="1">
          <a:blip r:embed="rId2">
            <a:extLst>
              <a:ext uri="{28A0092B-C50C-407E-A947-70E740481C1C}">
                <a14:useLocalDpi xmlns:a14="http://schemas.microsoft.com/office/drawing/2010/main" val="0"/>
              </a:ext>
            </a:extLst>
          </a:blip>
          <a:srcRect l="30630" t="12637" r="8695" b="6720"/>
          <a:stretch/>
        </p:blipFill>
        <p:spPr bwMode="auto">
          <a:xfrm>
            <a:off x="5410200" y="1752600"/>
            <a:ext cx="3472592" cy="2438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200" y="95071"/>
            <a:ext cx="8915400" cy="1200329"/>
          </a:xfrm>
          <a:prstGeom prst="rect">
            <a:avLst/>
          </a:prstGeom>
          <a:solidFill>
            <a:schemeClr val="bg2">
              <a:lumMod val="40000"/>
              <a:lumOff val="60000"/>
              <a:alpha val="53000"/>
            </a:schemeClr>
          </a:solidFill>
        </p:spPr>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mn-lt"/>
              </a:rPr>
              <a:t>The Presence Of The Lord Must Be Carried</a:t>
            </a:r>
            <a:r>
              <a:rPr lang="en-US" sz="3600" b="1" dirty="0">
                <a:solidFill>
                  <a:srgbClr val="FFFF00"/>
                </a:solidFill>
                <a:effectLst>
                  <a:outerShdw blurRad="38100" dist="38100" dir="2700000" algn="tl">
                    <a:srgbClr val="000000">
                      <a:alpha val="43137"/>
                    </a:srgbClr>
                  </a:outerShdw>
                </a:effectLst>
                <a:latin typeface="+mn-lt"/>
              </a:rPr>
              <a:t> </a:t>
            </a:r>
            <a:r>
              <a:rPr lang="en-US" sz="3600" b="1" dirty="0" smtClean="0">
                <a:solidFill>
                  <a:srgbClr val="FFFF00"/>
                </a:solidFill>
                <a:effectLst>
                  <a:outerShdw blurRad="38100" dist="38100" dir="2700000" algn="tl">
                    <a:srgbClr val="000000">
                      <a:alpha val="43137"/>
                    </a:srgbClr>
                  </a:outerShdw>
                </a:effectLst>
                <a:latin typeface="+mn-lt"/>
              </a:rPr>
              <a:t>On The Shoulders of The Saints</a:t>
            </a:r>
          </a:p>
        </p:txBody>
      </p:sp>
      <p:sp>
        <p:nvSpPr>
          <p:cNvPr id="4" name="Rectangle 3"/>
          <p:cNvSpPr/>
          <p:nvPr/>
        </p:nvSpPr>
        <p:spPr>
          <a:xfrm>
            <a:off x="228600" y="5074384"/>
            <a:ext cx="8763000" cy="1323439"/>
          </a:xfrm>
          <a:prstGeom prst="rect">
            <a:avLst/>
          </a:prstGeom>
        </p:spPr>
        <p:txBody>
          <a:bodyPr wrap="square">
            <a:spAutoFit/>
          </a:bodyPr>
          <a:lstStyle/>
          <a:p>
            <a:pPr algn="l"/>
            <a:r>
              <a:rPr lang="en-US" sz="2000" dirty="0" smtClean="0"/>
              <a:t>At </a:t>
            </a:r>
            <a:r>
              <a:rPr lang="en-US" sz="2000" dirty="0"/>
              <a:t>that time the </a:t>
            </a:r>
            <a:r>
              <a:rPr lang="en-US" sz="2000" cap="small" dirty="0"/>
              <a:t>LORD</a:t>
            </a:r>
            <a:r>
              <a:rPr lang="en-US" sz="2000" dirty="0"/>
              <a:t> set apart the tribe of Levi to carry the ark of the covenant of the </a:t>
            </a:r>
            <a:r>
              <a:rPr lang="en-US" sz="2000" cap="small" dirty="0"/>
              <a:t>LORD</a:t>
            </a:r>
            <a:r>
              <a:rPr lang="en-US" sz="2000" dirty="0"/>
              <a:t>, to stand before the </a:t>
            </a:r>
            <a:r>
              <a:rPr lang="en-US" sz="2000" cap="small" dirty="0"/>
              <a:t>LORD</a:t>
            </a:r>
            <a:r>
              <a:rPr lang="en-US" sz="2000" dirty="0"/>
              <a:t> to minister and to pronounce blessings in </a:t>
            </a:r>
            <a:r>
              <a:rPr lang="en-US" sz="2000" dirty="0" smtClean="0"/>
              <a:t>His </a:t>
            </a:r>
            <a:r>
              <a:rPr lang="en-US" sz="2000" dirty="0"/>
              <a:t>name, as they still do </a:t>
            </a:r>
            <a:r>
              <a:rPr lang="en-US" sz="2000" dirty="0" smtClean="0"/>
              <a:t>today </a:t>
            </a:r>
            <a:r>
              <a:rPr lang="en-US" sz="2000" baseline="30000" dirty="0" smtClean="0"/>
              <a:t>- </a:t>
            </a:r>
            <a:r>
              <a:rPr lang="en-US" sz="2000" dirty="0" smtClean="0"/>
              <a:t> </a:t>
            </a:r>
            <a:r>
              <a:rPr lang="en-US" sz="2000" dirty="0"/>
              <a:t>the </a:t>
            </a:r>
            <a:r>
              <a:rPr lang="en-US" sz="2000" cap="small" dirty="0"/>
              <a:t>LORD</a:t>
            </a:r>
            <a:r>
              <a:rPr lang="en-US" sz="2000" dirty="0"/>
              <a:t> is their inheritance, as the </a:t>
            </a:r>
            <a:r>
              <a:rPr lang="en-US" sz="2000" cap="small" dirty="0"/>
              <a:t>LORD</a:t>
            </a:r>
            <a:r>
              <a:rPr lang="en-US" sz="2000" dirty="0"/>
              <a:t> your God told them.) </a:t>
            </a:r>
            <a:r>
              <a:rPr lang="en-US" sz="2000" b="1" dirty="0"/>
              <a:t>Deuteronomy </a:t>
            </a:r>
            <a:r>
              <a:rPr lang="en-US" sz="2000" b="1" dirty="0" smtClean="0"/>
              <a:t>10:8-9</a:t>
            </a:r>
            <a:endParaRPr lang="en-US" sz="2000" dirty="0"/>
          </a:p>
        </p:txBody>
      </p:sp>
      <p:sp>
        <p:nvSpPr>
          <p:cNvPr id="6" name="Rectangle 5"/>
          <p:cNvSpPr/>
          <p:nvPr/>
        </p:nvSpPr>
        <p:spPr>
          <a:xfrm>
            <a:off x="228600" y="1371600"/>
            <a:ext cx="4953000" cy="3600986"/>
          </a:xfrm>
          <a:prstGeom prst="rect">
            <a:avLst/>
          </a:prstGeom>
        </p:spPr>
        <p:txBody>
          <a:bodyPr wrap="square">
            <a:spAutoFit/>
          </a:bodyPr>
          <a:lstStyle/>
          <a:p>
            <a:pPr algn="l"/>
            <a:r>
              <a:rPr lang="en-US" sz="1900" b="1" dirty="0">
                <a:solidFill>
                  <a:srgbClr val="FFFF00"/>
                </a:solidFill>
              </a:rPr>
              <a:t>We had reached a place where we dared not go forward without God's presence.</a:t>
            </a:r>
            <a:r>
              <a:rPr lang="en-US" sz="1900" dirty="0">
                <a:solidFill>
                  <a:srgbClr val="FFFF00"/>
                </a:solidFill>
              </a:rPr>
              <a:t> </a:t>
            </a:r>
          </a:p>
          <a:p>
            <a:pPr algn="l"/>
            <a:r>
              <a:rPr lang="en-US" sz="1900" dirty="0">
                <a:solidFill>
                  <a:srgbClr val="FFFF00"/>
                </a:solidFill>
              </a:rPr>
              <a:t> </a:t>
            </a:r>
          </a:p>
          <a:p>
            <a:pPr algn="l"/>
            <a:r>
              <a:rPr lang="en-US" sz="1900" b="1" dirty="0">
                <a:solidFill>
                  <a:srgbClr val="FFFF00"/>
                </a:solidFill>
              </a:rPr>
              <a:t>Very </a:t>
            </a:r>
            <a:r>
              <a:rPr lang="en-US" sz="1900" b="1" dirty="0" smtClean="0">
                <a:solidFill>
                  <a:srgbClr val="FFFF00"/>
                </a:solidFill>
              </a:rPr>
              <a:t>earnestly, </a:t>
            </a:r>
            <a:r>
              <a:rPr lang="en-US" sz="1900" b="1" dirty="0">
                <a:solidFill>
                  <a:srgbClr val="FFFF00"/>
                </a:solidFill>
              </a:rPr>
              <a:t>we poured out our </a:t>
            </a:r>
            <a:r>
              <a:rPr lang="en-US" sz="1900" b="1" dirty="0" smtClean="0">
                <a:solidFill>
                  <a:srgbClr val="FFFF00"/>
                </a:solidFill>
              </a:rPr>
              <a:t>prayers before </a:t>
            </a:r>
            <a:r>
              <a:rPr lang="en-US" sz="1900" b="1" dirty="0">
                <a:solidFill>
                  <a:srgbClr val="FFFF00"/>
                </a:solidFill>
              </a:rPr>
              <a:t>Lord, searching our hearts and seeking to meet the conditions. God heard us and gave us a visitation </a:t>
            </a:r>
            <a:r>
              <a:rPr lang="en-US" sz="1900" b="1" dirty="0" smtClean="0">
                <a:solidFill>
                  <a:srgbClr val="FFFF00"/>
                </a:solidFill>
              </a:rPr>
              <a:t>showing us what </a:t>
            </a:r>
            <a:r>
              <a:rPr lang="en-US" sz="1900" b="1" dirty="0">
                <a:solidFill>
                  <a:srgbClr val="FFFF00"/>
                </a:solidFill>
              </a:rPr>
              <a:t>was to come. </a:t>
            </a:r>
            <a:r>
              <a:rPr lang="en-US" sz="1900" b="1" dirty="0" smtClean="0">
                <a:solidFill>
                  <a:srgbClr val="FFFF00"/>
                </a:solidFill>
              </a:rPr>
              <a:t>The </a:t>
            </a:r>
            <a:r>
              <a:rPr lang="en-US" sz="1900" b="1" dirty="0">
                <a:solidFill>
                  <a:srgbClr val="FFFF00"/>
                </a:solidFill>
              </a:rPr>
              <a:t>Spirit showed us plainly that the way of victory for us would be a way of radical faith, confession, of broken hearts, and bitter tears."</a:t>
            </a:r>
            <a:r>
              <a:rPr lang="en-US" sz="1900" dirty="0">
                <a:solidFill>
                  <a:srgbClr val="FFFF00"/>
                </a:solidFill>
              </a:rPr>
              <a:t> </a:t>
            </a:r>
            <a:r>
              <a:rPr lang="en-US" sz="1900" dirty="0" smtClean="0">
                <a:solidFill>
                  <a:srgbClr val="FFFF00"/>
                </a:solidFill>
              </a:rPr>
              <a:t> 1906</a:t>
            </a:r>
            <a:endParaRPr lang="en-US" sz="1900" dirty="0">
              <a:solidFill>
                <a:srgbClr val="FFFF00"/>
              </a:solidFill>
            </a:endParaRPr>
          </a:p>
        </p:txBody>
      </p:sp>
    </p:spTree>
    <p:extLst>
      <p:ext uri="{BB962C8B-B14F-4D97-AF65-F5344CB8AC3E}">
        <p14:creationId xmlns:p14="http://schemas.microsoft.com/office/powerpoint/2010/main" val="3082936056"/>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template">
  <a:themeElements>
    <a:clrScheme name="">
      <a:dk1>
        <a:srgbClr val="FFFFFF"/>
      </a:dk1>
      <a:lt1>
        <a:srgbClr val="FFFFFF"/>
      </a:lt1>
      <a:dk2>
        <a:srgbClr val="FFFFFF"/>
      </a:dk2>
      <a:lt2>
        <a:srgbClr val="5004CC"/>
      </a:lt2>
      <a:accent1>
        <a:srgbClr val="7E27C1"/>
      </a:accent1>
      <a:accent2>
        <a:srgbClr val="C63E96"/>
      </a:accent2>
      <a:accent3>
        <a:srgbClr val="FFFFFF"/>
      </a:accent3>
      <a:accent4>
        <a:srgbClr val="DADADA"/>
      </a:accent4>
      <a:accent5>
        <a:srgbClr val="C0ACDD"/>
      </a:accent5>
      <a:accent6>
        <a:srgbClr val="B33787"/>
      </a:accent6>
      <a:hlink>
        <a:srgbClr val="FFA110"/>
      </a:hlink>
      <a:folHlink>
        <a:srgbClr val="FFFFFF"/>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FBB240"/>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FE564C"/>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BB2A32"/>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84A25"/>
        </a:lt2>
        <a:accent1>
          <a:srgbClr val="ED6A24"/>
        </a:accent1>
        <a:accent2>
          <a:srgbClr val="F99E1C"/>
        </a:accent2>
        <a:accent3>
          <a:srgbClr val="FFFFFF"/>
        </a:accent3>
        <a:accent4>
          <a:srgbClr val="404040"/>
        </a:accent4>
        <a:accent5>
          <a:srgbClr val="F4B9AC"/>
        </a:accent5>
        <a:accent6>
          <a:srgbClr val="E28F18"/>
        </a:accent6>
        <a:hlink>
          <a:srgbClr val="F1B54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AE6310"/>
        </a:lt2>
        <a:accent1>
          <a:srgbClr val="E79613"/>
        </a:accent1>
        <a:accent2>
          <a:srgbClr val="E1720D"/>
        </a:accent2>
        <a:accent3>
          <a:srgbClr val="FFFFFF"/>
        </a:accent3>
        <a:accent4>
          <a:srgbClr val="404040"/>
        </a:accent4>
        <a:accent5>
          <a:srgbClr val="F1C9AA"/>
        </a:accent5>
        <a:accent6>
          <a:srgbClr val="CC670B"/>
        </a:accent6>
        <a:hlink>
          <a:srgbClr val="C6470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AF5612"/>
        </a:lt2>
        <a:accent1>
          <a:srgbClr val="CB882F"/>
        </a:accent1>
        <a:accent2>
          <a:srgbClr val="E7C432"/>
        </a:accent2>
        <a:accent3>
          <a:srgbClr val="FFFFFF"/>
        </a:accent3>
        <a:accent4>
          <a:srgbClr val="404040"/>
        </a:accent4>
        <a:accent5>
          <a:srgbClr val="E2C3AD"/>
        </a:accent5>
        <a:accent6>
          <a:srgbClr val="D1B12C"/>
        </a:accent6>
        <a:hlink>
          <a:srgbClr val="EECA3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9A5E40"/>
        </a:lt2>
        <a:accent1>
          <a:srgbClr val="AE7750"/>
        </a:accent1>
        <a:accent2>
          <a:srgbClr val="C08D60"/>
        </a:accent2>
        <a:accent3>
          <a:srgbClr val="FFFFFF"/>
        </a:accent3>
        <a:accent4>
          <a:srgbClr val="404040"/>
        </a:accent4>
        <a:accent5>
          <a:srgbClr val="D3BDB3"/>
        </a:accent5>
        <a:accent6>
          <a:srgbClr val="AE7F56"/>
        </a:accent6>
        <a:hlink>
          <a:srgbClr val="CCA47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D1BB77"/>
        </a:lt2>
        <a:accent1>
          <a:srgbClr val="DBBA87"/>
        </a:accent1>
        <a:accent2>
          <a:srgbClr val="E0B265"/>
        </a:accent2>
        <a:accent3>
          <a:srgbClr val="FFFFFF"/>
        </a:accent3>
        <a:accent4>
          <a:srgbClr val="404040"/>
        </a:accent4>
        <a:accent5>
          <a:srgbClr val="EAD9C3"/>
        </a:accent5>
        <a:accent6>
          <a:srgbClr val="CBA15B"/>
        </a:accent6>
        <a:hlink>
          <a:srgbClr val="E9C27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3D3D3"/>
        </a:folHlink>
      </a:clrScheme>
      <a:clrMap bg1="lt1" tx1="dk1" bg2="lt2" tx2="dk2" accent1="accent1" accent2="accent2" accent3="accent3" accent4="accent4" accent5="accent5" accent6="accent6" hlink="hlink" folHlink="folHlink"/>
    </a:extraClrScheme>
    <a:extraClrScheme>
      <a:clrScheme name="powerpoint-template-24 14">
        <a:dk1>
          <a:srgbClr val="FFFFFF"/>
        </a:dk1>
        <a:lt1>
          <a:srgbClr val="FFFFFF"/>
        </a:lt1>
        <a:dk2>
          <a:srgbClr val="FFFFFF"/>
        </a:dk2>
        <a:lt2>
          <a:srgbClr val="45762A"/>
        </a:lt2>
        <a:accent1>
          <a:srgbClr val="42934C"/>
        </a:accent1>
        <a:accent2>
          <a:srgbClr val="34B66A"/>
        </a:accent2>
        <a:accent3>
          <a:srgbClr val="FFFFFF"/>
        </a:accent3>
        <a:accent4>
          <a:srgbClr val="DADADA"/>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5">
        <a:dk1>
          <a:srgbClr val="FFFFFF"/>
        </a:dk1>
        <a:lt1>
          <a:srgbClr val="FFFFFF"/>
        </a:lt1>
        <a:dk2>
          <a:srgbClr val="FFFFFF"/>
        </a:dk2>
        <a:lt2>
          <a:srgbClr val="55A6FE"/>
        </a:lt2>
        <a:accent1>
          <a:srgbClr val="71BBFF"/>
        </a:accent1>
        <a:accent2>
          <a:srgbClr val="74CCFF"/>
        </a:accent2>
        <a:accent3>
          <a:srgbClr val="FFFFFF"/>
        </a:accent3>
        <a:accent4>
          <a:srgbClr val="DADADA"/>
        </a:accent4>
        <a:accent5>
          <a:srgbClr val="BBDAFF"/>
        </a:accent5>
        <a:accent6>
          <a:srgbClr val="68B9E7"/>
        </a:accent6>
        <a:hlink>
          <a:srgbClr val="94D8FF"/>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6">
        <a:dk1>
          <a:srgbClr val="FFFFFF"/>
        </a:dk1>
        <a:lt1>
          <a:srgbClr val="FFFFFF"/>
        </a:lt1>
        <a:dk2>
          <a:srgbClr val="FFFFFF"/>
        </a:dk2>
        <a:lt2>
          <a:srgbClr val="4BA1FF"/>
        </a:lt2>
        <a:accent1>
          <a:srgbClr val="5DB2FF"/>
        </a:accent1>
        <a:accent2>
          <a:srgbClr val="65C8FF"/>
        </a:accent2>
        <a:accent3>
          <a:srgbClr val="FFFFFF"/>
        </a:accent3>
        <a:accent4>
          <a:srgbClr val="DADADA"/>
        </a:accent4>
        <a:accent5>
          <a:srgbClr val="B6D5FF"/>
        </a:accent5>
        <a:accent6>
          <a:srgbClr val="5BB5E7"/>
        </a:accent6>
        <a:hlink>
          <a:srgbClr val="87E1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Template>
  <TotalTime>68843</TotalTime>
  <Words>1169</Words>
  <Application>Microsoft Office PowerPoint</Application>
  <PresentationFormat>On-screen Show (4:3)</PresentationFormat>
  <Paragraphs>80</Paragraphs>
  <Slides>21</Slides>
  <Notes>3</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powerpoint-template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Don Lamb</dc:creator>
  <cp:lastModifiedBy>LifeGate</cp:lastModifiedBy>
  <cp:revision>604</cp:revision>
  <dcterms:created xsi:type="dcterms:W3CDTF">2019-07-16T01:08:30Z</dcterms:created>
  <dcterms:modified xsi:type="dcterms:W3CDTF">2023-06-11T14:50:14Z</dcterms:modified>
</cp:coreProperties>
</file>