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8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C2CFB0C1-4F0B-4DE2-ACE4-A3D91985B4E7}"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CBF2952-44F9-4D50-9868-5091E172977F}"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5C73E159-E517-4F11-B58D-CD2DBCC7E8EA}"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6"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7"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8"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9"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0"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1"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52FEB24D-A18B-410C-BDF4-4D2F08B1A2B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2DB8D9B9-7533-49B3-8D93-BB953C852D8B}"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28D480A6-FD44-4D9B-A8B9-74224BFAF00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825F4C7-6506-42D1-A10B-AE3FE5EF932D}"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A53097C-F54F-4977-8B23-3544B02573FE}"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2971800" y="1473120"/>
            <a:ext cx="5397840" cy="8418600"/>
          </a:xfrm>
          <a:prstGeom prst="rect">
            <a:avLst/>
          </a:prstGeom>
          <a:noFill/>
          <a:ln w="0">
            <a:noFill/>
          </a:ln>
        </p:spPr>
        <p:txBody>
          <a:bodyPr lIns="0" tIns="0" rIns="0" bIns="0" anchor="ctr">
            <a:noAutofit/>
          </a:bodyPr>
          <a:lstStyle/>
          <a:p>
            <a:pPr algn="ctr"/>
            <a:endParaRPr lang="en-US" sz="3200" b="0" strike="noStrike" spc="-1">
              <a:solidFill>
                <a:srgbClr val="FFFFFF"/>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C98B61AB-D713-4CCC-86A3-E6C41DCE6FFB}"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AD13AD1-2385-41EE-8BAA-CB6912B34BA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366CDBE-B113-4852-94C5-AD98B07AE2E3}"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971800" y="1473120"/>
            <a:ext cx="5397840" cy="181584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78538DA-35A7-4820-9800-AC5DC4E921C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6" name="Google Shape;57;p14" descr="Celestia-R1---OverlayTitleHD.png"/>
          <p:cNvPicPr/>
          <p:nvPr/>
        </p:nvPicPr>
        <p:blipFill>
          <a:blip r:embed="rId15"/>
          <a:stretch/>
        </p:blipFill>
        <p:spPr>
          <a:xfrm>
            <a:off x="0" y="0"/>
            <a:ext cx="9141120" cy="5141880"/>
          </a:xfrm>
          <a:prstGeom prst="rect">
            <a:avLst/>
          </a:prstGeom>
          <a:ln w="0">
            <a:noFill/>
          </a:ln>
        </p:spPr>
      </p:pic>
      <p:sp>
        <p:nvSpPr>
          <p:cNvPr id="7" name="PlaceHolder 1"/>
          <p:cNvSpPr>
            <a:spLocks noGrp="1"/>
          </p:cNvSpPr>
          <p:nvPr>
            <p:ph type="title"/>
          </p:nvPr>
        </p:nvSpPr>
        <p:spPr>
          <a:xfrm>
            <a:off x="2971800" y="1473120"/>
            <a:ext cx="5397840" cy="1815840"/>
          </a:xfrm>
          <a:prstGeom prst="rect">
            <a:avLst/>
          </a:prstGeom>
          <a:noFill/>
          <a:ln w="0">
            <a:noFill/>
          </a:ln>
        </p:spPr>
        <p:txBody>
          <a:bodyPr lIns="68400" tIns="34200" rIns="68400" bIns="34200" anchor="b">
            <a:normAutofit/>
          </a:bodyPr>
          <a:lstStyle/>
          <a:p>
            <a:pPr indent="0">
              <a:buNone/>
            </a:pPr>
            <a:r>
              <a:rPr lang="en-US" sz="3600" b="0" strike="noStrike" spc="-1">
                <a:solidFill>
                  <a:srgbClr val="000000"/>
                </a:solidFill>
                <a:latin typeface="Arial"/>
              </a:rPr>
              <a:t>Click to edit the title text format</a:t>
            </a:r>
          </a:p>
        </p:txBody>
      </p:sp>
      <p:sp>
        <p:nvSpPr>
          <p:cNvPr id="2" name="PlaceHolder 2"/>
          <p:cNvSpPr>
            <a:spLocks noGrp="1"/>
          </p:cNvSpPr>
          <p:nvPr>
            <p:ph type="dt" idx="1"/>
          </p:nvPr>
        </p:nvSpPr>
        <p:spPr>
          <a:xfrm>
            <a:off x="6699240" y="4402800"/>
            <a:ext cx="1199880" cy="282960"/>
          </a:xfrm>
          <a:prstGeom prst="rect">
            <a:avLst/>
          </a:prstGeom>
          <a:noFill/>
          <a:ln w="0">
            <a:noFill/>
          </a:ln>
        </p:spPr>
        <p:txBody>
          <a:bodyPr lIns="68400" tIns="34200" rIns="68400" bIns="34200" anchor="ctr">
            <a:noAutofit/>
          </a:bodyPr>
          <a:lstStyle>
            <a:lvl1pPr indent="0">
              <a:buNone/>
              <a:defRPr lang="en-US" sz="1400" b="0" strike="noStrike" spc="-1">
                <a:solidFill>
                  <a:srgbClr val="FFFFFF"/>
                </a:solidFill>
                <a:latin typeface="Times New Roman"/>
              </a:defRPr>
            </a:lvl1pPr>
          </a:lstStyle>
          <a:p>
            <a:pPr indent="0">
              <a:buNone/>
            </a:pPr>
            <a:r>
              <a:rPr lang="en-US" sz="1400" b="0" strike="noStrike" spc="-1">
                <a:solidFill>
                  <a:srgbClr val="FFFFFF"/>
                </a:solidFill>
                <a:latin typeface="Times New Roman"/>
              </a:rPr>
              <a:t>&lt;date/time&gt;</a:t>
            </a:r>
          </a:p>
        </p:txBody>
      </p:sp>
      <p:sp>
        <p:nvSpPr>
          <p:cNvPr id="3" name="PlaceHolder 3"/>
          <p:cNvSpPr>
            <a:spLocks noGrp="1"/>
          </p:cNvSpPr>
          <p:nvPr>
            <p:ph type="ftr" idx="2"/>
          </p:nvPr>
        </p:nvSpPr>
        <p:spPr>
          <a:xfrm>
            <a:off x="2971800" y="4402800"/>
            <a:ext cx="3670200" cy="282960"/>
          </a:xfrm>
          <a:prstGeom prst="rect">
            <a:avLst/>
          </a:prstGeom>
          <a:noFill/>
          <a:ln w="0">
            <a:noFill/>
          </a:ln>
        </p:spPr>
        <p:txBody>
          <a:bodyPr lIns="68400" tIns="34200" rIns="68400" bIns="34200" anchor="ctr">
            <a:noAutofit/>
          </a:bodyPr>
          <a:lstStyle>
            <a:lvl1pPr indent="0" algn="ctr">
              <a:buNone/>
              <a:defRPr lang="en-US" sz="1400" b="0" strike="noStrike" spc="-1">
                <a:solidFill>
                  <a:srgbClr val="FFFFFF"/>
                </a:solidFill>
                <a:latin typeface="Times New Roman"/>
              </a:defRPr>
            </a:lvl1pPr>
          </a:lstStyle>
          <a:p>
            <a:pPr indent="0" algn="ctr">
              <a:buNone/>
            </a:pPr>
            <a:r>
              <a:rPr lang="en-US" sz="1400" b="0" strike="noStrike" spc="-1">
                <a:solidFill>
                  <a:srgbClr val="FFFFFF"/>
                </a:solidFill>
                <a:latin typeface="Times New Roman"/>
              </a:rPr>
              <a:t>&lt;footer&gt;</a:t>
            </a:r>
          </a:p>
        </p:txBody>
      </p:sp>
      <p:sp>
        <p:nvSpPr>
          <p:cNvPr id="4" name="PlaceHolder 4"/>
          <p:cNvSpPr>
            <a:spLocks noGrp="1"/>
          </p:cNvSpPr>
          <p:nvPr>
            <p:ph type="sldNum" idx="3"/>
          </p:nvPr>
        </p:nvSpPr>
        <p:spPr>
          <a:xfrm>
            <a:off x="7956720" y="4402800"/>
            <a:ext cx="412920" cy="282960"/>
          </a:xfrm>
          <a:prstGeom prst="rect">
            <a:avLst/>
          </a:prstGeom>
          <a:noFill/>
          <a:ln w="0">
            <a:noFill/>
          </a:ln>
        </p:spPr>
        <p:txBody>
          <a:bodyPr lIns="68400" tIns="34200" rIns="68400" bIns="34200" anchor="ctr">
            <a:noAutofit/>
          </a:bodyPr>
          <a:lstStyle>
            <a:lvl1pPr indent="0" algn="r">
              <a:lnSpc>
                <a:spcPct val="100000"/>
              </a:lnSpc>
              <a:buNone/>
              <a:tabLst>
                <a:tab pos="0" algn="l"/>
              </a:tabLst>
              <a:defRPr lang="en" sz="800" b="0" strike="noStrike" spc="-1">
                <a:solidFill>
                  <a:schemeClr val="lt1"/>
                </a:solidFill>
                <a:latin typeface="Calibri"/>
                <a:ea typeface="Calibri"/>
              </a:defRPr>
            </a:lvl1pPr>
          </a:lstStyle>
          <a:p>
            <a:pPr indent="0" algn="r">
              <a:lnSpc>
                <a:spcPct val="100000"/>
              </a:lnSpc>
              <a:buNone/>
              <a:tabLst>
                <a:tab pos="0" algn="l"/>
              </a:tabLst>
            </a:pPr>
            <a:fld id="{B95B0DAA-E414-4386-ABAF-180AE380596C}" type="slidenum">
              <a:rPr lang="en" sz="800" b="0" strike="noStrike" spc="-1">
                <a:solidFill>
                  <a:schemeClr val="lt1"/>
                </a:solidFill>
                <a:latin typeface="Calibri"/>
                <a:ea typeface="Calibri"/>
              </a:rPr>
              <a:t>‹#›</a:t>
            </a:fld>
            <a:endParaRPr lang="en-US" sz="800" b="0" strike="noStrike" spc="-1">
              <a:solidFill>
                <a:srgbClr val="FFFFFF"/>
              </a:solidFill>
              <a:latin typeface="Times New Roman"/>
            </a:endParaRPr>
          </a:p>
        </p:txBody>
      </p:sp>
      <p:sp>
        <p:nvSpPr>
          <p:cNvPr id="5"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ist_of_disasters_in_the_United_States_by_death_tol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en.wikipedia.org/wiki/Maximum_sustained_wind" TargetMode="External"/><Relationship Id="rId5" Type="http://schemas.openxmlformats.org/officeDocument/2006/relationships/hyperlink" Target="https://en.wikipedia.org/wiki/Saffir-Simpson_scale" TargetMode="External"/><Relationship Id="rId4" Type="http://schemas.openxmlformats.org/officeDocument/2006/relationships/hyperlink" Target="https://en.wikipedia.org/wiki/Natural_disast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blegateway.com/passage/?search=1+Corinthians+15&amp;version=NIV#fen-NIV-28774i" TargetMode="External"/><Relationship Id="rId2" Type="http://schemas.openxmlformats.org/officeDocument/2006/relationships/hyperlink" Target="https://www.biblegateway.com/passage/?search=1+Corinthians+15&amp;version=NIV#fen-NIV-28773h"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biblegateway.com/passage/?search=Matthew%2024&amp;version=NIV#fen-NIV-23994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695520" y="274320"/>
            <a:ext cx="7876440" cy="1743480"/>
          </a:xfrm>
          <a:prstGeom prst="rect">
            <a:avLst/>
          </a:prstGeom>
          <a:noFill/>
          <a:ln w="0">
            <a:noFill/>
          </a:ln>
        </p:spPr>
        <p:txBody>
          <a:bodyPr lIns="68400" tIns="34200" rIns="68400" bIns="34200" anchor="b">
            <a:normAutofit/>
          </a:bodyPr>
          <a:lstStyle/>
          <a:p>
            <a:pPr indent="0">
              <a:buNone/>
            </a:pPr>
            <a:endParaRPr lang="en-US" sz="3600" b="0" strike="noStrike" spc="-1">
              <a:solidFill>
                <a:schemeClr val="lt1"/>
              </a:solidFill>
              <a:latin typeface="Calibri"/>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695520" y="274320"/>
            <a:ext cx="7876440" cy="623880"/>
          </a:xfrm>
          <a:prstGeom prst="rect">
            <a:avLst/>
          </a:prstGeom>
          <a:noFill/>
          <a:ln w="0">
            <a:noFill/>
          </a:ln>
        </p:spPr>
        <p:txBody>
          <a:bodyPr lIns="68400" tIns="34200" rIns="68400" bIns="34200" anchor="b">
            <a:normAutofit fontScale="94000"/>
          </a:bodyPr>
          <a:lstStyle/>
          <a:p>
            <a:pPr indent="0" algn="ctr">
              <a:lnSpc>
                <a:spcPct val="100000"/>
              </a:lnSpc>
              <a:buNone/>
              <a:tabLst>
                <a:tab pos="0" algn="l"/>
              </a:tabLst>
            </a:pPr>
            <a:r>
              <a:rPr lang="en" sz="3800" b="1" strike="noStrike" spc="-1">
                <a:solidFill>
                  <a:schemeClr val="lt1"/>
                </a:solidFill>
                <a:latin typeface="Calibri"/>
                <a:ea typeface="Calibri"/>
              </a:rPr>
              <a:t>The Great Galveston Hurricane of 1900</a:t>
            </a:r>
            <a:endParaRPr lang="en-US" sz="3800" b="0" strike="noStrike" spc="-1">
              <a:solidFill>
                <a:srgbClr val="000000"/>
              </a:solidFill>
              <a:latin typeface="Arial"/>
            </a:endParaRPr>
          </a:p>
        </p:txBody>
      </p:sp>
      <p:pic>
        <p:nvPicPr>
          <p:cNvPr id="59" name="Google Shape;242;p40"/>
          <p:cNvPicPr/>
          <p:nvPr/>
        </p:nvPicPr>
        <p:blipFill>
          <a:blip r:embed="rId2"/>
          <a:stretch/>
        </p:blipFill>
        <p:spPr>
          <a:xfrm>
            <a:off x="152280" y="2018160"/>
            <a:ext cx="2770200" cy="2972520"/>
          </a:xfrm>
          <a:prstGeom prst="rect">
            <a:avLst/>
          </a:prstGeom>
          <a:ln w="0">
            <a:noFill/>
          </a:ln>
        </p:spPr>
      </p:pic>
      <p:sp>
        <p:nvSpPr>
          <p:cNvPr id="60" name="Google Shape;243;p40"/>
          <p:cNvSpPr/>
          <p:nvPr/>
        </p:nvSpPr>
        <p:spPr>
          <a:xfrm>
            <a:off x="3249720" y="1252440"/>
            <a:ext cx="5560200" cy="1348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550" b="0" strike="noStrike" spc="-1">
                <a:solidFill>
                  <a:srgbClr val="00FFFF"/>
                </a:solidFill>
                <a:latin typeface="Arial"/>
                <a:ea typeface="Arial"/>
              </a:rPr>
              <a:t> </a:t>
            </a:r>
            <a:r>
              <a:rPr lang="en" sz="2550" b="1" strike="noStrike" spc="-1">
                <a:solidFill>
                  <a:srgbClr val="00FFFF"/>
                </a:solidFill>
                <a:latin typeface="Arial"/>
                <a:ea typeface="Arial"/>
              </a:rPr>
              <a:t>1900 Storm</a:t>
            </a:r>
            <a:r>
              <a:rPr lang="en" sz="2550" b="0" strike="noStrike" spc="-1">
                <a:solidFill>
                  <a:srgbClr val="00FFFF"/>
                </a:solidFill>
                <a:latin typeface="Arial"/>
                <a:ea typeface="Arial"/>
              </a:rPr>
              <a:t>, is the </a:t>
            </a:r>
            <a:r>
              <a:rPr lang="en" sz="2550" b="0" u="sng" strike="noStrike" spc="-1">
                <a:solidFill>
                  <a:srgbClr val="00FFFF"/>
                </a:solidFill>
                <a:uFillTx/>
                <a:latin typeface="Arial"/>
                <a:ea typeface="Arial"/>
                <a:hlinkClick r:id="rId3"/>
              </a:rPr>
              <a:t>deadliest</a:t>
            </a:r>
            <a:r>
              <a:rPr lang="en" sz="2550" b="0" strike="noStrike" spc="-1">
                <a:solidFill>
                  <a:srgbClr val="00FFFF"/>
                </a:solidFill>
                <a:latin typeface="Arial"/>
                <a:ea typeface="Arial"/>
              </a:rPr>
              <a:t> </a:t>
            </a:r>
            <a:r>
              <a:rPr lang="en" sz="2550" b="0" u="sng" strike="noStrike" spc="-1">
                <a:solidFill>
                  <a:srgbClr val="00FFFF"/>
                </a:solidFill>
                <a:uFillTx/>
                <a:latin typeface="Arial"/>
                <a:ea typeface="Arial"/>
                <a:hlinkClick r:id="rId4"/>
              </a:rPr>
              <a:t>natural disaster</a:t>
            </a:r>
            <a:r>
              <a:rPr lang="en" sz="2550" b="0" strike="noStrike" spc="-1">
                <a:solidFill>
                  <a:srgbClr val="00FFFF"/>
                </a:solidFill>
                <a:latin typeface="Arial"/>
                <a:ea typeface="Arial"/>
              </a:rPr>
              <a:t> in United States history.</a:t>
            </a:r>
            <a:endParaRPr lang="en-US" sz="2550" b="0" strike="noStrike" spc="-1">
              <a:solidFill>
                <a:srgbClr val="FFFFFF"/>
              </a:solidFill>
              <a:latin typeface="Arial"/>
            </a:endParaRPr>
          </a:p>
        </p:txBody>
      </p:sp>
      <p:sp>
        <p:nvSpPr>
          <p:cNvPr id="61" name="Google Shape;244;p40"/>
          <p:cNvSpPr/>
          <p:nvPr/>
        </p:nvSpPr>
        <p:spPr>
          <a:xfrm>
            <a:off x="3356280" y="2822040"/>
            <a:ext cx="5347080" cy="23295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457200" indent="-378000">
              <a:lnSpc>
                <a:spcPct val="100000"/>
              </a:lnSpc>
              <a:buClr>
                <a:srgbClr val="00FFFF"/>
              </a:buClr>
              <a:buFont typeface="Arial"/>
              <a:buChar char="●"/>
            </a:pPr>
            <a:r>
              <a:rPr lang="en" sz="2350" b="0" strike="noStrike" spc="-1">
                <a:solidFill>
                  <a:srgbClr val="00FFFF"/>
                </a:solidFill>
                <a:latin typeface="Arial"/>
                <a:ea typeface="Arial"/>
              </a:rPr>
              <a:t>12,000 fatalities</a:t>
            </a:r>
            <a:endParaRPr lang="en-US" sz="2350" b="0" strike="noStrike" spc="-1">
              <a:solidFill>
                <a:srgbClr val="FFFFFF"/>
              </a:solidFill>
              <a:latin typeface="Arial"/>
            </a:endParaRPr>
          </a:p>
          <a:p>
            <a:pPr marL="457200" indent="-378000">
              <a:lnSpc>
                <a:spcPct val="100000"/>
              </a:lnSpc>
              <a:buClr>
                <a:srgbClr val="00FFFF"/>
              </a:buClr>
              <a:buFont typeface="Arial"/>
              <a:buChar char="●"/>
            </a:pPr>
            <a:r>
              <a:rPr lang="en" sz="2350" b="0" strike="noStrike" spc="-1">
                <a:solidFill>
                  <a:srgbClr val="00FFFF"/>
                </a:solidFill>
                <a:latin typeface="Arial"/>
                <a:ea typeface="Arial"/>
              </a:rPr>
              <a:t>7,000 buildings </a:t>
            </a:r>
            <a:endParaRPr lang="en-US" sz="2350" b="0" strike="noStrike" spc="-1">
              <a:solidFill>
                <a:srgbClr val="FFFFFF"/>
              </a:solidFill>
              <a:latin typeface="Arial"/>
            </a:endParaRPr>
          </a:p>
          <a:p>
            <a:pPr marL="457200" indent="-378000">
              <a:lnSpc>
                <a:spcPct val="100000"/>
              </a:lnSpc>
              <a:buClr>
                <a:srgbClr val="00FFFF"/>
              </a:buClr>
              <a:buFont typeface="Arial"/>
              <a:buChar char="●"/>
            </a:pPr>
            <a:r>
              <a:rPr lang="en" sz="2350" b="0" strike="noStrike" spc="-1">
                <a:solidFill>
                  <a:srgbClr val="00FFFF"/>
                </a:solidFill>
                <a:latin typeface="Arial"/>
                <a:ea typeface="Arial"/>
              </a:rPr>
              <a:t>3,636 demolished homes</a:t>
            </a:r>
            <a:endParaRPr lang="en-US" sz="2350" b="0" strike="noStrike" spc="-1">
              <a:solidFill>
                <a:srgbClr val="FFFFFF"/>
              </a:solidFill>
              <a:latin typeface="Arial"/>
            </a:endParaRPr>
          </a:p>
          <a:p>
            <a:pPr marL="457200" indent="-378000">
              <a:lnSpc>
                <a:spcPct val="100000"/>
              </a:lnSpc>
              <a:buClr>
                <a:srgbClr val="00FFFF"/>
              </a:buClr>
              <a:buFont typeface="Arial"/>
              <a:buChar char="●"/>
            </a:pPr>
            <a:r>
              <a:rPr lang="en" sz="2350" b="0" strike="noStrike" spc="-1">
                <a:solidFill>
                  <a:srgbClr val="00FFFF"/>
                </a:solidFill>
                <a:latin typeface="Arial"/>
                <a:ea typeface="Arial"/>
              </a:rPr>
              <a:t> </a:t>
            </a:r>
            <a:r>
              <a:rPr lang="en" sz="2350" b="0" u="sng" strike="noStrike" spc="-1">
                <a:solidFill>
                  <a:srgbClr val="00FFFF"/>
                </a:solidFill>
                <a:uFillTx/>
                <a:latin typeface="Arial"/>
                <a:ea typeface="Arial"/>
                <a:hlinkClick r:id="rId5"/>
              </a:rPr>
              <a:t>Category 4</a:t>
            </a:r>
            <a:r>
              <a:rPr lang="en" sz="2350" b="0" strike="noStrike" spc="-1">
                <a:solidFill>
                  <a:srgbClr val="00FFFF"/>
                </a:solidFill>
                <a:latin typeface="Arial"/>
                <a:ea typeface="Arial"/>
              </a:rPr>
              <a:t> hurricane with </a:t>
            </a:r>
            <a:r>
              <a:rPr lang="en" sz="2350" b="0" u="sng" strike="noStrike" spc="-1">
                <a:solidFill>
                  <a:srgbClr val="00FFFF"/>
                </a:solidFill>
                <a:uFillTx/>
                <a:latin typeface="Arial"/>
                <a:ea typeface="Arial"/>
                <a:hlinkClick r:id="rId6"/>
              </a:rPr>
              <a:t>maximum sustained winds</a:t>
            </a:r>
            <a:r>
              <a:rPr lang="en" sz="2350" b="0" strike="noStrike" spc="-1">
                <a:solidFill>
                  <a:srgbClr val="00FFFF"/>
                </a:solidFill>
                <a:latin typeface="Arial"/>
                <a:ea typeface="Arial"/>
              </a:rPr>
              <a:t> of 145 mph</a:t>
            </a:r>
            <a:endParaRPr lang="en-US" sz="235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695520" y="-541800"/>
            <a:ext cx="7876440" cy="1743480"/>
          </a:xfrm>
          <a:prstGeom prst="rect">
            <a:avLst/>
          </a:prstGeom>
          <a:noFill/>
          <a:ln w="0">
            <a:noFill/>
          </a:ln>
        </p:spPr>
        <p:txBody>
          <a:bodyPr lIns="68400" tIns="34200" rIns="68400" bIns="34200" anchor="b">
            <a:normAutofit/>
          </a:bodyPr>
          <a:lstStyle/>
          <a:p>
            <a:pPr indent="0" algn="ctr">
              <a:lnSpc>
                <a:spcPct val="100000"/>
              </a:lnSpc>
              <a:buNone/>
              <a:tabLst>
                <a:tab pos="0" algn="l"/>
              </a:tabLst>
            </a:pPr>
            <a:r>
              <a:rPr lang="en" sz="5400" b="1" strike="noStrike" spc="-1">
                <a:solidFill>
                  <a:srgbClr val="00FFFF"/>
                </a:solidFill>
                <a:latin typeface="Calibri"/>
                <a:ea typeface="Calibri"/>
              </a:rPr>
              <a:t>Rapture and Resurrection</a:t>
            </a:r>
            <a:endParaRPr lang="en-US" sz="5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Google Shape;254;p42"/>
          <p:cNvSpPr/>
          <p:nvPr/>
        </p:nvSpPr>
        <p:spPr>
          <a:xfrm>
            <a:off x="0" y="644040"/>
            <a:ext cx="8951040" cy="4344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000" b="1" strike="noStrike" spc="-1">
                <a:solidFill>
                  <a:srgbClr val="00FFFF"/>
                </a:solidFill>
                <a:latin typeface="Roboto"/>
                <a:ea typeface="Roboto"/>
              </a:rPr>
              <a:t>1 </a:t>
            </a:r>
            <a:r>
              <a:rPr lang="en" sz="2000" b="0" strike="noStrike" spc="-1">
                <a:solidFill>
                  <a:srgbClr val="00FFFF"/>
                </a:solidFill>
                <a:latin typeface="Roboto"/>
                <a:ea typeface="Roboto"/>
              </a:rPr>
              <a:t>Jesus left the temple and was walking away when his disciples came up to him to call his attention to its buildings. </a:t>
            </a:r>
            <a:r>
              <a:rPr lang="en" sz="2000" b="1" strike="noStrike" spc="-1">
                <a:solidFill>
                  <a:srgbClr val="00FFFF"/>
                </a:solidFill>
                <a:latin typeface="Roboto"/>
                <a:ea typeface="Roboto"/>
              </a:rPr>
              <a:t>2 </a:t>
            </a:r>
            <a:r>
              <a:rPr lang="en" sz="2000" b="0" strike="noStrike" spc="-1">
                <a:solidFill>
                  <a:srgbClr val="00FFFF"/>
                </a:solidFill>
                <a:latin typeface="Roboto"/>
                <a:ea typeface="Roboto"/>
              </a:rPr>
              <a:t>“Do you see all these things?” he asked. “Truly I tell you, not one stone here will be left on another; everyone will be thrown down.”</a:t>
            </a:r>
            <a:endParaRPr lang="en-US" sz="2000" b="0" strike="noStrike" spc="-1">
              <a:solidFill>
                <a:srgbClr val="FFFFFF"/>
              </a:solidFill>
              <a:latin typeface="Arial"/>
            </a:endParaRPr>
          </a:p>
          <a:p>
            <a:pPr>
              <a:lnSpc>
                <a:spcPct val="115000"/>
              </a:lnSpc>
              <a:spcBef>
                <a:spcPts val="1199"/>
              </a:spcBef>
              <a:tabLst>
                <a:tab pos="0" algn="l"/>
              </a:tabLst>
            </a:pPr>
            <a:r>
              <a:rPr lang="en" sz="2000" b="1" strike="noStrike" spc="-1">
                <a:solidFill>
                  <a:srgbClr val="00FFFF"/>
                </a:solidFill>
                <a:latin typeface="Roboto"/>
                <a:ea typeface="Roboto"/>
              </a:rPr>
              <a:t>3 </a:t>
            </a:r>
            <a:r>
              <a:rPr lang="en" sz="2000" b="0" strike="noStrike" spc="-1">
                <a:solidFill>
                  <a:srgbClr val="00FFFF"/>
                </a:solidFill>
                <a:latin typeface="Roboto"/>
                <a:ea typeface="Roboto"/>
              </a:rPr>
              <a:t>As Jesus was sitting on the Mount of Olives, the disciples came to him privately. “Tell us,” they said, “when will this happen, and what will be the sign of your coming and of the end of the age?”</a:t>
            </a:r>
            <a:endParaRPr lang="en-US" sz="2000" b="0" strike="noStrike" spc="-1">
              <a:solidFill>
                <a:srgbClr val="FFFFFF"/>
              </a:solidFill>
              <a:latin typeface="Arial"/>
            </a:endParaRPr>
          </a:p>
          <a:p>
            <a:pPr>
              <a:lnSpc>
                <a:spcPct val="115000"/>
              </a:lnSpc>
              <a:spcBef>
                <a:spcPts val="1199"/>
              </a:spcBef>
              <a:spcAft>
                <a:spcPts val="1199"/>
              </a:spcAft>
              <a:tabLst>
                <a:tab pos="0" algn="l"/>
              </a:tabLst>
            </a:pPr>
            <a:r>
              <a:rPr lang="en" sz="2000" b="1" strike="noStrike" spc="-1">
                <a:solidFill>
                  <a:srgbClr val="00FFFF"/>
                </a:solidFill>
                <a:latin typeface="Roboto"/>
                <a:ea typeface="Roboto"/>
              </a:rPr>
              <a:t>4 </a:t>
            </a:r>
            <a:r>
              <a:rPr lang="en" sz="2000" b="0" strike="noStrike" spc="-1">
                <a:solidFill>
                  <a:srgbClr val="00FFFF"/>
                </a:solidFill>
                <a:latin typeface="Roboto"/>
                <a:ea typeface="Roboto"/>
              </a:rPr>
              <a:t>Jesus answered: “Watch out that no one deceives you. </a:t>
            </a:r>
            <a:r>
              <a:rPr lang="en" sz="2000" b="1" strike="noStrike" spc="-1">
                <a:solidFill>
                  <a:srgbClr val="00FFFF"/>
                </a:solidFill>
                <a:latin typeface="Roboto"/>
                <a:ea typeface="Roboto"/>
              </a:rPr>
              <a:t>5 </a:t>
            </a:r>
            <a:r>
              <a:rPr lang="en" sz="2000" b="0" strike="noStrike" spc="-1">
                <a:solidFill>
                  <a:srgbClr val="00FFFF"/>
                </a:solidFill>
                <a:latin typeface="Roboto"/>
                <a:ea typeface="Roboto"/>
              </a:rPr>
              <a:t>For many will come in my name, claiming, ‘I am the Messiah,’ and will deceive many. </a:t>
            </a:r>
            <a:r>
              <a:rPr lang="en" sz="2000" b="1" strike="noStrike" spc="-1">
                <a:solidFill>
                  <a:srgbClr val="00FFFF"/>
                </a:solidFill>
                <a:latin typeface="Roboto"/>
                <a:ea typeface="Roboto"/>
              </a:rPr>
              <a:t>6 </a:t>
            </a:r>
            <a:r>
              <a:rPr lang="en" sz="2000" b="0" strike="noStrike" spc="-1">
                <a:solidFill>
                  <a:srgbClr val="00FFFF"/>
                </a:solidFill>
                <a:latin typeface="Roboto"/>
                <a:ea typeface="Roboto"/>
              </a:rPr>
              <a:t>You will hear of wars and rumors of wars, but see to it that you are not alarmed. Such things must happen, but the end is still to come. </a:t>
            </a:r>
            <a:endParaRPr lang="en-US" sz="2000" b="0" strike="noStrike" spc="-1">
              <a:solidFill>
                <a:srgbClr val="FFFFFF"/>
              </a:solidFill>
              <a:latin typeface="Arial"/>
            </a:endParaRPr>
          </a:p>
        </p:txBody>
      </p:sp>
      <p:sp>
        <p:nvSpPr>
          <p:cNvPr id="64" name="Google Shape;255;p42"/>
          <p:cNvSpPr/>
          <p:nvPr/>
        </p:nvSpPr>
        <p:spPr>
          <a:xfrm>
            <a:off x="398160" y="-156240"/>
            <a:ext cx="6265080" cy="7920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4000" b="0" strike="noStrike" spc="-1">
                <a:solidFill>
                  <a:srgbClr val="00FFFF"/>
                </a:solidFill>
                <a:latin typeface="Calibri"/>
                <a:ea typeface="Calibri"/>
              </a:rPr>
              <a:t>Matthew 24</a:t>
            </a:r>
            <a:endParaRPr lang="en-US" sz="40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260;p43"/>
          <p:cNvSpPr/>
          <p:nvPr/>
        </p:nvSpPr>
        <p:spPr>
          <a:xfrm>
            <a:off x="383760" y="549000"/>
            <a:ext cx="801360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66" name="Google Shape;261;p43"/>
          <p:cNvSpPr/>
          <p:nvPr/>
        </p:nvSpPr>
        <p:spPr>
          <a:xfrm>
            <a:off x="383760" y="336960"/>
            <a:ext cx="7401600" cy="5287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000" b="1" strike="noStrike" spc="-1">
                <a:solidFill>
                  <a:srgbClr val="00FFFF"/>
                </a:solidFill>
                <a:latin typeface="Roboto"/>
                <a:ea typeface="Roboto"/>
              </a:rPr>
              <a:t>7 </a:t>
            </a:r>
            <a:r>
              <a:rPr lang="en" sz="2000" b="0" strike="noStrike" spc="-1">
                <a:solidFill>
                  <a:srgbClr val="00FFFF"/>
                </a:solidFill>
                <a:latin typeface="Roboto"/>
                <a:ea typeface="Roboto"/>
              </a:rPr>
              <a:t>Nation will rise against nation, and kingdom against kingdom. There will be famines and earthquakes in various places. </a:t>
            </a:r>
            <a:r>
              <a:rPr lang="en" sz="2000" b="1" strike="noStrike" spc="-1">
                <a:solidFill>
                  <a:srgbClr val="00FFFF"/>
                </a:solidFill>
                <a:latin typeface="Roboto"/>
                <a:ea typeface="Roboto"/>
              </a:rPr>
              <a:t>8 </a:t>
            </a:r>
            <a:r>
              <a:rPr lang="en" sz="2000" b="0" strike="noStrike" spc="-1">
                <a:solidFill>
                  <a:srgbClr val="00FFFF"/>
                </a:solidFill>
                <a:latin typeface="Roboto"/>
                <a:ea typeface="Roboto"/>
              </a:rPr>
              <a:t>All these are the beginning of birth pains.</a:t>
            </a:r>
            <a:endParaRPr lang="en-US" sz="2000" b="0" strike="noStrike" spc="-1">
              <a:solidFill>
                <a:srgbClr val="FFFFFF"/>
              </a:solidFill>
              <a:latin typeface="Arial"/>
            </a:endParaRPr>
          </a:p>
          <a:p>
            <a:pPr>
              <a:lnSpc>
                <a:spcPct val="115000"/>
              </a:lnSpc>
              <a:spcBef>
                <a:spcPts val="1199"/>
              </a:spcBef>
              <a:tabLst>
                <a:tab pos="0" algn="l"/>
              </a:tabLst>
            </a:pPr>
            <a:endParaRPr lang="en-US" sz="1300" b="0" strike="noStrike" spc="-1">
              <a:solidFill>
                <a:srgbClr val="FFFFFF"/>
              </a:solidFill>
              <a:latin typeface="Arial"/>
            </a:endParaRPr>
          </a:p>
          <a:p>
            <a:pPr>
              <a:lnSpc>
                <a:spcPct val="115000"/>
              </a:lnSpc>
              <a:spcBef>
                <a:spcPts val="1199"/>
              </a:spcBef>
              <a:tabLst>
                <a:tab pos="0" algn="l"/>
              </a:tabLst>
            </a:pPr>
            <a:r>
              <a:rPr lang="en" sz="2000" b="1" strike="noStrike" spc="-1">
                <a:solidFill>
                  <a:srgbClr val="00FFFF"/>
                </a:solidFill>
                <a:latin typeface="Roboto"/>
                <a:ea typeface="Roboto"/>
              </a:rPr>
              <a:t>9 </a:t>
            </a:r>
            <a:r>
              <a:rPr lang="en" sz="2000" b="0" strike="noStrike" spc="-1">
                <a:solidFill>
                  <a:srgbClr val="00FFFF"/>
                </a:solidFill>
                <a:latin typeface="Roboto"/>
                <a:ea typeface="Roboto"/>
              </a:rPr>
              <a:t>“Then you will be handed over to be persecuted and put to death, and you will be hated by all nations because of me. </a:t>
            </a:r>
            <a:r>
              <a:rPr lang="en" sz="2000" b="1" strike="noStrike" spc="-1">
                <a:solidFill>
                  <a:srgbClr val="00FFFF"/>
                </a:solidFill>
                <a:latin typeface="Roboto"/>
                <a:ea typeface="Roboto"/>
              </a:rPr>
              <a:t>10 </a:t>
            </a:r>
            <a:r>
              <a:rPr lang="en" sz="2000" b="0" strike="noStrike" spc="-1">
                <a:solidFill>
                  <a:srgbClr val="00FFFF"/>
                </a:solidFill>
                <a:latin typeface="Roboto"/>
                <a:ea typeface="Roboto"/>
              </a:rPr>
              <a:t>At that time many will turn away from the faith and will betray and hate each other, </a:t>
            </a:r>
            <a:r>
              <a:rPr lang="en" sz="2000" b="1" strike="noStrike" spc="-1">
                <a:solidFill>
                  <a:srgbClr val="00FFFF"/>
                </a:solidFill>
                <a:latin typeface="Roboto"/>
                <a:ea typeface="Roboto"/>
              </a:rPr>
              <a:t>11 </a:t>
            </a:r>
            <a:r>
              <a:rPr lang="en" sz="2000" b="0" strike="noStrike" spc="-1">
                <a:solidFill>
                  <a:srgbClr val="00FFFF"/>
                </a:solidFill>
                <a:latin typeface="Roboto"/>
                <a:ea typeface="Roboto"/>
              </a:rPr>
              <a:t>and many false prophets will appear and deceive many people. </a:t>
            </a:r>
            <a:r>
              <a:rPr lang="en" sz="2000" b="1" strike="noStrike" spc="-1">
                <a:solidFill>
                  <a:srgbClr val="00FFFF"/>
                </a:solidFill>
                <a:latin typeface="Roboto"/>
                <a:ea typeface="Roboto"/>
              </a:rPr>
              <a:t>12 </a:t>
            </a:r>
            <a:r>
              <a:rPr lang="en" sz="2000" b="0" strike="noStrike" spc="-1">
                <a:solidFill>
                  <a:srgbClr val="00FFFF"/>
                </a:solidFill>
                <a:latin typeface="Roboto"/>
                <a:ea typeface="Roboto"/>
              </a:rPr>
              <a:t>Because of the increase of wickedness, the love of most will grow cold, </a:t>
            </a:r>
            <a:r>
              <a:rPr lang="en" sz="2000" b="1" strike="noStrike" spc="-1">
                <a:solidFill>
                  <a:srgbClr val="00FFFF"/>
                </a:solidFill>
                <a:latin typeface="Roboto"/>
                <a:ea typeface="Roboto"/>
              </a:rPr>
              <a:t>13 </a:t>
            </a:r>
            <a:r>
              <a:rPr lang="en" sz="2000" b="0" strike="noStrike" spc="-1">
                <a:solidFill>
                  <a:srgbClr val="00FFFF"/>
                </a:solidFill>
                <a:latin typeface="Roboto"/>
                <a:ea typeface="Roboto"/>
              </a:rPr>
              <a:t>but the one who stands firm to the end will be saved. </a:t>
            </a:r>
            <a:r>
              <a:rPr lang="en" sz="2000" b="1" strike="noStrike" spc="-1">
                <a:solidFill>
                  <a:srgbClr val="00FFFF"/>
                </a:solidFill>
                <a:latin typeface="Roboto"/>
                <a:ea typeface="Roboto"/>
              </a:rPr>
              <a:t>14 </a:t>
            </a:r>
            <a:r>
              <a:rPr lang="en" sz="2000" b="0" strike="noStrike" spc="-1">
                <a:solidFill>
                  <a:srgbClr val="00FFFF"/>
                </a:solidFill>
                <a:latin typeface="Roboto"/>
                <a:ea typeface="Roboto"/>
              </a:rPr>
              <a:t>And this gospel of the kingdom will be preached in the whole world as a testimony to all nations, and then the end will come.</a:t>
            </a:r>
            <a:endParaRPr lang="en-US" sz="20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Google Shape;266;p44"/>
          <p:cNvSpPr/>
          <p:nvPr/>
        </p:nvSpPr>
        <p:spPr>
          <a:xfrm>
            <a:off x="267120" y="272160"/>
            <a:ext cx="8363520" cy="49752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300" b="1" strike="noStrike" spc="-1">
                <a:solidFill>
                  <a:srgbClr val="00FFFF"/>
                </a:solidFill>
                <a:latin typeface="Roboto"/>
                <a:ea typeface="Roboto"/>
              </a:rPr>
              <a:t>15 </a:t>
            </a:r>
            <a:r>
              <a:rPr lang="en" sz="2300" b="0" strike="noStrike" spc="-1">
                <a:solidFill>
                  <a:srgbClr val="00FFFF"/>
                </a:solidFill>
                <a:latin typeface="Roboto"/>
                <a:ea typeface="Roboto"/>
              </a:rPr>
              <a:t>“So when you see standing in the holy place ‘the abomination that causes desolation,’ spoken of through the prophet Daniel—let the reader understand— </a:t>
            </a:r>
            <a:r>
              <a:rPr lang="en" sz="2300" b="1" strike="noStrike" spc="-1">
                <a:solidFill>
                  <a:srgbClr val="00FFFF"/>
                </a:solidFill>
                <a:latin typeface="Roboto"/>
                <a:ea typeface="Roboto"/>
              </a:rPr>
              <a:t>16 </a:t>
            </a:r>
            <a:r>
              <a:rPr lang="en" sz="2300" b="0" strike="noStrike" spc="-1">
                <a:solidFill>
                  <a:srgbClr val="00FFFF"/>
                </a:solidFill>
                <a:latin typeface="Roboto"/>
                <a:ea typeface="Roboto"/>
              </a:rPr>
              <a:t>then let those who are in Judea flee to the mountains. </a:t>
            </a:r>
            <a:r>
              <a:rPr lang="en" sz="2300" b="1" strike="noStrike" spc="-1">
                <a:solidFill>
                  <a:srgbClr val="00FFFF"/>
                </a:solidFill>
                <a:latin typeface="Roboto"/>
                <a:ea typeface="Roboto"/>
              </a:rPr>
              <a:t>17 </a:t>
            </a:r>
            <a:r>
              <a:rPr lang="en" sz="2300" b="0" strike="noStrike" spc="-1">
                <a:solidFill>
                  <a:srgbClr val="00FFFF"/>
                </a:solidFill>
                <a:latin typeface="Roboto"/>
                <a:ea typeface="Roboto"/>
              </a:rPr>
              <a:t>Let no one on the housetop go down to take anything out of the house. </a:t>
            </a:r>
            <a:r>
              <a:rPr lang="en" sz="2300" b="1" strike="noStrike" spc="-1">
                <a:solidFill>
                  <a:srgbClr val="00FFFF"/>
                </a:solidFill>
                <a:latin typeface="Roboto"/>
                <a:ea typeface="Roboto"/>
              </a:rPr>
              <a:t>18 </a:t>
            </a:r>
            <a:r>
              <a:rPr lang="en" sz="2300" b="0" strike="noStrike" spc="-1">
                <a:solidFill>
                  <a:srgbClr val="00FFFF"/>
                </a:solidFill>
                <a:latin typeface="Roboto"/>
                <a:ea typeface="Roboto"/>
              </a:rPr>
              <a:t>Let no one in the field go back to get their cloak. </a:t>
            </a:r>
            <a:r>
              <a:rPr lang="en" sz="2300" b="1" strike="noStrike" spc="-1">
                <a:solidFill>
                  <a:srgbClr val="00FFFF"/>
                </a:solidFill>
                <a:latin typeface="Roboto"/>
                <a:ea typeface="Roboto"/>
              </a:rPr>
              <a:t>19 </a:t>
            </a:r>
            <a:r>
              <a:rPr lang="en" sz="2300" b="0" strike="noStrike" spc="-1">
                <a:solidFill>
                  <a:srgbClr val="00FFFF"/>
                </a:solidFill>
                <a:latin typeface="Roboto"/>
                <a:ea typeface="Roboto"/>
              </a:rPr>
              <a:t>How dreadful it will be in those days for pregnant women and nursing mothers! </a:t>
            </a:r>
            <a:r>
              <a:rPr lang="en" sz="2300" b="1" strike="noStrike" spc="-1">
                <a:solidFill>
                  <a:srgbClr val="00FFFF"/>
                </a:solidFill>
                <a:latin typeface="Roboto"/>
                <a:ea typeface="Roboto"/>
              </a:rPr>
              <a:t>20 </a:t>
            </a:r>
            <a:r>
              <a:rPr lang="en" sz="2300" b="0" strike="noStrike" spc="-1">
                <a:solidFill>
                  <a:srgbClr val="00FFFF"/>
                </a:solidFill>
                <a:latin typeface="Roboto"/>
                <a:ea typeface="Roboto"/>
              </a:rPr>
              <a:t>Pray that your flight will not take place in winter or on the Sabbath. </a:t>
            </a:r>
            <a:r>
              <a:rPr lang="en" sz="2300" b="1" strike="noStrike" spc="-1">
                <a:solidFill>
                  <a:srgbClr val="00FFFF"/>
                </a:solidFill>
                <a:latin typeface="Roboto"/>
                <a:ea typeface="Roboto"/>
              </a:rPr>
              <a:t>21 </a:t>
            </a:r>
            <a:r>
              <a:rPr lang="en" sz="2300" b="0" strike="noStrike" spc="-1">
                <a:solidFill>
                  <a:srgbClr val="00FFFF"/>
                </a:solidFill>
                <a:latin typeface="Roboto"/>
                <a:ea typeface="Roboto"/>
              </a:rPr>
              <a:t>For then there will be great distress, unequaled from the beginning of the world until now—and never to be equaled again. </a:t>
            </a:r>
            <a:endParaRPr lang="en-US" sz="23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Google Shape;271;p45"/>
          <p:cNvSpPr/>
          <p:nvPr/>
        </p:nvSpPr>
        <p:spPr>
          <a:xfrm>
            <a:off x="442080" y="286560"/>
            <a:ext cx="743076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69" name="Google Shape;272;p45"/>
          <p:cNvSpPr/>
          <p:nvPr/>
        </p:nvSpPr>
        <p:spPr>
          <a:xfrm>
            <a:off x="602280" y="403200"/>
            <a:ext cx="44146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70" name="Google Shape;273;p45"/>
          <p:cNvSpPr/>
          <p:nvPr/>
        </p:nvSpPr>
        <p:spPr>
          <a:xfrm>
            <a:off x="310680" y="446760"/>
            <a:ext cx="8334360" cy="51094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100" b="1" strike="noStrike" spc="-1">
                <a:solidFill>
                  <a:srgbClr val="00FFFF"/>
                </a:solidFill>
                <a:latin typeface="Roboto"/>
                <a:ea typeface="Roboto"/>
              </a:rPr>
              <a:t>22 </a:t>
            </a:r>
            <a:r>
              <a:rPr lang="en" sz="2100" b="0" strike="noStrike" spc="-1">
                <a:solidFill>
                  <a:srgbClr val="00FFFF"/>
                </a:solidFill>
                <a:latin typeface="Roboto"/>
                <a:ea typeface="Roboto"/>
              </a:rPr>
              <a:t>“If those days had not been cut short, no one would survive, but for the sake of the elect those days will be shortened. </a:t>
            </a:r>
            <a:r>
              <a:rPr lang="en" sz="2100" b="1" strike="noStrike" spc="-1">
                <a:solidFill>
                  <a:srgbClr val="00FFFF"/>
                </a:solidFill>
                <a:latin typeface="Roboto"/>
                <a:ea typeface="Roboto"/>
              </a:rPr>
              <a:t>23 </a:t>
            </a:r>
            <a:r>
              <a:rPr lang="en" sz="2100" b="0" strike="noStrike" spc="-1">
                <a:solidFill>
                  <a:srgbClr val="00FFFF"/>
                </a:solidFill>
                <a:latin typeface="Roboto"/>
                <a:ea typeface="Roboto"/>
              </a:rPr>
              <a:t>At that time if anyone says to you, ‘Look, here is the Messiah!’ or, ‘There he is!’ do not believe it. </a:t>
            </a:r>
            <a:r>
              <a:rPr lang="en" sz="2100" b="1" strike="noStrike" spc="-1">
                <a:solidFill>
                  <a:srgbClr val="00FFFF"/>
                </a:solidFill>
                <a:latin typeface="Roboto"/>
                <a:ea typeface="Roboto"/>
              </a:rPr>
              <a:t>24 </a:t>
            </a:r>
            <a:r>
              <a:rPr lang="en" sz="2100" b="0" strike="noStrike" spc="-1">
                <a:solidFill>
                  <a:srgbClr val="00FFFF"/>
                </a:solidFill>
                <a:latin typeface="Roboto"/>
                <a:ea typeface="Roboto"/>
              </a:rPr>
              <a:t>For false messiahs and false prophets will appear and perform great signs and wonders to deceive, if possible, even the elect. </a:t>
            </a:r>
            <a:r>
              <a:rPr lang="en" sz="2100" b="1" strike="noStrike" spc="-1">
                <a:solidFill>
                  <a:srgbClr val="00FFFF"/>
                </a:solidFill>
                <a:latin typeface="Roboto"/>
                <a:ea typeface="Roboto"/>
              </a:rPr>
              <a:t>25 </a:t>
            </a:r>
            <a:r>
              <a:rPr lang="en" sz="2100" b="0" strike="noStrike" spc="-1">
                <a:solidFill>
                  <a:srgbClr val="00FFFF"/>
                </a:solidFill>
                <a:latin typeface="Roboto"/>
                <a:ea typeface="Roboto"/>
              </a:rPr>
              <a:t>See, I have told you ahead of time.</a:t>
            </a:r>
            <a:endParaRPr lang="en-US" sz="2100" b="0" strike="noStrike" spc="-1">
              <a:solidFill>
                <a:srgbClr val="FFFFFF"/>
              </a:solidFill>
              <a:latin typeface="Arial"/>
            </a:endParaRPr>
          </a:p>
          <a:p>
            <a:pPr>
              <a:lnSpc>
                <a:spcPct val="115000"/>
              </a:lnSpc>
              <a:spcBef>
                <a:spcPts val="1199"/>
              </a:spcBef>
              <a:tabLst>
                <a:tab pos="0" algn="l"/>
              </a:tabLst>
            </a:pPr>
            <a:r>
              <a:rPr lang="en" sz="2100" b="1" strike="noStrike" spc="-1">
                <a:solidFill>
                  <a:srgbClr val="00FFFF"/>
                </a:solidFill>
                <a:latin typeface="Roboto"/>
                <a:ea typeface="Roboto"/>
              </a:rPr>
              <a:t>26 </a:t>
            </a:r>
            <a:r>
              <a:rPr lang="en" sz="2100" b="0" strike="noStrike" spc="-1">
                <a:solidFill>
                  <a:srgbClr val="00FFFF"/>
                </a:solidFill>
                <a:latin typeface="Roboto"/>
                <a:ea typeface="Roboto"/>
              </a:rPr>
              <a:t>“So if anyone tells you, ‘There he is, out in the wilderness,’ do not go out; or, ‘Here he is, in the inner rooms,’ do not believe it. </a:t>
            </a:r>
            <a:r>
              <a:rPr lang="en" sz="2100" b="1" strike="noStrike" spc="-1">
                <a:solidFill>
                  <a:srgbClr val="00FFFF"/>
                </a:solidFill>
                <a:latin typeface="Roboto"/>
                <a:ea typeface="Roboto"/>
              </a:rPr>
              <a:t>27 </a:t>
            </a:r>
            <a:r>
              <a:rPr lang="en" sz="2100" b="0" strike="noStrike" spc="-1">
                <a:solidFill>
                  <a:srgbClr val="00FFFF"/>
                </a:solidFill>
                <a:latin typeface="Roboto"/>
                <a:ea typeface="Roboto"/>
              </a:rPr>
              <a:t>For as lightning that comes from the east is visible even in the west, so will be the coming of the Son of Man. </a:t>
            </a:r>
            <a:r>
              <a:rPr lang="en" sz="2100" b="1" strike="noStrike" spc="-1">
                <a:solidFill>
                  <a:srgbClr val="00FFFF"/>
                </a:solidFill>
                <a:latin typeface="Roboto"/>
                <a:ea typeface="Roboto"/>
              </a:rPr>
              <a:t>28 </a:t>
            </a:r>
            <a:r>
              <a:rPr lang="en" sz="2100" b="0" strike="noStrike" spc="-1">
                <a:solidFill>
                  <a:srgbClr val="00FFFF"/>
                </a:solidFill>
                <a:latin typeface="Roboto"/>
                <a:ea typeface="Roboto"/>
              </a:rPr>
              <a:t>Wherever there is a carcass, there the vultures will gather.</a:t>
            </a:r>
            <a:endParaRPr lang="en-US" sz="2100" b="0" strike="noStrike" spc="-1">
              <a:solidFill>
                <a:srgbClr val="FFFFFF"/>
              </a:solidFill>
              <a:latin typeface="Arial"/>
            </a:endParaRPr>
          </a:p>
          <a:p>
            <a:pPr>
              <a:lnSpc>
                <a:spcPct val="115000"/>
              </a:lnSpc>
              <a:spcBef>
                <a:spcPts val="1199"/>
              </a:spcBef>
              <a:tabLst>
                <a:tab pos="0" algn="l"/>
              </a:tabLst>
            </a:pPr>
            <a:endParaRPr lang="en-US" sz="12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Google Shape;278;p46"/>
          <p:cNvSpPr/>
          <p:nvPr/>
        </p:nvSpPr>
        <p:spPr>
          <a:xfrm>
            <a:off x="222480" y="388440"/>
            <a:ext cx="8698320" cy="13593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200" b="1" strike="noStrike" spc="-1">
                <a:solidFill>
                  <a:srgbClr val="00FFFF"/>
                </a:solidFill>
                <a:latin typeface="Roboto"/>
                <a:ea typeface="Roboto"/>
              </a:rPr>
              <a:t>29 </a:t>
            </a:r>
            <a:r>
              <a:rPr lang="en" sz="2200" b="0" strike="noStrike" spc="-1">
                <a:solidFill>
                  <a:srgbClr val="00FFFF"/>
                </a:solidFill>
                <a:latin typeface="Roboto"/>
                <a:ea typeface="Roboto"/>
              </a:rPr>
              <a:t>“Immediately after the </a:t>
            </a:r>
            <a:r>
              <a:rPr lang="en" sz="2200" b="0" strike="noStrike" spc="-1">
                <a:solidFill>
                  <a:srgbClr val="FFD966"/>
                </a:solidFill>
                <a:latin typeface="Roboto"/>
                <a:ea typeface="Roboto"/>
              </a:rPr>
              <a:t>distress of those days</a:t>
            </a:r>
            <a:endParaRPr lang="en-US" sz="22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
        <p:nvSpPr>
          <p:cNvPr id="72" name="Google Shape;279;p46"/>
          <p:cNvSpPr/>
          <p:nvPr/>
        </p:nvSpPr>
        <p:spPr>
          <a:xfrm>
            <a:off x="318600" y="1401840"/>
            <a:ext cx="8698320" cy="7160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500" b="0" strike="noStrike" spc="-1">
                <a:solidFill>
                  <a:srgbClr val="F1C232"/>
                </a:solidFill>
                <a:latin typeface="Calibri"/>
                <a:ea typeface="Calibri"/>
              </a:rPr>
              <a:t>Up til this point, no Rapture has taken place.</a:t>
            </a:r>
            <a:endParaRPr lang="en-US" sz="3500" b="0" strike="noStrike" spc="-1">
              <a:solidFill>
                <a:srgbClr val="FFFFFF"/>
              </a:solidFill>
              <a:latin typeface="Arial"/>
            </a:endParaRPr>
          </a:p>
        </p:txBody>
      </p:sp>
      <p:sp>
        <p:nvSpPr>
          <p:cNvPr id="73" name="Google Shape;280;p46"/>
          <p:cNvSpPr/>
          <p:nvPr/>
        </p:nvSpPr>
        <p:spPr>
          <a:xfrm>
            <a:off x="423000" y="2687760"/>
            <a:ext cx="8027640" cy="11372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507960">
              <a:lnSpc>
                <a:spcPct val="115000"/>
              </a:lnSpc>
              <a:spcBef>
                <a:spcPts val="1100"/>
              </a:spcBef>
              <a:tabLst>
                <a:tab pos="0" algn="l"/>
              </a:tabLst>
            </a:pPr>
            <a:endParaRPr lang="en-US" sz="1750" b="0" strike="noStrike" spc="-1">
              <a:solidFill>
                <a:srgbClr val="FFFFFF"/>
              </a:solidFill>
              <a:latin typeface="Arial"/>
            </a:endParaRPr>
          </a:p>
          <a:p>
            <a:pPr>
              <a:lnSpc>
                <a:spcPct val="100000"/>
              </a:lnSpc>
              <a:spcBef>
                <a:spcPts val="1100"/>
              </a:spcBef>
              <a:tabLst>
                <a:tab pos="0" algn="l"/>
              </a:tabLst>
            </a:pPr>
            <a:r>
              <a:rPr lang="en" sz="3600" b="0" strike="noStrike" spc="-1">
                <a:solidFill>
                  <a:srgbClr val="FFFF00"/>
                </a:solidFill>
                <a:latin typeface="Calibri"/>
                <a:ea typeface="Calibri"/>
              </a:rPr>
              <a:t>Then a </a:t>
            </a:r>
            <a:r>
              <a:rPr lang="en" sz="3600" b="0" u="sng" strike="noStrike" spc="-1">
                <a:solidFill>
                  <a:srgbClr val="FFFF00"/>
                </a:solidFill>
                <a:uFillTx/>
                <a:latin typeface="Calibri"/>
                <a:ea typeface="Calibri"/>
              </a:rPr>
              <a:t>Cosmic Disturbance</a:t>
            </a:r>
            <a:r>
              <a:rPr lang="en" sz="3600" b="0" strike="noStrike" spc="-1">
                <a:solidFill>
                  <a:srgbClr val="FFFF00"/>
                </a:solidFill>
                <a:latin typeface="Calibri"/>
                <a:ea typeface="Calibri"/>
              </a:rPr>
              <a:t> takes place!</a:t>
            </a:r>
            <a:endParaRPr lang="en-US" sz="3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285;p47"/>
          <p:cNvSpPr/>
          <p:nvPr/>
        </p:nvSpPr>
        <p:spPr>
          <a:xfrm>
            <a:off x="353160" y="793440"/>
            <a:ext cx="7193520" cy="35456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507960">
              <a:lnSpc>
                <a:spcPct val="115000"/>
              </a:lnSpc>
              <a:spcBef>
                <a:spcPts val="1100"/>
              </a:spcBef>
              <a:spcAft>
                <a:spcPts val="1100"/>
              </a:spcAft>
              <a:tabLst>
                <a:tab pos="0" algn="l"/>
              </a:tabLst>
            </a:pPr>
            <a:r>
              <a:rPr lang="en" sz="3200" b="0" strike="noStrike" spc="-1">
                <a:solidFill>
                  <a:srgbClr val="00FFFF"/>
                </a:solidFill>
                <a:latin typeface="Roboto"/>
                <a:ea typeface="Roboto"/>
              </a:rPr>
              <a:t>“‘the sun will be darkened,</a:t>
            </a:r>
            <a:r>
              <a:rPr sz="3200"/>
              <a:t/>
            </a:r>
            <a:br>
              <a:rPr sz="3200"/>
            </a:br>
            <a:r>
              <a:rPr lang="en" sz="2500" b="0" strike="noStrike" spc="-1">
                <a:solidFill>
                  <a:srgbClr val="00FFFF"/>
                </a:solidFill>
                <a:latin typeface="Courier New"/>
                <a:ea typeface="Courier New"/>
              </a:rPr>
              <a:t>    </a:t>
            </a:r>
            <a:r>
              <a:rPr lang="en" sz="3200" b="0" strike="noStrike" spc="-1">
                <a:solidFill>
                  <a:srgbClr val="00FFFF"/>
                </a:solidFill>
                <a:latin typeface="Roboto"/>
                <a:ea typeface="Roboto"/>
              </a:rPr>
              <a:t>and the moon will not give its light;</a:t>
            </a:r>
            <a:r>
              <a:rPr sz="3200"/>
              <a:t/>
            </a:r>
            <a:br>
              <a:rPr sz="3200"/>
            </a:br>
            <a:r>
              <a:rPr lang="en" sz="3200" b="0" strike="noStrike" spc="-1">
                <a:solidFill>
                  <a:srgbClr val="00FFFF"/>
                </a:solidFill>
                <a:latin typeface="Roboto"/>
                <a:ea typeface="Roboto"/>
              </a:rPr>
              <a:t>the stars will fall from the sky,</a:t>
            </a:r>
            <a:r>
              <a:rPr sz="3200"/>
              <a:t/>
            </a:r>
            <a:br>
              <a:rPr sz="3200"/>
            </a:br>
            <a:r>
              <a:rPr lang="en" sz="2500" b="0" strike="noStrike" spc="-1">
                <a:solidFill>
                  <a:srgbClr val="00FFFF"/>
                </a:solidFill>
                <a:latin typeface="Courier New"/>
                <a:ea typeface="Courier New"/>
              </a:rPr>
              <a:t>    </a:t>
            </a:r>
            <a:r>
              <a:rPr lang="en" sz="3200" b="0" strike="noStrike" spc="-1">
                <a:solidFill>
                  <a:srgbClr val="00FFFF"/>
                </a:solidFill>
                <a:latin typeface="Roboto"/>
                <a:ea typeface="Roboto"/>
              </a:rPr>
              <a:t>and the heavenly bodies will be shaken.’</a:t>
            </a:r>
            <a:endParaRPr lang="en-US" sz="32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Google Shape;290;p48"/>
          <p:cNvSpPr/>
          <p:nvPr/>
        </p:nvSpPr>
        <p:spPr>
          <a:xfrm>
            <a:off x="509760" y="254880"/>
            <a:ext cx="7367400" cy="4291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800" b="0" strike="noStrike" spc="-1">
                <a:solidFill>
                  <a:srgbClr val="00FFFF"/>
                </a:solidFill>
                <a:latin typeface="Calibri"/>
                <a:ea typeface="Calibri"/>
              </a:rPr>
              <a:t>Isaiah 13:9,10  </a:t>
            </a:r>
            <a:endParaRPr lang="en-US" sz="2800" b="0" strike="noStrike" spc="-1">
              <a:solidFill>
                <a:srgbClr val="FFFFFF"/>
              </a:solidFill>
              <a:latin typeface="Arial"/>
            </a:endParaRPr>
          </a:p>
          <a:p>
            <a:pPr>
              <a:lnSpc>
                <a:spcPct val="100000"/>
              </a:lnSpc>
              <a:tabLst>
                <a:tab pos="0" algn="l"/>
              </a:tabLst>
            </a:pPr>
            <a:r>
              <a:rPr lang="en" sz="2600" b="1" strike="noStrike" spc="-1">
                <a:solidFill>
                  <a:srgbClr val="00FFFF"/>
                </a:solidFill>
                <a:latin typeface="Roboto"/>
                <a:ea typeface="Roboto"/>
              </a:rPr>
              <a:t>9 </a:t>
            </a:r>
            <a:r>
              <a:rPr lang="en" sz="2600" b="0" strike="noStrike" spc="-1">
                <a:solidFill>
                  <a:srgbClr val="00FFFF"/>
                </a:solidFill>
                <a:latin typeface="Roboto"/>
                <a:ea typeface="Roboto"/>
              </a:rPr>
              <a:t>See, the day of the </a:t>
            </a:r>
            <a:r>
              <a:rPr lang="en" sz="2600" b="0" strike="noStrike" cap="small" spc="-1">
                <a:solidFill>
                  <a:srgbClr val="00FFFF"/>
                </a:solidFill>
                <a:latin typeface="Roboto"/>
                <a:ea typeface="Roboto"/>
              </a:rPr>
              <a:t>Lord</a:t>
            </a:r>
            <a:r>
              <a:rPr lang="en" sz="2600" b="0" strike="noStrike" spc="-1">
                <a:solidFill>
                  <a:srgbClr val="00FFFF"/>
                </a:solidFill>
                <a:latin typeface="Roboto"/>
                <a:ea typeface="Roboto"/>
              </a:rPr>
              <a:t> is coming</a:t>
            </a:r>
            <a:endParaRPr lang="en-US" sz="2600" b="0" strike="noStrike" spc="-1">
              <a:solidFill>
                <a:srgbClr val="FFFFFF"/>
              </a:solidFill>
              <a:latin typeface="Arial"/>
            </a:endParaRPr>
          </a:p>
          <a:p>
            <a:pPr>
              <a:lnSpc>
                <a:spcPct val="100000"/>
              </a:lnSpc>
              <a:tabLst>
                <a:tab pos="0" algn="l"/>
              </a:tabLst>
            </a:pPr>
            <a:r>
              <a:rPr lang="en" sz="1900" b="0" strike="noStrike" spc="-1">
                <a:solidFill>
                  <a:srgbClr val="00FFFF"/>
                </a:solidFill>
                <a:latin typeface="Courier New"/>
                <a:ea typeface="Courier New"/>
              </a:rPr>
              <a:t>    </a:t>
            </a:r>
            <a:r>
              <a:rPr lang="en" sz="2600" b="0" strike="noStrike" spc="-1">
                <a:solidFill>
                  <a:srgbClr val="00FFFF"/>
                </a:solidFill>
                <a:latin typeface="Roboto"/>
                <a:ea typeface="Roboto"/>
              </a:rPr>
              <a:t>—a cruel day, with wrath and fierce anger—</a:t>
            </a:r>
            <a:endParaRPr lang="en-US" sz="2600" b="0" strike="noStrike" spc="-1">
              <a:solidFill>
                <a:srgbClr val="FFFFFF"/>
              </a:solidFill>
              <a:latin typeface="Arial"/>
            </a:endParaRPr>
          </a:p>
          <a:p>
            <a:pPr>
              <a:lnSpc>
                <a:spcPct val="100000"/>
              </a:lnSpc>
              <a:tabLst>
                <a:tab pos="0" algn="l"/>
              </a:tabLst>
            </a:pPr>
            <a:r>
              <a:rPr lang="en" sz="2600" b="0" strike="noStrike" spc="-1">
                <a:solidFill>
                  <a:srgbClr val="00FFFF"/>
                </a:solidFill>
                <a:latin typeface="Roboto"/>
                <a:ea typeface="Roboto"/>
              </a:rPr>
              <a:t>to make the land desolate</a:t>
            </a:r>
            <a:endParaRPr lang="en-US" sz="2600" b="0" strike="noStrike" spc="-1">
              <a:solidFill>
                <a:srgbClr val="FFFFFF"/>
              </a:solidFill>
              <a:latin typeface="Arial"/>
            </a:endParaRPr>
          </a:p>
          <a:p>
            <a:pPr>
              <a:lnSpc>
                <a:spcPct val="100000"/>
              </a:lnSpc>
              <a:tabLst>
                <a:tab pos="0" algn="l"/>
              </a:tabLst>
            </a:pPr>
            <a:r>
              <a:rPr lang="en" sz="1900" b="0" strike="noStrike" spc="-1">
                <a:solidFill>
                  <a:srgbClr val="00FFFF"/>
                </a:solidFill>
                <a:latin typeface="Courier New"/>
                <a:ea typeface="Courier New"/>
              </a:rPr>
              <a:t>    </a:t>
            </a:r>
            <a:r>
              <a:rPr lang="en" sz="2600" b="0" strike="noStrike" spc="-1">
                <a:solidFill>
                  <a:srgbClr val="00FFFF"/>
                </a:solidFill>
                <a:latin typeface="Roboto"/>
                <a:ea typeface="Roboto"/>
              </a:rPr>
              <a:t>and destroy the sinners within it.</a:t>
            </a:r>
            <a:endParaRPr lang="en-US" sz="2600" b="0" strike="noStrike" spc="-1">
              <a:solidFill>
                <a:srgbClr val="FFFFFF"/>
              </a:solidFill>
              <a:latin typeface="Arial"/>
            </a:endParaRPr>
          </a:p>
          <a:p>
            <a:pPr>
              <a:lnSpc>
                <a:spcPct val="115000"/>
              </a:lnSpc>
              <a:tabLst>
                <a:tab pos="0" algn="l"/>
              </a:tabLst>
            </a:pPr>
            <a:r>
              <a:rPr lang="en" sz="2600" b="1" strike="noStrike" spc="-1">
                <a:solidFill>
                  <a:srgbClr val="00FFFF"/>
                </a:solidFill>
                <a:latin typeface="Roboto"/>
                <a:ea typeface="Roboto"/>
              </a:rPr>
              <a:t>10 </a:t>
            </a:r>
            <a:endParaRPr lang="en-US" sz="2600" b="0" strike="noStrike" spc="-1">
              <a:solidFill>
                <a:srgbClr val="FFFFFF"/>
              </a:solidFill>
              <a:latin typeface="Arial"/>
            </a:endParaRPr>
          </a:p>
          <a:p>
            <a:pPr>
              <a:lnSpc>
                <a:spcPct val="115000"/>
              </a:lnSpc>
              <a:tabLst>
                <a:tab pos="0" algn="l"/>
              </a:tabLst>
            </a:pPr>
            <a:r>
              <a:rPr lang="en" sz="2600" b="0" strike="noStrike" spc="-1">
                <a:solidFill>
                  <a:srgbClr val="00FFFF"/>
                </a:solidFill>
                <a:latin typeface="Roboto"/>
                <a:ea typeface="Roboto"/>
              </a:rPr>
              <a:t>The stars of heaven and their constellations</a:t>
            </a:r>
            <a:endParaRPr lang="en-US" sz="2600" b="0" strike="noStrike" spc="-1">
              <a:solidFill>
                <a:srgbClr val="FFFFFF"/>
              </a:solidFill>
              <a:latin typeface="Arial"/>
            </a:endParaRPr>
          </a:p>
          <a:p>
            <a:pPr>
              <a:lnSpc>
                <a:spcPct val="100000"/>
              </a:lnSpc>
              <a:tabLst>
                <a:tab pos="0" algn="l"/>
              </a:tabLst>
            </a:pPr>
            <a:r>
              <a:rPr lang="en" sz="1900" b="0" strike="noStrike" spc="-1">
                <a:solidFill>
                  <a:srgbClr val="00FFFF"/>
                </a:solidFill>
                <a:latin typeface="Courier New"/>
                <a:ea typeface="Courier New"/>
              </a:rPr>
              <a:t>    </a:t>
            </a:r>
            <a:r>
              <a:rPr lang="en" sz="2600" b="0" strike="noStrike" spc="-1">
                <a:solidFill>
                  <a:srgbClr val="00FFFF"/>
                </a:solidFill>
                <a:latin typeface="Roboto"/>
                <a:ea typeface="Roboto"/>
              </a:rPr>
              <a:t>will not show their light.</a:t>
            </a:r>
            <a:endParaRPr lang="en-US" sz="2600" b="0" strike="noStrike" spc="-1">
              <a:solidFill>
                <a:srgbClr val="FFFFFF"/>
              </a:solidFill>
              <a:latin typeface="Arial"/>
            </a:endParaRPr>
          </a:p>
          <a:p>
            <a:pPr>
              <a:lnSpc>
                <a:spcPct val="100000"/>
              </a:lnSpc>
              <a:tabLst>
                <a:tab pos="0" algn="l"/>
              </a:tabLst>
            </a:pPr>
            <a:r>
              <a:rPr lang="en" sz="2600" b="0" strike="noStrike" spc="-1">
                <a:solidFill>
                  <a:srgbClr val="00FFFF"/>
                </a:solidFill>
                <a:latin typeface="Roboto"/>
                <a:ea typeface="Roboto"/>
              </a:rPr>
              <a:t>The rising sun will be darkened</a:t>
            </a:r>
            <a:endParaRPr lang="en-US" sz="2600" b="0" strike="noStrike" spc="-1">
              <a:solidFill>
                <a:srgbClr val="FFFFFF"/>
              </a:solidFill>
              <a:latin typeface="Arial"/>
            </a:endParaRPr>
          </a:p>
          <a:p>
            <a:pPr>
              <a:lnSpc>
                <a:spcPct val="100000"/>
              </a:lnSpc>
              <a:tabLst>
                <a:tab pos="0" algn="l"/>
              </a:tabLst>
            </a:pPr>
            <a:r>
              <a:rPr lang="en" sz="1900" b="0" strike="noStrike" spc="-1">
                <a:solidFill>
                  <a:srgbClr val="00FFFF"/>
                </a:solidFill>
                <a:latin typeface="Courier New"/>
                <a:ea typeface="Courier New"/>
              </a:rPr>
              <a:t>    </a:t>
            </a:r>
            <a:r>
              <a:rPr lang="en" sz="2600" b="0" strike="noStrike" spc="-1">
                <a:solidFill>
                  <a:srgbClr val="00FFFF"/>
                </a:solidFill>
                <a:latin typeface="Roboto"/>
                <a:ea typeface="Roboto"/>
              </a:rPr>
              <a:t>and the moon will not give its light.</a:t>
            </a:r>
            <a:endParaRPr lang="en-US" sz="2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Google Shape;295;p49"/>
          <p:cNvSpPr/>
          <p:nvPr/>
        </p:nvSpPr>
        <p:spPr>
          <a:xfrm>
            <a:off x="370800" y="654480"/>
            <a:ext cx="7697520" cy="807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4100" b="0" strike="noStrike" spc="-1">
                <a:solidFill>
                  <a:srgbClr val="FFD966"/>
                </a:solidFill>
                <a:latin typeface="Calibri"/>
                <a:ea typeface="Calibri"/>
              </a:rPr>
              <a:t>Day of the LORD =  Christ’s Return</a:t>
            </a:r>
            <a:endParaRPr lang="en-US" sz="41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oogle Shape;194;p32"/>
          <p:cNvPicPr/>
          <p:nvPr/>
        </p:nvPicPr>
        <p:blipFill>
          <a:blip r:embed="rId2"/>
          <a:stretch/>
        </p:blipFill>
        <p:spPr>
          <a:xfrm>
            <a:off x="152280" y="2170800"/>
            <a:ext cx="4156560" cy="2820240"/>
          </a:xfrm>
          <a:prstGeom prst="rect">
            <a:avLst/>
          </a:prstGeom>
          <a:ln w="0">
            <a:noFill/>
          </a:ln>
        </p:spPr>
      </p:pic>
      <p:sp>
        <p:nvSpPr>
          <p:cNvPr id="44" name="Google Shape;195;p32"/>
          <p:cNvSpPr/>
          <p:nvPr/>
        </p:nvSpPr>
        <p:spPr>
          <a:xfrm>
            <a:off x="4662720" y="2170800"/>
            <a:ext cx="4048560" cy="31158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750" b="0" strike="noStrike" spc="-1">
                <a:solidFill>
                  <a:srgbClr val="00FFFF"/>
                </a:solidFill>
                <a:latin typeface="Roboto"/>
                <a:ea typeface="Roboto"/>
              </a:rPr>
              <a:t>In 2017, "By the time we're done testing it, I believe [</a:t>
            </a:r>
            <a:r>
              <a:rPr lang="en" sz="2750" b="0" i="1" strike="noStrike" spc="-1">
                <a:solidFill>
                  <a:srgbClr val="00FFFF"/>
                </a:solidFill>
                <a:latin typeface="Roboto"/>
                <a:ea typeface="Roboto"/>
              </a:rPr>
              <a:t>Titan</a:t>
            </a:r>
            <a:r>
              <a:rPr lang="en" sz="2750" b="0" strike="noStrike" spc="-1">
                <a:solidFill>
                  <a:srgbClr val="00FFFF"/>
                </a:solidFill>
                <a:latin typeface="Roboto"/>
                <a:ea typeface="Roboto"/>
              </a:rPr>
              <a:t> is] pretty much invulnerable." </a:t>
            </a:r>
            <a:endParaRPr lang="en-US" sz="2750" b="0" strike="noStrike" spc="-1">
              <a:solidFill>
                <a:srgbClr val="FFFFFF"/>
              </a:solidFill>
              <a:latin typeface="Arial"/>
            </a:endParaRPr>
          </a:p>
          <a:p>
            <a:pPr>
              <a:lnSpc>
                <a:spcPct val="100000"/>
              </a:lnSpc>
              <a:tabLst>
                <a:tab pos="0" algn="l"/>
              </a:tabLst>
            </a:pPr>
            <a:endParaRPr lang="en-US" sz="2750" b="0" strike="noStrike" spc="-1">
              <a:solidFill>
                <a:srgbClr val="FFFFFF"/>
              </a:solidFill>
              <a:latin typeface="Arial"/>
            </a:endParaRPr>
          </a:p>
          <a:p>
            <a:pPr>
              <a:lnSpc>
                <a:spcPct val="100000"/>
              </a:lnSpc>
              <a:tabLst>
                <a:tab pos="0" algn="l"/>
              </a:tabLst>
            </a:pPr>
            <a:r>
              <a:rPr lang="en" sz="2750" b="0" strike="noStrike" spc="-1">
                <a:solidFill>
                  <a:srgbClr val="00FFFF"/>
                </a:solidFill>
                <a:latin typeface="Roboto"/>
                <a:ea typeface="Roboto"/>
              </a:rPr>
              <a:t>Stockton Rush, CEO OceanGate</a:t>
            </a:r>
            <a:endParaRPr lang="en-US" sz="2750" b="0" strike="noStrike" spc="-1">
              <a:solidFill>
                <a:srgbClr val="FFFFFF"/>
              </a:solidFill>
              <a:latin typeface="Arial"/>
            </a:endParaRPr>
          </a:p>
        </p:txBody>
      </p:sp>
      <p:pic>
        <p:nvPicPr>
          <p:cNvPr id="45" name="Google Shape;196;p32"/>
          <p:cNvPicPr/>
          <p:nvPr/>
        </p:nvPicPr>
        <p:blipFill>
          <a:blip r:embed="rId3"/>
          <a:stretch/>
        </p:blipFill>
        <p:spPr>
          <a:xfrm>
            <a:off x="4461840" y="152280"/>
            <a:ext cx="3285000" cy="2191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Google Shape;300;p50"/>
          <p:cNvSpPr/>
          <p:nvPr/>
        </p:nvSpPr>
        <p:spPr>
          <a:xfrm>
            <a:off x="335880" y="550080"/>
            <a:ext cx="8807760" cy="7311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600" b="0" strike="noStrike" spc="-1">
                <a:solidFill>
                  <a:srgbClr val="00FFFF"/>
                </a:solidFill>
                <a:latin typeface="Calibri"/>
                <a:ea typeface="Calibri"/>
              </a:rPr>
              <a:t>The Impact on National Israel and the World</a:t>
            </a:r>
            <a:endParaRPr lang="en-US" sz="3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Google Shape;305;p51"/>
          <p:cNvSpPr/>
          <p:nvPr/>
        </p:nvSpPr>
        <p:spPr>
          <a:xfrm>
            <a:off x="231840" y="324360"/>
            <a:ext cx="8444520" cy="22143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Aft>
                <a:spcPts val="1199"/>
              </a:spcAft>
              <a:tabLst>
                <a:tab pos="0" algn="l"/>
              </a:tabLst>
            </a:pPr>
            <a:r>
              <a:rPr lang="en" sz="2900" b="1" strike="noStrike" spc="-1">
                <a:solidFill>
                  <a:srgbClr val="00FFFF"/>
                </a:solidFill>
                <a:latin typeface="Roboto"/>
                <a:ea typeface="Roboto"/>
              </a:rPr>
              <a:t>30 </a:t>
            </a:r>
            <a:r>
              <a:rPr lang="en" sz="2900" b="0" u="sng" strike="noStrike" spc="-1">
                <a:solidFill>
                  <a:srgbClr val="00FFFF"/>
                </a:solidFill>
                <a:uFillTx/>
                <a:latin typeface="Roboto"/>
                <a:ea typeface="Roboto"/>
              </a:rPr>
              <a:t>“Then</a:t>
            </a:r>
            <a:r>
              <a:rPr lang="en" sz="2900" b="0" strike="noStrike" spc="-1">
                <a:solidFill>
                  <a:srgbClr val="00FFFF"/>
                </a:solidFill>
                <a:latin typeface="Roboto"/>
                <a:ea typeface="Roboto"/>
              </a:rPr>
              <a:t> will appear the sign of the Son of Man in heaven. And then all the peoples of the earth</a:t>
            </a:r>
            <a:r>
              <a:rPr lang="en" sz="2450" b="0" strike="noStrike" spc="-1">
                <a:solidFill>
                  <a:srgbClr val="00FFFF"/>
                </a:solidFill>
                <a:latin typeface="Roboto"/>
                <a:ea typeface="Roboto"/>
              </a:rPr>
              <a:t> </a:t>
            </a:r>
            <a:r>
              <a:rPr lang="en" sz="2900" b="0" strike="noStrike" spc="-1">
                <a:solidFill>
                  <a:srgbClr val="00FFFF"/>
                </a:solidFill>
                <a:latin typeface="Roboto"/>
                <a:ea typeface="Roboto"/>
              </a:rPr>
              <a:t>will mourn when </a:t>
            </a:r>
            <a:r>
              <a:rPr lang="en" sz="2900" b="0" u="sng" strike="noStrike" spc="-1">
                <a:solidFill>
                  <a:srgbClr val="00FFFF"/>
                </a:solidFill>
                <a:uFillTx/>
                <a:latin typeface="Roboto"/>
                <a:ea typeface="Roboto"/>
              </a:rPr>
              <a:t>they see the Son of Man coming on the clouds of heaven, with power and great glory.</a:t>
            </a:r>
            <a:r>
              <a:rPr lang="en" sz="2450" b="0" strike="noStrike" spc="-1">
                <a:solidFill>
                  <a:srgbClr val="00FFFF"/>
                </a:solidFill>
                <a:latin typeface="Roboto"/>
                <a:ea typeface="Roboto"/>
              </a:rPr>
              <a:t> </a:t>
            </a:r>
            <a:endParaRPr lang="en-US" sz="245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310;p52"/>
          <p:cNvSpPr/>
          <p:nvPr/>
        </p:nvSpPr>
        <p:spPr>
          <a:xfrm>
            <a:off x="92520" y="602280"/>
            <a:ext cx="8618760" cy="34743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457200" indent="-457200">
              <a:lnSpc>
                <a:spcPct val="100000"/>
              </a:lnSpc>
              <a:buClr>
                <a:srgbClr val="00FFFF"/>
              </a:buClr>
              <a:buFont typeface="Calibri"/>
              <a:buChar char="●"/>
            </a:pPr>
            <a:r>
              <a:rPr lang="en" sz="3600" b="0" strike="noStrike" spc="-1">
                <a:solidFill>
                  <a:srgbClr val="00FFFF"/>
                </a:solidFill>
                <a:latin typeface="Calibri"/>
                <a:ea typeface="Calibri"/>
              </a:rPr>
              <a:t>The Tribulation Comes First</a:t>
            </a:r>
            <a:endParaRPr lang="en-US" sz="3600" b="0" strike="noStrike" spc="-1">
              <a:solidFill>
                <a:srgbClr val="FFFFFF"/>
              </a:solidFill>
              <a:latin typeface="Arial"/>
            </a:endParaRPr>
          </a:p>
          <a:p>
            <a:pPr marL="457200" indent="-457200">
              <a:lnSpc>
                <a:spcPct val="100000"/>
              </a:lnSpc>
              <a:buClr>
                <a:srgbClr val="00FFFF"/>
              </a:buClr>
              <a:buFont typeface="Calibri"/>
              <a:buChar char="●"/>
            </a:pPr>
            <a:r>
              <a:rPr lang="en" sz="3600" b="0" strike="noStrike" spc="-1">
                <a:solidFill>
                  <a:srgbClr val="00FFFF"/>
                </a:solidFill>
                <a:latin typeface="Calibri"/>
                <a:ea typeface="Calibri"/>
              </a:rPr>
              <a:t>Then a Cosmic Disturbance</a:t>
            </a:r>
            <a:endParaRPr lang="en-US" sz="3600" b="0" strike="noStrike" spc="-1">
              <a:solidFill>
                <a:srgbClr val="FFFFFF"/>
              </a:solidFill>
              <a:latin typeface="Arial"/>
            </a:endParaRPr>
          </a:p>
          <a:p>
            <a:pPr marL="457200" indent="-457200">
              <a:lnSpc>
                <a:spcPct val="100000"/>
              </a:lnSpc>
              <a:buClr>
                <a:srgbClr val="00FFFF"/>
              </a:buClr>
              <a:buFont typeface="Calibri"/>
              <a:buChar char="●"/>
            </a:pPr>
            <a:r>
              <a:rPr lang="en" sz="3600" b="0" strike="noStrike" spc="-1">
                <a:solidFill>
                  <a:srgbClr val="00FFFF"/>
                </a:solidFill>
                <a:latin typeface="Calibri"/>
                <a:ea typeface="Calibri"/>
              </a:rPr>
              <a:t>Then the 2nd Coming “They will see him in the Sky”</a:t>
            </a:r>
            <a:endParaRPr lang="en-US" sz="3600" b="0" strike="noStrike" spc="-1">
              <a:solidFill>
                <a:srgbClr val="FFFFFF"/>
              </a:solidFill>
              <a:latin typeface="Arial"/>
            </a:endParaRPr>
          </a:p>
          <a:p>
            <a:pPr marL="457200" indent="-457200">
              <a:lnSpc>
                <a:spcPct val="100000"/>
              </a:lnSpc>
              <a:buClr>
                <a:srgbClr val="00FFFF"/>
              </a:buClr>
              <a:buFont typeface="Calibri"/>
              <a:buChar char="●"/>
            </a:pPr>
            <a:r>
              <a:rPr lang="en" sz="3600" b="0" strike="noStrike" spc="-1">
                <a:solidFill>
                  <a:srgbClr val="00FFFF"/>
                </a:solidFill>
                <a:latin typeface="Calibri"/>
                <a:ea typeface="Calibri"/>
              </a:rPr>
              <a:t>He will send His Angels with a loud trumpet call</a:t>
            </a:r>
            <a:endParaRPr lang="en-US" sz="3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Google Shape;315;p53"/>
          <p:cNvSpPr/>
          <p:nvPr/>
        </p:nvSpPr>
        <p:spPr>
          <a:xfrm>
            <a:off x="388080" y="480600"/>
            <a:ext cx="7436880" cy="25797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tabLst>
                <a:tab pos="0" algn="l"/>
              </a:tabLst>
            </a:pPr>
            <a:r>
              <a:rPr lang="en" sz="2900" b="1" strike="noStrike" spc="-1">
                <a:solidFill>
                  <a:srgbClr val="00FFFF"/>
                </a:solidFill>
                <a:latin typeface="Roboto"/>
                <a:ea typeface="Roboto"/>
              </a:rPr>
              <a:t>31 </a:t>
            </a:r>
            <a:r>
              <a:rPr lang="en" sz="2900" b="0" strike="noStrike" spc="-1">
                <a:solidFill>
                  <a:srgbClr val="00FFFF"/>
                </a:solidFill>
                <a:latin typeface="Roboto"/>
                <a:ea typeface="Roboto"/>
              </a:rPr>
              <a:t>And he will send his angels with a loud trumpet call, and they will gather his elect from the four winds, from one end of the heavens to the other.</a:t>
            </a:r>
            <a:endParaRPr lang="en-US" sz="29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
        <p:nvSpPr>
          <p:cNvPr id="81" name="Google Shape;316;p53"/>
          <p:cNvSpPr/>
          <p:nvPr/>
        </p:nvSpPr>
        <p:spPr>
          <a:xfrm>
            <a:off x="405360" y="2948400"/>
            <a:ext cx="8548920" cy="11271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100" b="0" strike="noStrike" spc="-1">
                <a:solidFill>
                  <a:srgbClr val="F1C232"/>
                </a:solidFill>
                <a:latin typeface="Calibri"/>
                <a:ea typeface="Calibri"/>
              </a:rPr>
              <a:t>This is the </a:t>
            </a:r>
            <a:r>
              <a:rPr lang="en" sz="3100" b="0" u="sng" strike="noStrike" spc="-1">
                <a:solidFill>
                  <a:srgbClr val="F1C232"/>
                </a:solidFill>
                <a:uFillTx/>
                <a:latin typeface="Calibri"/>
                <a:ea typeface="Calibri"/>
              </a:rPr>
              <a:t>only </a:t>
            </a:r>
            <a:r>
              <a:rPr lang="en" sz="3100" b="0" strike="noStrike" spc="-1">
                <a:solidFill>
                  <a:srgbClr val="F1C232"/>
                </a:solidFill>
                <a:latin typeface="Calibri"/>
                <a:ea typeface="Calibri"/>
              </a:rPr>
              <a:t>time Jesus mentions the gathering of the elect. And it happens after the tribulation. </a:t>
            </a:r>
            <a:endParaRPr lang="en-US" sz="3100" b="0" strike="noStrike" spc="-1">
              <a:solidFill>
                <a:srgbClr val="FFFFFF"/>
              </a:solidFill>
              <a:latin typeface="Arial"/>
            </a:endParaRPr>
          </a:p>
        </p:txBody>
      </p:sp>
      <p:sp>
        <p:nvSpPr>
          <p:cNvPr id="82" name="Google Shape;317;p53"/>
          <p:cNvSpPr/>
          <p:nvPr/>
        </p:nvSpPr>
        <p:spPr>
          <a:xfrm>
            <a:off x="1100520" y="4233960"/>
            <a:ext cx="6724440" cy="6242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900" b="1" strike="noStrike" spc="-1">
                <a:solidFill>
                  <a:srgbClr val="FFFF00"/>
                </a:solidFill>
                <a:latin typeface="Calibri"/>
                <a:ea typeface="Calibri"/>
              </a:rPr>
              <a:t>These are the words of Jesus</a:t>
            </a:r>
            <a:endParaRPr lang="en-US" sz="29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556560" y="1699920"/>
            <a:ext cx="7876440" cy="1743480"/>
          </a:xfrm>
          <a:prstGeom prst="rect">
            <a:avLst/>
          </a:prstGeom>
          <a:noFill/>
          <a:ln w="0">
            <a:noFill/>
          </a:ln>
        </p:spPr>
        <p:txBody>
          <a:bodyPr lIns="68400" tIns="34200" rIns="68400" bIns="34200" anchor="b">
            <a:normAutofit fontScale="66000"/>
          </a:bodyPr>
          <a:lstStyle/>
          <a:p>
            <a:pPr indent="0">
              <a:lnSpc>
                <a:spcPct val="100000"/>
              </a:lnSpc>
              <a:buNone/>
              <a:tabLst>
                <a:tab pos="0" algn="l"/>
              </a:tabLst>
            </a:pPr>
            <a:r>
              <a:rPr lang="en" sz="5400" b="1" strike="noStrike" spc="-1">
                <a:solidFill>
                  <a:srgbClr val="00FFFF"/>
                </a:solidFill>
                <a:latin typeface="Calibri"/>
                <a:ea typeface="Calibri"/>
              </a:rPr>
              <a:t>“Gathering of the Elect” happens by Resurrection of the Dead and by Catching up those who are alive.</a:t>
            </a:r>
            <a:endParaRPr lang="en-US" sz="5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Google Shape;327;p55"/>
          <p:cNvSpPr/>
          <p:nvPr/>
        </p:nvSpPr>
        <p:spPr>
          <a:xfrm>
            <a:off x="266400" y="967320"/>
            <a:ext cx="73846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85" name="Google Shape;328;p55"/>
          <p:cNvSpPr/>
          <p:nvPr/>
        </p:nvSpPr>
        <p:spPr>
          <a:xfrm>
            <a:off x="474840" y="619920"/>
            <a:ext cx="7089120" cy="3915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4900" b="0" strike="noStrike" spc="-1">
                <a:solidFill>
                  <a:srgbClr val="00FFFF"/>
                </a:solidFill>
                <a:latin typeface="Calibri"/>
                <a:ea typeface="Calibri"/>
              </a:rPr>
              <a:t>If you’re resurrected, you’re dead first</a:t>
            </a:r>
            <a:endParaRPr lang="en-US" sz="4900" b="0" strike="noStrike" spc="-1">
              <a:solidFill>
                <a:srgbClr val="FFFFFF"/>
              </a:solidFill>
              <a:latin typeface="Arial"/>
            </a:endParaRPr>
          </a:p>
          <a:p>
            <a:pPr>
              <a:lnSpc>
                <a:spcPct val="100000"/>
              </a:lnSpc>
              <a:tabLst>
                <a:tab pos="0" algn="l"/>
              </a:tabLst>
            </a:pPr>
            <a:endParaRPr lang="en-US" sz="4900" b="0" strike="noStrike" spc="-1">
              <a:solidFill>
                <a:srgbClr val="FFFFFF"/>
              </a:solidFill>
              <a:latin typeface="Arial"/>
            </a:endParaRPr>
          </a:p>
          <a:p>
            <a:pPr>
              <a:lnSpc>
                <a:spcPct val="100000"/>
              </a:lnSpc>
              <a:tabLst>
                <a:tab pos="0" algn="l"/>
              </a:tabLst>
            </a:pPr>
            <a:r>
              <a:rPr lang="en" sz="4900" b="0" strike="noStrike" spc="-1">
                <a:solidFill>
                  <a:srgbClr val="00FFFF"/>
                </a:solidFill>
                <a:latin typeface="Calibri"/>
                <a:ea typeface="Calibri"/>
              </a:rPr>
              <a:t>If you’re raptured, you’re alive</a:t>
            </a:r>
            <a:endParaRPr lang="en-US" sz="49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Google Shape;333;p56"/>
          <p:cNvSpPr/>
          <p:nvPr/>
        </p:nvSpPr>
        <p:spPr>
          <a:xfrm>
            <a:off x="318600" y="463320"/>
            <a:ext cx="8253720" cy="15688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100" b="0" strike="noStrike" spc="-1">
                <a:solidFill>
                  <a:srgbClr val="00FFFF"/>
                </a:solidFill>
                <a:latin typeface="Calibri"/>
                <a:ea typeface="Calibri"/>
              </a:rPr>
              <a:t>2 Thessalonians 2:1 </a:t>
            </a:r>
            <a:endParaRPr lang="en-US" sz="3100" b="0" strike="noStrike" spc="-1">
              <a:solidFill>
                <a:srgbClr val="FFFFFF"/>
              </a:solidFill>
              <a:latin typeface="Arial"/>
            </a:endParaRPr>
          </a:p>
          <a:p>
            <a:pPr>
              <a:lnSpc>
                <a:spcPct val="100000"/>
              </a:lnSpc>
              <a:tabLst>
                <a:tab pos="0" algn="l"/>
              </a:tabLst>
            </a:pPr>
            <a:r>
              <a:rPr lang="en" sz="3100" b="0" strike="noStrike" spc="-1">
                <a:solidFill>
                  <a:srgbClr val="00FFFF"/>
                </a:solidFill>
                <a:latin typeface="Calibri"/>
                <a:ea typeface="Calibri"/>
              </a:rPr>
              <a:t>“</a:t>
            </a:r>
            <a:r>
              <a:rPr lang="en" sz="2900" b="0" strike="noStrike" spc="-1">
                <a:solidFill>
                  <a:srgbClr val="00FFFF"/>
                </a:solidFill>
                <a:latin typeface="Roboto"/>
                <a:ea typeface="Roboto"/>
              </a:rPr>
              <a:t>Concerning the coming of our Lord Jesus Christ </a:t>
            </a:r>
            <a:r>
              <a:rPr lang="en" sz="2900" b="0" strike="noStrike" spc="-1">
                <a:solidFill>
                  <a:srgbClr val="FF0000"/>
                </a:solidFill>
                <a:latin typeface="Roboto"/>
                <a:ea typeface="Roboto"/>
              </a:rPr>
              <a:t>and </a:t>
            </a:r>
            <a:r>
              <a:rPr lang="en" sz="2900" b="0" strike="noStrike" spc="-1">
                <a:solidFill>
                  <a:srgbClr val="00FFFF"/>
                </a:solidFill>
                <a:latin typeface="Roboto"/>
                <a:ea typeface="Roboto"/>
              </a:rPr>
              <a:t>our being gathered to him,..”</a:t>
            </a:r>
            <a:endParaRPr lang="en-US" sz="2900" b="0" strike="noStrike" spc="-1">
              <a:solidFill>
                <a:srgbClr val="FFFFFF"/>
              </a:solidFill>
              <a:latin typeface="Arial"/>
            </a:endParaRPr>
          </a:p>
        </p:txBody>
      </p:sp>
      <p:sp>
        <p:nvSpPr>
          <p:cNvPr id="87" name="Google Shape;334;p56"/>
          <p:cNvSpPr/>
          <p:nvPr/>
        </p:nvSpPr>
        <p:spPr>
          <a:xfrm>
            <a:off x="444960" y="2048760"/>
            <a:ext cx="8253720" cy="2377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457200" indent="-457200">
              <a:lnSpc>
                <a:spcPct val="100000"/>
              </a:lnSpc>
              <a:buClr>
                <a:srgbClr val="00FFFF"/>
              </a:buClr>
              <a:buFont typeface="Calibri"/>
              <a:buChar char="●"/>
            </a:pPr>
            <a:r>
              <a:rPr lang="en" sz="3600" b="0" strike="noStrike" spc="-1">
                <a:solidFill>
                  <a:srgbClr val="00FFFF"/>
                </a:solidFill>
                <a:latin typeface="Calibri"/>
                <a:ea typeface="Calibri"/>
              </a:rPr>
              <a:t>Tribulation of those days</a:t>
            </a:r>
            <a:endParaRPr lang="en-US" sz="3600" b="0" strike="noStrike" spc="-1">
              <a:solidFill>
                <a:srgbClr val="FFFFFF"/>
              </a:solidFill>
              <a:latin typeface="Arial"/>
            </a:endParaRPr>
          </a:p>
          <a:p>
            <a:pPr marL="457200" indent="-457200">
              <a:lnSpc>
                <a:spcPct val="100000"/>
              </a:lnSpc>
              <a:buClr>
                <a:srgbClr val="00FFFF"/>
              </a:buClr>
              <a:buFont typeface="Calibri"/>
              <a:buChar char="●"/>
            </a:pPr>
            <a:r>
              <a:rPr lang="en" sz="3600" b="0" strike="noStrike" spc="-1">
                <a:solidFill>
                  <a:srgbClr val="00FFFF"/>
                </a:solidFill>
                <a:latin typeface="Calibri"/>
                <a:ea typeface="Calibri"/>
              </a:rPr>
              <a:t>He comes</a:t>
            </a:r>
            <a:endParaRPr lang="en-US" sz="3600" b="0" strike="noStrike" spc="-1">
              <a:solidFill>
                <a:srgbClr val="FFFFFF"/>
              </a:solidFill>
              <a:latin typeface="Arial"/>
            </a:endParaRPr>
          </a:p>
          <a:p>
            <a:pPr marL="457200" indent="-457200">
              <a:lnSpc>
                <a:spcPct val="100000"/>
              </a:lnSpc>
              <a:buClr>
                <a:srgbClr val="00FFFF"/>
              </a:buClr>
              <a:buFont typeface="Calibri"/>
              <a:buChar char="●"/>
            </a:pPr>
            <a:r>
              <a:rPr lang="en" sz="3600" b="0" strike="noStrike" spc="-1">
                <a:solidFill>
                  <a:srgbClr val="00FFFF"/>
                </a:solidFill>
                <a:latin typeface="Calibri"/>
                <a:ea typeface="Calibri"/>
              </a:rPr>
              <a:t>He takes us with him</a:t>
            </a:r>
            <a:endParaRPr lang="en-US" sz="3600" b="0" strike="noStrike" spc="-1">
              <a:solidFill>
                <a:srgbClr val="FFFFFF"/>
              </a:solidFill>
              <a:latin typeface="Arial"/>
            </a:endParaRPr>
          </a:p>
          <a:p>
            <a:pPr marL="457200">
              <a:lnSpc>
                <a:spcPct val="100000"/>
              </a:lnSpc>
              <a:tabLst>
                <a:tab pos="0" algn="l"/>
              </a:tabLst>
            </a:pPr>
            <a:r>
              <a:rPr lang="en" sz="3600" b="0" strike="noStrike" spc="-1">
                <a:solidFill>
                  <a:srgbClr val="FFD966"/>
                </a:solidFill>
                <a:latin typeface="Calibri"/>
                <a:ea typeface="Calibri"/>
              </a:rPr>
              <a:t>This is the story-line in the Gospels</a:t>
            </a:r>
            <a:endParaRPr lang="en-US" sz="3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339;p57"/>
          <p:cNvSpPr/>
          <p:nvPr/>
        </p:nvSpPr>
        <p:spPr>
          <a:xfrm>
            <a:off x="318600" y="1193040"/>
            <a:ext cx="7715160" cy="2832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900" b="0" strike="noStrike" spc="-1">
                <a:solidFill>
                  <a:srgbClr val="00FFFF"/>
                </a:solidFill>
                <a:latin typeface="Calibri"/>
                <a:ea typeface="Calibri"/>
              </a:rPr>
              <a:t>Paul says “concerning the Day of the LORD Jesus and our being gathered to him,  v.1</a:t>
            </a:r>
            <a:endParaRPr lang="en-US" sz="2900" b="0" strike="noStrike" spc="-1">
              <a:solidFill>
                <a:srgbClr val="FFFFFF"/>
              </a:solidFill>
              <a:latin typeface="Arial"/>
            </a:endParaRPr>
          </a:p>
          <a:p>
            <a:pPr>
              <a:lnSpc>
                <a:spcPct val="100000"/>
              </a:lnSpc>
              <a:tabLst>
                <a:tab pos="0" algn="l"/>
              </a:tabLst>
            </a:pPr>
            <a:endParaRPr lang="en-US" sz="2900" b="0" strike="noStrike" spc="-1">
              <a:solidFill>
                <a:srgbClr val="FFFFFF"/>
              </a:solidFill>
              <a:latin typeface="Arial"/>
            </a:endParaRPr>
          </a:p>
          <a:p>
            <a:pPr>
              <a:lnSpc>
                <a:spcPct val="100000"/>
              </a:lnSpc>
              <a:tabLst>
                <a:tab pos="0" algn="l"/>
              </a:tabLst>
            </a:pPr>
            <a:r>
              <a:rPr lang="en" sz="2900" b="0" strike="noStrike" spc="-1">
                <a:solidFill>
                  <a:srgbClr val="00FFFF"/>
                </a:solidFill>
                <a:latin typeface="Calibri"/>
                <a:ea typeface="Calibri"/>
              </a:rPr>
              <a:t>“</a:t>
            </a:r>
            <a:r>
              <a:rPr lang="en" sz="2900" b="0" u="sng" strike="noStrike" spc="-1">
                <a:solidFill>
                  <a:srgbClr val="00FFFF"/>
                </a:solidFill>
                <a:uFillTx/>
                <a:latin typeface="Calibri"/>
                <a:ea typeface="Calibri"/>
              </a:rPr>
              <a:t>don’t become easily unsettled </a:t>
            </a:r>
            <a:r>
              <a:rPr lang="en" sz="2900" b="0" strike="noStrike" spc="-1">
                <a:solidFill>
                  <a:srgbClr val="00FFFF"/>
                </a:solidFill>
                <a:latin typeface="Calibri"/>
                <a:ea typeface="Calibri"/>
              </a:rPr>
              <a:t>by a letter of prophecy supposed to have come from us saying that the Day of the Lord has come.” 2 Thess 2:2</a:t>
            </a:r>
            <a:endParaRPr lang="en-US" sz="29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Google Shape;344;p58"/>
          <p:cNvSpPr/>
          <p:nvPr/>
        </p:nvSpPr>
        <p:spPr>
          <a:xfrm>
            <a:off x="353160" y="723960"/>
            <a:ext cx="7854120" cy="30013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700" b="0" strike="noStrike" spc="-1">
                <a:solidFill>
                  <a:srgbClr val="00FFFF"/>
                </a:solidFill>
                <a:latin typeface="Calibri"/>
                <a:ea typeface="Calibri"/>
              </a:rPr>
              <a:t>“ v.3 Don’t let anyone deceive you in any way, for </a:t>
            </a:r>
            <a:r>
              <a:rPr lang="en" sz="3700" b="0" u="sng" strike="noStrike" spc="-1">
                <a:solidFill>
                  <a:srgbClr val="00FFFF"/>
                </a:solidFill>
                <a:uFillTx/>
                <a:latin typeface="Calibri"/>
                <a:ea typeface="Calibri"/>
              </a:rPr>
              <a:t>that day will not come</a:t>
            </a:r>
            <a:r>
              <a:rPr lang="en" sz="3700" b="0" strike="noStrike" spc="-1">
                <a:solidFill>
                  <a:srgbClr val="00FFFF"/>
                </a:solidFill>
                <a:latin typeface="Calibri"/>
                <a:ea typeface="Calibri"/>
              </a:rPr>
              <a:t>…”  </a:t>
            </a:r>
            <a:endParaRPr lang="en-US" sz="3700" b="0" strike="noStrike" spc="-1">
              <a:solidFill>
                <a:srgbClr val="FFFFFF"/>
              </a:solidFill>
              <a:latin typeface="Arial"/>
            </a:endParaRPr>
          </a:p>
          <a:p>
            <a:pPr>
              <a:lnSpc>
                <a:spcPct val="100000"/>
              </a:lnSpc>
              <a:tabLst>
                <a:tab pos="0" algn="l"/>
              </a:tabLst>
            </a:pPr>
            <a:endParaRPr lang="en-US" sz="3700" b="0" strike="noStrike" spc="-1">
              <a:solidFill>
                <a:srgbClr val="FFFFFF"/>
              </a:solidFill>
              <a:latin typeface="Arial"/>
            </a:endParaRPr>
          </a:p>
          <a:p>
            <a:pPr>
              <a:lnSpc>
                <a:spcPct val="100000"/>
              </a:lnSpc>
              <a:tabLst>
                <a:tab pos="0" algn="l"/>
              </a:tabLst>
            </a:pPr>
            <a:r>
              <a:rPr lang="en" sz="3700" b="0" strike="noStrike" spc="-1">
                <a:solidFill>
                  <a:srgbClr val="FFD966"/>
                </a:solidFill>
                <a:latin typeface="Calibri"/>
                <a:ea typeface="Calibri"/>
              </a:rPr>
              <a:t>What Day?   The Day of the LORD when he comes to take us.</a:t>
            </a:r>
            <a:r>
              <a:rPr lang="en" sz="3700" b="0" strike="noStrike" spc="-1">
                <a:solidFill>
                  <a:srgbClr val="00FFFF"/>
                </a:solidFill>
                <a:latin typeface="Calibri"/>
                <a:ea typeface="Calibri"/>
              </a:rPr>
              <a:t> </a:t>
            </a:r>
            <a:endParaRPr lang="en-US" sz="3700" b="0" strike="noStrike" spc="-1">
              <a:solidFill>
                <a:srgbClr val="FFFFFF"/>
              </a:solidFill>
              <a:latin typeface="Arial"/>
            </a:endParaRPr>
          </a:p>
        </p:txBody>
      </p:sp>
      <p:sp>
        <p:nvSpPr>
          <p:cNvPr id="90" name="Google Shape;345;p58"/>
          <p:cNvSpPr/>
          <p:nvPr/>
        </p:nvSpPr>
        <p:spPr>
          <a:xfrm>
            <a:off x="440280" y="3756600"/>
            <a:ext cx="8629920" cy="7462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700" b="0" strike="noStrike" spc="-1">
                <a:solidFill>
                  <a:srgbClr val="00FFFF"/>
                </a:solidFill>
                <a:latin typeface="Calibri"/>
                <a:ea typeface="Calibri"/>
              </a:rPr>
              <a:t>“Until……</a:t>
            </a:r>
            <a:endParaRPr lang="en-US" sz="37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Google Shape;350;p59"/>
          <p:cNvSpPr/>
          <p:nvPr/>
        </p:nvSpPr>
        <p:spPr>
          <a:xfrm>
            <a:off x="683640" y="2148840"/>
            <a:ext cx="7610760" cy="1828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600" b="0" strike="noStrike" spc="-1">
                <a:solidFill>
                  <a:srgbClr val="00FFFF"/>
                </a:solidFill>
                <a:latin typeface="Calibri"/>
                <a:ea typeface="Calibri"/>
              </a:rPr>
              <a:t>..the Rebellion (falling away) occurs and the man of lawlessness is revealed. The man doomed to destruction. </a:t>
            </a:r>
            <a:endParaRPr lang="en-US" sz="3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oogle Shape;201;p33"/>
          <p:cNvPicPr/>
          <p:nvPr/>
        </p:nvPicPr>
        <p:blipFill>
          <a:blip r:embed="rId2"/>
          <a:stretch/>
        </p:blipFill>
        <p:spPr>
          <a:xfrm>
            <a:off x="152280" y="152280"/>
            <a:ext cx="7790760" cy="4838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355;p60"/>
          <p:cNvSpPr/>
          <p:nvPr/>
        </p:nvSpPr>
        <p:spPr>
          <a:xfrm>
            <a:off x="648720" y="758880"/>
            <a:ext cx="7923600" cy="2421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100" b="0" u="sng" strike="noStrike" spc="-1">
                <a:solidFill>
                  <a:srgbClr val="00FFFF"/>
                </a:solidFill>
                <a:uFillTx/>
                <a:latin typeface="Calibri"/>
                <a:ea typeface="Calibri"/>
              </a:rPr>
              <a:t>apostasia</a:t>
            </a:r>
            <a:r>
              <a:rPr lang="en" sz="3100" b="0" strike="noStrike" spc="-1">
                <a:solidFill>
                  <a:srgbClr val="00FFFF"/>
                </a:solidFill>
                <a:latin typeface="Calibri"/>
                <a:ea typeface="Calibri"/>
              </a:rPr>
              <a:t>- </a:t>
            </a:r>
            <a:r>
              <a:rPr lang="en" sz="2900" b="0" strike="noStrike" spc="-1">
                <a:solidFill>
                  <a:srgbClr val="00FFFF"/>
                </a:solidFill>
                <a:latin typeface="Roboto"/>
                <a:ea typeface="Roboto"/>
              </a:rPr>
              <a:t>“a departure, divorce or. dismissal of a woman from her husband, the deed or instrument of such divorce,” and is a. derivative of the verb, aphistemi, meaning, “to depart or stand away from, to fall away.”</a:t>
            </a:r>
            <a:endParaRPr lang="en-US" sz="2900" b="0" strike="noStrike" spc="-1">
              <a:solidFill>
                <a:srgbClr val="FFFFFF"/>
              </a:solidFill>
              <a:latin typeface="Arial"/>
            </a:endParaRPr>
          </a:p>
        </p:txBody>
      </p:sp>
      <p:sp>
        <p:nvSpPr>
          <p:cNvPr id="93" name="Google Shape;356;p60"/>
          <p:cNvSpPr/>
          <p:nvPr/>
        </p:nvSpPr>
        <p:spPr>
          <a:xfrm>
            <a:off x="579240" y="3434760"/>
            <a:ext cx="7854120" cy="1157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200" b="0" strike="noStrike" spc="-1">
                <a:solidFill>
                  <a:srgbClr val="F1C232"/>
                </a:solidFill>
                <a:latin typeface="Calibri"/>
                <a:ea typeface="Calibri"/>
              </a:rPr>
              <a:t>It is this one word that bible teachers have used to validate the pre-tribulation rapture</a:t>
            </a:r>
            <a:endParaRPr lang="en-US" sz="32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Google Shape;361;p61"/>
          <p:cNvSpPr/>
          <p:nvPr/>
        </p:nvSpPr>
        <p:spPr>
          <a:xfrm>
            <a:off x="613800" y="2201040"/>
            <a:ext cx="774972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95" name="Google Shape;362;p61"/>
          <p:cNvSpPr/>
          <p:nvPr/>
        </p:nvSpPr>
        <p:spPr>
          <a:xfrm>
            <a:off x="457560" y="1036800"/>
            <a:ext cx="8183880" cy="2620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600" b="1" strike="noStrike" spc="-1">
                <a:solidFill>
                  <a:srgbClr val="00FFFF"/>
                </a:solidFill>
                <a:latin typeface="Roboto"/>
                <a:ea typeface="Roboto"/>
              </a:rPr>
              <a:t>4 “</a:t>
            </a:r>
            <a:r>
              <a:rPr lang="en" sz="2700" b="0" strike="noStrike" spc="-1">
                <a:solidFill>
                  <a:srgbClr val="00FFFF"/>
                </a:solidFill>
                <a:latin typeface="Roboto"/>
                <a:ea typeface="Roboto"/>
              </a:rPr>
              <a:t>He will oppose and will exalt himself over everything that is called God or is worshiped, so that he sets himself up in God’s temple, proclaiming himself to be God.</a:t>
            </a:r>
            <a:endParaRPr lang="en-US" sz="2700" b="0" strike="noStrike" spc="-1">
              <a:solidFill>
                <a:srgbClr val="FFFFFF"/>
              </a:solidFill>
              <a:latin typeface="Arial"/>
            </a:endParaRPr>
          </a:p>
          <a:p>
            <a:pPr>
              <a:lnSpc>
                <a:spcPct val="100000"/>
              </a:lnSpc>
              <a:tabLst>
                <a:tab pos="0" algn="l"/>
              </a:tabLst>
            </a:pPr>
            <a:r>
              <a:rPr lang="en" sz="2500" b="1" strike="noStrike" spc="-1">
                <a:solidFill>
                  <a:srgbClr val="00FFFF"/>
                </a:solidFill>
                <a:latin typeface="Roboto"/>
                <a:ea typeface="Roboto"/>
              </a:rPr>
              <a:t>5 </a:t>
            </a:r>
            <a:r>
              <a:rPr lang="en" sz="2600" b="0" u="sng" strike="noStrike" spc="-1">
                <a:solidFill>
                  <a:srgbClr val="00FFFF"/>
                </a:solidFill>
                <a:uFillTx/>
                <a:latin typeface="Roboto"/>
                <a:ea typeface="Roboto"/>
              </a:rPr>
              <a:t>Don’t you remember that when I was with you I used to tell you these things</a:t>
            </a:r>
            <a:r>
              <a:rPr lang="en" sz="2600" b="0" strike="noStrike" spc="-1">
                <a:solidFill>
                  <a:srgbClr val="00FFFF"/>
                </a:solidFill>
                <a:latin typeface="Roboto"/>
                <a:ea typeface="Roboto"/>
              </a:rPr>
              <a:t>?”  2 Thess 4,5</a:t>
            </a:r>
            <a:endParaRPr lang="en-US" sz="2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Google Shape;367;p62"/>
          <p:cNvSpPr/>
          <p:nvPr/>
        </p:nvSpPr>
        <p:spPr>
          <a:xfrm>
            <a:off x="370800" y="480600"/>
            <a:ext cx="8566560" cy="4507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100" b="1" strike="noStrike" spc="-1">
                <a:solidFill>
                  <a:srgbClr val="00FFFF"/>
                </a:solidFill>
                <a:latin typeface="Roboto"/>
                <a:ea typeface="Roboto"/>
              </a:rPr>
              <a:t>2 Thessalonian 4:</a:t>
            </a:r>
            <a:endParaRPr lang="en-US" sz="3100" b="0" strike="noStrike" spc="-1">
              <a:solidFill>
                <a:srgbClr val="FFFFFF"/>
              </a:solidFill>
              <a:latin typeface="Arial"/>
            </a:endParaRPr>
          </a:p>
          <a:p>
            <a:pPr>
              <a:lnSpc>
                <a:spcPct val="100000"/>
              </a:lnSpc>
              <a:tabLst>
                <a:tab pos="0" algn="l"/>
              </a:tabLst>
            </a:pPr>
            <a:r>
              <a:rPr lang="en" sz="2300" b="1" strike="noStrike" spc="-1">
                <a:solidFill>
                  <a:srgbClr val="00FFFF"/>
                </a:solidFill>
                <a:latin typeface="Roboto"/>
                <a:ea typeface="Roboto"/>
              </a:rPr>
              <a:t>13 </a:t>
            </a:r>
            <a:r>
              <a:rPr lang="en" sz="2300" b="0" strike="noStrike" spc="-1">
                <a:solidFill>
                  <a:srgbClr val="00FFFF"/>
                </a:solidFill>
                <a:latin typeface="Roboto"/>
                <a:ea typeface="Roboto"/>
              </a:rPr>
              <a:t>Brothers and sisters, we do not want you to be uninformed about those who sleep in death, so that you do not grieve like the rest of mankind, who have no hope. </a:t>
            </a:r>
            <a:endParaRPr lang="en-US" sz="2300" b="0" strike="noStrike" spc="-1">
              <a:solidFill>
                <a:srgbClr val="FFFFFF"/>
              </a:solidFill>
              <a:latin typeface="Arial"/>
            </a:endParaRPr>
          </a:p>
          <a:p>
            <a:pPr>
              <a:lnSpc>
                <a:spcPct val="100000"/>
              </a:lnSpc>
              <a:tabLst>
                <a:tab pos="0" algn="l"/>
              </a:tabLst>
            </a:pPr>
            <a:endParaRPr lang="en-US" sz="2300" b="0" strike="noStrike" spc="-1">
              <a:solidFill>
                <a:srgbClr val="FFFFFF"/>
              </a:solidFill>
              <a:latin typeface="Arial"/>
            </a:endParaRPr>
          </a:p>
          <a:p>
            <a:pPr>
              <a:lnSpc>
                <a:spcPct val="100000"/>
              </a:lnSpc>
              <a:tabLst>
                <a:tab pos="0" algn="l"/>
              </a:tabLst>
            </a:pPr>
            <a:r>
              <a:rPr lang="en" sz="2300" b="1" strike="noStrike" spc="-1">
                <a:solidFill>
                  <a:srgbClr val="00FFFF"/>
                </a:solidFill>
                <a:latin typeface="Roboto"/>
                <a:ea typeface="Roboto"/>
              </a:rPr>
              <a:t>14 </a:t>
            </a:r>
            <a:r>
              <a:rPr lang="en" sz="2300" b="0" strike="noStrike" spc="-1">
                <a:solidFill>
                  <a:srgbClr val="00FFFF"/>
                </a:solidFill>
                <a:latin typeface="Roboto"/>
                <a:ea typeface="Roboto"/>
              </a:rPr>
              <a:t>For we believe that Jesus died and rose again, and so we believe that God will bring with Jesus those who have fallen asleep in him. </a:t>
            </a:r>
            <a:endParaRPr lang="en-US" sz="2300" b="0" strike="noStrike" spc="-1">
              <a:solidFill>
                <a:srgbClr val="FFFFFF"/>
              </a:solidFill>
              <a:latin typeface="Arial"/>
            </a:endParaRPr>
          </a:p>
          <a:p>
            <a:pPr>
              <a:lnSpc>
                <a:spcPct val="100000"/>
              </a:lnSpc>
              <a:tabLst>
                <a:tab pos="0" algn="l"/>
              </a:tabLst>
            </a:pPr>
            <a:endParaRPr lang="en-US" sz="2300" b="0" strike="noStrike" spc="-1">
              <a:solidFill>
                <a:srgbClr val="FFFFFF"/>
              </a:solidFill>
              <a:latin typeface="Arial"/>
            </a:endParaRPr>
          </a:p>
          <a:p>
            <a:pPr>
              <a:lnSpc>
                <a:spcPct val="100000"/>
              </a:lnSpc>
              <a:tabLst>
                <a:tab pos="0" algn="l"/>
              </a:tabLst>
            </a:pPr>
            <a:r>
              <a:rPr lang="en" sz="2300" b="1" strike="noStrike" spc="-1">
                <a:solidFill>
                  <a:srgbClr val="00FFFF"/>
                </a:solidFill>
                <a:latin typeface="Roboto"/>
                <a:ea typeface="Roboto"/>
              </a:rPr>
              <a:t>15 </a:t>
            </a:r>
            <a:r>
              <a:rPr lang="en" sz="2300" b="0" strike="noStrike" spc="-1">
                <a:solidFill>
                  <a:srgbClr val="00FFFF"/>
                </a:solidFill>
                <a:latin typeface="Roboto"/>
                <a:ea typeface="Roboto"/>
              </a:rPr>
              <a:t>According to the Lord’s word, we tell you that we who are still alive, who are left until the coming of the Lord, will certainly not precede those who have fallen asleep. </a:t>
            </a:r>
            <a:endParaRPr lang="en-US" sz="23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Google Shape;372;p63"/>
          <p:cNvSpPr/>
          <p:nvPr/>
        </p:nvSpPr>
        <p:spPr>
          <a:xfrm>
            <a:off x="509760" y="411120"/>
            <a:ext cx="7575840" cy="50122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500" b="1" strike="noStrike" spc="-1">
                <a:solidFill>
                  <a:srgbClr val="00FFFF"/>
                </a:solidFill>
                <a:latin typeface="Roboto"/>
                <a:ea typeface="Roboto"/>
              </a:rPr>
              <a:t>16 </a:t>
            </a:r>
            <a:r>
              <a:rPr lang="en" sz="2500" b="0" strike="noStrike" spc="-1">
                <a:solidFill>
                  <a:srgbClr val="00FFFF"/>
                </a:solidFill>
                <a:latin typeface="Roboto"/>
                <a:ea typeface="Roboto"/>
              </a:rPr>
              <a:t>For the Lord himself will come down from heaven, with a loud command, with the voice of the archangel and with the trumpet call of God, and the dead in Christ will rise first. </a:t>
            </a:r>
            <a:endParaRPr lang="en-US" sz="2500" b="0" strike="noStrike" spc="-1">
              <a:solidFill>
                <a:srgbClr val="FFFFFF"/>
              </a:solidFill>
              <a:latin typeface="Arial"/>
            </a:endParaRPr>
          </a:p>
          <a:p>
            <a:pPr>
              <a:lnSpc>
                <a:spcPct val="100000"/>
              </a:lnSpc>
              <a:tabLst>
                <a:tab pos="0" algn="l"/>
              </a:tabLst>
            </a:pPr>
            <a:endParaRPr lang="en-US" sz="2500" b="0" strike="noStrike" spc="-1">
              <a:solidFill>
                <a:srgbClr val="FFFFFF"/>
              </a:solidFill>
              <a:latin typeface="Arial"/>
            </a:endParaRPr>
          </a:p>
          <a:p>
            <a:pPr>
              <a:lnSpc>
                <a:spcPct val="100000"/>
              </a:lnSpc>
              <a:tabLst>
                <a:tab pos="0" algn="l"/>
              </a:tabLst>
            </a:pPr>
            <a:r>
              <a:rPr lang="en" sz="2500" b="1" strike="noStrike" spc="-1">
                <a:solidFill>
                  <a:srgbClr val="00FFFF"/>
                </a:solidFill>
                <a:latin typeface="Roboto"/>
                <a:ea typeface="Roboto"/>
              </a:rPr>
              <a:t>17 </a:t>
            </a:r>
            <a:r>
              <a:rPr lang="en" sz="2500" b="0" strike="noStrike" spc="-1">
                <a:solidFill>
                  <a:srgbClr val="00FFFF"/>
                </a:solidFill>
                <a:latin typeface="Roboto"/>
                <a:ea typeface="Roboto"/>
              </a:rPr>
              <a:t>After that, we who are still alive and are left will be caught up together with them in the clouds to meet the Lord in the air. And so we will be with the Lord forever. </a:t>
            </a:r>
            <a:endParaRPr lang="en-US" sz="2500" b="0" strike="noStrike" spc="-1">
              <a:solidFill>
                <a:srgbClr val="FFFFFF"/>
              </a:solidFill>
              <a:latin typeface="Arial"/>
            </a:endParaRPr>
          </a:p>
          <a:p>
            <a:pPr>
              <a:lnSpc>
                <a:spcPct val="100000"/>
              </a:lnSpc>
              <a:tabLst>
                <a:tab pos="0" algn="l"/>
              </a:tabLst>
            </a:pPr>
            <a:endParaRPr lang="en-US" sz="2500" b="0" strike="noStrike" spc="-1">
              <a:solidFill>
                <a:srgbClr val="FFFFFF"/>
              </a:solidFill>
              <a:latin typeface="Arial"/>
            </a:endParaRPr>
          </a:p>
          <a:p>
            <a:pPr>
              <a:lnSpc>
                <a:spcPct val="100000"/>
              </a:lnSpc>
              <a:tabLst>
                <a:tab pos="0" algn="l"/>
              </a:tabLst>
            </a:pPr>
            <a:r>
              <a:rPr lang="en" sz="2500" b="1" strike="noStrike" spc="-1">
                <a:solidFill>
                  <a:srgbClr val="00FFFF"/>
                </a:solidFill>
                <a:latin typeface="Roboto"/>
                <a:ea typeface="Roboto"/>
              </a:rPr>
              <a:t>18 </a:t>
            </a:r>
            <a:r>
              <a:rPr lang="en" sz="2500" b="0" strike="noStrike" spc="-1">
                <a:solidFill>
                  <a:srgbClr val="00FFFF"/>
                </a:solidFill>
                <a:latin typeface="Roboto"/>
                <a:ea typeface="Roboto"/>
              </a:rPr>
              <a:t>Therefore encourage one another with these words.</a:t>
            </a:r>
            <a:endParaRPr lang="en-US" sz="2500" b="0" strike="noStrike" spc="-1">
              <a:solidFill>
                <a:srgbClr val="FFFFFF"/>
              </a:solidFill>
              <a:latin typeface="Arial"/>
            </a:endParaRPr>
          </a:p>
          <a:p>
            <a:pPr>
              <a:lnSpc>
                <a:spcPct val="100000"/>
              </a:lnSpc>
              <a:tabLst>
                <a:tab pos="0" algn="l"/>
              </a:tabLst>
            </a:pPr>
            <a:endParaRPr lang="en-US" sz="17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377;p64"/>
          <p:cNvSpPr/>
          <p:nvPr/>
        </p:nvSpPr>
        <p:spPr>
          <a:xfrm>
            <a:off x="440280" y="498240"/>
            <a:ext cx="7801920" cy="12495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500" b="0" strike="noStrike" spc="-1">
                <a:solidFill>
                  <a:srgbClr val="F1C232"/>
                </a:solidFill>
                <a:latin typeface="Calibri"/>
                <a:ea typeface="Calibri"/>
              </a:rPr>
              <a:t>Paul closes the argument by saying </a:t>
            </a:r>
            <a:r>
              <a:rPr lang="en" sz="3500" b="0" strike="noStrike" spc="-1">
                <a:solidFill>
                  <a:srgbClr val="00FFFF"/>
                </a:solidFill>
                <a:latin typeface="Calibri"/>
                <a:ea typeface="Calibri"/>
              </a:rPr>
              <a:t>“that day will not come until…”</a:t>
            </a:r>
            <a:endParaRPr lang="en-US" sz="35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Google Shape;382;p65"/>
          <p:cNvSpPr/>
          <p:nvPr/>
        </p:nvSpPr>
        <p:spPr>
          <a:xfrm>
            <a:off x="683640" y="2148840"/>
            <a:ext cx="7610760" cy="1828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600" b="0" strike="noStrike" spc="-1">
                <a:solidFill>
                  <a:srgbClr val="00FFFF"/>
                </a:solidFill>
                <a:latin typeface="Calibri"/>
                <a:ea typeface="Calibri"/>
              </a:rPr>
              <a:t>..the Rebellion (falling away) occurs and the man of lawlessness is revealed. The man doomed to destruction. </a:t>
            </a:r>
            <a:endParaRPr lang="en-US" sz="3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Google Shape;387;p66"/>
          <p:cNvSpPr/>
          <p:nvPr/>
        </p:nvSpPr>
        <p:spPr>
          <a:xfrm>
            <a:off x="370800" y="654480"/>
            <a:ext cx="7697520" cy="4554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4100" b="0" strike="noStrike" spc="-1">
                <a:solidFill>
                  <a:srgbClr val="FFD966"/>
                </a:solidFill>
                <a:latin typeface="Calibri"/>
                <a:ea typeface="Calibri"/>
              </a:rPr>
              <a:t>Day of the LORD =  Christ’s Return and the gathering of us to Him.</a:t>
            </a:r>
            <a:endParaRPr lang="en-US" sz="4100" b="0" strike="noStrike" spc="-1">
              <a:solidFill>
                <a:srgbClr val="FFFFFF"/>
              </a:solidFill>
              <a:latin typeface="Arial"/>
            </a:endParaRPr>
          </a:p>
          <a:p>
            <a:pPr>
              <a:lnSpc>
                <a:spcPct val="100000"/>
              </a:lnSpc>
              <a:tabLst>
                <a:tab pos="0" algn="l"/>
              </a:tabLst>
            </a:pPr>
            <a:endParaRPr lang="en-US" sz="4100" b="0" strike="noStrike" spc="-1">
              <a:solidFill>
                <a:srgbClr val="FFFFFF"/>
              </a:solidFill>
              <a:latin typeface="Arial"/>
            </a:endParaRPr>
          </a:p>
          <a:p>
            <a:pPr>
              <a:lnSpc>
                <a:spcPct val="100000"/>
              </a:lnSpc>
              <a:tabLst>
                <a:tab pos="0" algn="l"/>
              </a:tabLst>
            </a:pPr>
            <a:endParaRPr lang="en-US" sz="4100" b="0" strike="noStrike" spc="-1">
              <a:solidFill>
                <a:srgbClr val="FFFFFF"/>
              </a:solidFill>
              <a:latin typeface="Arial"/>
            </a:endParaRPr>
          </a:p>
          <a:p>
            <a:pPr>
              <a:lnSpc>
                <a:spcPct val="100000"/>
              </a:lnSpc>
              <a:tabLst>
                <a:tab pos="0" algn="l"/>
              </a:tabLst>
            </a:pPr>
            <a:r>
              <a:rPr lang="en" sz="4100" b="0" strike="noStrike" spc="-1">
                <a:solidFill>
                  <a:srgbClr val="FFD966"/>
                </a:solidFill>
                <a:latin typeface="Calibri"/>
                <a:ea typeface="Calibri"/>
              </a:rPr>
              <a:t>but </a:t>
            </a:r>
            <a:r>
              <a:rPr lang="en" sz="4100" b="0" strike="noStrike" spc="-1">
                <a:solidFill>
                  <a:srgbClr val="FF0000"/>
                </a:solidFill>
                <a:latin typeface="Calibri"/>
                <a:ea typeface="Calibri"/>
              </a:rPr>
              <a:t>first </a:t>
            </a:r>
            <a:r>
              <a:rPr lang="en" sz="4100" b="0" strike="noStrike" spc="-1">
                <a:solidFill>
                  <a:srgbClr val="FFD966"/>
                </a:solidFill>
                <a:latin typeface="Calibri"/>
                <a:ea typeface="Calibri"/>
              </a:rPr>
              <a:t>the rebellion (falling away),</a:t>
            </a:r>
            <a:r>
              <a:rPr lang="en" sz="4100" b="0" strike="noStrike" spc="-1">
                <a:solidFill>
                  <a:srgbClr val="FF0000"/>
                </a:solidFill>
                <a:latin typeface="Calibri"/>
                <a:ea typeface="Calibri"/>
              </a:rPr>
              <a:t> then</a:t>
            </a:r>
            <a:r>
              <a:rPr lang="en" sz="4100" b="0" strike="noStrike" spc="-1">
                <a:solidFill>
                  <a:srgbClr val="FFD966"/>
                </a:solidFill>
                <a:latin typeface="Calibri"/>
                <a:ea typeface="Calibri"/>
              </a:rPr>
              <a:t> the man of lawlessness is revealed.  </a:t>
            </a:r>
            <a:endParaRPr lang="en-US" sz="41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Google Shape;392;p67"/>
          <p:cNvSpPr/>
          <p:nvPr/>
        </p:nvSpPr>
        <p:spPr>
          <a:xfrm>
            <a:off x="375480" y="540000"/>
            <a:ext cx="8392320" cy="47685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000" b="1" strike="noStrike" spc="-1">
                <a:solidFill>
                  <a:srgbClr val="00FFFF"/>
                </a:solidFill>
                <a:latin typeface="Roboto"/>
                <a:ea typeface="Roboto"/>
              </a:rPr>
              <a:t>2 Thessalonians 2:</a:t>
            </a:r>
            <a:endParaRPr lang="en-US" sz="3000" b="0" strike="noStrike" spc="-1">
              <a:solidFill>
                <a:srgbClr val="FFFFFF"/>
              </a:solidFill>
              <a:latin typeface="Arial"/>
            </a:endParaRPr>
          </a:p>
          <a:p>
            <a:pPr>
              <a:lnSpc>
                <a:spcPct val="100000"/>
              </a:lnSpc>
              <a:tabLst>
                <a:tab pos="0" algn="l"/>
              </a:tabLst>
            </a:pPr>
            <a:endParaRPr lang="en-US" sz="2000" b="0" strike="noStrike" spc="-1">
              <a:solidFill>
                <a:srgbClr val="FFFFFF"/>
              </a:solidFill>
              <a:latin typeface="Arial"/>
            </a:endParaRPr>
          </a:p>
          <a:p>
            <a:pPr>
              <a:lnSpc>
                <a:spcPct val="100000"/>
              </a:lnSpc>
              <a:tabLst>
                <a:tab pos="0" algn="l"/>
              </a:tabLst>
            </a:pPr>
            <a:r>
              <a:rPr lang="en" sz="2800" b="1" strike="noStrike" spc="-1">
                <a:solidFill>
                  <a:srgbClr val="00FFFF"/>
                </a:solidFill>
                <a:latin typeface="Roboto"/>
                <a:ea typeface="Roboto"/>
              </a:rPr>
              <a:t>6 </a:t>
            </a:r>
            <a:r>
              <a:rPr lang="en" sz="2800" b="0" strike="noStrike" spc="-1">
                <a:solidFill>
                  <a:srgbClr val="00FFFF"/>
                </a:solidFill>
                <a:latin typeface="Roboto"/>
                <a:ea typeface="Roboto"/>
              </a:rPr>
              <a:t>And now you know what is holding him back, so that he may be revealed at the proper time. </a:t>
            </a:r>
            <a:endParaRPr lang="en-US" sz="2800" b="0" strike="noStrike" spc="-1">
              <a:solidFill>
                <a:srgbClr val="FFFFFF"/>
              </a:solidFill>
              <a:latin typeface="Arial"/>
            </a:endParaRPr>
          </a:p>
          <a:p>
            <a:pPr>
              <a:lnSpc>
                <a:spcPct val="100000"/>
              </a:lnSpc>
              <a:tabLst>
                <a:tab pos="0" algn="l"/>
              </a:tabLst>
            </a:pPr>
            <a:r>
              <a:rPr lang="en" sz="2800" b="1" strike="noStrike" spc="-1">
                <a:solidFill>
                  <a:srgbClr val="00FFFF"/>
                </a:solidFill>
                <a:latin typeface="Roboto"/>
                <a:ea typeface="Roboto"/>
              </a:rPr>
              <a:t>7 </a:t>
            </a:r>
            <a:r>
              <a:rPr lang="en" sz="2800" b="0" strike="noStrike" spc="-1">
                <a:solidFill>
                  <a:srgbClr val="00FFFF"/>
                </a:solidFill>
                <a:latin typeface="Roboto"/>
                <a:ea typeface="Roboto"/>
              </a:rPr>
              <a:t>For the secret power of lawlessness is already at work; but the </a:t>
            </a:r>
            <a:r>
              <a:rPr lang="en" sz="2800" b="0" u="sng" strike="noStrike" spc="-1">
                <a:solidFill>
                  <a:srgbClr val="00FFFF"/>
                </a:solidFill>
                <a:uFillTx/>
                <a:latin typeface="Roboto"/>
                <a:ea typeface="Roboto"/>
              </a:rPr>
              <a:t>one who now holds it back will continue to do so till he is taken out of the way</a:t>
            </a:r>
            <a:r>
              <a:rPr lang="en" sz="2800" b="0" strike="noStrike" spc="-1">
                <a:solidFill>
                  <a:srgbClr val="00FFFF"/>
                </a:solidFill>
                <a:latin typeface="Roboto"/>
                <a:ea typeface="Roboto"/>
              </a:rPr>
              <a:t>. </a:t>
            </a:r>
            <a:endParaRPr lang="en-US" sz="2800" b="0" strike="noStrike" spc="-1">
              <a:solidFill>
                <a:srgbClr val="FFFFFF"/>
              </a:solidFill>
              <a:latin typeface="Arial"/>
            </a:endParaRPr>
          </a:p>
          <a:p>
            <a:pPr>
              <a:lnSpc>
                <a:spcPct val="100000"/>
              </a:lnSpc>
              <a:tabLst>
                <a:tab pos="0" algn="l"/>
              </a:tabLst>
            </a:pPr>
            <a:r>
              <a:rPr lang="en" sz="2800" b="1" strike="noStrike" spc="-1">
                <a:solidFill>
                  <a:srgbClr val="00FFFF"/>
                </a:solidFill>
                <a:latin typeface="Roboto"/>
                <a:ea typeface="Roboto"/>
              </a:rPr>
              <a:t>8 </a:t>
            </a:r>
            <a:r>
              <a:rPr lang="en" sz="2800" b="0" strike="noStrike" spc="-1">
                <a:solidFill>
                  <a:srgbClr val="00FFFF"/>
                </a:solidFill>
                <a:latin typeface="Roboto"/>
                <a:ea typeface="Roboto"/>
              </a:rPr>
              <a:t>And then the lawless one will be revealed, whom the Lord Jesus will overthrow with the breath of his mouth and destroy by the splendor of his coming. </a:t>
            </a:r>
            <a:endParaRPr lang="en-US" sz="2800" b="0" strike="noStrike" spc="-1">
              <a:solidFill>
                <a:srgbClr val="FFFFFF"/>
              </a:solidFill>
              <a:latin typeface="Arial"/>
            </a:endParaRPr>
          </a:p>
          <a:p>
            <a:pPr>
              <a:lnSpc>
                <a:spcPct val="100000"/>
              </a:lnSpc>
              <a:tabLst>
                <a:tab pos="0" algn="l"/>
              </a:tabLst>
            </a:pPr>
            <a:endParaRPr lang="en-US" sz="2700" b="0" strike="noStrike" spc="-1">
              <a:solidFill>
                <a:srgbClr val="FFFFFF"/>
              </a:solidFill>
              <a:latin typeface="Arial"/>
            </a:endParaRPr>
          </a:p>
        </p:txBody>
      </p:sp>
      <p:sp>
        <p:nvSpPr>
          <p:cNvPr id="102" name="Google Shape;393;p67"/>
          <p:cNvSpPr/>
          <p:nvPr/>
        </p:nvSpPr>
        <p:spPr>
          <a:xfrm>
            <a:off x="613800" y="376560"/>
            <a:ext cx="740232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Google Shape;398;p68"/>
          <p:cNvSpPr/>
          <p:nvPr/>
        </p:nvSpPr>
        <p:spPr>
          <a:xfrm>
            <a:off x="440280" y="602280"/>
            <a:ext cx="8305920" cy="4510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700" b="1" strike="noStrike" spc="-1">
                <a:solidFill>
                  <a:srgbClr val="00FFFF"/>
                </a:solidFill>
                <a:latin typeface="Roboto"/>
                <a:ea typeface="Roboto"/>
              </a:rPr>
              <a:t>9 </a:t>
            </a:r>
            <a:r>
              <a:rPr lang="en" sz="2700" b="0" strike="noStrike" spc="-1">
                <a:solidFill>
                  <a:srgbClr val="00FFFF"/>
                </a:solidFill>
                <a:latin typeface="Roboto"/>
                <a:ea typeface="Roboto"/>
              </a:rPr>
              <a:t>The coming of the lawless one will be in accordance with how Satan works. He will use all sorts of displays of power through signs and wonders that serve the lie, </a:t>
            </a:r>
            <a:r>
              <a:rPr lang="en" sz="2700" b="1" strike="noStrike" spc="-1">
                <a:solidFill>
                  <a:srgbClr val="00FFFF"/>
                </a:solidFill>
                <a:latin typeface="Roboto"/>
                <a:ea typeface="Roboto"/>
              </a:rPr>
              <a:t>10 </a:t>
            </a:r>
            <a:r>
              <a:rPr lang="en" sz="2700" b="0" strike="noStrike" spc="-1">
                <a:solidFill>
                  <a:srgbClr val="00FFFF"/>
                </a:solidFill>
                <a:latin typeface="Roboto"/>
                <a:ea typeface="Roboto"/>
              </a:rPr>
              <a:t>and all the ways that wickedness deceives those who are perishing. They </a:t>
            </a:r>
            <a:r>
              <a:rPr lang="en" sz="2700" b="0" u="sng" strike="noStrike" spc="-1">
                <a:solidFill>
                  <a:srgbClr val="00FFFF"/>
                </a:solidFill>
                <a:uFillTx/>
                <a:latin typeface="Roboto"/>
                <a:ea typeface="Roboto"/>
              </a:rPr>
              <a:t>perish because they refused to love the truth and so be saved. </a:t>
            </a:r>
            <a:r>
              <a:rPr lang="en" sz="2700" b="1" strike="noStrike" spc="-1">
                <a:solidFill>
                  <a:srgbClr val="00FFFF"/>
                </a:solidFill>
                <a:latin typeface="Roboto"/>
                <a:ea typeface="Roboto"/>
              </a:rPr>
              <a:t>11 </a:t>
            </a:r>
            <a:r>
              <a:rPr lang="en" sz="2700" b="0" strike="noStrike" spc="-1">
                <a:solidFill>
                  <a:srgbClr val="00FFFF"/>
                </a:solidFill>
                <a:latin typeface="Roboto"/>
                <a:ea typeface="Roboto"/>
              </a:rPr>
              <a:t>For this reason God sends them a powerful delusion so that they will believe the lie </a:t>
            </a:r>
            <a:endParaRPr lang="en-US" sz="2700" b="0" strike="noStrike" spc="-1">
              <a:solidFill>
                <a:srgbClr val="FFFFFF"/>
              </a:solidFill>
              <a:latin typeface="Arial"/>
            </a:endParaRPr>
          </a:p>
          <a:p>
            <a:pPr>
              <a:lnSpc>
                <a:spcPct val="100000"/>
              </a:lnSpc>
              <a:tabLst>
                <a:tab pos="0" algn="l"/>
              </a:tabLst>
            </a:pPr>
            <a:r>
              <a:rPr lang="en" sz="2700" b="1" strike="noStrike" spc="-1">
                <a:solidFill>
                  <a:srgbClr val="00FFFF"/>
                </a:solidFill>
                <a:latin typeface="Roboto"/>
                <a:ea typeface="Roboto"/>
              </a:rPr>
              <a:t>12 </a:t>
            </a:r>
            <a:r>
              <a:rPr lang="en" sz="2700" b="0" strike="noStrike" spc="-1">
                <a:solidFill>
                  <a:srgbClr val="00FFFF"/>
                </a:solidFill>
                <a:latin typeface="Roboto"/>
                <a:ea typeface="Roboto"/>
              </a:rPr>
              <a:t>and so that </a:t>
            </a:r>
            <a:r>
              <a:rPr lang="en" sz="2700" b="0" u="sng" strike="noStrike" spc="-1">
                <a:solidFill>
                  <a:srgbClr val="00FFFF"/>
                </a:solidFill>
                <a:uFillTx/>
                <a:latin typeface="Roboto"/>
                <a:ea typeface="Roboto"/>
              </a:rPr>
              <a:t>all will be condemned who have not believed the truth but have delighted in wickedness.</a:t>
            </a:r>
            <a:endParaRPr lang="en-US" sz="27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695520" y="274320"/>
            <a:ext cx="7876440" cy="1743480"/>
          </a:xfrm>
          <a:prstGeom prst="rect">
            <a:avLst/>
          </a:prstGeom>
          <a:noFill/>
          <a:ln w="0">
            <a:noFill/>
          </a:ln>
        </p:spPr>
        <p:txBody>
          <a:bodyPr lIns="68400" tIns="34200" rIns="68400" bIns="34200" anchor="b">
            <a:normAutofit/>
          </a:bodyPr>
          <a:lstStyle/>
          <a:p>
            <a:pPr indent="0">
              <a:buNone/>
            </a:pPr>
            <a:endParaRPr lang="en-US" sz="3600" b="0" strike="noStrike" spc="-1">
              <a:solidFill>
                <a:schemeClr val="lt1"/>
              </a:solidFill>
              <a:latin typeface="Calibri"/>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206;p34"/>
          <p:cNvSpPr/>
          <p:nvPr/>
        </p:nvSpPr>
        <p:spPr>
          <a:xfrm>
            <a:off x="231840" y="619920"/>
            <a:ext cx="8583840" cy="30776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700" b="0" strike="noStrike" spc="-1">
                <a:solidFill>
                  <a:srgbClr val="00FFFF"/>
                </a:solidFill>
                <a:latin typeface="Calibri"/>
                <a:ea typeface="Calibri"/>
              </a:rPr>
              <a:t>"You know, at some point, safety just is pure waste," said Rush. "I mean, if you just want to be safe, don't get out of bed. Don't get in your car. Don't do anything. At some point, you're going to take some risk, and it really is a risk/reward question. I think I can do this just as safely by breaking the rules.”</a:t>
            </a:r>
            <a:r>
              <a:rPr lang="en" sz="1400" b="0" strike="noStrike" spc="-1">
                <a:solidFill>
                  <a:srgbClr val="000000"/>
                </a:solidFill>
                <a:latin typeface="Calibri"/>
                <a:ea typeface="Calibri"/>
              </a:rPr>
              <a:t>rules."</a:t>
            </a: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408;p70"/>
          <p:cNvSpPr/>
          <p:nvPr/>
        </p:nvSpPr>
        <p:spPr>
          <a:xfrm>
            <a:off x="301320" y="654480"/>
            <a:ext cx="771516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106" name="Google Shape;409;p70"/>
          <p:cNvSpPr/>
          <p:nvPr/>
        </p:nvSpPr>
        <p:spPr>
          <a:xfrm>
            <a:off x="301320" y="219960"/>
            <a:ext cx="7715160" cy="5395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800" b="0" strike="noStrike" spc="-1">
                <a:solidFill>
                  <a:srgbClr val="F1C232"/>
                </a:solidFill>
                <a:latin typeface="Calibri"/>
                <a:ea typeface="Calibri"/>
              </a:rPr>
              <a:t>This is the </a:t>
            </a:r>
            <a:r>
              <a:rPr lang="en" sz="3800" b="0" strike="noStrike" spc="-1">
                <a:solidFill>
                  <a:srgbClr val="FF0000"/>
                </a:solidFill>
                <a:latin typeface="Calibri"/>
                <a:ea typeface="Calibri"/>
              </a:rPr>
              <a:t>Satanic Fake, counterfeit gospel story</a:t>
            </a:r>
            <a:r>
              <a:rPr lang="en" sz="3800" b="0" strike="noStrike" spc="-1">
                <a:solidFill>
                  <a:srgbClr val="F1C232"/>
                </a:solidFill>
                <a:latin typeface="Calibri"/>
                <a:ea typeface="Calibri"/>
              </a:rPr>
              <a:t>:</a:t>
            </a:r>
            <a:endParaRPr lang="en-US" sz="3800" b="0" strike="noStrike" spc="-1">
              <a:solidFill>
                <a:srgbClr val="FFFFFF"/>
              </a:solidFill>
              <a:latin typeface="Arial"/>
            </a:endParaRPr>
          </a:p>
          <a:p>
            <a:pPr marL="457200" indent="-469800">
              <a:lnSpc>
                <a:spcPct val="100000"/>
              </a:lnSpc>
              <a:buClr>
                <a:srgbClr val="F1C232"/>
              </a:buClr>
              <a:buFont typeface="Calibri"/>
              <a:buChar char="●"/>
              <a:tabLst>
                <a:tab pos="0" algn="l"/>
              </a:tabLst>
            </a:pPr>
            <a:r>
              <a:rPr lang="en" sz="3800" b="0" strike="noStrike" spc="-1">
                <a:solidFill>
                  <a:srgbClr val="F1C232"/>
                </a:solidFill>
                <a:latin typeface="Calibri"/>
                <a:ea typeface="Calibri"/>
              </a:rPr>
              <a:t>A revealing of the lawless one</a:t>
            </a:r>
            <a:endParaRPr lang="en-US" sz="3800" b="0" strike="noStrike" spc="-1">
              <a:solidFill>
                <a:srgbClr val="FFFFFF"/>
              </a:solidFill>
              <a:latin typeface="Arial"/>
            </a:endParaRPr>
          </a:p>
          <a:p>
            <a:pPr marL="457200" indent="-469800">
              <a:lnSpc>
                <a:spcPct val="100000"/>
              </a:lnSpc>
              <a:buClr>
                <a:srgbClr val="F1C232"/>
              </a:buClr>
              <a:buFont typeface="Calibri"/>
              <a:buChar char="●"/>
              <a:tabLst>
                <a:tab pos="0" algn="l"/>
              </a:tabLst>
            </a:pPr>
            <a:r>
              <a:rPr lang="en" sz="3800" b="0" strike="noStrike" spc="-1">
                <a:solidFill>
                  <a:srgbClr val="F1C232"/>
                </a:solidFill>
                <a:latin typeface="Calibri"/>
                <a:ea typeface="Calibri"/>
              </a:rPr>
              <a:t>By the work of Satan</a:t>
            </a:r>
            <a:endParaRPr lang="en-US" sz="3800" b="0" strike="noStrike" spc="-1">
              <a:solidFill>
                <a:srgbClr val="FFFFFF"/>
              </a:solidFill>
              <a:latin typeface="Arial"/>
            </a:endParaRPr>
          </a:p>
          <a:p>
            <a:pPr marL="457200" indent="-469800">
              <a:lnSpc>
                <a:spcPct val="100000"/>
              </a:lnSpc>
              <a:buClr>
                <a:srgbClr val="F1C232"/>
              </a:buClr>
              <a:buFont typeface="Calibri"/>
              <a:buChar char="●"/>
              <a:tabLst>
                <a:tab pos="0" algn="l"/>
              </a:tabLst>
            </a:pPr>
            <a:r>
              <a:rPr lang="en" sz="3800" b="0" strike="noStrike" spc="-1">
                <a:solidFill>
                  <a:srgbClr val="F1C232"/>
                </a:solidFill>
                <a:latin typeface="Calibri"/>
                <a:ea typeface="Calibri"/>
              </a:rPr>
              <a:t>Displaying all sorts of power and miracles</a:t>
            </a:r>
            <a:endParaRPr lang="en-US" sz="3800" b="0" strike="noStrike" spc="-1">
              <a:solidFill>
                <a:srgbClr val="FFFFFF"/>
              </a:solidFill>
              <a:latin typeface="Arial"/>
            </a:endParaRPr>
          </a:p>
          <a:p>
            <a:pPr marL="457200" indent="-469800">
              <a:lnSpc>
                <a:spcPct val="100000"/>
              </a:lnSpc>
              <a:buClr>
                <a:srgbClr val="F1C232"/>
              </a:buClr>
              <a:buFont typeface="Calibri"/>
              <a:buChar char="●"/>
              <a:tabLst>
                <a:tab pos="0" algn="l"/>
              </a:tabLst>
            </a:pPr>
            <a:r>
              <a:rPr lang="en" sz="3800" b="0" strike="noStrike" spc="-1">
                <a:solidFill>
                  <a:srgbClr val="F1C232"/>
                </a:solidFill>
                <a:latin typeface="Calibri"/>
                <a:ea typeface="Calibri"/>
              </a:rPr>
              <a:t>Delivering Lies</a:t>
            </a:r>
            <a:endParaRPr lang="en-US" sz="3800" b="0" strike="noStrike" spc="-1">
              <a:solidFill>
                <a:srgbClr val="FFFFFF"/>
              </a:solidFill>
              <a:latin typeface="Arial"/>
            </a:endParaRPr>
          </a:p>
          <a:p>
            <a:pPr marL="457200" indent="-469800">
              <a:lnSpc>
                <a:spcPct val="100000"/>
              </a:lnSpc>
              <a:buClr>
                <a:srgbClr val="F1C232"/>
              </a:buClr>
              <a:buFont typeface="Calibri"/>
              <a:buChar char="●"/>
              <a:tabLst>
                <a:tab pos="0" algn="l"/>
              </a:tabLst>
            </a:pPr>
            <a:r>
              <a:rPr lang="en" sz="3800" b="0" strike="noStrike" spc="-1">
                <a:solidFill>
                  <a:srgbClr val="F1C232"/>
                </a:solidFill>
                <a:latin typeface="Calibri"/>
                <a:ea typeface="Calibri"/>
              </a:rPr>
              <a:t>Deceiving those who are perishing</a:t>
            </a:r>
            <a:endParaRPr lang="en-US" sz="3800" b="0" strike="noStrike" spc="-1">
              <a:solidFill>
                <a:srgbClr val="FFFFFF"/>
              </a:solidFill>
              <a:latin typeface="Arial"/>
            </a:endParaRPr>
          </a:p>
          <a:p>
            <a:pPr>
              <a:lnSpc>
                <a:spcPct val="100000"/>
              </a:lnSpc>
              <a:tabLst>
                <a:tab pos="0" algn="l"/>
              </a:tabLst>
            </a:pPr>
            <a:endParaRPr lang="en-US" sz="38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414;p71"/>
          <p:cNvSpPr/>
          <p:nvPr/>
        </p:nvSpPr>
        <p:spPr>
          <a:xfrm>
            <a:off x="283680" y="341640"/>
            <a:ext cx="78886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108" name="Google Shape;415;p71"/>
          <p:cNvSpPr/>
          <p:nvPr/>
        </p:nvSpPr>
        <p:spPr>
          <a:xfrm>
            <a:off x="144720" y="585000"/>
            <a:ext cx="8998920" cy="26953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300" b="0" strike="noStrike" spc="-1">
                <a:solidFill>
                  <a:srgbClr val="00FFFF"/>
                </a:solidFill>
                <a:latin typeface="Calibri"/>
                <a:ea typeface="Calibri"/>
              </a:rPr>
              <a:t>Who wants to restrain the revealing of the Anti-Christ in the beginning of the Great Tribulation more than anyone?   </a:t>
            </a:r>
            <a:endParaRPr lang="en-US" sz="3300" b="0" strike="noStrike" spc="-1">
              <a:solidFill>
                <a:srgbClr val="FFFFFF"/>
              </a:solidFill>
              <a:latin typeface="Arial"/>
            </a:endParaRPr>
          </a:p>
          <a:p>
            <a:pPr>
              <a:lnSpc>
                <a:spcPct val="100000"/>
              </a:lnSpc>
              <a:tabLst>
                <a:tab pos="0" algn="l"/>
              </a:tabLst>
            </a:pPr>
            <a:endParaRPr lang="en-US" sz="3300" b="0" strike="noStrike" spc="-1">
              <a:solidFill>
                <a:srgbClr val="FFFFFF"/>
              </a:solidFill>
              <a:latin typeface="Arial"/>
            </a:endParaRPr>
          </a:p>
          <a:p>
            <a:pPr>
              <a:lnSpc>
                <a:spcPct val="100000"/>
              </a:lnSpc>
              <a:tabLst>
                <a:tab pos="0" algn="l"/>
              </a:tabLst>
            </a:pPr>
            <a:r>
              <a:rPr lang="en" sz="3300" b="0" strike="noStrike" spc="-1">
                <a:solidFill>
                  <a:srgbClr val="00FFFF"/>
                </a:solidFill>
                <a:latin typeface="Calibri"/>
                <a:ea typeface="Calibri"/>
              </a:rPr>
              <a:t>Who wants to delay that?</a:t>
            </a:r>
            <a:endParaRPr lang="en-US" sz="3300" b="0" strike="noStrike" spc="-1">
              <a:solidFill>
                <a:srgbClr val="FFFFFF"/>
              </a:solidFill>
              <a:latin typeface="Arial"/>
            </a:endParaRPr>
          </a:p>
        </p:txBody>
      </p:sp>
      <p:sp>
        <p:nvSpPr>
          <p:cNvPr id="109" name="Google Shape;416;p71"/>
          <p:cNvSpPr/>
          <p:nvPr/>
        </p:nvSpPr>
        <p:spPr>
          <a:xfrm>
            <a:off x="214200" y="3712680"/>
            <a:ext cx="85316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110" name="Google Shape;417;p71"/>
          <p:cNvSpPr/>
          <p:nvPr/>
        </p:nvSpPr>
        <p:spPr>
          <a:xfrm>
            <a:off x="370800" y="3309480"/>
            <a:ext cx="8618760" cy="1507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900" b="0" strike="noStrike" spc="-1">
                <a:solidFill>
                  <a:srgbClr val="F1C232"/>
                </a:solidFill>
                <a:latin typeface="Calibri"/>
                <a:ea typeface="Calibri"/>
              </a:rPr>
              <a:t>The one who is restraining the revealing of the Anti-Christ is the one who works lawlessness. The one who is energizing his tyrannical reign is Satan himself.  </a:t>
            </a:r>
            <a:endParaRPr lang="en-US" sz="29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Google Shape;422;p72"/>
          <p:cNvSpPr/>
          <p:nvPr/>
        </p:nvSpPr>
        <p:spPr>
          <a:xfrm>
            <a:off x="231840" y="689400"/>
            <a:ext cx="8566560" cy="33836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500" b="0" strike="noStrike" spc="-1">
                <a:solidFill>
                  <a:srgbClr val="00FFFF"/>
                </a:solidFill>
                <a:latin typeface="Calibri"/>
                <a:ea typeface="Calibri"/>
              </a:rPr>
              <a:t>The removal of Satan from his position of governmental position and even a privilege in the unseen realm (acc. to  Ephesians 6:12), the removal of Satan is what sets in motion the wrath of Satan on the earth and the Great Tribulation commencing.</a:t>
            </a:r>
            <a:endParaRPr lang="en-US" sz="35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Google Shape;427;p73"/>
          <p:cNvCxnSpPr/>
          <p:nvPr/>
        </p:nvCxnSpPr>
        <p:spPr>
          <a:xfrm>
            <a:off x="4332240" y="202680"/>
            <a:ext cx="52560" cy="4813560"/>
          </a:xfrm>
          <a:prstGeom prst="straightConnector1">
            <a:avLst/>
          </a:prstGeom>
          <a:ln w="76200">
            <a:solidFill>
              <a:srgbClr val="00FFFF"/>
            </a:solidFill>
            <a:round/>
          </a:ln>
        </p:spPr>
      </p:cxnSp>
      <p:sp>
        <p:nvSpPr>
          <p:cNvPr id="113" name="Google Shape;428;p73"/>
          <p:cNvSpPr/>
          <p:nvPr/>
        </p:nvSpPr>
        <p:spPr>
          <a:xfrm>
            <a:off x="127440" y="30960"/>
            <a:ext cx="4083120" cy="5940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700" b="0" strike="noStrike" spc="-1">
                <a:solidFill>
                  <a:srgbClr val="00FFFF"/>
                </a:solidFill>
                <a:latin typeface="Calibri"/>
                <a:ea typeface="Calibri"/>
              </a:rPr>
              <a:t>Mystery of Lawlessness</a:t>
            </a:r>
            <a:endParaRPr lang="en-US" sz="2700" b="0" strike="noStrike" spc="-1">
              <a:solidFill>
                <a:srgbClr val="FFFFFF"/>
              </a:solidFill>
              <a:latin typeface="Arial"/>
            </a:endParaRPr>
          </a:p>
        </p:txBody>
      </p:sp>
      <p:sp>
        <p:nvSpPr>
          <p:cNvPr id="114" name="Google Shape;429;p73"/>
          <p:cNvSpPr/>
          <p:nvPr/>
        </p:nvSpPr>
        <p:spPr>
          <a:xfrm>
            <a:off x="4506480" y="0"/>
            <a:ext cx="4169880" cy="6242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900" b="0" strike="noStrike" spc="-1">
                <a:solidFill>
                  <a:srgbClr val="00FFFF"/>
                </a:solidFill>
                <a:latin typeface="Calibri"/>
                <a:ea typeface="Calibri"/>
              </a:rPr>
              <a:t>Mystery of Godliness</a:t>
            </a:r>
            <a:endParaRPr lang="en-US" sz="2900" b="0" strike="noStrike" spc="-1">
              <a:solidFill>
                <a:srgbClr val="FFFFFF"/>
              </a:solidFill>
              <a:latin typeface="Arial"/>
            </a:endParaRPr>
          </a:p>
        </p:txBody>
      </p:sp>
      <p:sp>
        <p:nvSpPr>
          <p:cNvPr id="115" name="Google Shape;430;p73"/>
          <p:cNvSpPr/>
          <p:nvPr/>
        </p:nvSpPr>
        <p:spPr>
          <a:xfrm>
            <a:off x="127440" y="833760"/>
            <a:ext cx="3978720" cy="43722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457200" indent="-387360">
              <a:lnSpc>
                <a:spcPct val="100000"/>
              </a:lnSpc>
              <a:buClr>
                <a:srgbClr val="00FFFF"/>
              </a:buClr>
              <a:buFont typeface="Calibri"/>
              <a:buChar char="●"/>
            </a:pPr>
            <a:r>
              <a:rPr lang="en" sz="2500" b="0" strike="noStrike" spc="-1">
                <a:solidFill>
                  <a:srgbClr val="00FFFF"/>
                </a:solidFill>
                <a:latin typeface="Calibri"/>
                <a:ea typeface="Calibri"/>
              </a:rPr>
              <a:t>Lawlessness increased</a:t>
            </a:r>
            <a:endParaRPr lang="en-US" sz="2500" b="0" strike="noStrike" spc="-1">
              <a:solidFill>
                <a:srgbClr val="FFFFFF"/>
              </a:solidFill>
              <a:latin typeface="Arial"/>
            </a:endParaRPr>
          </a:p>
          <a:p>
            <a:pPr marL="457200" indent="-387360">
              <a:lnSpc>
                <a:spcPct val="100000"/>
              </a:lnSpc>
              <a:buClr>
                <a:srgbClr val="00FFFF"/>
              </a:buClr>
              <a:buFont typeface="Calibri"/>
              <a:buChar char="●"/>
            </a:pPr>
            <a:r>
              <a:rPr lang="en" sz="2500" b="0" strike="noStrike" spc="-1">
                <a:solidFill>
                  <a:srgbClr val="00FFFF"/>
                </a:solidFill>
                <a:latin typeface="Calibri"/>
                <a:ea typeface="Calibri"/>
              </a:rPr>
              <a:t>Satan cast out of Heaven</a:t>
            </a:r>
            <a:endParaRPr lang="en-US" sz="2500" b="0" strike="noStrike" spc="-1">
              <a:solidFill>
                <a:srgbClr val="FFFFFF"/>
              </a:solidFill>
              <a:latin typeface="Arial"/>
            </a:endParaRPr>
          </a:p>
          <a:p>
            <a:pPr marL="457200" indent="-387360">
              <a:lnSpc>
                <a:spcPct val="100000"/>
              </a:lnSpc>
              <a:buClr>
                <a:srgbClr val="00FFFF"/>
              </a:buClr>
              <a:buFont typeface="Calibri"/>
              <a:buChar char="●"/>
            </a:pPr>
            <a:r>
              <a:rPr lang="en" sz="2500" b="0" strike="noStrike" spc="-1">
                <a:solidFill>
                  <a:srgbClr val="00FFFF"/>
                </a:solidFill>
                <a:latin typeface="Calibri"/>
                <a:ea typeface="Calibri"/>
              </a:rPr>
              <a:t>Tribulation Begins</a:t>
            </a:r>
            <a:endParaRPr lang="en-US" sz="2500" b="0" strike="noStrike" spc="-1">
              <a:solidFill>
                <a:srgbClr val="FFFFFF"/>
              </a:solidFill>
              <a:latin typeface="Arial"/>
            </a:endParaRPr>
          </a:p>
          <a:p>
            <a:pPr marL="457200" indent="-387360">
              <a:lnSpc>
                <a:spcPct val="100000"/>
              </a:lnSpc>
              <a:buClr>
                <a:srgbClr val="00FFFF"/>
              </a:buClr>
              <a:buFont typeface="Calibri"/>
              <a:buChar char="●"/>
            </a:pPr>
            <a:r>
              <a:rPr lang="en" sz="2500" b="0" strike="noStrike" spc="-1">
                <a:solidFill>
                  <a:srgbClr val="00FFFF"/>
                </a:solidFill>
                <a:latin typeface="Calibri"/>
                <a:ea typeface="Calibri"/>
              </a:rPr>
              <a:t>Man of lawlessness revealed</a:t>
            </a:r>
            <a:endParaRPr lang="en-US" sz="2500" b="0" strike="noStrike" spc="-1">
              <a:solidFill>
                <a:srgbClr val="FFFFFF"/>
              </a:solidFill>
              <a:latin typeface="Arial"/>
            </a:endParaRPr>
          </a:p>
          <a:p>
            <a:pPr marL="457200" indent="-387360">
              <a:lnSpc>
                <a:spcPct val="100000"/>
              </a:lnSpc>
              <a:buClr>
                <a:srgbClr val="00FFFF"/>
              </a:buClr>
              <a:buFont typeface="Calibri"/>
              <a:buChar char="●"/>
            </a:pPr>
            <a:r>
              <a:rPr lang="en" sz="2500" b="0" strike="noStrike" spc="-1">
                <a:solidFill>
                  <a:srgbClr val="00FFFF"/>
                </a:solidFill>
                <a:latin typeface="Calibri"/>
                <a:ea typeface="Calibri"/>
              </a:rPr>
              <a:t>Possesses the Man of Sin</a:t>
            </a:r>
            <a:endParaRPr lang="en-US" sz="2500" b="0" strike="noStrike" spc="-1">
              <a:solidFill>
                <a:srgbClr val="FFFFFF"/>
              </a:solidFill>
              <a:latin typeface="Arial"/>
            </a:endParaRPr>
          </a:p>
          <a:p>
            <a:pPr marL="457200" indent="-387360">
              <a:lnSpc>
                <a:spcPct val="100000"/>
              </a:lnSpc>
              <a:buClr>
                <a:srgbClr val="00FFFF"/>
              </a:buClr>
              <a:buFont typeface="Calibri"/>
              <a:buChar char="●"/>
            </a:pPr>
            <a:r>
              <a:rPr lang="en" sz="2500" b="0" strike="noStrike" spc="-1">
                <a:solidFill>
                  <a:srgbClr val="00FFFF"/>
                </a:solidFill>
                <a:latin typeface="Calibri"/>
                <a:ea typeface="Calibri"/>
              </a:rPr>
              <a:t>Deceives those who are perishing</a:t>
            </a:r>
            <a:endParaRPr lang="en-US" sz="2500" b="0" strike="noStrike" spc="-1">
              <a:solidFill>
                <a:srgbClr val="FFFFFF"/>
              </a:solidFill>
              <a:latin typeface="Arial"/>
            </a:endParaRPr>
          </a:p>
          <a:p>
            <a:pPr>
              <a:lnSpc>
                <a:spcPct val="100000"/>
              </a:lnSpc>
              <a:tabLst>
                <a:tab pos="0" algn="l"/>
              </a:tabLst>
            </a:pPr>
            <a:r>
              <a:rPr lang="en" sz="2500" b="0" strike="noStrike" spc="-1">
                <a:solidFill>
                  <a:srgbClr val="00FFFF"/>
                </a:solidFill>
                <a:latin typeface="Calibri"/>
                <a:ea typeface="Calibri"/>
              </a:rPr>
              <a:t>The activity of Satan in the bodily form of a man incarnate. </a:t>
            </a:r>
            <a:endParaRPr lang="en-US" sz="2500" b="0" strike="noStrike" spc="-1">
              <a:solidFill>
                <a:srgbClr val="FFFFFF"/>
              </a:solidFill>
              <a:latin typeface="Arial"/>
            </a:endParaRPr>
          </a:p>
        </p:txBody>
      </p:sp>
      <p:sp>
        <p:nvSpPr>
          <p:cNvPr id="116" name="Google Shape;431;p73"/>
          <p:cNvSpPr/>
          <p:nvPr/>
        </p:nvSpPr>
        <p:spPr>
          <a:xfrm>
            <a:off x="4610520" y="1054080"/>
            <a:ext cx="4274280" cy="388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457200" indent="-399960">
              <a:lnSpc>
                <a:spcPct val="100000"/>
              </a:lnSpc>
              <a:buClr>
                <a:srgbClr val="00FFFF"/>
              </a:buClr>
              <a:buFont typeface="Calibri"/>
              <a:buChar char="●"/>
            </a:pPr>
            <a:r>
              <a:rPr lang="en" sz="2700" b="0" strike="noStrike" spc="-1">
                <a:solidFill>
                  <a:srgbClr val="00FFFF"/>
                </a:solidFill>
                <a:latin typeface="Calibri"/>
                <a:ea typeface="Calibri"/>
              </a:rPr>
              <a:t>God was manifested in the Flesh (Jesus)</a:t>
            </a:r>
            <a:endParaRPr lang="en-US" sz="2700" b="0" strike="noStrike" spc="-1">
              <a:solidFill>
                <a:srgbClr val="FFFFFF"/>
              </a:solidFill>
              <a:latin typeface="Arial"/>
            </a:endParaRPr>
          </a:p>
          <a:p>
            <a:pPr marL="457200" indent="-399960">
              <a:lnSpc>
                <a:spcPct val="100000"/>
              </a:lnSpc>
              <a:buClr>
                <a:srgbClr val="00FFFF"/>
              </a:buClr>
              <a:buFont typeface="Calibri"/>
              <a:buChar char="●"/>
            </a:pPr>
            <a:r>
              <a:rPr lang="en" sz="2700" b="0" strike="noStrike" spc="-1">
                <a:solidFill>
                  <a:srgbClr val="00FFFF"/>
                </a:solidFill>
                <a:latin typeface="Calibri"/>
                <a:ea typeface="Calibri"/>
              </a:rPr>
              <a:t>Vindicated by the Spirit</a:t>
            </a:r>
            <a:endParaRPr lang="en-US" sz="2700" b="0" strike="noStrike" spc="-1">
              <a:solidFill>
                <a:srgbClr val="FFFFFF"/>
              </a:solidFill>
              <a:latin typeface="Arial"/>
            </a:endParaRPr>
          </a:p>
          <a:p>
            <a:pPr marL="457200" indent="-399960">
              <a:lnSpc>
                <a:spcPct val="100000"/>
              </a:lnSpc>
              <a:buClr>
                <a:srgbClr val="00FFFF"/>
              </a:buClr>
              <a:buFont typeface="Calibri"/>
              <a:buChar char="●"/>
            </a:pPr>
            <a:r>
              <a:rPr lang="en" sz="2700" b="0" strike="noStrike" spc="-1">
                <a:solidFill>
                  <a:srgbClr val="00FFFF"/>
                </a:solidFill>
                <a:latin typeface="Calibri"/>
                <a:ea typeface="Calibri"/>
              </a:rPr>
              <a:t>Seen by Angels,</a:t>
            </a:r>
            <a:endParaRPr lang="en-US" sz="2700" b="0" strike="noStrike" spc="-1">
              <a:solidFill>
                <a:srgbClr val="FFFFFF"/>
              </a:solidFill>
              <a:latin typeface="Arial"/>
            </a:endParaRPr>
          </a:p>
          <a:p>
            <a:pPr marL="457200" indent="-399960">
              <a:lnSpc>
                <a:spcPct val="100000"/>
              </a:lnSpc>
              <a:buClr>
                <a:srgbClr val="00FFFF"/>
              </a:buClr>
              <a:buFont typeface="Calibri"/>
              <a:buChar char="●"/>
            </a:pPr>
            <a:r>
              <a:rPr lang="en" sz="2700" b="0" strike="noStrike" spc="-1">
                <a:solidFill>
                  <a:srgbClr val="00FFFF"/>
                </a:solidFill>
                <a:latin typeface="Calibri"/>
                <a:ea typeface="Calibri"/>
              </a:rPr>
              <a:t>Preached among the nations,</a:t>
            </a:r>
            <a:endParaRPr lang="en-US" sz="2700" b="0" strike="noStrike" spc="-1">
              <a:solidFill>
                <a:srgbClr val="FFFFFF"/>
              </a:solidFill>
              <a:latin typeface="Arial"/>
            </a:endParaRPr>
          </a:p>
          <a:p>
            <a:pPr marL="457200" indent="-399960">
              <a:lnSpc>
                <a:spcPct val="100000"/>
              </a:lnSpc>
              <a:buClr>
                <a:srgbClr val="00FFFF"/>
              </a:buClr>
              <a:buFont typeface="Calibri"/>
              <a:buChar char="●"/>
            </a:pPr>
            <a:r>
              <a:rPr lang="en" sz="2700" b="0" strike="noStrike" spc="-1">
                <a:solidFill>
                  <a:srgbClr val="00FFFF"/>
                </a:solidFill>
                <a:latin typeface="Calibri"/>
                <a:ea typeface="Calibri"/>
              </a:rPr>
              <a:t>Was believed on in the world,</a:t>
            </a:r>
            <a:endParaRPr lang="en-US" sz="2700" b="0" strike="noStrike" spc="-1">
              <a:solidFill>
                <a:srgbClr val="FFFFFF"/>
              </a:solidFill>
              <a:latin typeface="Arial"/>
            </a:endParaRPr>
          </a:p>
          <a:p>
            <a:pPr marL="457200" indent="-399960">
              <a:lnSpc>
                <a:spcPct val="100000"/>
              </a:lnSpc>
              <a:buClr>
                <a:srgbClr val="00FFFF"/>
              </a:buClr>
              <a:buFont typeface="Calibri"/>
              <a:buChar char="●"/>
            </a:pPr>
            <a:r>
              <a:rPr lang="en" sz="2700" b="0" strike="noStrike" spc="-1">
                <a:solidFill>
                  <a:srgbClr val="00FFFF"/>
                </a:solidFill>
                <a:latin typeface="Calibri"/>
                <a:ea typeface="Calibri"/>
              </a:rPr>
              <a:t>Was taken up in glory.</a:t>
            </a:r>
            <a:endParaRPr lang="en-US" sz="2700" b="0" strike="noStrike" spc="-1">
              <a:solidFill>
                <a:srgbClr val="FFFFFF"/>
              </a:solidFill>
              <a:latin typeface="Arial"/>
            </a:endParaRPr>
          </a:p>
        </p:txBody>
      </p:sp>
      <p:sp>
        <p:nvSpPr>
          <p:cNvPr id="117" name="Google Shape;432;p73"/>
          <p:cNvSpPr/>
          <p:nvPr/>
        </p:nvSpPr>
        <p:spPr>
          <a:xfrm>
            <a:off x="4645440" y="585000"/>
            <a:ext cx="3057840" cy="5785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600" b="0" strike="noStrike" spc="-1">
                <a:solidFill>
                  <a:srgbClr val="00FFFF"/>
                </a:solidFill>
                <a:latin typeface="Calibri"/>
                <a:ea typeface="Calibri"/>
              </a:rPr>
              <a:t>1 Timothy 3:16</a:t>
            </a:r>
            <a:endParaRPr lang="en-US" sz="26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Google Shape;437;p74"/>
          <p:cNvSpPr/>
          <p:nvPr/>
        </p:nvSpPr>
        <p:spPr>
          <a:xfrm>
            <a:off x="1135440" y="1975320"/>
            <a:ext cx="1692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119" name="Google Shape;438;p74"/>
          <p:cNvSpPr/>
          <p:nvPr/>
        </p:nvSpPr>
        <p:spPr>
          <a:xfrm>
            <a:off x="266400" y="115920"/>
            <a:ext cx="8340480" cy="10962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000" b="0" strike="noStrike" spc="-1">
                <a:solidFill>
                  <a:srgbClr val="00FFFF"/>
                </a:solidFill>
                <a:latin typeface="Calibri"/>
                <a:ea typeface="Calibri"/>
              </a:rPr>
              <a:t>The hope of the New Testament is Resurrection, not </a:t>
            </a:r>
            <a:r>
              <a:rPr lang="en" sz="3000" b="0" u="sng" strike="noStrike" spc="-1">
                <a:solidFill>
                  <a:srgbClr val="00FFFF"/>
                </a:solidFill>
                <a:uFillTx/>
                <a:latin typeface="Calibri"/>
                <a:ea typeface="Calibri"/>
              </a:rPr>
              <a:t>Rapture</a:t>
            </a:r>
            <a:endParaRPr lang="en-US" sz="3000" b="0" strike="noStrike" spc="-1">
              <a:solidFill>
                <a:srgbClr val="FFFFFF"/>
              </a:solidFill>
              <a:latin typeface="Arial"/>
            </a:endParaRPr>
          </a:p>
        </p:txBody>
      </p:sp>
      <p:sp>
        <p:nvSpPr>
          <p:cNvPr id="120" name="Google Shape;439;p74"/>
          <p:cNvSpPr/>
          <p:nvPr/>
        </p:nvSpPr>
        <p:spPr>
          <a:xfrm>
            <a:off x="423000" y="1224000"/>
            <a:ext cx="7784280" cy="36410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700" b="0" strike="noStrike" spc="-1">
                <a:solidFill>
                  <a:srgbClr val="00FFFF"/>
                </a:solidFill>
                <a:latin typeface="Calibri"/>
                <a:ea typeface="Calibri"/>
              </a:rPr>
              <a:t>1 Corinthians 15</a:t>
            </a:r>
            <a:endParaRPr lang="en-US" sz="2700" b="0" strike="noStrike" spc="-1">
              <a:solidFill>
                <a:srgbClr val="FFFFFF"/>
              </a:solidFill>
              <a:latin typeface="Arial"/>
            </a:endParaRPr>
          </a:p>
          <a:p>
            <a:pPr>
              <a:lnSpc>
                <a:spcPct val="100000"/>
              </a:lnSpc>
              <a:tabLst>
                <a:tab pos="0" algn="l"/>
              </a:tabLst>
            </a:pPr>
            <a:r>
              <a:rPr lang="en" sz="2500" b="1" strike="noStrike" spc="-1">
                <a:solidFill>
                  <a:srgbClr val="00FFFF"/>
                </a:solidFill>
                <a:latin typeface="Roboto"/>
                <a:ea typeface="Roboto"/>
              </a:rPr>
              <a:t>50 </a:t>
            </a:r>
            <a:r>
              <a:rPr lang="en" sz="2500" b="0" strike="noStrike" spc="-1">
                <a:solidFill>
                  <a:srgbClr val="00FFFF"/>
                </a:solidFill>
                <a:latin typeface="Roboto"/>
                <a:ea typeface="Roboto"/>
              </a:rPr>
              <a:t>I declare to you, brothers and sisters, that flesh and blood cannot inherit the kingdom of God, nor does the perishable inherit the imperishable. </a:t>
            </a:r>
            <a:r>
              <a:rPr lang="en" sz="2500" b="1" strike="noStrike" spc="-1">
                <a:solidFill>
                  <a:srgbClr val="00FFFF"/>
                </a:solidFill>
                <a:latin typeface="Roboto"/>
                <a:ea typeface="Roboto"/>
              </a:rPr>
              <a:t>51 </a:t>
            </a:r>
            <a:r>
              <a:rPr lang="en" sz="2500" b="0" strike="noStrike" spc="-1">
                <a:solidFill>
                  <a:srgbClr val="00FFFF"/>
                </a:solidFill>
                <a:latin typeface="Roboto"/>
                <a:ea typeface="Roboto"/>
              </a:rPr>
              <a:t>Listen, I tell you a mystery: We will not all sleep, but we will all be changed— </a:t>
            </a:r>
            <a:r>
              <a:rPr lang="en" sz="2500" b="1" strike="noStrike" spc="-1">
                <a:solidFill>
                  <a:srgbClr val="00FFFF"/>
                </a:solidFill>
                <a:latin typeface="Roboto"/>
                <a:ea typeface="Roboto"/>
              </a:rPr>
              <a:t>52 </a:t>
            </a:r>
            <a:r>
              <a:rPr lang="en" sz="2500" b="0" strike="noStrike" spc="-1">
                <a:solidFill>
                  <a:srgbClr val="00FFFF"/>
                </a:solidFill>
                <a:latin typeface="Roboto"/>
                <a:ea typeface="Roboto"/>
              </a:rPr>
              <a:t>in a flash, in the twinkling of an eye, </a:t>
            </a:r>
            <a:r>
              <a:rPr lang="en" sz="2500" b="0" u="sng" strike="noStrike" spc="-1">
                <a:solidFill>
                  <a:srgbClr val="00FFFF"/>
                </a:solidFill>
                <a:uFillTx/>
                <a:latin typeface="Roboto"/>
                <a:ea typeface="Roboto"/>
              </a:rPr>
              <a:t>at the last trumpet</a:t>
            </a:r>
            <a:r>
              <a:rPr lang="en" sz="2500" b="0" strike="noStrike" spc="-1">
                <a:solidFill>
                  <a:srgbClr val="00FFFF"/>
                </a:solidFill>
                <a:latin typeface="Roboto"/>
                <a:ea typeface="Roboto"/>
              </a:rPr>
              <a:t>. For the trumpet will sound, the dead will be raised imperishable, and we will be changed.</a:t>
            </a:r>
            <a:endParaRPr lang="en-US" sz="25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444;p75"/>
          <p:cNvSpPr/>
          <p:nvPr/>
        </p:nvSpPr>
        <p:spPr>
          <a:xfrm>
            <a:off x="335880" y="341640"/>
            <a:ext cx="7923600" cy="55782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1200" b="0" strike="noStrike" spc="-1">
                <a:solidFill>
                  <a:srgbClr val="00FFFF"/>
                </a:solidFill>
                <a:latin typeface="Roboto"/>
                <a:ea typeface="Roboto"/>
              </a:rPr>
              <a:t> </a:t>
            </a:r>
            <a:r>
              <a:rPr lang="en" sz="1900" b="1" strike="noStrike" spc="-1">
                <a:solidFill>
                  <a:srgbClr val="00FFFF"/>
                </a:solidFill>
                <a:latin typeface="Roboto"/>
                <a:ea typeface="Roboto"/>
              </a:rPr>
              <a:t>53 </a:t>
            </a:r>
            <a:r>
              <a:rPr lang="en" sz="1900" b="0" strike="noStrike" spc="-1">
                <a:solidFill>
                  <a:srgbClr val="00FFFF"/>
                </a:solidFill>
                <a:latin typeface="Roboto"/>
                <a:ea typeface="Roboto"/>
              </a:rPr>
              <a:t>For the perishable must clothe itself with the imperishable, and the mortal with immortality. </a:t>
            </a:r>
            <a:r>
              <a:rPr lang="en" sz="1900" b="1" strike="noStrike" spc="-1">
                <a:solidFill>
                  <a:srgbClr val="00FFFF"/>
                </a:solidFill>
                <a:latin typeface="Roboto"/>
                <a:ea typeface="Roboto"/>
              </a:rPr>
              <a:t>54 </a:t>
            </a:r>
            <a:r>
              <a:rPr lang="en" sz="1900" b="0" strike="noStrike" spc="-1">
                <a:solidFill>
                  <a:srgbClr val="00FFFF"/>
                </a:solidFill>
                <a:latin typeface="Roboto"/>
                <a:ea typeface="Roboto"/>
              </a:rPr>
              <a:t>When the perishable has been clothed with the imperishable, and the mortal with immortality, then the saying that is written will come true: “Death has been swallowed up in victory.”</a:t>
            </a:r>
            <a:r>
              <a:rPr lang="en" sz="1450" b="0" strike="noStrike" spc="-1">
                <a:solidFill>
                  <a:srgbClr val="00FFFF"/>
                </a:solidFill>
                <a:latin typeface="Roboto"/>
                <a:ea typeface="Roboto"/>
              </a:rPr>
              <a:t>[</a:t>
            </a:r>
            <a:r>
              <a:rPr lang="en" sz="1450" b="0" u="sng" strike="noStrike" spc="-1">
                <a:solidFill>
                  <a:srgbClr val="00FFFF"/>
                </a:solidFill>
                <a:uFillTx/>
                <a:latin typeface="Roboto"/>
                <a:ea typeface="Roboto"/>
                <a:hlinkClick r:id="rId2"/>
              </a:rPr>
              <a:t>h</a:t>
            </a:r>
            <a:r>
              <a:rPr lang="en" sz="1450" b="0" strike="noStrike" spc="-1">
                <a:solidFill>
                  <a:srgbClr val="00FFFF"/>
                </a:solidFill>
                <a:latin typeface="Roboto"/>
                <a:ea typeface="Roboto"/>
              </a:rPr>
              <a:t>]</a:t>
            </a:r>
            <a:endParaRPr lang="en-US" sz="1450" b="0" strike="noStrike" spc="-1">
              <a:solidFill>
                <a:srgbClr val="FFFFFF"/>
              </a:solidFill>
              <a:latin typeface="Arial"/>
            </a:endParaRPr>
          </a:p>
          <a:p>
            <a:pPr marL="507960">
              <a:lnSpc>
                <a:spcPct val="115000"/>
              </a:lnSpc>
              <a:spcBef>
                <a:spcPts val="1100"/>
              </a:spcBef>
              <a:tabLst>
                <a:tab pos="0" algn="l"/>
              </a:tabLst>
            </a:pPr>
            <a:r>
              <a:rPr lang="en" sz="1900" b="1" strike="noStrike" spc="-1">
                <a:solidFill>
                  <a:srgbClr val="00FFFF"/>
                </a:solidFill>
                <a:latin typeface="Roboto"/>
                <a:ea typeface="Roboto"/>
              </a:rPr>
              <a:t>55 </a:t>
            </a:r>
            <a:endParaRPr lang="en-US" sz="1900" b="0" strike="noStrike" spc="-1">
              <a:solidFill>
                <a:srgbClr val="FFFFFF"/>
              </a:solidFill>
              <a:latin typeface="Arial"/>
            </a:endParaRPr>
          </a:p>
          <a:p>
            <a:pPr marL="507960">
              <a:lnSpc>
                <a:spcPct val="115000"/>
              </a:lnSpc>
              <a:spcBef>
                <a:spcPts val="1100"/>
              </a:spcBef>
              <a:tabLst>
                <a:tab pos="0" algn="l"/>
              </a:tabLst>
            </a:pPr>
            <a:r>
              <a:rPr lang="en" sz="1900" b="0" strike="noStrike" spc="-1">
                <a:solidFill>
                  <a:srgbClr val="00FFFF"/>
                </a:solidFill>
                <a:latin typeface="Roboto"/>
                <a:ea typeface="Roboto"/>
              </a:rPr>
              <a:t>“Where, O death, is your victory?</a:t>
            </a:r>
            <a:r>
              <a:rPr sz="1900"/>
              <a:t/>
            </a:r>
            <a:br>
              <a:rPr sz="1900"/>
            </a:br>
            <a:r>
              <a:rPr lang="en" sz="1200" b="0" strike="noStrike" spc="-1">
                <a:solidFill>
                  <a:srgbClr val="00FFFF"/>
                </a:solidFill>
                <a:latin typeface="Courier New"/>
                <a:ea typeface="Courier New"/>
              </a:rPr>
              <a:t>    </a:t>
            </a:r>
            <a:r>
              <a:rPr lang="en" sz="1900" b="0" strike="noStrike" spc="-1">
                <a:solidFill>
                  <a:srgbClr val="00FFFF"/>
                </a:solidFill>
                <a:latin typeface="Roboto"/>
                <a:ea typeface="Roboto"/>
              </a:rPr>
              <a:t>Where, O death, is your sting?”</a:t>
            </a:r>
            <a:r>
              <a:rPr lang="en" sz="1450" b="0" strike="noStrike" spc="-1">
                <a:solidFill>
                  <a:srgbClr val="00FFFF"/>
                </a:solidFill>
                <a:latin typeface="Roboto"/>
                <a:ea typeface="Roboto"/>
              </a:rPr>
              <a:t>[</a:t>
            </a:r>
            <a:r>
              <a:rPr lang="en" sz="1450" b="0" u="sng" strike="noStrike" spc="-1">
                <a:solidFill>
                  <a:srgbClr val="00FFFF"/>
                </a:solidFill>
                <a:uFillTx/>
                <a:latin typeface="Roboto"/>
                <a:ea typeface="Roboto"/>
                <a:hlinkClick r:id="rId3"/>
              </a:rPr>
              <a:t>i</a:t>
            </a:r>
            <a:r>
              <a:rPr lang="en" sz="1450" b="0" strike="noStrike" spc="-1">
                <a:solidFill>
                  <a:srgbClr val="00FFFF"/>
                </a:solidFill>
                <a:latin typeface="Roboto"/>
                <a:ea typeface="Roboto"/>
              </a:rPr>
              <a:t>]</a:t>
            </a:r>
            <a:endParaRPr lang="en-US" sz="1450" b="0" strike="noStrike" spc="-1">
              <a:solidFill>
                <a:srgbClr val="FFFFFF"/>
              </a:solidFill>
              <a:latin typeface="Arial"/>
            </a:endParaRPr>
          </a:p>
          <a:p>
            <a:pPr>
              <a:lnSpc>
                <a:spcPct val="115000"/>
              </a:lnSpc>
              <a:spcBef>
                <a:spcPts val="1100"/>
              </a:spcBef>
              <a:tabLst>
                <a:tab pos="0" algn="l"/>
              </a:tabLst>
            </a:pPr>
            <a:r>
              <a:rPr lang="en" sz="1900" b="1" strike="noStrike" spc="-1">
                <a:solidFill>
                  <a:srgbClr val="00FFFF"/>
                </a:solidFill>
                <a:latin typeface="Roboto"/>
                <a:ea typeface="Roboto"/>
              </a:rPr>
              <a:t>56 </a:t>
            </a:r>
            <a:r>
              <a:rPr lang="en" sz="1900" b="0" strike="noStrike" spc="-1">
                <a:solidFill>
                  <a:srgbClr val="00FFFF"/>
                </a:solidFill>
                <a:latin typeface="Roboto"/>
                <a:ea typeface="Roboto"/>
              </a:rPr>
              <a:t>The sting of death is sin, and the power of sin is the law. </a:t>
            </a:r>
            <a:r>
              <a:rPr lang="en" sz="1900" b="1" strike="noStrike" spc="-1">
                <a:solidFill>
                  <a:srgbClr val="00FFFF"/>
                </a:solidFill>
                <a:latin typeface="Roboto"/>
                <a:ea typeface="Roboto"/>
              </a:rPr>
              <a:t>57 </a:t>
            </a:r>
            <a:r>
              <a:rPr lang="en" sz="1900" b="0" strike="noStrike" spc="-1">
                <a:solidFill>
                  <a:srgbClr val="00FFFF"/>
                </a:solidFill>
                <a:latin typeface="Roboto"/>
                <a:ea typeface="Roboto"/>
              </a:rPr>
              <a:t>But thanks be to God! He gives us the victory through our Lord Jesus Christ.</a:t>
            </a:r>
            <a:endParaRPr lang="en-US" sz="1900" b="0" strike="noStrike" spc="-1">
              <a:solidFill>
                <a:srgbClr val="FFFFFF"/>
              </a:solidFill>
              <a:latin typeface="Arial"/>
            </a:endParaRPr>
          </a:p>
          <a:p>
            <a:pPr>
              <a:lnSpc>
                <a:spcPct val="115000"/>
              </a:lnSpc>
              <a:spcBef>
                <a:spcPts val="1199"/>
              </a:spcBef>
              <a:tabLst>
                <a:tab pos="0" algn="l"/>
              </a:tabLst>
            </a:pPr>
            <a:r>
              <a:rPr lang="en" sz="1900" b="1" strike="noStrike" spc="-1">
                <a:solidFill>
                  <a:srgbClr val="00FFFF"/>
                </a:solidFill>
                <a:latin typeface="Roboto"/>
                <a:ea typeface="Roboto"/>
              </a:rPr>
              <a:t>58 </a:t>
            </a:r>
            <a:r>
              <a:rPr lang="en" sz="1900" b="0" strike="noStrike" spc="-1">
                <a:solidFill>
                  <a:srgbClr val="00FFFF"/>
                </a:solidFill>
                <a:latin typeface="Roboto"/>
                <a:ea typeface="Roboto"/>
              </a:rPr>
              <a:t>Therefore, my dear brothers and sisters, stand firm. Let nothing move you. Always give yourselves fully to the work of the Lord, because you know that your labor in the Lord is not in vain.</a:t>
            </a:r>
            <a:endParaRPr lang="en-US" sz="1900" b="0" strike="noStrike" spc="-1">
              <a:solidFill>
                <a:srgbClr val="FFFFFF"/>
              </a:solidFill>
              <a:latin typeface="Arial"/>
            </a:endParaRPr>
          </a:p>
          <a:p>
            <a:pPr>
              <a:lnSpc>
                <a:spcPct val="100000"/>
              </a:lnSpc>
              <a:spcBef>
                <a:spcPts val="1199"/>
              </a:spcBef>
              <a:tabLst>
                <a:tab pos="0" algn="l"/>
              </a:tabLst>
            </a:pPr>
            <a:endParaRPr lang="en-US" sz="2100" b="0" strike="noStrike" spc="-1">
              <a:solidFill>
                <a:srgbClr val="FFFFFF"/>
              </a:solidFill>
              <a:latin typeface="Arial"/>
            </a:endParaRPr>
          </a:p>
          <a:p>
            <a:pPr>
              <a:lnSpc>
                <a:spcPct val="100000"/>
              </a:lnSpc>
              <a:tabLst>
                <a:tab pos="0" algn="l"/>
              </a:tabLst>
            </a:pPr>
            <a:endParaRPr lang="en-US" sz="21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Google Shape;449;p76"/>
          <p:cNvSpPr/>
          <p:nvPr/>
        </p:nvSpPr>
        <p:spPr>
          <a:xfrm>
            <a:off x="353160" y="133200"/>
            <a:ext cx="7975440" cy="4762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300" b="1" strike="noStrike" spc="-1">
                <a:solidFill>
                  <a:srgbClr val="00FFFF"/>
                </a:solidFill>
                <a:latin typeface="Roboto"/>
                <a:ea typeface="Roboto"/>
              </a:rPr>
              <a:t>Revelation 12 </a:t>
            </a:r>
            <a:endParaRPr lang="en-US" sz="2300" b="0" strike="noStrike" spc="-1">
              <a:solidFill>
                <a:srgbClr val="FFFFFF"/>
              </a:solidFill>
              <a:latin typeface="Arial"/>
            </a:endParaRPr>
          </a:p>
          <a:p>
            <a:pPr>
              <a:lnSpc>
                <a:spcPct val="115000"/>
              </a:lnSpc>
              <a:spcBef>
                <a:spcPts val="1199"/>
              </a:spcBef>
              <a:spcAft>
                <a:spcPts val="1199"/>
              </a:spcAft>
              <a:tabLst>
                <a:tab pos="0" algn="l"/>
              </a:tabLst>
            </a:pPr>
            <a:r>
              <a:rPr lang="en" sz="2300" b="0" strike="noStrike" spc="-1">
                <a:solidFill>
                  <a:srgbClr val="00FFFF"/>
                </a:solidFill>
                <a:latin typeface="Roboto"/>
                <a:ea typeface="Roboto"/>
              </a:rPr>
              <a:t>1  A great sign appeared in heaven: a woman clothed with the sun, with the moon under her feet and a crown of twelve stars on her head. </a:t>
            </a:r>
            <a:r>
              <a:rPr lang="en" sz="2300" b="1" strike="noStrike" spc="-1">
                <a:solidFill>
                  <a:srgbClr val="00FFFF"/>
                </a:solidFill>
                <a:latin typeface="Roboto"/>
                <a:ea typeface="Roboto"/>
              </a:rPr>
              <a:t>2 </a:t>
            </a:r>
            <a:r>
              <a:rPr lang="en" sz="2300" b="0" strike="noStrike" spc="-1">
                <a:solidFill>
                  <a:srgbClr val="00FFFF"/>
                </a:solidFill>
                <a:latin typeface="Roboto"/>
                <a:ea typeface="Roboto"/>
              </a:rPr>
              <a:t>She was pregnant and cried out in pain as she was about to give birth. </a:t>
            </a:r>
            <a:r>
              <a:rPr lang="en" sz="2300" b="1" strike="noStrike" spc="-1">
                <a:solidFill>
                  <a:srgbClr val="00FFFF"/>
                </a:solidFill>
                <a:latin typeface="Roboto"/>
                <a:ea typeface="Roboto"/>
              </a:rPr>
              <a:t>3 </a:t>
            </a:r>
            <a:r>
              <a:rPr lang="en" sz="2300" b="0" strike="noStrike" spc="-1">
                <a:solidFill>
                  <a:srgbClr val="00FFFF"/>
                </a:solidFill>
                <a:latin typeface="Roboto"/>
                <a:ea typeface="Roboto"/>
              </a:rPr>
              <a:t>Then another sign appeared in heaven: an enormous red dragon with seven heads and ten horns and seven crowns on its heads. </a:t>
            </a:r>
            <a:r>
              <a:rPr lang="en" sz="2300" b="1" strike="noStrike" spc="-1">
                <a:solidFill>
                  <a:srgbClr val="00FFFF"/>
                </a:solidFill>
                <a:latin typeface="Roboto"/>
                <a:ea typeface="Roboto"/>
              </a:rPr>
              <a:t>4 </a:t>
            </a:r>
            <a:r>
              <a:rPr lang="en" sz="2300" b="0" strike="noStrike" spc="-1">
                <a:solidFill>
                  <a:srgbClr val="00FFFF"/>
                </a:solidFill>
                <a:latin typeface="Roboto"/>
                <a:ea typeface="Roboto"/>
              </a:rPr>
              <a:t>Its tail swept a third of the stars out of the sky and flung them to the earth. The dragon stood in front of the woman who was about to give birth, so that it might devour her child the moment he was born.</a:t>
            </a:r>
            <a:endParaRPr lang="en-US" sz="23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Google Shape;454;p77"/>
          <p:cNvSpPr/>
          <p:nvPr/>
        </p:nvSpPr>
        <p:spPr>
          <a:xfrm>
            <a:off x="700920" y="602280"/>
            <a:ext cx="7523640" cy="37382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spcAft>
                <a:spcPts val="1199"/>
              </a:spcAft>
              <a:tabLst>
                <a:tab pos="0" algn="l"/>
              </a:tabLst>
            </a:pPr>
            <a:r>
              <a:rPr lang="en" sz="2900" b="1" strike="noStrike" spc="-1">
                <a:solidFill>
                  <a:srgbClr val="00FFFF"/>
                </a:solidFill>
                <a:latin typeface="Roboto"/>
                <a:ea typeface="Roboto"/>
              </a:rPr>
              <a:t>5 </a:t>
            </a:r>
            <a:r>
              <a:rPr lang="en" sz="2900" b="0" strike="noStrike" spc="-1">
                <a:solidFill>
                  <a:srgbClr val="00FFFF"/>
                </a:solidFill>
                <a:latin typeface="Roboto"/>
                <a:ea typeface="Roboto"/>
              </a:rPr>
              <a:t>She gave birth to a son, a male child, who “will rule all the nations with an iron scepter.”</a:t>
            </a:r>
            <a:r>
              <a:rPr lang="en" sz="2450" b="0" strike="noStrike" spc="-1">
                <a:solidFill>
                  <a:srgbClr val="00FFFF"/>
                </a:solidFill>
                <a:latin typeface="Roboto"/>
                <a:ea typeface="Roboto"/>
              </a:rPr>
              <a:t>  </a:t>
            </a:r>
            <a:r>
              <a:rPr lang="en" sz="2900" b="0" strike="noStrike" spc="-1">
                <a:solidFill>
                  <a:srgbClr val="00FFFF"/>
                </a:solidFill>
                <a:latin typeface="Roboto"/>
                <a:ea typeface="Roboto"/>
              </a:rPr>
              <a:t>And her child was snatched up to God and to his throne. </a:t>
            </a:r>
            <a:r>
              <a:rPr lang="en" sz="2900" b="1" strike="noStrike" spc="-1">
                <a:solidFill>
                  <a:srgbClr val="00FFFF"/>
                </a:solidFill>
                <a:latin typeface="Roboto"/>
                <a:ea typeface="Roboto"/>
              </a:rPr>
              <a:t>6 </a:t>
            </a:r>
            <a:r>
              <a:rPr lang="en" sz="2900" b="0" strike="noStrike" spc="-1">
                <a:solidFill>
                  <a:srgbClr val="00FFFF"/>
                </a:solidFill>
                <a:latin typeface="Roboto"/>
                <a:ea typeface="Roboto"/>
              </a:rPr>
              <a:t>The woman fled into the wilderness to a place prepared for her by God, where she might be taken care of for 1,260 days.</a:t>
            </a:r>
            <a:endParaRPr lang="en-US" sz="29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Google Shape;459;p78"/>
          <p:cNvSpPr/>
          <p:nvPr/>
        </p:nvSpPr>
        <p:spPr>
          <a:xfrm>
            <a:off x="405360" y="271080"/>
            <a:ext cx="8062560" cy="48200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800" b="1" strike="noStrike" spc="-1">
                <a:solidFill>
                  <a:srgbClr val="00FFFF"/>
                </a:solidFill>
                <a:latin typeface="Roboto"/>
                <a:ea typeface="Roboto"/>
              </a:rPr>
              <a:t>7 </a:t>
            </a:r>
            <a:r>
              <a:rPr lang="en" sz="2800" b="0" strike="noStrike" spc="-1">
                <a:solidFill>
                  <a:srgbClr val="00FFFF"/>
                </a:solidFill>
                <a:latin typeface="Roboto"/>
                <a:ea typeface="Roboto"/>
              </a:rPr>
              <a:t>Then war broke out in heaven. Michael and his angels fought against the dragon, and the dragon and his angels fought back. </a:t>
            </a:r>
            <a:r>
              <a:rPr lang="en" sz="2800" b="1" strike="noStrike" spc="-1">
                <a:solidFill>
                  <a:srgbClr val="00FFFF"/>
                </a:solidFill>
                <a:latin typeface="Roboto"/>
                <a:ea typeface="Roboto"/>
              </a:rPr>
              <a:t>8 </a:t>
            </a:r>
            <a:r>
              <a:rPr lang="en" sz="2800" b="0" strike="noStrike" spc="-1">
                <a:solidFill>
                  <a:srgbClr val="00FFFF"/>
                </a:solidFill>
                <a:latin typeface="Roboto"/>
                <a:ea typeface="Roboto"/>
              </a:rPr>
              <a:t>But he was not strong enough, and they lost their place in heaven. </a:t>
            </a:r>
            <a:r>
              <a:rPr lang="en" sz="2800" b="1" strike="noStrike" spc="-1">
                <a:solidFill>
                  <a:srgbClr val="00FFFF"/>
                </a:solidFill>
                <a:latin typeface="Roboto"/>
                <a:ea typeface="Roboto"/>
              </a:rPr>
              <a:t>9 </a:t>
            </a:r>
            <a:r>
              <a:rPr lang="en" sz="2800" b="0" strike="noStrike" spc="-1">
                <a:solidFill>
                  <a:srgbClr val="00FFFF"/>
                </a:solidFill>
                <a:latin typeface="Roboto"/>
                <a:ea typeface="Roboto"/>
              </a:rPr>
              <a:t>The great dragon was hurled down—that ancient serpent called the devil, or Satan, who leads the whole world astray. He was hurled to the earth, and his angels with him.</a:t>
            </a:r>
            <a:endParaRPr lang="en-US" sz="2800" b="0" strike="noStrike" spc="-1">
              <a:solidFill>
                <a:srgbClr val="FFFFFF"/>
              </a:solidFill>
              <a:latin typeface="Arial"/>
            </a:endParaRPr>
          </a:p>
          <a:p>
            <a:pPr marL="507960">
              <a:lnSpc>
                <a:spcPct val="115000"/>
              </a:lnSpc>
              <a:spcBef>
                <a:spcPts val="1199"/>
              </a:spcBef>
              <a:tabLst>
                <a:tab pos="0" algn="l"/>
              </a:tabLst>
            </a:pPr>
            <a:endParaRPr lang="en-US" sz="1200" b="0" strike="noStrike" spc="-1">
              <a:solidFill>
                <a:srgbClr val="FFFFFF"/>
              </a:solidFill>
              <a:latin typeface="Arial"/>
            </a:endParaRPr>
          </a:p>
          <a:p>
            <a:pPr>
              <a:lnSpc>
                <a:spcPct val="100000"/>
              </a:lnSpc>
              <a:spcBef>
                <a:spcPts val="1100"/>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464;p79"/>
          <p:cNvSpPr/>
          <p:nvPr/>
        </p:nvSpPr>
        <p:spPr>
          <a:xfrm>
            <a:off x="370800" y="254880"/>
            <a:ext cx="8166960" cy="52920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100" b="1" strike="noStrike" spc="-1">
                <a:solidFill>
                  <a:srgbClr val="00FFFF"/>
                </a:solidFill>
                <a:latin typeface="Roboto"/>
                <a:ea typeface="Roboto"/>
              </a:rPr>
              <a:t>10 </a:t>
            </a:r>
            <a:r>
              <a:rPr lang="en" sz="2100" b="0" strike="noStrike" spc="-1">
                <a:solidFill>
                  <a:srgbClr val="00FFFF"/>
                </a:solidFill>
                <a:latin typeface="Roboto"/>
                <a:ea typeface="Roboto"/>
              </a:rPr>
              <a:t>Then I heard a loud voice in heaven say:</a:t>
            </a:r>
            <a:endParaRPr lang="en-US" sz="2100" b="0" strike="noStrike" spc="-1">
              <a:solidFill>
                <a:srgbClr val="FFFFFF"/>
              </a:solidFill>
              <a:latin typeface="Arial"/>
            </a:endParaRPr>
          </a:p>
          <a:p>
            <a:pPr marL="507960">
              <a:lnSpc>
                <a:spcPct val="115000"/>
              </a:lnSpc>
              <a:spcBef>
                <a:spcPts val="1199"/>
              </a:spcBef>
              <a:tabLst>
                <a:tab pos="0" algn="l"/>
              </a:tabLst>
            </a:pPr>
            <a:r>
              <a:rPr lang="en" sz="2100" b="0" strike="noStrike" spc="-1">
                <a:solidFill>
                  <a:srgbClr val="00FFFF"/>
                </a:solidFill>
                <a:latin typeface="Roboto"/>
                <a:ea typeface="Roboto"/>
              </a:rPr>
              <a:t>“Now have come the salvation and the power</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and the kingdom of our God,</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and the authority of his Messiah.</a:t>
            </a:r>
            <a:r>
              <a:rPr sz="2100"/>
              <a:t/>
            </a:r>
            <a:br>
              <a:rPr sz="2100"/>
            </a:br>
            <a:r>
              <a:rPr lang="en" sz="2100" b="0" strike="noStrike" spc="-1">
                <a:solidFill>
                  <a:srgbClr val="00FFFF"/>
                </a:solidFill>
                <a:latin typeface="Roboto"/>
                <a:ea typeface="Roboto"/>
              </a:rPr>
              <a:t>For the accuser of our brothers and sisters,</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who accuses them before our God day and night,</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has been hurled down.</a:t>
            </a:r>
            <a:endParaRPr lang="en-US" sz="2100" b="0" strike="noStrike" spc="-1">
              <a:solidFill>
                <a:srgbClr val="FFFFFF"/>
              </a:solidFill>
              <a:latin typeface="Arial"/>
            </a:endParaRPr>
          </a:p>
          <a:p>
            <a:pPr marL="507960">
              <a:lnSpc>
                <a:spcPct val="115000"/>
              </a:lnSpc>
              <a:spcBef>
                <a:spcPts val="1100"/>
              </a:spcBef>
              <a:spcAft>
                <a:spcPts val="1100"/>
              </a:spcAft>
              <a:tabLst>
                <a:tab pos="0" algn="l"/>
              </a:tabLst>
            </a:pPr>
            <a:r>
              <a:rPr lang="en" sz="2100" b="1" strike="noStrike" spc="-1">
                <a:solidFill>
                  <a:srgbClr val="00FFFF"/>
                </a:solidFill>
                <a:latin typeface="Roboto"/>
                <a:ea typeface="Roboto"/>
              </a:rPr>
              <a:t>11  </a:t>
            </a:r>
            <a:r>
              <a:rPr lang="en" sz="2100" b="0" strike="noStrike" spc="-1">
                <a:solidFill>
                  <a:srgbClr val="00FFFF"/>
                </a:solidFill>
                <a:latin typeface="Roboto"/>
                <a:ea typeface="Roboto"/>
              </a:rPr>
              <a:t>They triumphed over him</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by the blood of the Lamb</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and by the word of their testimony;</a:t>
            </a:r>
            <a:r>
              <a:rPr sz="2100"/>
              <a:t/>
            </a:r>
            <a:br>
              <a:rPr sz="2100"/>
            </a:br>
            <a:r>
              <a:rPr lang="en" sz="2100" b="0" strike="noStrike" spc="-1">
                <a:solidFill>
                  <a:srgbClr val="00FFFF"/>
                </a:solidFill>
                <a:latin typeface="Roboto"/>
                <a:ea typeface="Roboto"/>
              </a:rPr>
              <a:t>they did not love their lives so much</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as to shrink from death.</a:t>
            </a:r>
            <a:r>
              <a:rPr sz="2300"/>
              <a:t/>
            </a:r>
            <a:br>
              <a:rPr sz="2300"/>
            </a:br>
            <a:endParaRPr lang="en-US" sz="21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695520" y="274320"/>
            <a:ext cx="7876440" cy="1022760"/>
          </a:xfrm>
          <a:prstGeom prst="rect">
            <a:avLst/>
          </a:prstGeom>
          <a:noFill/>
          <a:ln w="0">
            <a:noFill/>
          </a:ln>
        </p:spPr>
        <p:txBody>
          <a:bodyPr lIns="68400" tIns="34200" rIns="68400" bIns="34200" anchor="b">
            <a:normAutofit/>
          </a:bodyPr>
          <a:lstStyle/>
          <a:p>
            <a:pPr indent="0">
              <a:lnSpc>
                <a:spcPct val="100000"/>
              </a:lnSpc>
              <a:buNone/>
              <a:tabLst>
                <a:tab pos="0" algn="l"/>
              </a:tabLst>
            </a:pPr>
            <a:r>
              <a:rPr lang="en" sz="5400" b="1" strike="noStrike" spc="-1">
                <a:solidFill>
                  <a:srgbClr val="00FFFF"/>
                </a:solidFill>
                <a:latin typeface="Calibri"/>
                <a:ea typeface="Calibri"/>
              </a:rPr>
              <a:t>The “Unsinkable” Titanic</a:t>
            </a:r>
            <a:endParaRPr lang="en-US" sz="5400" b="0" strike="noStrike" spc="-1">
              <a:solidFill>
                <a:srgbClr val="000000"/>
              </a:solidFill>
              <a:latin typeface="Arial"/>
            </a:endParaRPr>
          </a:p>
        </p:txBody>
      </p:sp>
      <p:pic>
        <p:nvPicPr>
          <p:cNvPr id="49" name="Google Shape;212;p35"/>
          <p:cNvPicPr/>
          <p:nvPr/>
        </p:nvPicPr>
        <p:blipFill>
          <a:blip r:embed="rId2"/>
          <a:stretch/>
        </p:blipFill>
        <p:spPr>
          <a:xfrm>
            <a:off x="291240" y="1719000"/>
            <a:ext cx="7192800" cy="2820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Google Shape;469;p80"/>
          <p:cNvSpPr/>
          <p:nvPr/>
        </p:nvSpPr>
        <p:spPr>
          <a:xfrm>
            <a:off x="196920" y="359280"/>
            <a:ext cx="7992720" cy="45334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507960">
              <a:lnSpc>
                <a:spcPct val="115000"/>
              </a:lnSpc>
              <a:spcBef>
                <a:spcPts val="1100"/>
              </a:spcBef>
              <a:tabLst>
                <a:tab pos="0" algn="l"/>
              </a:tabLst>
            </a:pPr>
            <a:r>
              <a:rPr lang="en" sz="2800" b="1" strike="noStrike" spc="-1">
                <a:solidFill>
                  <a:srgbClr val="00FFFF"/>
                </a:solidFill>
                <a:latin typeface="Roboto"/>
                <a:ea typeface="Roboto"/>
              </a:rPr>
              <a:t>12 </a:t>
            </a:r>
            <a:endParaRPr lang="en-US" sz="2800" b="0" strike="noStrike" spc="-1">
              <a:solidFill>
                <a:srgbClr val="FFFFFF"/>
              </a:solidFill>
              <a:latin typeface="Arial"/>
            </a:endParaRPr>
          </a:p>
          <a:p>
            <a:pPr marL="507960">
              <a:lnSpc>
                <a:spcPct val="115000"/>
              </a:lnSpc>
              <a:spcBef>
                <a:spcPts val="1100"/>
              </a:spcBef>
              <a:tabLst>
                <a:tab pos="0" algn="l"/>
              </a:tabLst>
            </a:pPr>
            <a:r>
              <a:rPr lang="en" sz="2800" b="0" strike="noStrike" spc="-1">
                <a:solidFill>
                  <a:srgbClr val="00FFFF"/>
                </a:solidFill>
                <a:latin typeface="Roboto"/>
                <a:ea typeface="Roboto"/>
              </a:rPr>
              <a:t>Therefore rejoice, you heavens</a:t>
            </a:r>
            <a:r>
              <a:rPr sz="2800"/>
              <a:t/>
            </a:r>
            <a:br>
              <a:rPr sz="2800"/>
            </a:br>
            <a:r>
              <a:rPr lang="en" sz="2100" b="0" strike="noStrike" spc="-1">
                <a:solidFill>
                  <a:srgbClr val="00FFFF"/>
                </a:solidFill>
                <a:latin typeface="Courier New"/>
                <a:ea typeface="Courier New"/>
              </a:rPr>
              <a:t>    </a:t>
            </a:r>
            <a:r>
              <a:rPr lang="en" sz="2800" b="0" strike="noStrike" spc="-1">
                <a:solidFill>
                  <a:srgbClr val="00FFFF"/>
                </a:solidFill>
                <a:latin typeface="Roboto"/>
                <a:ea typeface="Roboto"/>
              </a:rPr>
              <a:t>and you who dwell in them!</a:t>
            </a:r>
            <a:r>
              <a:rPr sz="2800"/>
              <a:t/>
            </a:r>
            <a:br>
              <a:rPr sz="2800"/>
            </a:br>
            <a:r>
              <a:rPr lang="en" sz="2800" b="0" strike="noStrike" spc="-1">
                <a:solidFill>
                  <a:srgbClr val="00FFFF"/>
                </a:solidFill>
                <a:latin typeface="Roboto"/>
                <a:ea typeface="Roboto"/>
              </a:rPr>
              <a:t>But woe to the earth and the sea,</a:t>
            </a:r>
            <a:r>
              <a:rPr sz="2800"/>
              <a:t/>
            </a:r>
            <a:br>
              <a:rPr sz="2800"/>
            </a:br>
            <a:r>
              <a:rPr lang="en" sz="2100" b="0" strike="noStrike" spc="-1">
                <a:solidFill>
                  <a:srgbClr val="00FFFF"/>
                </a:solidFill>
                <a:latin typeface="Courier New"/>
                <a:ea typeface="Courier New"/>
              </a:rPr>
              <a:t>    </a:t>
            </a:r>
            <a:r>
              <a:rPr lang="en" sz="2800" b="0" strike="noStrike" spc="-1">
                <a:solidFill>
                  <a:srgbClr val="00FFFF"/>
                </a:solidFill>
                <a:latin typeface="Roboto"/>
                <a:ea typeface="Roboto"/>
              </a:rPr>
              <a:t>because the devil has gone down to you!</a:t>
            </a:r>
            <a:r>
              <a:rPr sz="2800"/>
              <a:t/>
            </a:r>
            <a:br>
              <a:rPr sz="2800"/>
            </a:br>
            <a:r>
              <a:rPr lang="en" sz="2800" b="0" strike="noStrike" spc="-1">
                <a:solidFill>
                  <a:srgbClr val="00FFFF"/>
                </a:solidFill>
                <a:latin typeface="Roboto"/>
                <a:ea typeface="Roboto"/>
              </a:rPr>
              <a:t>He is filled with fury,</a:t>
            </a:r>
            <a:r>
              <a:rPr sz="2800"/>
              <a:t/>
            </a:r>
            <a:br>
              <a:rPr sz="2800"/>
            </a:br>
            <a:r>
              <a:rPr lang="en" sz="2100" b="0" strike="noStrike" spc="-1">
                <a:solidFill>
                  <a:srgbClr val="00FFFF"/>
                </a:solidFill>
                <a:latin typeface="Courier New"/>
                <a:ea typeface="Courier New"/>
              </a:rPr>
              <a:t>    </a:t>
            </a:r>
            <a:r>
              <a:rPr lang="en" sz="2800" b="0" strike="noStrike" spc="-1">
                <a:solidFill>
                  <a:srgbClr val="00FFFF"/>
                </a:solidFill>
                <a:latin typeface="Roboto"/>
                <a:ea typeface="Roboto"/>
              </a:rPr>
              <a:t>because he knows that his time is short.”</a:t>
            </a:r>
            <a:endParaRPr lang="en-US" sz="2800" b="0" strike="noStrike" spc="-1">
              <a:solidFill>
                <a:srgbClr val="FFFFFF"/>
              </a:solidFill>
              <a:latin typeface="Arial"/>
            </a:endParaRPr>
          </a:p>
          <a:p>
            <a:pPr>
              <a:lnSpc>
                <a:spcPct val="100000"/>
              </a:lnSpc>
              <a:spcBef>
                <a:spcPts val="1100"/>
              </a:spcBef>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474;p81"/>
          <p:cNvSpPr/>
          <p:nvPr/>
        </p:nvSpPr>
        <p:spPr>
          <a:xfrm>
            <a:off x="271080" y="729720"/>
            <a:ext cx="8601120" cy="4119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tabLst>
                <a:tab pos="0" algn="l"/>
              </a:tabLst>
            </a:pPr>
            <a:r>
              <a:rPr lang="en" sz="2700" b="1" strike="noStrike" spc="-1">
                <a:solidFill>
                  <a:srgbClr val="00FFFF"/>
                </a:solidFill>
                <a:latin typeface="Roboto"/>
                <a:ea typeface="Roboto"/>
              </a:rPr>
              <a:t>13 </a:t>
            </a:r>
            <a:r>
              <a:rPr lang="en" sz="2700" b="0" strike="noStrike" spc="-1">
                <a:solidFill>
                  <a:srgbClr val="00FFFF"/>
                </a:solidFill>
                <a:latin typeface="Roboto"/>
                <a:ea typeface="Roboto"/>
              </a:rPr>
              <a:t>When the dragon saw that he had been hurled to the earth, he pursued the woman who had given birth to the male child. </a:t>
            </a:r>
            <a:endParaRPr lang="en-US" sz="2700" b="0" strike="noStrike" spc="-1">
              <a:solidFill>
                <a:srgbClr val="FFFFFF"/>
              </a:solidFill>
              <a:latin typeface="Arial"/>
            </a:endParaRPr>
          </a:p>
          <a:p>
            <a:pPr>
              <a:lnSpc>
                <a:spcPct val="115000"/>
              </a:lnSpc>
              <a:spcBef>
                <a:spcPts val="1199"/>
              </a:spcBef>
              <a:spcAft>
                <a:spcPts val="1199"/>
              </a:spcAft>
              <a:tabLst>
                <a:tab pos="0" algn="l"/>
              </a:tabLst>
            </a:pPr>
            <a:r>
              <a:rPr lang="en" sz="2700" b="1" strike="noStrike" spc="-1">
                <a:solidFill>
                  <a:srgbClr val="00FFFF"/>
                </a:solidFill>
                <a:latin typeface="Roboto"/>
                <a:ea typeface="Roboto"/>
              </a:rPr>
              <a:t>14 </a:t>
            </a:r>
            <a:r>
              <a:rPr lang="en" sz="2700" b="0" strike="noStrike" spc="-1">
                <a:solidFill>
                  <a:srgbClr val="00FFFF"/>
                </a:solidFill>
                <a:latin typeface="Roboto"/>
                <a:ea typeface="Roboto"/>
              </a:rPr>
              <a:t>The woman was given the two wings of a great eagle, so that she might fly to the place prepared for her in the wilderness, where she would be taken care of for a time, times and half a time, out of the serpent’s reach. </a:t>
            </a:r>
            <a:endParaRPr lang="en-US" sz="27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oogle Shape;479;p82"/>
          <p:cNvSpPr/>
          <p:nvPr/>
        </p:nvSpPr>
        <p:spPr>
          <a:xfrm>
            <a:off x="92520" y="0"/>
            <a:ext cx="8721000" cy="3565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700" b="0" strike="noStrike" spc="-1">
                <a:solidFill>
                  <a:srgbClr val="00FFFF"/>
                </a:solidFill>
                <a:latin typeface="Calibri"/>
                <a:ea typeface="Calibri"/>
              </a:rPr>
              <a:t>What happens at the sounding of the Last Trumpet?</a:t>
            </a:r>
            <a:endParaRPr lang="en-US" sz="3700" b="0" strike="noStrike" spc="-1">
              <a:solidFill>
                <a:srgbClr val="FFFFFF"/>
              </a:solidFill>
              <a:latin typeface="Arial"/>
            </a:endParaRPr>
          </a:p>
          <a:p>
            <a:pPr>
              <a:lnSpc>
                <a:spcPct val="100000"/>
              </a:lnSpc>
              <a:tabLst>
                <a:tab pos="0" algn="l"/>
              </a:tabLst>
            </a:pPr>
            <a:r>
              <a:rPr lang="en" sz="3700" b="0" strike="noStrike" spc="-1">
                <a:solidFill>
                  <a:srgbClr val="00FFFF"/>
                </a:solidFill>
                <a:latin typeface="Calibri"/>
                <a:ea typeface="Calibri"/>
              </a:rPr>
              <a:t>Resurrection, Rapture of the Church,, Second Coming of Christ, The destruction of the Antichrist and his reign, and Death itself will be swallowed up in victory! </a:t>
            </a:r>
            <a:endParaRPr lang="en-US" sz="37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484;p83"/>
          <p:cNvSpPr/>
          <p:nvPr/>
        </p:nvSpPr>
        <p:spPr>
          <a:xfrm>
            <a:off x="249120" y="254880"/>
            <a:ext cx="8236080" cy="5351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500"/>
              </a:spcBef>
              <a:tabLst>
                <a:tab pos="0" algn="l"/>
              </a:tabLst>
            </a:pPr>
            <a:r>
              <a:rPr lang="en" sz="2000" b="1" strike="noStrike" spc="-1">
                <a:solidFill>
                  <a:srgbClr val="00FFFF"/>
                </a:solidFill>
                <a:latin typeface="Roboto"/>
                <a:ea typeface="Roboto"/>
              </a:rPr>
              <a:t>The Seventh Trumpet</a:t>
            </a:r>
            <a:endParaRPr lang="en-US" sz="2000" b="0" strike="noStrike" spc="-1">
              <a:solidFill>
                <a:srgbClr val="FFFFFF"/>
              </a:solidFill>
              <a:latin typeface="Arial"/>
            </a:endParaRPr>
          </a:p>
          <a:p>
            <a:pPr>
              <a:lnSpc>
                <a:spcPct val="115000"/>
              </a:lnSpc>
              <a:spcBef>
                <a:spcPts val="1199"/>
              </a:spcBef>
              <a:tabLst>
                <a:tab pos="0" algn="l"/>
              </a:tabLst>
            </a:pPr>
            <a:r>
              <a:rPr lang="en" sz="1900" b="1" strike="noStrike" spc="-1">
                <a:solidFill>
                  <a:srgbClr val="00FFFF"/>
                </a:solidFill>
                <a:latin typeface="Roboto"/>
                <a:ea typeface="Roboto"/>
              </a:rPr>
              <a:t>15 </a:t>
            </a:r>
            <a:r>
              <a:rPr lang="en" sz="1900" b="0" strike="noStrike" spc="-1">
                <a:solidFill>
                  <a:srgbClr val="00FFFF"/>
                </a:solidFill>
                <a:latin typeface="Roboto"/>
                <a:ea typeface="Roboto"/>
              </a:rPr>
              <a:t>The seventh angel sounded his trumpet, and there were loud voices in heaven, which said:</a:t>
            </a:r>
            <a:endParaRPr lang="en-US" sz="1900" b="0" strike="noStrike" spc="-1">
              <a:solidFill>
                <a:srgbClr val="FFFFFF"/>
              </a:solidFill>
              <a:latin typeface="Arial"/>
            </a:endParaRPr>
          </a:p>
          <a:p>
            <a:pPr marL="507960">
              <a:lnSpc>
                <a:spcPct val="115000"/>
              </a:lnSpc>
              <a:spcBef>
                <a:spcPts val="1199"/>
              </a:spcBef>
              <a:tabLst>
                <a:tab pos="0" algn="l"/>
              </a:tabLst>
            </a:pPr>
            <a:r>
              <a:rPr lang="en" sz="1900" b="0" strike="noStrike" spc="-1">
                <a:solidFill>
                  <a:srgbClr val="00FFFF"/>
                </a:solidFill>
                <a:latin typeface="Roboto"/>
                <a:ea typeface="Roboto"/>
              </a:rPr>
              <a:t>“The kingdom of the world has become</a:t>
            </a:r>
            <a:r>
              <a:rPr sz="1900"/>
              <a:t/>
            </a:r>
            <a:br>
              <a:rPr sz="1900"/>
            </a:br>
            <a:r>
              <a:rPr lang="en" sz="1200" b="0" strike="noStrike" spc="-1">
                <a:solidFill>
                  <a:srgbClr val="00FFFF"/>
                </a:solidFill>
                <a:latin typeface="Courier New"/>
                <a:ea typeface="Courier New"/>
              </a:rPr>
              <a:t>    </a:t>
            </a:r>
            <a:r>
              <a:rPr lang="en" sz="1900" b="0" strike="noStrike" spc="-1">
                <a:solidFill>
                  <a:srgbClr val="00FFFF"/>
                </a:solidFill>
                <a:latin typeface="Roboto"/>
                <a:ea typeface="Roboto"/>
              </a:rPr>
              <a:t>the kingdom of our Lord and of his Messiah,</a:t>
            </a:r>
            <a:r>
              <a:rPr sz="1900"/>
              <a:t/>
            </a:r>
            <a:br>
              <a:rPr sz="1900"/>
            </a:br>
            <a:r>
              <a:rPr lang="en" sz="1200" b="0" strike="noStrike" spc="-1">
                <a:solidFill>
                  <a:srgbClr val="00FFFF"/>
                </a:solidFill>
                <a:latin typeface="Courier New"/>
                <a:ea typeface="Courier New"/>
              </a:rPr>
              <a:t>    </a:t>
            </a:r>
            <a:r>
              <a:rPr lang="en" sz="1900" b="0" strike="noStrike" spc="-1">
                <a:solidFill>
                  <a:srgbClr val="00FFFF"/>
                </a:solidFill>
                <a:latin typeface="Roboto"/>
                <a:ea typeface="Roboto"/>
              </a:rPr>
              <a:t>and he will reign for ever and ever.”</a:t>
            </a:r>
            <a:endParaRPr lang="en-US" sz="1900" b="0" strike="noStrike" spc="-1">
              <a:solidFill>
                <a:srgbClr val="FFFFFF"/>
              </a:solidFill>
              <a:latin typeface="Arial"/>
            </a:endParaRPr>
          </a:p>
          <a:p>
            <a:pPr>
              <a:lnSpc>
                <a:spcPct val="115000"/>
              </a:lnSpc>
              <a:spcBef>
                <a:spcPts val="1100"/>
              </a:spcBef>
              <a:tabLst>
                <a:tab pos="0" algn="l"/>
              </a:tabLst>
            </a:pPr>
            <a:r>
              <a:rPr lang="en" sz="1900" b="1" strike="noStrike" spc="-1">
                <a:solidFill>
                  <a:srgbClr val="00FFFF"/>
                </a:solidFill>
                <a:latin typeface="Roboto"/>
                <a:ea typeface="Roboto"/>
              </a:rPr>
              <a:t>16 </a:t>
            </a:r>
            <a:r>
              <a:rPr lang="en" sz="1900" b="0" strike="noStrike" spc="-1">
                <a:solidFill>
                  <a:srgbClr val="00FFFF"/>
                </a:solidFill>
                <a:latin typeface="Roboto"/>
                <a:ea typeface="Roboto"/>
              </a:rPr>
              <a:t>And the twenty-four elders, who were seated on their thrones before God, fell on their faces and worshiped God, </a:t>
            </a:r>
            <a:r>
              <a:rPr lang="en" sz="1900" b="1" strike="noStrike" spc="-1">
                <a:solidFill>
                  <a:srgbClr val="00FFFF"/>
                </a:solidFill>
                <a:latin typeface="Roboto"/>
                <a:ea typeface="Roboto"/>
              </a:rPr>
              <a:t>17 </a:t>
            </a:r>
            <a:r>
              <a:rPr lang="en" sz="1900" b="0" strike="noStrike" spc="-1">
                <a:solidFill>
                  <a:srgbClr val="00FFFF"/>
                </a:solidFill>
                <a:latin typeface="Roboto"/>
                <a:ea typeface="Roboto"/>
              </a:rPr>
              <a:t>saying:</a:t>
            </a:r>
            <a:endParaRPr lang="en-US" sz="1900" b="0" strike="noStrike" spc="-1">
              <a:solidFill>
                <a:srgbClr val="FFFFFF"/>
              </a:solidFill>
              <a:latin typeface="Arial"/>
            </a:endParaRPr>
          </a:p>
          <a:p>
            <a:pPr marL="507960">
              <a:lnSpc>
                <a:spcPct val="115000"/>
              </a:lnSpc>
              <a:spcBef>
                <a:spcPts val="1199"/>
              </a:spcBef>
              <a:tabLst>
                <a:tab pos="0" algn="l"/>
              </a:tabLst>
            </a:pPr>
            <a:r>
              <a:rPr lang="en" sz="1900" b="0" strike="noStrike" spc="-1">
                <a:solidFill>
                  <a:srgbClr val="00FFFF"/>
                </a:solidFill>
                <a:latin typeface="Roboto"/>
                <a:ea typeface="Roboto"/>
              </a:rPr>
              <a:t>“We give thanks to you, Lord God Almighty,</a:t>
            </a:r>
            <a:r>
              <a:rPr sz="1900"/>
              <a:t/>
            </a:r>
            <a:br>
              <a:rPr sz="1900"/>
            </a:br>
            <a:r>
              <a:rPr lang="en" sz="1200" b="0" strike="noStrike" spc="-1">
                <a:solidFill>
                  <a:srgbClr val="00FFFF"/>
                </a:solidFill>
                <a:latin typeface="Courier New"/>
                <a:ea typeface="Courier New"/>
              </a:rPr>
              <a:t>    </a:t>
            </a:r>
            <a:r>
              <a:rPr lang="en" sz="1900" b="0" strike="noStrike" spc="-1">
                <a:solidFill>
                  <a:srgbClr val="00FFFF"/>
                </a:solidFill>
                <a:latin typeface="Roboto"/>
                <a:ea typeface="Roboto"/>
              </a:rPr>
              <a:t>the One who is and who was,</a:t>
            </a:r>
            <a:r>
              <a:rPr sz="1900"/>
              <a:t/>
            </a:r>
            <a:br>
              <a:rPr sz="1900"/>
            </a:br>
            <a:r>
              <a:rPr lang="en" sz="1900" b="0" strike="noStrike" spc="-1">
                <a:solidFill>
                  <a:srgbClr val="00FFFF"/>
                </a:solidFill>
                <a:latin typeface="Roboto"/>
                <a:ea typeface="Roboto"/>
              </a:rPr>
              <a:t>because you have taken your great power</a:t>
            </a:r>
            <a:r>
              <a:rPr sz="1900"/>
              <a:t/>
            </a:r>
            <a:br>
              <a:rPr sz="1900"/>
            </a:br>
            <a:r>
              <a:rPr lang="en" sz="1200" b="0" strike="noStrike" spc="-1">
                <a:solidFill>
                  <a:srgbClr val="00FFFF"/>
                </a:solidFill>
                <a:latin typeface="Courier New"/>
                <a:ea typeface="Courier New"/>
              </a:rPr>
              <a:t>    </a:t>
            </a:r>
            <a:r>
              <a:rPr lang="en" sz="1900" b="0" strike="noStrike" spc="-1">
                <a:solidFill>
                  <a:srgbClr val="00FFFF"/>
                </a:solidFill>
                <a:latin typeface="Roboto"/>
                <a:ea typeface="Roboto"/>
              </a:rPr>
              <a:t>and have begun to reign.</a:t>
            </a:r>
            <a:r>
              <a:rPr sz="1200"/>
              <a:t/>
            </a:r>
            <a:br>
              <a:rPr sz="1200"/>
            </a:br>
            <a:endParaRPr lang="en-US" sz="1900" b="0" strike="noStrike" spc="-1">
              <a:solidFill>
                <a:srgbClr val="FFFFFF"/>
              </a:solidFill>
              <a:latin typeface="Arial"/>
            </a:endParaRPr>
          </a:p>
          <a:p>
            <a:pPr>
              <a:lnSpc>
                <a:spcPct val="100000"/>
              </a:lnSpc>
              <a:spcBef>
                <a:spcPts val="1100"/>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489;p84"/>
          <p:cNvSpPr/>
          <p:nvPr/>
        </p:nvSpPr>
        <p:spPr>
          <a:xfrm>
            <a:off x="666000" y="0"/>
            <a:ext cx="7506360" cy="5455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507960">
              <a:lnSpc>
                <a:spcPct val="115000"/>
              </a:lnSpc>
              <a:spcBef>
                <a:spcPts val="1100"/>
              </a:spcBef>
              <a:tabLst>
                <a:tab pos="0" algn="l"/>
              </a:tabLst>
            </a:pPr>
            <a:r>
              <a:rPr lang="en" sz="2100" b="1" strike="noStrike" spc="-1">
                <a:solidFill>
                  <a:srgbClr val="00FFFF"/>
                </a:solidFill>
                <a:latin typeface="Roboto"/>
                <a:ea typeface="Roboto"/>
              </a:rPr>
              <a:t>18 </a:t>
            </a:r>
            <a:endParaRPr lang="en-US" sz="2100" b="0" strike="noStrike" spc="-1">
              <a:solidFill>
                <a:srgbClr val="FFFFFF"/>
              </a:solidFill>
              <a:latin typeface="Arial"/>
            </a:endParaRPr>
          </a:p>
          <a:p>
            <a:pPr marL="507960">
              <a:lnSpc>
                <a:spcPct val="115000"/>
              </a:lnSpc>
              <a:spcBef>
                <a:spcPts val="1100"/>
              </a:spcBef>
              <a:tabLst>
                <a:tab pos="0" algn="l"/>
              </a:tabLst>
            </a:pPr>
            <a:r>
              <a:rPr lang="en" sz="2100" b="0" strike="noStrike" spc="-1">
                <a:solidFill>
                  <a:srgbClr val="00FFFF"/>
                </a:solidFill>
                <a:latin typeface="Roboto"/>
                <a:ea typeface="Roboto"/>
              </a:rPr>
              <a:t>The nations were angry,</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and your wrath has come.</a:t>
            </a:r>
            <a:r>
              <a:rPr sz="2100"/>
              <a:t/>
            </a:r>
            <a:br>
              <a:rPr sz="2100"/>
            </a:br>
            <a:r>
              <a:rPr lang="en" sz="2100" b="0" strike="noStrike" spc="-1">
                <a:solidFill>
                  <a:srgbClr val="00FFFF"/>
                </a:solidFill>
                <a:latin typeface="Roboto"/>
                <a:ea typeface="Roboto"/>
              </a:rPr>
              <a:t>The time has come for judging the dead,</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and for rewarding your servants the prophets</a:t>
            </a:r>
            <a:r>
              <a:rPr sz="2100"/>
              <a:t/>
            </a:r>
            <a:br>
              <a:rPr sz="2100"/>
            </a:br>
            <a:r>
              <a:rPr lang="en" sz="2100" b="0" strike="noStrike" spc="-1">
                <a:solidFill>
                  <a:srgbClr val="00FFFF"/>
                </a:solidFill>
                <a:latin typeface="Roboto"/>
                <a:ea typeface="Roboto"/>
              </a:rPr>
              <a:t>and your people who revere your name,</a:t>
            </a:r>
            <a:r>
              <a:rPr sz="2100"/>
              <a:t/>
            </a:r>
            <a:br>
              <a:rPr sz="2100"/>
            </a:br>
            <a:r>
              <a:rPr lang="en" sz="1400" b="0" strike="noStrike" spc="-1">
                <a:solidFill>
                  <a:srgbClr val="00FFFF"/>
                </a:solidFill>
                <a:latin typeface="Courier New"/>
                <a:ea typeface="Courier New"/>
              </a:rPr>
              <a:t>    </a:t>
            </a:r>
            <a:r>
              <a:rPr lang="en" sz="2100" b="0" strike="noStrike" spc="-1">
                <a:solidFill>
                  <a:srgbClr val="00FFFF"/>
                </a:solidFill>
                <a:latin typeface="Roboto"/>
                <a:ea typeface="Roboto"/>
              </a:rPr>
              <a:t>both great and small—</a:t>
            </a:r>
            <a:r>
              <a:rPr sz="2100"/>
              <a:t/>
            </a:r>
            <a:br>
              <a:rPr sz="2100"/>
            </a:br>
            <a:r>
              <a:rPr lang="en" sz="2100" b="0" strike="noStrike" spc="-1">
                <a:solidFill>
                  <a:srgbClr val="00FFFF"/>
                </a:solidFill>
                <a:latin typeface="Roboto"/>
                <a:ea typeface="Roboto"/>
              </a:rPr>
              <a:t>and for destroying those who destroy the earth.”</a:t>
            </a:r>
            <a:endParaRPr lang="en-US" sz="2100" b="0" strike="noStrike" spc="-1">
              <a:solidFill>
                <a:srgbClr val="FFFFFF"/>
              </a:solidFill>
              <a:latin typeface="Arial"/>
            </a:endParaRPr>
          </a:p>
          <a:p>
            <a:pPr>
              <a:lnSpc>
                <a:spcPct val="115000"/>
              </a:lnSpc>
              <a:spcBef>
                <a:spcPts val="1100"/>
              </a:spcBef>
              <a:tabLst>
                <a:tab pos="0" algn="l"/>
              </a:tabLst>
            </a:pPr>
            <a:r>
              <a:rPr lang="en" sz="2100" b="1" strike="noStrike" spc="-1">
                <a:solidFill>
                  <a:srgbClr val="00FFFF"/>
                </a:solidFill>
                <a:latin typeface="Roboto"/>
                <a:ea typeface="Roboto"/>
              </a:rPr>
              <a:t>19 </a:t>
            </a:r>
            <a:r>
              <a:rPr lang="en" sz="2100" b="0" strike="noStrike" spc="-1">
                <a:solidFill>
                  <a:srgbClr val="00FFFF"/>
                </a:solidFill>
                <a:latin typeface="Roboto"/>
                <a:ea typeface="Roboto"/>
              </a:rPr>
              <a:t>Then God’s temple in heaven was opened, and within his temple was seen the ark of his covenant. And there came flashes of lightning, rumblings, peals of thunder, an earthquake and a severe hailstorm.</a:t>
            </a:r>
            <a:endParaRPr lang="en-US" sz="21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494;p85"/>
          <p:cNvSpPr/>
          <p:nvPr/>
        </p:nvSpPr>
        <p:spPr>
          <a:xfrm>
            <a:off x="249120" y="0"/>
            <a:ext cx="7367400" cy="5230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tabLst>
                <a:tab pos="0" algn="l"/>
              </a:tabLst>
            </a:pPr>
            <a:r>
              <a:rPr lang="en" sz="2500" b="1" strike="noStrike" spc="-1">
                <a:solidFill>
                  <a:srgbClr val="00FFFF"/>
                </a:solidFill>
                <a:latin typeface="Roboto"/>
                <a:ea typeface="Roboto"/>
              </a:rPr>
              <a:t>15 </a:t>
            </a:r>
            <a:r>
              <a:rPr lang="en" sz="2500" b="0" strike="noStrike" spc="-1">
                <a:solidFill>
                  <a:srgbClr val="00FFFF"/>
                </a:solidFill>
                <a:latin typeface="Roboto"/>
                <a:ea typeface="Roboto"/>
              </a:rPr>
              <a:t>Then from his mouth the serpent spewed water like a river, to overtake the woman and sweep her away with the torrent. </a:t>
            </a:r>
            <a:endParaRPr lang="en-US" sz="2500" b="0" strike="noStrike" spc="-1">
              <a:solidFill>
                <a:srgbClr val="FFFFFF"/>
              </a:solidFill>
              <a:latin typeface="Arial"/>
            </a:endParaRPr>
          </a:p>
          <a:p>
            <a:pPr>
              <a:lnSpc>
                <a:spcPct val="115000"/>
              </a:lnSpc>
              <a:spcBef>
                <a:spcPts val="1199"/>
              </a:spcBef>
              <a:tabLst>
                <a:tab pos="0" algn="l"/>
              </a:tabLst>
            </a:pPr>
            <a:r>
              <a:rPr lang="en" sz="2500" b="1" strike="noStrike" spc="-1">
                <a:solidFill>
                  <a:srgbClr val="00FFFF"/>
                </a:solidFill>
                <a:latin typeface="Roboto"/>
                <a:ea typeface="Roboto"/>
              </a:rPr>
              <a:t>16 </a:t>
            </a:r>
            <a:r>
              <a:rPr lang="en" sz="2500" b="0" strike="noStrike" spc="-1">
                <a:solidFill>
                  <a:srgbClr val="00FFFF"/>
                </a:solidFill>
                <a:latin typeface="Roboto"/>
                <a:ea typeface="Roboto"/>
              </a:rPr>
              <a:t>But the earth helped the woman by opening its mouth and swallowing the river that the dragon had spewed out of his mouth. </a:t>
            </a:r>
            <a:endParaRPr lang="en-US" sz="2500" b="0" strike="noStrike" spc="-1">
              <a:solidFill>
                <a:srgbClr val="FFFFFF"/>
              </a:solidFill>
              <a:latin typeface="Arial"/>
            </a:endParaRPr>
          </a:p>
          <a:p>
            <a:pPr>
              <a:lnSpc>
                <a:spcPct val="115000"/>
              </a:lnSpc>
              <a:spcBef>
                <a:spcPts val="1199"/>
              </a:spcBef>
              <a:tabLst>
                <a:tab pos="0" algn="l"/>
              </a:tabLst>
            </a:pPr>
            <a:r>
              <a:rPr lang="en" sz="2500" b="1" strike="noStrike" spc="-1">
                <a:solidFill>
                  <a:srgbClr val="00FFFF"/>
                </a:solidFill>
                <a:latin typeface="Roboto"/>
                <a:ea typeface="Roboto"/>
              </a:rPr>
              <a:t>17 </a:t>
            </a:r>
            <a:r>
              <a:rPr lang="en" sz="2500" b="0" strike="noStrike" spc="-1">
                <a:solidFill>
                  <a:srgbClr val="00FFFF"/>
                </a:solidFill>
                <a:latin typeface="Roboto"/>
                <a:ea typeface="Roboto"/>
              </a:rPr>
              <a:t>Then the dragon was enraged at the woman and went off to wage war against the rest of her offspring—those who keep God’s commands and hold fast their testimony about Jesus.</a:t>
            </a:r>
            <a:endParaRPr lang="en-US" sz="25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oogle Shape;499;p86"/>
          <p:cNvSpPr/>
          <p:nvPr/>
        </p:nvSpPr>
        <p:spPr>
          <a:xfrm>
            <a:off x="237960" y="388440"/>
            <a:ext cx="84070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133" name="Google Shape;500;p86"/>
          <p:cNvSpPr/>
          <p:nvPr/>
        </p:nvSpPr>
        <p:spPr>
          <a:xfrm>
            <a:off x="383760" y="388440"/>
            <a:ext cx="8115480" cy="475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000" b="1" strike="noStrike" spc="-1">
                <a:solidFill>
                  <a:srgbClr val="00FFFF"/>
                </a:solidFill>
                <a:latin typeface="Roboto"/>
                <a:ea typeface="Roboto"/>
              </a:rPr>
              <a:t>Matthew 24:</a:t>
            </a:r>
            <a:endParaRPr lang="en-US" sz="3000" b="0" strike="noStrike" spc="-1">
              <a:solidFill>
                <a:srgbClr val="FFFFFF"/>
              </a:solidFill>
              <a:latin typeface="Arial"/>
            </a:endParaRPr>
          </a:p>
          <a:p>
            <a:pPr>
              <a:lnSpc>
                <a:spcPct val="100000"/>
              </a:lnSpc>
              <a:tabLst>
                <a:tab pos="0" algn="l"/>
              </a:tabLst>
            </a:pPr>
            <a:r>
              <a:rPr lang="en" sz="3000" b="1" strike="noStrike" spc="-1">
                <a:solidFill>
                  <a:srgbClr val="00FFFF"/>
                </a:solidFill>
                <a:latin typeface="Roboto"/>
                <a:ea typeface="Roboto"/>
              </a:rPr>
              <a:t>32 </a:t>
            </a:r>
            <a:r>
              <a:rPr lang="en" sz="3000" b="0" strike="noStrike" spc="-1">
                <a:solidFill>
                  <a:srgbClr val="00FFFF"/>
                </a:solidFill>
                <a:latin typeface="Roboto"/>
                <a:ea typeface="Roboto"/>
              </a:rPr>
              <a:t>“Now learn this lesson from the fig tree: As soon as its twigs get tender and its leaves come out, you know that summer is near. </a:t>
            </a:r>
            <a:r>
              <a:rPr lang="en" sz="3000" b="1" strike="noStrike" spc="-1">
                <a:solidFill>
                  <a:srgbClr val="00FFFF"/>
                </a:solidFill>
                <a:latin typeface="Roboto"/>
                <a:ea typeface="Roboto"/>
              </a:rPr>
              <a:t>33 </a:t>
            </a:r>
            <a:r>
              <a:rPr lang="en" sz="3000" b="0" strike="noStrike" spc="-1">
                <a:solidFill>
                  <a:srgbClr val="00FFFF"/>
                </a:solidFill>
                <a:latin typeface="Roboto"/>
                <a:ea typeface="Roboto"/>
              </a:rPr>
              <a:t>Even so, when you see all these things, you know that it is near, right at the door. </a:t>
            </a:r>
            <a:r>
              <a:rPr lang="en" sz="3000" b="1" strike="noStrike" spc="-1">
                <a:solidFill>
                  <a:srgbClr val="00FFFF"/>
                </a:solidFill>
                <a:latin typeface="Roboto"/>
                <a:ea typeface="Roboto"/>
              </a:rPr>
              <a:t>34 </a:t>
            </a:r>
            <a:r>
              <a:rPr lang="en" sz="3000" b="0" strike="noStrike" spc="-1">
                <a:solidFill>
                  <a:srgbClr val="00FFFF"/>
                </a:solidFill>
                <a:latin typeface="Roboto"/>
                <a:ea typeface="Roboto"/>
              </a:rPr>
              <a:t>Truly I tell you, this generation will certainly not pass away until all these things have happened. </a:t>
            </a:r>
            <a:r>
              <a:rPr lang="en" sz="3000" b="1" strike="noStrike" spc="-1">
                <a:solidFill>
                  <a:srgbClr val="00FFFF"/>
                </a:solidFill>
                <a:latin typeface="Roboto"/>
                <a:ea typeface="Roboto"/>
              </a:rPr>
              <a:t>35 </a:t>
            </a:r>
            <a:r>
              <a:rPr lang="en" sz="3000" b="0" strike="noStrike" spc="-1">
                <a:solidFill>
                  <a:srgbClr val="00FFFF"/>
                </a:solidFill>
                <a:latin typeface="Roboto"/>
                <a:ea typeface="Roboto"/>
              </a:rPr>
              <a:t>Heaven and earth will pass away, but my words will never pass away</a:t>
            </a:r>
            <a:r>
              <a:rPr lang="en" sz="2500" b="0" strike="noStrike" spc="-1">
                <a:solidFill>
                  <a:srgbClr val="00FFFF"/>
                </a:solidFill>
                <a:latin typeface="Roboto"/>
                <a:ea typeface="Roboto"/>
              </a:rPr>
              <a:t>.</a:t>
            </a:r>
            <a:endParaRPr lang="en-US" sz="25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oogle Shape;505;p87"/>
          <p:cNvSpPr/>
          <p:nvPr/>
        </p:nvSpPr>
        <p:spPr>
          <a:xfrm>
            <a:off x="178920" y="300960"/>
            <a:ext cx="8785800" cy="3175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300" b="1" strike="noStrike" spc="-1">
                <a:solidFill>
                  <a:srgbClr val="00FFFF"/>
                </a:solidFill>
                <a:latin typeface="Roboto"/>
                <a:ea typeface="Roboto"/>
              </a:rPr>
              <a:t>36 </a:t>
            </a:r>
            <a:r>
              <a:rPr lang="en" sz="2300" b="0" strike="noStrike" spc="-1">
                <a:solidFill>
                  <a:srgbClr val="00FFFF"/>
                </a:solidFill>
                <a:latin typeface="Roboto"/>
                <a:ea typeface="Roboto"/>
              </a:rPr>
              <a:t>“But about that day or hour no one knows, not even the angels in heaven, nor the Son,</a:t>
            </a:r>
            <a:r>
              <a:rPr lang="en" sz="1850" b="0" strike="noStrike" spc="-1">
                <a:solidFill>
                  <a:srgbClr val="00FFFF"/>
                </a:solidFill>
                <a:latin typeface="Roboto"/>
                <a:ea typeface="Roboto"/>
              </a:rPr>
              <a:t>[</a:t>
            </a:r>
            <a:r>
              <a:rPr lang="en" sz="1850" b="0" u="sng" strike="noStrike" spc="-1">
                <a:solidFill>
                  <a:srgbClr val="00FFFF"/>
                </a:solidFill>
                <a:uFillTx/>
                <a:latin typeface="Roboto"/>
                <a:ea typeface="Roboto"/>
                <a:hlinkClick r:id="rId2"/>
              </a:rPr>
              <a:t>f</a:t>
            </a:r>
            <a:r>
              <a:rPr lang="en" sz="1850" b="0" strike="noStrike" spc="-1">
                <a:solidFill>
                  <a:srgbClr val="00FFFF"/>
                </a:solidFill>
                <a:latin typeface="Roboto"/>
                <a:ea typeface="Roboto"/>
              </a:rPr>
              <a:t>]</a:t>
            </a:r>
            <a:r>
              <a:rPr lang="en" sz="2300" b="0" strike="noStrike" spc="-1">
                <a:solidFill>
                  <a:srgbClr val="00FFFF"/>
                </a:solidFill>
                <a:latin typeface="Roboto"/>
                <a:ea typeface="Roboto"/>
              </a:rPr>
              <a:t> but only the Father. </a:t>
            </a:r>
            <a:r>
              <a:rPr lang="en" sz="2300" b="1" strike="noStrike" spc="-1">
                <a:solidFill>
                  <a:srgbClr val="00FFFF"/>
                </a:solidFill>
                <a:latin typeface="Roboto"/>
                <a:ea typeface="Roboto"/>
              </a:rPr>
              <a:t>37 </a:t>
            </a:r>
            <a:r>
              <a:rPr lang="en" sz="2300" b="0" strike="noStrike" spc="-1">
                <a:solidFill>
                  <a:srgbClr val="00FFFF"/>
                </a:solidFill>
                <a:latin typeface="Roboto"/>
                <a:ea typeface="Roboto"/>
              </a:rPr>
              <a:t>As it was in the days of Noah, so it will be at the coming of the Son of Man. </a:t>
            </a:r>
            <a:r>
              <a:rPr lang="en" sz="2300" b="1" strike="noStrike" spc="-1">
                <a:solidFill>
                  <a:srgbClr val="00FFFF"/>
                </a:solidFill>
                <a:latin typeface="Roboto"/>
                <a:ea typeface="Roboto"/>
              </a:rPr>
              <a:t>38 </a:t>
            </a:r>
            <a:r>
              <a:rPr lang="en" sz="2300" b="0" strike="noStrike" spc="-1">
                <a:solidFill>
                  <a:srgbClr val="00FFFF"/>
                </a:solidFill>
                <a:latin typeface="Roboto"/>
                <a:ea typeface="Roboto"/>
              </a:rPr>
              <a:t>For in the days before the flood, people were eating and drinking, marrying and giving in marriage, up to the day Noah entered the ark; </a:t>
            </a:r>
            <a:endParaRPr lang="en-US" sz="23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Google Shape;510;p88"/>
          <p:cNvSpPr/>
          <p:nvPr/>
        </p:nvSpPr>
        <p:spPr>
          <a:xfrm>
            <a:off x="370800" y="515520"/>
            <a:ext cx="7958160" cy="42246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3000" b="1" strike="noStrike" spc="-1">
                <a:solidFill>
                  <a:srgbClr val="00FFFF"/>
                </a:solidFill>
                <a:latin typeface="Roboto"/>
                <a:ea typeface="Roboto"/>
              </a:rPr>
              <a:t>39 </a:t>
            </a:r>
            <a:r>
              <a:rPr lang="en" sz="3000" b="0" strike="noStrike" spc="-1">
                <a:solidFill>
                  <a:srgbClr val="00FFFF"/>
                </a:solidFill>
                <a:latin typeface="Roboto"/>
                <a:ea typeface="Roboto"/>
              </a:rPr>
              <a:t>and they knew nothing about what would happen until the flood came and took them all away. That is how it will be at the coming of the Son of Man. </a:t>
            </a:r>
            <a:r>
              <a:rPr lang="en" sz="3000" b="1" strike="noStrike" spc="-1">
                <a:solidFill>
                  <a:srgbClr val="00FFFF"/>
                </a:solidFill>
                <a:latin typeface="Roboto"/>
                <a:ea typeface="Roboto"/>
              </a:rPr>
              <a:t>40 </a:t>
            </a:r>
            <a:r>
              <a:rPr lang="en" sz="3000" b="0" strike="noStrike" spc="-1">
                <a:solidFill>
                  <a:srgbClr val="00FFFF"/>
                </a:solidFill>
                <a:latin typeface="Roboto"/>
                <a:ea typeface="Roboto"/>
              </a:rPr>
              <a:t>Two men will be in the field; one will be taken and the other left. </a:t>
            </a:r>
            <a:r>
              <a:rPr lang="en" sz="3000" b="1" strike="noStrike" spc="-1">
                <a:solidFill>
                  <a:srgbClr val="00FFFF"/>
                </a:solidFill>
                <a:latin typeface="Roboto"/>
                <a:ea typeface="Roboto"/>
              </a:rPr>
              <a:t>41 </a:t>
            </a:r>
            <a:r>
              <a:rPr lang="en" sz="3000" b="0" strike="noStrike" spc="-1">
                <a:solidFill>
                  <a:srgbClr val="00FFFF"/>
                </a:solidFill>
                <a:latin typeface="Roboto"/>
                <a:ea typeface="Roboto"/>
              </a:rPr>
              <a:t>Two women will be grinding with a hand mill; one will be taken and the other left.</a:t>
            </a:r>
            <a:endParaRPr lang="en-US" sz="30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515;p89"/>
          <p:cNvSpPr/>
          <p:nvPr/>
        </p:nvSpPr>
        <p:spPr>
          <a:xfrm>
            <a:off x="412920" y="300960"/>
            <a:ext cx="8654760" cy="45021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2800" b="1" strike="noStrike" spc="-1">
                <a:solidFill>
                  <a:srgbClr val="00FFFF"/>
                </a:solidFill>
                <a:latin typeface="Roboto"/>
                <a:ea typeface="Roboto"/>
              </a:rPr>
              <a:t>42 </a:t>
            </a:r>
            <a:r>
              <a:rPr lang="en" sz="2800" b="0" strike="noStrike" spc="-1">
                <a:solidFill>
                  <a:srgbClr val="00FFFF"/>
                </a:solidFill>
                <a:latin typeface="Roboto"/>
                <a:ea typeface="Roboto"/>
              </a:rPr>
              <a:t>“Therefore keep watch, because you do not know on what day your Lord will come. </a:t>
            </a:r>
            <a:r>
              <a:rPr lang="en" sz="2800" b="1" strike="noStrike" spc="-1">
                <a:solidFill>
                  <a:srgbClr val="00FFFF"/>
                </a:solidFill>
                <a:latin typeface="Roboto"/>
                <a:ea typeface="Roboto"/>
              </a:rPr>
              <a:t>43 </a:t>
            </a:r>
            <a:r>
              <a:rPr lang="en" sz="2800" b="0" strike="noStrike" spc="-1">
                <a:solidFill>
                  <a:srgbClr val="00FFFF"/>
                </a:solidFill>
                <a:latin typeface="Roboto"/>
                <a:ea typeface="Roboto"/>
              </a:rPr>
              <a:t>But understand this: If the owner of the house had known at what time of night the thief was coming, he would have kept watch and would not have let his house be broken into. </a:t>
            </a:r>
            <a:r>
              <a:rPr lang="en" sz="2800" b="1" strike="noStrike" spc="-1">
                <a:solidFill>
                  <a:srgbClr val="00FFFF"/>
                </a:solidFill>
                <a:latin typeface="Roboto"/>
                <a:ea typeface="Roboto"/>
              </a:rPr>
              <a:t>44 </a:t>
            </a:r>
            <a:r>
              <a:rPr lang="en" sz="2800" b="0" strike="noStrike" spc="-1">
                <a:solidFill>
                  <a:srgbClr val="00FFFF"/>
                </a:solidFill>
                <a:latin typeface="Roboto"/>
                <a:ea typeface="Roboto"/>
              </a:rPr>
              <a:t>So you also must be ready, because the Son of Man will come at an hour when you do not expect him.</a:t>
            </a:r>
            <a:endParaRPr lang="en-US" sz="2800" b="0" strike="noStrike" spc="-1">
              <a:solidFill>
                <a:srgbClr val="FFFFFF"/>
              </a:solidFill>
              <a:latin typeface="Arial"/>
            </a:endParaRPr>
          </a:p>
          <a:p>
            <a:pPr>
              <a:lnSpc>
                <a:spcPct val="115000"/>
              </a:lnSpc>
              <a:spcBef>
                <a:spcPts val="1199"/>
              </a:spcBef>
              <a:spcAft>
                <a:spcPts val="1199"/>
              </a:spcAft>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1812960" y="0"/>
            <a:ext cx="7114320" cy="4303440"/>
          </a:xfrm>
          <a:prstGeom prst="rect">
            <a:avLst/>
          </a:prstGeom>
          <a:noFill/>
          <a:ln w="0">
            <a:noFill/>
          </a:ln>
        </p:spPr>
        <p:txBody>
          <a:bodyPr lIns="68400" tIns="34200" rIns="68400" bIns="34200" anchor="b">
            <a:normAutofit fontScale="94000"/>
          </a:bodyPr>
          <a:lstStyle/>
          <a:p>
            <a:pPr indent="0">
              <a:lnSpc>
                <a:spcPct val="125000"/>
              </a:lnSpc>
              <a:buNone/>
              <a:tabLst>
                <a:tab pos="0" algn="l"/>
              </a:tabLst>
            </a:pPr>
            <a:r>
              <a:rPr lang="en" sz="3500" b="1" strike="noStrike" spc="-1">
                <a:solidFill>
                  <a:srgbClr val="00FFFF"/>
                </a:solidFill>
                <a:latin typeface="Arial"/>
                <a:ea typeface="Arial"/>
              </a:rPr>
              <a:t>Number of people who died: 1,517</a:t>
            </a:r>
            <a:endParaRPr lang="en-US" sz="3500" b="0" strike="noStrike" spc="-1">
              <a:solidFill>
                <a:srgbClr val="000000"/>
              </a:solidFill>
              <a:latin typeface="Arial"/>
            </a:endParaRPr>
          </a:p>
          <a:p>
            <a:pPr indent="0">
              <a:lnSpc>
                <a:spcPct val="125000"/>
              </a:lnSpc>
              <a:spcBef>
                <a:spcPts val="400"/>
              </a:spcBef>
              <a:buNone/>
              <a:tabLst>
                <a:tab pos="0" algn="l"/>
              </a:tabLst>
            </a:pPr>
            <a:r>
              <a:rPr lang="en" sz="3500" b="1" strike="noStrike" spc="-1">
                <a:solidFill>
                  <a:srgbClr val="00FFFF"/>
                </a:solidFill>
                <a:latin typeface="Arial"/>
                <a:ea typeface="Arial"/>
              </a:rPr>
              <a:t>Number that survived: 709</a:t>
            </a:r>
            <a:endParaRPr lang="en-US" sz="3500" b="0" strike="noStrike" spc="-1">
              <a:solidFill>
                <a:srgbClr val="000000"/>
              </a:solidFill>
              <a:latin typeface="Arial"/>
            </a:endParaRPr>
          </a:p>
          <a:p>
            <a:pPr indent="0">
              <a:lnSpc>
                <a:spcPct val="125000"/>
              </a:lnSpc>
              <a:spcBef>
                <a:spcPts val="400"/>
              </a:spcBef>
              <a:buNone/>
              <a:tabLst>
                <a:tab pos="0" algn="l"/>
              </a:tabLst>
            </a:pPr>
            <a:r>
              <a:rPr lang="en" sz="3500" b="1" strike="noStrike" spc="-1">
                <a:solidFill>
                  <a:srgbClr val="00FFFF"/>
                </a:solidFill>
                <a:latin typeface="Arial"/>
                <a:ea typeface="Arial"/>
              </a:rPr>
              <a:t>Lifeboats Equipped to carry: 64</a:t>
            </a:r>
            <a:endParaRPr lang="en-US" sz="3500" b="0" strike="noStrike" spc="-1">
              <a:solidFill>
                <a:srgbClr val="000000"/>
              </a:solidFill>
              <a:latin typeface="Arial"/>
            </a:endParaRPr>
          </a:p>
          <a:p>
            <a:pPr indent="0">
              <a:lnSpc>
                <a:spcPct val="125000"/>
              </a:lnSpc>
              <a:spcBef>
                <a:spcPts val="400"/>
              </a:spcBef>
              <a:buNone/>
              <a:tabLst>
                <a:tab pos="0" algn="l"/>
              </a:tabLst>
            </a:pPr>
            <a:r>
              <a:rPr lang="en" sz="3500" b="1" strike="noStrike" spc="-1">
                <a:solidFill>
                  <a:srgbClr val="00FFFF"/>
                </a:solidFill>
                <a:latin typeface="Arial"/>
                <a:ea typeface="Arial"/>
              </a:rPr>
              <a:t>Actually carried: 20</a:t>
            </a:r>
            <a:endParaRPr lang="en-US" sz="3500" b="0" strike="noStrike" spc="-1">
              <a:solidFill>
                <a:srgbClr val="000000"/>
              </a:solidFill>
              <a:latin typeface="Arial"/>
            </a:endParaRPr>
          </a:p>
          <a:p>
            <a:pPr indent="0">
              <a:lnSpc>
                <a:spcPct val="100000"/>
              </a:lnSpc>
              <a:spcBef>
                <a:spcPts val="400"/>
              </a:spcBef>
              <a:buNone/>
              <a:tabLst>
                <a:tab pos="0" algn="l"/>
              </a:tabLst>
            </a:pPr>
            <a:r>
              <a:rPr lang="en" sz="4000" b="1" strike="noStrike" spc="-1">
                <a:solidFill>
                  <a:srgbClr val="00FFFF"/>
                </a:solidFill>
                <a:latin typeface="Calibri"/>
                <a:ea typeface="Calibri"/>
              </a:rPr>
              <a:t>JJ Astor, the riches passenger</a:t>
            </a:r>
            <a:endParaRPr lang="en-US" sz="4000" b="0" strike="noStrike" spc="-1">
              <a:solidFill>
                <a:srgbClr val="000000"/>
              </a:solidFill>
              <a:latin typeface="Arial"/>
            </a:endParaRPr>
          </a:p>
          <a:p>
            <a:pPr indent="0" algn="ctr">
              <a:lnSpc>
                <a:spcPct val="100000"/>
              </a:lnSpc>
              <a:buNone/>
              <a:tabLst>
                <a:tab pos="0" algn="l"/>
              </a:tabLst>
            </a:pPr>
            <a:r>
              <a:rPr lang="en" sz="4000" b="1" strike="noStrike" spc="-1">
                <a:solidFill>
                  <a:srgbClr val="00FFFF"/>
                </a:solidFill>
                <a:latin typeface="Calibri"/>
                <a:ea typeface="Calibri"/>
              </a:rPr>
              <a:t>Worth $87 mil.= $2.2 bil today.</a:t>
            </a:r>
            <a:endParaRPr lang="en-US" sz="4000" b="0" strike="noStrike" spc="-1">
              <a:solidFill>
                <a:srgbClr val="000000"/>
              </a:solidFill>
              <a:latin typeface="Arial"/>
            </a:endParaRPr>
          </a:p>
        </p:txBody>
      </p:sp>
      <p:pic>
        <p:nvPicPr>
          <p:cNvPr id="51" name="Google Shape;218;p36"/>
          <p:cNvPicPr/>
          <p:nvPr/>
        </p:nvPicPr>
        <p:blipFill>
          <a:blip r:embed="rId2"/>
          <a:stretch/>
        </p:blipFill>
        <p:spPr>
          <a:xfrm>
            <a:off x="152280" y="2498400"/>
            <a:ext cx="1660320" cy="2075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oogle Shape;520;p90"/>
          <p:cNvSpPr/>
          <p:nvPr/>
        </p:nvSpPr>
        <p:spPr>
          <a:xfrm>
            <a:off x="113400" y="45000"/>
            <a:ext cx="8917200" cy="4348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3100" b="1" strike="noStrike" spc="-1">
                <a:solidFill>
                  <a:srgbClr val="00FFFF"/>
                </a:solidFill>
                <a:latin typeface="Roboto"/>
                <a:ea typeface="Roboto"/>
              </a:rPr>
              <a:t>45 </a:t>
            </a:r>
            <a:r>
              <a:rPr lang="en" sz="3100" b="0" strike="noStrike" spc="-1">
                <a:solidFill>
                  <a:srgbClr val="00FFFF"/>
                </a:solidFill>
                <a:latin typeface="Roboto"/>
                <a:ea typeface="Roboto"/>
              </a:rPr>
              <a:t>“Who then is the faithful and wise servant, whom the master has put in charge of the servants in his household to give them their food at the proper time? </a:t>
            </a:r>
            <a:r>
              <a:rPr lang="en" sz="3100" b="1" strike="noStrike" spc="-1">
                <a:solidFill>
                  <a:srgbClr val="00FFFF"/>
                </a:solidFill>
                <a:latin typeface="Roboto"/>
                <a:ea typeface="Roboto"/>
              </a:rPr>
              <a:t>46 </a:t>
            </a:r>
            <a:r>
              <a:rPr lang="en" sz="3100" b="0" strike="noStrike" spc="-1">
                <a:solidFill>
                  <a:srgbClr val="00FFFF"/>
                </a:solidFill>
                <a:latin typeface="Roboto"/>
                <a:ea typeface="Roboto"/>
              </a:rPr>
              <a:t>It will be good for that servant whose master finds him doing so when he returns. </a:t>
            </a:r>
            <a:r>
              <a:rPr lang="en" sz="3100" b="1" strike="noStrike" spc="-1">
                <a:solidFill>
                  <a:srgbClr val="00FFFF"/>
                </a:solidFill>
                <a:latin typeface="Roboto"/>
                <a:ea typeface="Roboto"/>
              </a:rPr>
              <a:t>47 </a:t>
            </a:r>
            <a:r>
              <a:rPr lang="en" sz="3100" b="0" strike="noStrike" spc="-1">
                <a:solidFill>
                  <a:srgbClr val="00FFFF"/>
                </a:solidFill>
                <a:latin typeface="Roboto"/>
                <a:ea typeface="Roboto"/>
              </a:rPr>
              <a:t>Truly I tell you, he will put him in charge of all his possessions. </a:t>
            </a:r>
            <a:endParaRPr lang="en-US" sz="31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525;p91"/>
          <p:cNvSpPr/>
          <p:nvPr/>
        </p:nvSpPr>
        <p:spPr>
          <a:xfrm>
            <a:off x="167040" y="254880"/>
            <a:ext cx="8809920" cy="5275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15000"/>
              </a:lnSpc>
              <a:spcBef>
                <a:spcPts val="1199"/>
              </a:spcBef>
              <a:tabLst>
                <a:tab pos="0" algn="l"/>
              </a:tabLst>
            </a:pPr>
            <a:r>
              <a:rPr lang="en" sz="3000" b="1" strike="noStrike" spc="-1">
                <a:solidFill>
                  <a:srgbClr val="00FFFF"/>
                </a:solidFill>
                <a:latin typeface="Roboto"/>
                <a:ea typeface="Roboto"/>
              </a:rPr>
              <a:t>48 </a:t>
            </a:r>
            <a:r>
              <a:rPr lang="en" sz="3000" b="0" strike="noStrike" spc="-1">
                <a:solidFill>
                  <a:srgbClr val="00FFFF"/>
                </a:solidFill>
                <a:latin typeface="Roboto"/>
                <a:ea typeface="Roboto"/>
              </a:rPr>
              <a:t>But suppose that servant is wicked and says to himself, ‘My master is staying away a long time,’ </a:t>
            </a:r>
            <a:r>
              <a:rPr lang="en" sz="3000" b="1" strike="noStrike" spc="-1">
                <a:solidFill>
                  <a:srgbClr val="00FFFF"/>
                </a:solidFill>
                <a:latin typeface="Roboto"/>
                <a:ea typeface="Roboto"/>
              </a:rPr>
              <a:t>49 </a:t>
            </a:r>
            <a:r>
              <a:rPr lang="en" sz="3000" b="0" strike="noStrike" spc="-1">
                <a:solidFill>
                  <a:srgbClr val="00FFFF"/>
                </a:solidFill>
                <a:latin typeface="Roboto"/>
                <a:ea typeface="Roboto"/>
              </a:rPr>
              <a:t>and he then begins to beat his fellow servants and to eat and drink with drunkards. </a:t>
            </a:r>
            <a:r>
              <a:rPr lang="en" sz="3000" b="1" strike="noStrike" spc="-1">
                <a:solidFill>
                  <a:srgbClr val="00FFFF"/>
                </a:solidFill>
                <a:latin typeface="Roboto"/>
                <a:ea typeface="Roboto"/>
              </a:rPr>
              <a:t>50 </a:t>
            </a:r>
            <a:r>
              <a:rPr lang="en" sz="3000" b="0" strike="noStrike" spc="-1">
                <a:solidFill>
                  <a:srgbClr val="00FFFF"/>
                </a:solidFill>
                <a:latin typeface="Roboto"/>
                <a:ea typeface="Roboto"/>
              </a:rPr>
              <a:t>The master of that servant will come on a day when he does not expect him and at an hour he is not aware of. </a:t>
            </a:r>
            <a:r>
              <a:rPr lang="en" sz="3000" b="1" strike="noStrike" spc="-1">
                <a:solidFill>
                  <a:srgbClr val="00FFFF"/>
                </a:solidFill>
                <a:latin typeface="Roboto"/>
                <a:ea typeface="Roboto"/>
              </a:rPr>
              <a:t>51 </a:t>
            </a:r>
            <a:r>
              <a:rPr lang="en" sz="3000" b="0" strike="noStrike" spc="-1">
                <a:solidFill>
                  <a:srgbClr val="00FFFF"/>
                </a:solidFill>
                <a:latin typeface="Roboto"/>
                <a:ea typeface="Roboto"/>
              </a:rPr>
              <a:t>He will cut him to pieces and assign him a place with the hypocrites, where there will be weeping and gnashing of teeth.</a:t>
            </a:r>
            <a:endParaRPr lang="en-US" sz="3000" b="0" strike="noStrike" spc="-1">
              <a:solidFill>
                <a:srgbClr val="FFFFFF"/>
              </a:solidFill>
              <a:latin typeface="Arial"/>
            </a:endParaRPr>
          </a:p>
          <a:p>
            <a:pPr>
              <a:lnSpc>
                <a:spcPct val="100000"/>
              </a:lnSpc>
              <a:spcBef>
                <a:spcPts val="1199"/>
              </a:spcBef>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Google Shape;530;p92"/>
          <p:cNvPicPr/>
          <p:nvPr/>
        </p:nvPicPr>
        <p:blipFill>
          <a:blip r:embed="rId2"/>
          <a:stretch/>
        </p:blipFill>
        <p:spPr>
          <a:xfrm>
            <a:off x="152280" y="152280"/>
            <a:ext cx="8838720" cy="2649960"/>
          </a:xfrm>
          <a:prstGeom prst="rect">
            <a:avLst/>
          </a:prstGeom>
          <a:ln w="0">
            <a:noFill/>
          </a:ln>
        </p:spPr>
      </p:pic>
      <p:pic>
        <p:nvPicPr>
          <p:cNvPr id="140" name="Google Shape;531;p92"/>
          <p:cNvPicPr/>
          <p:nvPr/>
        </p:nvPicPr>
        <p:blipFill>
          <a:blip r:embed="rId3"/>
          <a:stretch/>
        </p:blipFill>
        <p:spPr>
          <a:xfrm>
            <a:off x="76320" y="2666880"/>
            <a:ext cx="8991360" cy="2748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536;p93"/>
          <p:cNvSpPr/>
          <p:nvPr/>
        </p:nvSpPr>
        <p:spPr>
          <a:xfrm>
            <a:off x="1222200" y="741240"/>
            <a:ext cx="518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endParaRPr lang="en-US" sz="1400" b="0" strike="noStrike" spc="-1">
              <a:solidFill>
                <a:srgbClr val="FFFFFF"/>
              </a:solidFill>
              <a:latin typeface="Arial"/>
            </a:endParaRPr>
          </a:p>
        </p:txBody>
      </p:sp>
      <p:sp>
        <p:nvSpPr>
          <p:cNvPr id="142" name="Google Shape;537;p93"/>
          <p:cNvSpPr/>
          <p:nvPr/>
        </p:nvSpPr>
        <p:spPr>
          <a:xfrm>
            <a:off x="-98280" y="0"/>
            <a:ext cx="9452520" cy="5711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3700" b="0" u="sng" strike="noStrike" spc="-1">
                <a:solidFill>
                  <a:srgbClr val="00FFFF"/>
                </a:solidFill>
                <a:uFillTx/>
                <a:latin typeface="Calibri"/>
                <a:ea typeface="Calibri"/>
              </a:rPr>
              <a:t>Take Aways:</a:t>
            </a:r>
            <a:endParaRPr lang="en-US" sz="37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Don’t become easily deceived or Unsettled 2Thess2:2,3</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Love the Truth   2Thess 2:10</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Encourage one another with these words</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Stand Firm 2 Thess2:15</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Look forward to Resurrection, Not the Rapture</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Wholesome thinking 2 Peter 3:1</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Live Holy and Godly lives as you</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Look Forward to the Day of God and speed its coming. 1Pet3:11,12</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God’s Patience=salvation for others 2 Peter 3:15</a:t>
            </a:r>
            <a:endParaRPr lang="en-US" sz="2600" b="0" strike="noStrike" spc="-1">
              <a:solidFill>
                <a:srgbClr val="FFFFFF"/>
              </a:solidFill>
              <a:latin typeface="Arial"/>
            </a:endParaRPr>
          </a:p>
          <a:p>
            <a:pPr marL="457200" indent="-393840">
              <a:lnSpc>
                <a:spcPct val="100000"/>
              </a:lnSpc>
              <a:buClr>
                <a:srgbClr val="00FFFF"/>
              </a:buClr>
              <a:buFont typeface="Calibri"/>
              <a:buChar char="●"/>
              <a:tabLst>
                <a:tab pos="0" algn="l"/>
              </a:tabLst>
            </a:pPr>
            <a:r>
              <a:rPr lang="en" sz="2600" b="0" strike="noStrike" spc="-1">
                <a:solidFill>
                  <a:srgbClr val="00FFFF"/>
                </a:solidFill>
                <a:latin typeface="Calibri"/>
                <a:ea typeface="Calibri"/>
              </a:rPr>
              <a:t>Be found spotless, blameless and at peace with him. 2Peter 3:14</a:t>
            </a:r>
            <a:endParaRPr lang="en-US" sz="2600" b="0" strike="noStrike" spc="-1">
              <a:solidFill>
                <a:srgbClr val="FFFFFF"/>
              </a:solidFill>
              <a:latin typeface="Arial"/>
            </a:endParaRPr>
          </a:p>
          <a:p>
            <a:pPr>
              <a:lnSpc>
                <a:spcPct val="100000"/>
              </a:lnSpc>
              <a:tabLst>
                <a:tab pos="0" algn="l"/>
              </a:tabLst>
            </a:pPr>
            <a:endParaRPr lang="en-US" sz="2600" b="0" strike="noStrike" spc="-1">
              <a:solidFill>
                <a:srgbClr val="FFFFFF"/>
              </a:solidFill>
              <a:latin typeface="Arial"/>
            </a:endParaRPr>
          </a:p>
          <a:p>
            <a:pPr>
              <a:lnSpc>
                <a:spcPct val="100000"/>
              </a:lnSpc>
              <a:tabLst>
                <a:tab pos="0" algn="l"/>
              </a:tabLst>
            </a:pPr>
            <a:endParaRPr lang="en-US" sz="1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695520" y="274320"/>
            <a:ext cx="7876440" cy="1743480"/>
          </a:xfrm>
          <a:prstGeom prst="rect">
            <a:avLst/>
          </a:prstGeom>
          <a:noFill/>
          <a:ln w="0">
            <a:noFill/>
          </a:ln>
        </p:spPr>
        <p:txBody>
          <a:bodyPr lIns="68400" tIns="34200" rIns="68400" bIns="34200" anchor="b">
            <a:normAutofit/>
          </a:bodyPr>
          <a:lstStyle/>
          <a:p>
            <a:pPr indent="0">
              <a:buNone/>
            </a:pPr>
            <a:endParaRPr lang="en-US" sz="3600" b="0" strike="noStrike" spc="-1">
              <a:solidFill>
                <a:schemeClr val="lt1"/>
              </a:solidFill>
              <a:latin typeface="Calibri"/>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223;p37"/>
          <p:cNvSpPr/>
          <p:nvPr/>
        </p:nvSpPr>
        <p:spPr>
          <a:xfrm>
            <a:off x="262440" y="115920"/>
            <a:ext cx="8618760" cy="2086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500" b="0" strike="noStrike" spc="-1">
                <a:solidFill>
                  <a:srgbClr val="00FFFF"/>
                </a:solidFill>
                <a:latin typeface="Roboto"/>
                <a:ea typeface="Roboto"/>
              </a:rPr>
              <a:t>On April 14, 1912, the day of the disaster, Titanic received seven iceberg warnings. One of these messages was transmitted from the SS Amerika via the Titanic to the Hydrographic Office in Washington, D.C. The message reported ice along Titanic's route.</a:t>
            </a:r>
            <a:endParaRPr lang="en-US" sz="2500" b="0" strike="noStrike" spc="-1">
              <a:solidFill>
                <a:srgbClr val="FFFFFF"/>
              </a:solidFill>
              <a:latin typeface="Arial"/>
            </a:endParaRPr>
          </a:p>
        </p:txBody>
      </p:sp>
      <p:sp>
        <p:nvSpPr>
          <p:cNvPr id="53" name="Google Shape;224;p37"/>
          <p:cNvSpPr/>
          <p:nvPr/>
        </p:nvSpPr>
        <p:spPr>
          <a:xfrm>
            <a:off x="427680" y="2571840"/>
            <a:ext cx="8288280" cy="2086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500" b="0" strike="noStrike" spc="-1">
                <a:solidFill>
                  <a:srgbClr val="00FFFF"/>
                </a:solidFill>
                <a:latin typeface="Roboto"/>
                <a:ea typeface="Roboto"/>
              </a:rPr>
              <a:t>Because of fog and icebergs, the Californian's captain, Stanley Lord, had halted his ship north of the Titanic, and his radio operator had broadcast a warning. The Titanic's radio operator, John George Phillips, told the Californian: ''Shut up, shut up! I am busy!</a:t>
            </a:r>
            <a:endParaRPr lang="en-US" sz="25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Google Shape;229;p38"/>
          <p:cNvSpPr/>
          <p:nvPr/>
        </p:nvSpPr>
        <p:spPr>
          <a:xfrm>
            <a:off x="162000" y="697680"/>
            <a:ext cx="8705520" cy="37162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900" b="0" u="sng" strike="noStrike" spc="-1">
                <a:solidFill>
                  <a:srgbClr val="00FFFF"/>
                </a:solidFill>
                <a:uFillTx/>
                <a:latin typeface="Roboto"/>
                <a:ea typeface="Roboto"/>
              </a:rPr>
              <a:t>hubris</a:t>
            </a:r>
            <a:r>
              <a:rPr lang="en" sz="2900" b="0" strike="noStrike" spc="-1">
                <a:solidFill>
                  <a:srgbClr val="00FFFF"/>
                </a:solidFill>
                <a:latin typeface="Roboto"/>
                <a:ea typeface="Roboto"/>
              </a:rPr>
              <a:t>-Greek hybris, in ancient Athens, the intentional use of violence to humiliate or degrade. </a:t>
            </a:r>
            <a:endParaRPr lang="en-US" sz="2900" b="0" strike="noStrike" spc="-1">
              <a:solidFill>
                <a:srgbClr val="FFFFFF"/>
              </a:solidFill>
              <a:latin typeface="Arial"/>
            </a:endParaRPr>
          </a:p>
          <a:p>
            <a:pPr>
              <a:lnSpc>
                <a:spcPct val="100000"/>
              </a:lnSpc>
              <a:tabLst>
                <a:tab pos="0" algn="l"/>
              </a:tabLst>
            </a:pPr>
            <a:endParaRPr lang="en-US" sz="2900" b="0" strike="noStrike" spc="-1">
              <a:solidFill>
                <a:srgbClr val="FFFFFF"/>
              </a:solidFill>
              <a:latin typeface="Arial"/>
            </a:endParaRPr>
          </a:p>
          <a:p>
            <a:pPr>
              <a:lnSpc>
                <a:spcPct val="100000"/>
              </a:lnSpc>
              <a:tabLst>
                <a:tab pos="0" algn="l"/>
              </a:tabLst>
            </a:pPr>
            <a:r>
              <a:rPr lang="en" sz="2900" b="0" strike="noStrike" spc="-1">
                <a:solidFill>
                  <a:srgbClr val="00FFFF"/>
                </a:solidFill>
                <a:latin typeface="Roboto"/>
                <a:ea typeface="Roboto"/>
              </a:rPr>
              <a:t>The word's connotation changed over time, and hubris came to be defined as overweening presumption that leads a person to disregard the divinely fixed limits on human action in an ordered cosmos.</a:t>
            </a:r>
            <a:endParaRPr lang="en-US" sz="29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Google Shape;234;p39"/>
          <p:cNvPicPr/>
          <p:nvPr/>
        </p:nvPicPr>
        <p:blipFill>
          <a:blip r:embed="rId2"/>
          <a:stretch/>
        </p:blipFill>
        <p:spPr>
          <a:xfrm>
            <a:off x="152280" y="1147680"/>
            <a:ext cx="5709600" cy="3843000"/>
          </a:xfrm>
          <a:prstGeom prst="rect">
            <a:avLst/>
          </a:prstGeom>
          <a:ln w="0">
            <a:noFill/>
          </a:ln>
        </p:spPr>
      </p:pic>
      <p:pic>
        <p:nvPicPr>
          <p:cNvPr id="56" name="Google Shape;235;p39"/>
          <p:cNvPicPr/>
          <p:nvPr/>
        </p:nvPicPr>
        <p:blipFill>
          <a:blip r:embed="rId3"/>
          <a:stretch/>
        </p:blipFill>
        <p:spPr>
          <a:xfrm>
            <a:off x="6014880" y="152280"/>
            <a:ext cx="2976480" cy="3797280"/>
          </a:xfrm>
          <a:prstGeom prst="rect">
            <a:avLst/>
          </a:prstGeom>
          <a:ln w="0">
            <a:noFill/>
          </a:ln>
        </p:spPr>
      </p:pic>
      <p:sp>
        <p:nvSpPr>
          <p:cNvPr id="57" name="Google Shape;236;p39"/>
          <p:cNvSpPr/>
          <p:nvPr/>
        </p:nvSpPr>
        <p:spPr>
          <a:xfrm>
            <a:off x="6037200" y="4118760"/>
            <a:ext cx="3307320" cy="852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2200" b="0" strike="noStrike" spc="-1">
                <a:solidFill>
                  <a:srgbClr val="00FFFF"/>
                </a:solidFill>
                <a:latin typeface="Calibri"/>
                <a:ea typeface="Calibri"/>
              </a:rPr>
              <a:t>Isaac Cline- meteorologist 1861-1955</a:t>
            </a:r>
            <a:endParaRPr lang="en-US" sz="22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3463</Words>
  <Application>Microsoft Office PowerPoint</Application>
  <PresentationFormat>On-screen Show (16:9)</PresentationFormat>
  <Paragraphs>185</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Celestial</vt:lpstr>
      <vt:lpstr>PowerPoint Presentation</vt:lpstr>
      <vt:lpstr>PowerPoint Presentation</vt:lpstr>
      <vt:lpstr>PowerPoint Presentation</vt:lpstr>
      <vt:lpstr>PowerPoint Presentation</vt:lpstr>
      <vt:lpstr>The “Unsinkable” Titanic</vt:lpstr>
      <vt:lpstr>Number of people who died: 1,517 Number that survived: 709 Lifeboats Equipped to carry: 64 Actually carried: 20 JJ Astor, the riches passenger Worth $87 mil.= $2.2 bil today.</vt:lpstr>
      <vt:lpstr>PowerPoint Presentation</vt:lpstr>
      <vt:lpstr>PowerPoint Presentation</vt:lpstr>
      <vt:lpstr>PowerPoint Presentation</vt:lpstr>
      <vt:lpstr>The Great Galveston Hurricane of 1900</vt:lpstr>
      <vt:lpstr>Rapture and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“Gathering of the Elect” happens by Resurrection of the Dead and by Catching up those who are alive.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LifeGate</dc:creator>
  <cp:lastModifiedBy>LifeGate</cp:lastModifiedBy>
  <cp:revision>1</cp:revision>
  <dcterms:modified xsi:type="dcterms:W3CDTF">2023-07-02T13:50:21Z</dcterms:modified>
  <dc:language>en-US</dc:language>
</cp:coreProperties>
</file>