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520" r:id="rId3"/>
    <p:sldId id="522" r:id="rId4"/>
    <p:sldId id="524" r:id="rId5"/>
    <p:sldId id="517" r:id="rId6"/>
    <p:sldId id="518" r:id="rId7"/>
    <p:sldId id="513" r:id="rId8"/>
    <p:sldId id="531" r:id="rId9"/>
    <p:sldId id="532" r:id="rId10"/>
    <p:sldId id="537" r:id="rId11"/>
    <p:sldId id="538" r:id="rId12"/>
    <p:sldId id="511" r:id="rId13"/>
    <p:sldId id="530" r:id="rId14"/>
    <p:sldId id="516" r:id="rId15"/>
    <p:sldId id="505" r:id="rId16"/>
    <p:sldId id="523" r:id="rId17"/>
    <p:sldId id="514" r:id="rId18"/>
    <p:sldId id="506" r:id="rId19"/>
    <p:sldId id="502" r:id="rId20"/>
    <p:sldId id="536" r:id="rId21"/>
    <p:sldId id="472" r:id="rId22"/>
    <p:sldId id="527" r:id="rId23"/>
    <p:sldId id="528" r:id="rId24"/>
    <p:sldId id="533" r:id="rId25"/>
    <p:sldId id="534" r:id="rId26"/>
    <p:sldId id="535" r:id="rId27"/>
    <p:sldId id="521" r:id="rId28"/>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CCBA2"/>
    <a:srgbClr val="FDD8B9"/>
    <a:srgbClr val="B92D14"/>
    <a:srgbClr val="4D4D4D"/>
    <a:srgbClr val="DEDEDE"/>
    <a:srgbClr val="35759D"/>
    <a:srgbClr val="35B19D"/>
    <a:srgbClr val="20A6C6"/>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546" autoAdjust="0"/>
    <p:restoredTop sz="95636" autoAdjust="0"/>
  </p:normalViewPr>
  <p:slideViewPr>
    <p:cSldViewPr>
      <p:cViewPr>
        <p:scale>
          <a:sx n="70" d="100"/>
          <a:sy n="70" d="100"/>
        </p:scale>
        <p:origin x="-2730" y="-8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D12C09-144B-462C-BBCC-71782B1B2A17}" type="doc">
      <dgm:prSet loTypeId="urn:microsoft.com/office/officeart/2005/8/layout/vList2" loCatId="list" qsTypeId="urn:microsoft.com/office/officeart/2005/8/quickstyle/3d4" qsCatId="3D" csTypeId="urn:microsoft.com/office/officeart/2005/8/colors/accent1_4" csCatId="accent1" phldr="1"/>
      <dgm:spPr/>
      <dgm:t>
        <a:bodyPr/>
        <a:lstStyle/>
        <a:p>
          <a:endParaRPr lang="en-US"/>
        </a:p>
      </dgm:t>
    </dgm:pt>
    <dgm:pt modelId="{1A171E91-4573-462F-8BA1-80D143929D7F}">
      <dgm:prSet custT="1"/>
      <dgm:spPr/>
      <dgm:t>
        <a:bodyPr/>
        <a:lstStyle/>
        <a:p>
          <a:pPr algn="ctr" rtl="0"/>
          <a:r>
            <a:rPr lang="en-US" sz="4000" b="1" dirty="0" smtClean="0">
              <a:effectLst>
                <a:outerShdw blurRad="38100" dist="38100" dir="2700000" algn="tl">
                  <a:srgbClr val="000000">
                    <a:alpha val="43137"/>
                  </a:srgbClr>
                </a:outerShdw>
              </a:effectLst>
            </a:rPr>
            <a:t>For Our Time Of Crisis</a:t>
          </a:r>
          <a:endParaRPr lang="en-US" sz="4000" b="1" dirty="0">
            <a:effectLst>
              <a:outerShdw blurRad="38100" dist="38100" dir="2700000" algn="tl">
                <a:srgbClr val="000000">
                  <a:alpha val="43137"/>
                </a:srgbClr>
              </a:outerShdw>
            </a:effectLst>
          </a:endParaRPr>
        </a:p>
      </dgm:t>
    </dgm:pt>
    <dgm:pt modelId="{F06D5C67-FC5D-41EE-942B-5AE88A37DD24}" type="parTrans" cxnId="{374F72EF-B697-4846-9E87-261585FF34DC}">
      <dgm:prSet/>
      <dgm:spPr/>
      <dgm:t>
        <a:bodyPr/>
        <a:lstStyle/>
        <a:p>
          <a:endParaRPr lang="en-US" sz="1800" b="1">
            <a:solidFill>
              <a:srgbClr val="FF9933"/>
            </a:solidFill>
          </a:endParaRPr>
        </a:p>
      </dgm:t>
    </dgm:pt>
    <dgm:pt modelId="{754FAFBE-3E98-4867-9DF5-815A63E819CA}" type="sibTrans" cxnId="{374F72EF-B697-4846-9E87-261585FF34DC}">
      <dgm:prSet/>
      <dgm:spPr/>
      <dgm:t>
        <a:bodyPr/>
        <a:lstStyle/>
        <a:p>
          <a:endParaRPr lang="en-US" sz="1800" b="1">
            <a:solidFill>
              <a:srgbClr val="FF9933"/>
            </a:solidFill>
          </a:endParaRPr>
        </a:p>
      </dgm:t>
    </dgm:pt>
    <dgm:pt modelId="{A2FC727E-8135-452C-886B-2452434CF75F}" type="pres">
      <dgm:prSet presAssocID="{ABD12C09-144B-462C-BBCC-71782B1B2A17}" presName="linear" presStyleCnt="0">
        <dgm:presLayoutVars>
          <dgm:animLvl val="lvl"/>
          <dgm:resizeHandles val="exact"/>
        </dgm:presLayoutVars>
      </dgm:prSet>
      <dgm:spPr/>
      <dgm:t>
        <a:bodyPr/>
        <a:lstStyle/>
        <a:p>
          <a:endParaRPr lang="en-US"/>
        </a:p>
      </dgm:t>
    </dgm:pt>
    <dgm:pt modelId="{05043CC9-F5BD-4C11-9F84-5285E0E0975D}" type="pres">
      <dgm:prSet presAssocID="{1A171E91-4573-462F-8BA1-80D143929D7F}" presName="parentText" presStyleLbl="node1" presStyleIdx="0" presStyleCnt="1" custLinFactY="100000" custLinFactNeighborX="253" custLinFactNeighborY="100099">
        <dgm:presLayoutVars>
          <dgm:chMax val="0"/>
          <dgm:bulletEnabled val="1"/>
        </dgm:presLayoutVars>
      </dgm:prSet>
      <dgm:spPr/>
      <dgm:t>
        <a:bodyPr/>
        <a:lstStyle/>
        <a:p>
          <a:endParaRPr lang="en-US"/>
        </a:p>
      </dgm:t>
    </dgm:pt>
  </dgm:ptLst>
  <dgm:cxnLst>
    <dgm:cxn modelId="{2ACBFE29-7782-49B6-8AEA-42456AAC479D}" type="presOf" srcId="{1A171E91-4573-462F-8BA1-80D143929D7F}" destId="{05043CC9-F5BD-4C11-9F84-5285E0E0975D}" srcOrd="0" destOrd="0" presId="urn:microsoft.com/office/officeart/2005/8/layout/vList2"/>
    <dgm:cxn modelId="{4F0E5549-34B6-4A78-863F-552373697075}" type="presOf" srcId="{ABD12C09-144B-462C-BBCC-71782B1B2A17}" destId="{A2FC727E-8135-452C-886B-2452434CF75F}" srcOrd="0" destOrd="0" presId="urn:microsoft.com/office/officeart/2005/8/layout/vList2"/>
    <dgm:cxn modelId="{374F72EF-B697-4846-9E87-261585FF34DC}" srcId="{ABD12C09-144B-462C-BBCC-71782B1B2A17}" destId="{1A171E91-4573-462F-8BA1-80D143929D7F}" srcOrd="0" destOrd="0" parTransId="{F06D5C67-FC5D-41EE-942B-5AE88A37DD24}" sibTransId="{754FAFBE-3E98-4867-9DF5-815A63E819CA}"/>
    <dgm:cxn modelId="{AA6ABE61-14F1-416B-80F9-410204E5BDE3}" type="presParOf" srcId="{A2FC727E-8135-452C-886B-2452434CF75F}" destId="{05043CC9-F5BD-4C11-9F84-5285E0E0975D}" srcOrd="0" destOrd="0" presId="urn:microsoft.com/office/officeart/2005/8/layout/vList2"/>
  </dgm:cxnLst>
  <dgm:bg>
    <a:solidFill>
      <a:schemeClr val="accent1">
        <a:hueOff val="0"/>
        <a:satOff val="0"/>
        <a:lumOff val="0"/>
        <a:alpha val="75000"/>
      </a:schemeClr>
    </a:solidFill>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043CC9-F5BD-4C11-9F84-5285E0E0975D}">
      <dsp:nvSpPr>
        <dsp:cNvPr id="0" name=""/>
        <dsp:cNvSpPr/>
      </dsp:nvSpPr>
      <dsp:spPr>
        <a:xfrm>
          <a:off x="0" y="11"/>
          <a:ext cx="7315200" cy="609588"/>
        </a:xfrm>
        <a:prstGeom prst="roundRect">
          <a:avLst/>
        </a:prstGeom>
        <a:solidFill>
          <a:schemeClr val="accent1">
            <a:shade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4000" b="1" kern="1200" dirty="0" smtClean="0">
              <a:effectLst>
                <a:outerShdw blurRad="38100" dist="38100" dir="2700000" algn="tl">
                  <a:srgbClr val="000000">
                    <a:alpha val="43137"/>
                  </a:srgbClr>
                </a:outerShdw>
              </a:effectLst>
            </a:rPr>
            <a:t>For Our Time Of Crisis</a:t>
          </a:r>
          <a:endParaRPr lang="en-US" sz="4000" b="1" kern="1200" dirty="0">
            <a:effectLst>
              <a:outerShdw blurRad="38100" dist="38100" dir="2700000" algn="tl">
                <a:srgbClr val="000000">
                  <a:alpha val="43137"/>
                </a:srgbClr>
              </a:outerShdw>
            </a:effectLst>
          </a:endParaRPr>
        </a:p>
      </dsp:txBody>
      <dsp:txXfrm>
        <a:off x="29758" y="29769"/>
        <a:ext cx="7255684" cy="55007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en-US"/>
          </a:p>
        </p:txBody>
      </p:sp>
      <p:sp>
        <p:nvSpPr>
          <p:cNvPr id="819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17B0B04-992D-429C-9899-1036119F3C58}" type="slidenum">
              <a:rPr lang="en-US" altLang="en-US"/>
              <a:pPr/>
              <a:t>‹#›</a:t>
            </a:fld>
            <a:endParaRPr lang="en-US" altLang="en-US"/>
          </a:p>
        </p:txBody>
      </p:sp>
    </p:spTree>
    <p:extLst>
      <p:ext uri="{BB962C8B-B14F-4D97-AF65-F5344CB8AC3E}">
        <p14:creationId xmlns:p14="http://schemas.microsoft.com/office/powerpoint/2010/main" val="340932624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C7A5E5-653B-4F68-BB4A-EB3733C49138}" type="slidenum">
              <a:rPr lang="en-US" altLang="en-US"/>
              <a:pPr/>
              <a:t>1</a:t>
            </a:fld>
            <a:endParaRPr lang="en-US" alt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7B0B04-992D-429C-9899-1036119F3C58}" type="slidenum">
              <a:rPr lang="en-US" altLang="en-US" smtClean="0"/>
              <a:pPr/>
              <a:t>12</a:t>
            </a:fld>
            <a:endParaRPr lang="en-US" altLang="en-US"/>
          </a:p>
        </p:txBody>
      </p:sp>
    </p:spTree>
    <p:extLst>
      <p:ext uri="{BB962C8B-B14F-4D97-AF65-F5344CB8AC3E}">
        <p14:creationId xmlns:p14="http://schemas.microsoft.com/office/powerpoint/2010/main" val="2270717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5334000"/>
            <a:ext cx="7772400" cy="70485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algn="r">
              <a:defRPr sz="3600">
                <a:solidFill>
                  <a:schemeClr val="bg1"/>
                </a:solidFill>
              </a:defRPr>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990600" y="5867400"/>
            <a:ext cx="7772400" cy="53340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marL="0" indent="0" algn="r">
              <a:buFontTx/>
              <a:buNone/>
              <a:defRPr sz="2400">
                <a:solidFill>
                  <a:schemeClr val="bg1"/>
                </a:solidFill>
              </a:defRPr>
            </a:lvl1pPr>
          </a:lstStyle>
          <a:p>
            <a:pPr lvl="0"/>
            <a:r>
              <a:rPr lang="en-US" alt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18300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417638"/>
            <a:ext cx="18288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417638"/>
            <a:ext cx="53340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2486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extLst>
      <p:ext uri="{BB962C8B-B14F-4D97-AF65-F5344CB8AC3E}">
        <p14:creationId xmlns:p14="http://schemas.microsoft.com/office/powerpoint/2010/main" val="57049383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5900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03870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35021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7785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88663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1522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81410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84651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417638"/>
            <a:ext cx="73152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2438400"/>
            <a:ext cx="731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jpeg"/><Relationship Id="rId7" Type="http://schemas.openxmlformats.org/officeDocument/2006/relationships/diagramLayout" Target="../diagrams/layout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Data" Target="../diagrams/data1.xml"/><Relationship Id="rId5" Type="http://schemas.openxmlformats.org/officeDocument/2006/relationships/image" Target="../media/image4.jpeg"/><Relationship Id="rId10" Type="http://schemas.microsoft.com/office/2007/relationships/diagramDrawing" Target="../diagrams/drawing1.xml"/><Relationship Id="rId4" Type="http://schemas.openxmlformats.org/officeDocument/2006/relationships/image" Target="../media/image3.jpeg"/><Relationship Id="rId9" Type="http://schemas.openxmlformats.org/officeDocument/2006/relationships/diagramColors" Target="../diagrams/colors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8600" y="5334000"/>
            <a:ext cx="8305800" cy="707886"/>
          </a:xfrm>
          <a:prstGeom prst="rect">
            <a:avLst/>
          </a:prstGeom>
          <a:noFill/>
        </p:spPr>
        <p:txBody>
          <a:bodyPr wrap="square" rtlCol="0">
            <a:spAutoFit/>
          </a:bodyPr>
          <a:lstStyle/>
          <a:p>
            <a:pPr algn="ctr"/>
            <a:r>
              <a:rPr lang="en-US" sz="4000" b="1" dirty="0" smtClean="0">
                <a:effectLst>
                  <a:outerShdw blurRad="38100" dist="38100" dir="2700000" algn="tl">
                    <a:srgbClr val="000000">
                      <a:alpha val="43137"/>
                    </a:srgbClr>
                  </a:outerShdw>
                </a:effectLst>
              </a:rPr>
              <a:t>Sunday, July 2nd, 2023</a:t>
            </a:r>
          </a:p>
        </p:txBody>
      </p:sp>
      <p:sp>
        <p:nvSpPr>
          <p:cNvPr id="5" name="TextBox 4"/>
          <p:cNvSpPr txBox="1"/>
          <p:nvPr/>
        </p:nvSpPr>
        <p:spPr>
          <a:xfrm>
            <a:off x="152400" y="4572000"/>
            <a:ext cx="8610600" cy="769441"/>
          </a:xfrm>
          <a:prstGeom prst="rect">
            <a:avLst/>
          </a:prstGeom>
          <a:noFill/>
        </p:spPr>
        <p:txBody>
          <a:bodyPr wrap="square" rtlCol="0">
            <a:spAutoFit/>
          </a:bodyPr>
          <a:lstStyle/>
          <a:p>
            <a:pPr algn="ctr"/>
            <a:r>
              <a:rPr lang="en-US" sz="4400" b="1" dirty="0" smtClean="0">
                <a:effectLst>
                  <a:outerShdw blurRad="38100" dist="38100" dir="2700000" algn="tl">
                    <a:srgbClr val="000000">
                      <a:alpha val="43137"/>
                    </a:srgbClr>
                  </a:outerShdw>
                </a:effectLst>
              </a:rPr>
              <a:t>Sermon For LifeGate</a:t>
            </a:r>
            <a:endParaRPr lang="en-US" sz="4400" b="1" dirty="0">
              <a:effectLst>
                <a:outerShdw blurRad="38100" dist="38100" dir="2700000" algn="tl">
                  <a:srgbClr val="000000">
                    <a:alpha val="43137"/>
                  </a:srgbClr>
                </a:outerShdw>
              </a:effectLst>
            </a:endParaRPr>
          </a:p>
        </p:txBody>
      </p:sp>
      <p:pic>
        <p:nvPicPr>
          <p:cNvPr id="2050" name="Picture 2" descr="Bible Audiobook • The Words of Jesus | Scripture Music - YouTube"/>
          <p:cNvPicPr>
            <a:picLocks noChangeAspect="1" noChangeArrowheads="1"/>
          </p:cNvPicPr>
          <p:nvPr/>
        </p:nvPicPr>
        <p:blipFill rotWithShape="1">
          <a:blip r:embed="rId4">
            <a:extLst>
              <a:ext uri="{28A0092B-C50C-407E-A947-70E740481C1C}">
                <a14:useLocalDpi xmlns:a14="http://schemas.microsoft.com/office/drawing/2010/main" val="0"/>
              </a:ext>
            </a:extLst>
          </a:blip>
          <a:srcRect b="17592"/>
          <a:stretch/>
        </p:blipFill>
        <p:spPr bwMode="auto">
          <a:xfrm>
            <a:off x="800100" y="1143000"/>
            <a:ext cx="73152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ult Center Summer Series | Hult Center"/>
          <p:cNvPicPr>
            <a:picLocks noChangeAspect="1" noChangeArrowheads="1"/>
          </p:cNvPicPr>
          <p:nvPr/>
        </p:nvPicPr>
        <p:blipFill rotWithShape="1">
          <a:blip r:embed="rId5">
            <a:duotone>
              <a:prstClr val="black"/>
              <a:schemeClr val="accent1">
                <a:tint val="45000"/>
                <a:satMod val="400000"/>
              </a:schemeClr>
            </a:duotone>
            <a:extLst>
              <a:ext uri="{28A0092B-C50C-407E-A947-70E740481C1C}">
                <a14:useLocalDpi xmlns:a14="http://schemas.microsoft.com/office/drawing/2010/main" val="0"/>
              </a:ext>
            </a:extLst>
          </a:blip>
          <a:srcRect l="7111" t="56058" r="35555" b="19942"/>
          <a:stretch/>
        </p:blipFill>
        <p:spPr bwMode="auto">
          <a:xfrm>
            <a:off x="800100" y="271130"/>
            <a:ext cx="7315200" cy="87187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 5"/>
          <p:cNvGraphicFramePr/>
          <p:nvPr>
            <p:extLst>
              <p:ext uri="{D42A27DB-BD31-4B8C-83A1-F6EECF244321}">
                <p14:modId xmlns:p14="http://schemas.microsoft.com/office/powerpoint/2010/main" val="4202916540"/>
              </p:ext>
            </p:extLst>
          </p:nvPr>
        </p:nvGraphicFramePr>
        <p:xfrm>
          <a:off x="800100" y="3962400"/>
          <a:ext cx="7315200" cy="609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TextBox 6"/>
          <p:cNvSpPr txBox="1"/>
          <p:nvPr/>
        </p:nvSpPr>
        <p:spPr>
          <a:xfrm>
            <a:off x="381000" y="5985301"/>
            <a:ext cx="8305800" cy="707886"/>
          </a:xfrm>
          <a:prstGeom prst="rect">
            <a:avLst/>
          </a:prstGeom>
          <a:noFill/>
        </p:spPr>
        <p:txBody>
          <a:bodyPr wrap="square" rtlCol="0">
            <a:spAutoFit/>
          </a:bodyPr>
          <a:lstStyle/>
          <a:p>
            <a:pPr algn="ctr"/>
            <a:r>
              <a:rPr lang="en-US" sz="4000" b="1" dirty="0" smtClean="0">
                <a:effectLst>
                  <a:outerShdw blurRad="38100" dist="38100" dir="2700000" algn="tl">
                    <a:srgbClr val="000000">
                      <a:alpha val="43137"/>
                    </a:srgbClr>
                  </a:outerShdw>
                </a:effectLst>
              </a:rPr>
              <a:t>Matthew Chapter 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ossvally: From the Synagogue to the Saviour - West Park Baptist Churc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366665"/>
            <a:ext cx="5207000" cy="31242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bwMode="auto">
          <a:xfrm>
            <a:off x="259533" y="152400"/>
            <a:ext cx="86106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3200" b="1" kern="0" dirty="0" smtClean="0">
                <a:solidFill>
                  <a:srgbClr val="FFFF00"/>
                </a:solidFill>
                <a:effectLst>
                  <a:outerShdw blurRad="38100" dist="38100" dir="2700000" algn="tl">
                    <a:srgbClr val="000000">
                      <a:alpha val="43137"/>
                    </a:srgbClr>
                  </a:outerShdw>
                </a:effectLst>
              </a:rPr>
              <a:t>A Moving Story From </a:t>
            </a:r>
          </a:p>
          <a:p>
            <a:pPr algn="ctr"/>
            <a:r>
              <a:rPr lang="en-US" sz="3200" b="1" kern="0" dirty="0" smtClean="0">
                <a:solidFill>
                  <a:srgbClr val="FFFF00"/>
                </a:solidFill>
                <a:effectLst>
                  <a:outerShdw blurRad="38100" dist="38100" dir="2700000" algn="tl">
                    <a:srgbClr val="000000">
                      <a:alpha val="43137"/>
                    </a:srgbClr>
                  </a:outerShdw>
                </a:effectLst>
              </a:rPr>
              <a:t>The Battle Of Gettysburg </a:t>
            </a:r>
            <a:endParaRPr lang="en-US" sz="3200" b="1" kern="0" dirty="0">
              <a:solidFill>
                <a:srgbClr val="FFFF00"/>
              </a:solidFill>
              <a:effectLst>
                <a:outerShdw blurRad="38100" dist="38100" dir="2700000" algn="tl">
                  <a:srgbClr val="000000">
                    <a:alpha val="43137"/>
                  </a:srgbClr>
                </a:outerShdw>
              </a:effectLst>
            </a:endParaRPr>
          </a:p>
        </p:txBody>
      </p:sp>
      <p:pic>
        <p:nvPicPr>
          <p:cNvPr id="1028" name="Picture 4" descr="Charlie Coulson the Drummer Boy, a Christian Hero of the American War"/>
          <p:cNvPicPr>
            <a:picLocks noChangeAspect="1" noChangeArrowheads="1"/>
          </p:cNvPicPr>
          <p:nvPr/>
        </p:nvPicPr>
        <p:blipFill rotWithShape="1">
          <a:blip r:embed="rId3">
            <a:extLst>
              <a:ext uri="{28A0092B-C50C-407E-A947-70E740481C1C}">
                <a14:useLocalDpi xmlns:a14="http://schemas.microsoft.com/office/drawing/2010/main" val="0"/>
              </a:ext>
            </a:extLst>
          </a:blip>
          <a:srcRect r="6105" b="34387"/>
          <a:stretch/>
        </p:blipFill>
        <p:spPr bwMode="auto">
          <a:xfrm>
            <a:off x="5334000" y="1524000"/>
            <a:ext cx="3434281" cy="31060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14400" y="1905000"/>
            <a:ext cx="3962400" cy="461665"/>
          </a:xfrm>
          <a:prstGeom prst="rect">
            <a:avLst/>
          </a:prstGeom>
          <a:noFill/>
        </p:spPr>
        <p:txBody>
          <a:bodyPr wrap="square" rtlCol="0">
            <a:spAutoFit/>
          </a:bodyPr>
          <a:lstStyle/>
          <a:p>
            <a:r>
              <a:rPr lang="en-US" dirty="0" smtClean="0"/>
              <a:t>Doctor M. L </a:t>
            </a:r>
            <a:r>
              <a:rPr lang="en-US" dirty="0" err="1" smtClean="0"/>
              <a:t>Rossvalley</a:t>
            </a:r>
            <a:endParaRPr lang="en-US" dirty="0"/>
          </a:p>
        </p:txBody>
      </p:sp>
      <p:sp>
        <p:nvSpPr>
          <p:cNvPr id="6" name="Rectangle 5"/>
          <p:cNvSpPr/>
          <p:nvPr/>
        </p:nvSpPr>
        <p:spPr>
          <a:xfrm>
            <a:off x="8299" y="5562600"/>
            <a:ext cx="7315200" cy="1200329"/>
          </a:xfrm>
          <a:prstGeom prst="rect">
            <a:avLst/>
          </a:prstGeom>
        </p:spPr>
        <p:txBody>
          <a:bodyPr wrap="square">
            <a:spAutoFit/>
          </a:bodyPr>
          <a:lstStyle/>
          <a:p>
            <a:r>
              <a:rPr lang="en-US" dirty="0"/>
              <a:t>Two or three times in my life God in His mercy touched my heart, and twice before my conversion I was under deep conviction.</a:t>
            </a:r>
          </a:p>
        </p:txBody>
      </p:sp>
    </p:spTree>
    <p:extLst>
      <p:ext uri="{BB962C8B-B14F-4D97-AF65-F5344CB8AC3E}">
        <p14:creationId xmlns:p14="http://schemas.microsoft.com/office/powerpoint/2010/main" val="1379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7975" y="3089970"/>
            <a:ext cx="8153400" cy="3539430"/>
          </a:xfrm>
          <a:prstGeom prst="rect">
            <a:avLst/>
          </a:prstGeom>
          <a:noFill/>
        </p:spPr>
        <p:txBody>
          <a:bodyPr wrap="square" rtlCol="0">
            <a:spAutoFit/>
          </a:bodyPr>
          <a:lstStyle/>
          <a:p>
            <a:r>
              <a:rPr lang="en-US" sz="3200" dirty="0" smtClean="0"/>
              <a:t>Here was an elite Doctor in the Union Army – and Officer in the Medical Corp. </a:t>
            </a:r>
          </a:p>
          <a:p>
            <a:endParaRPr lang="en-US" sz="3200" dirty="0"/>
          </a:p>
          <a:p>
            <a:r>
              <a:rPr lang="en-US" sz="3200" dirty="0" smtClean="0"/>
              <a:t>But he carried the yoke of ORTHODOX JEWISH heritage and did not know the salvation, freedom and liberty and joy and Jesus’ yoke – that His burden is light</a:t>
            </a:r>
            <a:endParaRPr lang="en-US" sz="3200" dirty="0"/>
          </a:p>
        </p:txBody>
      </p:sp>
      <p:sp>
        <p:nvSpPr>
          <p:cNvPr id="5" name="AutoShape 2" descr="Rossvally The Movie - Hom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428625"/>
            <a:ext cx="1743075"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200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228600" y="152400"/>
            <a:ext cx="86106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4000" b="1" kern="0" dirty="0" smtClean="0">
                <a:solidFill>
                  <a:srgbClr val="FFFF00"/>
                </a:solidFill>
                <a:effectLst>
                  <a:outerShdw blurRad="38100" dist="38100" dir="2700000" algn="tl">
                    <a:srgbClr val="000000">
                      <a:alpha val="43137"/>
                    </a:srgbClr>
                  </a:outerShdw>
                </a:effectLst>
              </a:rPr>
              <a:t>The Enemy Is Always Fighting These </a:t>
            </a:r>
          </a:p>
          <a:p>
            <a:pPr algn="ctr"/>
            <a:r>
              <a:rPr lang="en-US" sz="4000" b="1" kern="0" dirty="0" smtClean="0">
                <a:solidFill>
                  <a:srgbClr val="FFFF00"/>
                </a:solidFill>
                <a:effectLst>
                  <a:outerShdw blurRad="38100" dist="38100" dir="2700000" algn="tl">
                    <a:srgbClr val="000000">
                      <a:alpha val="43137"/>
                    </a:srgbClr>
                  </a:outerShdw>
                </a:effectLst>
              </a:rPr>
              <a:t>Four Realms </a:t>
            </a:r>
            <a:endParaRPr lang="en-US" sz="4000" b="1" kern="0" dirty="0">
              <a:solidFill>
                <a:srgbClr val="FFFF00"/>
              </a:solidFill>
              <a:effectLst>
                <a:outerShdw blurRad="38100" dist="38100" dir="2700000" algn="tl">
                  <a:srgbClr val="000000">
                    <a:alpha val="43137"/>
                  </a:srgbClr>
                </a:outerShdw>
              </a:effectLst>
            </a:endParaRPr>
          </a:p>
        </p:txBody>
      </p:sp>
      <p:sp>
        <p:nvSpPr>
          <p:cNvPr id="2" name="Rectangle 1"/>
          <p:cNvSpPr/>
          <p:nvPr/>
        </p:nvSpPr>
        <p:spPr>
          <a:xfrm>
            <a:off x="1358020" y="1981200"/>
            <a:ext cx="6324600" cy="3046988"/>
          </a:xfrm>
          <a:prstGeom prst="rect">
            <a:avLst/>
          </a:prstGeom>
        </p:spPr>
        <p:txBody>
          <a:bodyPr wrap="square">
            <a:spAutoFit/>
          </a:bodyPr>
          <a:lstStyle/>
          <a:p>
            <a:r>
              <a:rPr lang="en-US" sz="4800" b="1" dirty="0"/>
              <a:t>REDEMPTION</a:t>
            </a:r>
            <a:endParaRPr lang="en-US" sz="4800" dirty="0"/>
          </a:p>
          <a:p>
            <a:r>
              <a:rPr lang="en-US" sz="4800" b="1" dirty="0"/>
              <a:t>RELATIONSHIPS</a:t>
            </a:r>
            <a:endParaRPr lang="en-US" sz="4800" dirty="0"/>
          </a:p>
          <a:p>
            <a:r>
              <a:rPr lang="en-US" sz="4800" b="1" dirty="0"/>
              <a:t>RESOURCES</a:t>
            </a:r>
            <a:endParaRPr lang="en-US" sz="4800" dirty="0"/>
          </a:p>
          <a:p>
            <a:r>
              <a:rPr lang="en-US" sz="4800" b="1" dirty="0"/>
              <a:t>REFORMATION </a:t>
            </a:r>
            <a:endParaRPr lang="en-US" sz="4800" dirty="0"/>
          </a:p>
        </p:txBody>
      </p:sp>
    </p:spTree>
    <p:extLst>
      <p:ext uri="{BB962C8B-B14F-4D97-AF65-F5344CB8AC3E}">
        <p14:creationId xmlns:p14="http://schemas.microsoft.com/office/powerpoint/2010/main" val="1728205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688842"/>
            <a:ext cx="8001000" cy="5016758"/>
          </a:xfrm>
          <a:prstGeom prst="rect">
            <a:avLst/>
          </a:prstGeom>
        </p:spPr>
        <p:txBody>
          <a:bodyPr wrap="square">
            <a:spAutoFit/>
          </a:bodyPr>
          <a:lstStyle/>
          <a:p>
            <a:pPr algn="l"/>
            <a:r>
              <a:rPr lang="en-US" sz="3200" dirty="0" smtClean="0"/>
              <a:t>1 – </a:t>
            </a:r>
            <a:r>
              <a:rPr lang="en-US" sz="3200" dirty="0" smtClean="0">
                <a:solidFill>
                  <a:srgbClr val="FFFF00"/>
                </a:solidFill>
              </a:rPr>
              <a:t>Stimulation </a:t>
            </a:r>
            <a:r>
              <a:rPr lang="en-US" sz="3200" dirty="0">
                <a:solidFill>
                  <a:srgbClr val="FFFF00"/>
                </a:solidFill>
              </a:rPr>
              <a:t>phase </a:t>
            </a:r>
            <a:r>
              <a:rPr lang="en-US" sz="3200" dirty="0"/>
              <a:t>– </a:t>
            </a:r>
            <a:r>
              <a:rPr lang="en-US" sz="3200" dirty="0" smtClean="0"/>
              <a:t>exciting – everything begins to shift </a:t>
            </a:r>
            <a:endParaRPr lang="en-US" sz="3200" dirty="0"/>
          </a:p>
          <a:p>
            <a:pPr algn="l"/>
            <a:r>
              <a:rPr lang="en-US" sz="3200" dirty="0"/>
              <a:t> </a:t>
            </a:r>
          </a:p>
          <a:p>
            <a:pPr algn="l"/>
            <a:r>
              <a:rPr lang="en-US" sz="3200" dirty="0"/>
              <a:t>2 – </a:t>
            </a:r>
            <a:r>
              <a:rPr lang="en-US" sz="3200" dirty="0">
                <a:solidFill>
                  <a:srgbClr val="FFFF00"/>
                </a:solidFill>
              </a:rPr>
              <a:t>Sanctification phase </a:t>
            </a:r>
            <a:r>
              <a:rPr lang="en-US" sz="3200" dirty="0"/>
              <a:t>–  people decide whether to stay</a:t>
            </a:r>
          </a:p>
          <a:p>
            <a:pPr algn="l"/>
            <a:r>
              <a:rPr lang="en-US" sz="3200" dirty="0"/>
              <a:t> </a:t>
            </a:r>
          </a:p>
          <a:p>
            <a:pPr algn="l"/>
            <a:r>
              <a:rPr lang="en-US" sz="3200" dirty="0"/>
              <a:t>3 – </a:t>
            </a:r>
            <a:r>
              <a:rPr lang="en-US" sz="3200" dirty="0">
                <a:solidFill>
                  <a:srgbClr val="FFFF00"/>
                </a:solidFill>
              </a:rPr>
              <a:t>Shock and awe </a:t>
            </a:r>
            <a:r>
              <a:rPr lang="en-US" sz="3200" dirty="0" smtClean="0">
                <a:solidFill>
                  <a:srgbClr val="FFFF00"/>
                </a:solidFill>
              </a:rPr>
              <a:t>phase </a:t>
            </a:r>
            <a:r>
              <a:rPr lang="en-US" sz="3200" dirty="0" smtClean="0"/>
              <a:t>– </a:t>
            </a:r>
            <a:r>
              <a:rPr lang="en-US" sz="3200" dirty="0"/>
              <a:t>God releases </a:t>
            </a:r>
            <a:r>
              <a:rPr lang="en-US" sz="3200" dirty="0" smtClean="0"/>
              <a:t>even more </a:t>
            </a:r>
            <a:r>
              <a:rPr lang="en-US" sz="3200" dirty="0"/>
              <a:t>of His interventions Joshua </a:t>
            </a:r>
            <a:r>
              <a:rPr lang="en-US" sz="3200" dirty="0" smtClean="0"/>
              <a:t>3:5</a:t>
            </a:r>
          </a:p>
          <a:p>
            <a:pPr algn="l"/>
            <a:endParaRPr lang="en-US" sz="3200" dirty="0"/>
          </a:p>
          <a:p>
            <a:pPr algn="l"/>
            <a:r>
              <a:rPr lang="en-US" sz="3200" dirty="0"/>
              <a:t>4 – </a:t>
            </a:r>
            <a:r>
              <a:rPr lang="en-US" sz="3200" dirty="0">
                <a:solidFill>
                  <a:srgbClr val="FFFF00"/>
                </a:solidFill>
              </a:rPr>
              <a:t>Service – stewarding </a:t>
            </a:r>
            <a:r>
              <a:rPr lang="en-US" sz="3200" dirty="0"/>
              <a:t>– </a:t>
            </a:r>
            <a:r>
              <a:rPr lang="en-US" sz="3200" dirty="0" smtClean="0"/>
              <a:t>Reformation </a:t>
            </a:r>
            <a:endParaRPr lang="en-US" sz="3200" dirty="0"/>
          </a:p>
        </p:txBody>
      </p:sp>
      <p:sp>
        <p:nvSpPr>
          <p:cNvPr id="5" name="TextBox 4"/>
          <p:cNvSpPr txBox="1"/>
          <p:nvPr/>
        </p:nvSpPr>
        <p:spPr>
          <a:xfrm>
            <a:off x="685800" y="132039"/>
            <a:ext cx="7848600" cy="1200329"/>
          </a:xfrm>
          <a:prstGeom prst="rect">
            <a:avLst/>
          </a:prstGeom>
          <a:solidFill>
            <a:schemeClr val="bg2">
              <a:lumMod val="40000"/>
              <a:lumOff val="60000"/>
              <a:alpha val="53000"/>
            </a:schemeClr>
          </a:solidFill>
        </p:spPr>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mn-lt"/>
              </a:rPr>
              <a:t>The Four Phases Of Personal </a:t>
            </a:r>
          </a:p>
          <a:p>
            <a:pPr algn="ctr"/>
            <a:r>
              <a:rPr lang="en-US" sz="3600" b="1" dirty="0" smtClean="0">
                <a:solidFill>
                  <a:srgbClr val="FFFF00"/>
                </a:solidFill>
                <a:effectLst>
                  <a:outerShdw blurRad="38100" dist="38100" dir="2700000" algn="tl">
                    <a:srgbClr val="000000">
                      <a:alpha val="43137"/>
                    </a:srgbClr>
                  </a:outerShdw>
                </a:effectLst>
                <a:latin typeface="+mn-lt"/>
              </a:rPr>
              <a:t>And Corporate Revival/ Awakening </a:t>
            </a:r>
          </a:p>
        </p:txBody>
      </p:sp>
      <p:pic>
        <p:nvPicPr>
          <p:cNvPr id="3074" name="Picture 2" descr="Pastor Todd Smith, Sr. Pastor Of Christ Fellowship Church - Dunedin FL |  The JOY F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1600200"/>
            <a:ext cx="1762125"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161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91180"/>
            <a:ext cx="8382000" cy="830997"/>
          </a:xfrm>
          <a:prstGeom prst="rect">
            <a:avLst/>
          </a:prstGeom>
          <a:solidFill>
            <a:schemeClr val="bg2">
              <a:lumMod val="40000"/>
              <a:lumOff val="60000"/>
              <a:alpha val="72000"/>
            </a:schemeClr>
          </a:solidFill>
        </p:spPr>
        <p:txBody>
          <a:bodyPr wrap="square">
            <a:spAutoFit/>
          </a:bodyPr>
          <a:lstStyle/>
          <a:p>
            <a:pPr algn="ctr"/>
            <a:r>
              <a:rPr lang="en-US" b="1" dirty="0" smtClean="0">
                <a:solidFill>
                  <a:srgbClr val="FFFF00"/>
                </a:solidFill>
                <a:effectLst>
                  <a:outerShdw blurRad="38100" dist="38100" dir="2700000" algn="tl">
                    <a:srgbClr val="000000">
                      <a:alpha val="43137"/>
                    </a:srgbClr>
                  </a:outerShdw>
                </a:effectLst>
              </a:rPr>
              <a:t>God Uses the Gospel to Bring Reformation Whenever There Were Leaders Bold Enough To Stand In The Gap </a:t>
            </a:r>
            <a:endParaRPr lang="en-US" dirty="0">
              <a:solidFill>
                <a:srgbClr val="FFFF00"/>
              </a:solidFill>
              <a:effectLst>
                <a:outerShdw blurRad="38100" dist="38100" dir="2700000" algn="tl">
                  <a:srgbClr val="000000">
                    <a:alpha val="43137"/>
                  </a:srgbClr>
                </a:outerShdw>
              </a:effectLst>
            </a:endParaRPr>
          </a:p>
        </p:txBody>
      </p:sp>
      <p:sp>
        <p:nvSpPr>
          <p:cNvPr id="3" name="TextBox 2"/>
          <p:cNvSpPr txBox="1"/>
          <p:nvPr/>
        </p:nvSpPr>
        <p:spPr>
          <a:xfrm>
            <a:off x="152400" y="5562600"/>
            <a:ext cx="8610600" cy="1107996"/>
          </a:xfrm>
          <a:prstGeom prst="rect">
            <a:avLst/>
          </a:prstGeom>
          <a:noFill/>
        </p:spPr>
        <p:txBody>
          <a:bodyPr wrap="square" rtlCol="0">
            <a:spAutoFit/>
          </a:bodyPr>
          <a:lstStyle/>
          <a:p>
            <a:r>
              <a:rPr lang="en-US" sz="2200" dirty="0" smtClean="0"/>
              <a:t>“What is morally right should never be politically wrong and what is politically wrong could never be morally right.” Lord Shaftesbury 1844 Speech to House of Commons </a:t>
            </a:r>
            <a:endParaRPr lang="en-US" sz="2200" dirty="0"/>
          </a:p>
        </p:txBody>
      </p:sp>
      <p:sp>
        <p:nvSpPr>
          <p:cNvPr id="5" name="Rectangle 4"/>
          <p:cNvSpPr/>
          <p:nvPr/>
        </p:nvSpPr>
        <p:spPr>
          <a:xfrm>
            <a:off x="228600" y="1478340"/>
            <a:ext cx="4038600" cy="1569660"/>
          </a:xfrm>
          <a:prstGeom prst="rect">
            <a:avLst/>
          </a:prstGeom>
        </p:spPr>
        <p:txBody>
          <a:bodyPr wrap="square">
            <a:spAutoFit/>
          </a:bodyPr>
          <a:lstStyle/>
          <a:p>
            <a:pPr algn="l"/>
            <a:r>
              <a:rPr lang="en-US" dirty="0" smtClean="0"/>
              <a:t>Ordinances</a:t>
            </a:r>
            <a:r>
              <a:rPr lang="en-US" dirty="0"/>
              <a:t>, imposed </a:t>
            </a:r>
            <a:r>
              <a:rPr lang="en-US" i="1" dirty="0"/>
              <a:t>on them</a:t>
            </a:r>
            <a:r>
              <a:rPr lang="en-US" dirty="0"/>
              <a:t> until the time of reformation. </a:t>
            </a:r>
            <a:endParaRPr lang="en-US" dirty="0" smtClean="0"/>
          </a:p>
          <a:p>
            <a:pPr algn="l"/>
            <a:r>
              <a:rPr lang="en-US" b="1" dirty="0" smtClean="0"/>
              <a:t>Hebrews </a:t>
            </a:r>
            <a:r>
              <a:rPr lang="en-US" b="1" dirty="0"/>
              <a:t>9:10 (KJV</a:t>
            </a:r>
            <a:r>
              <a:rPr lang="en-US" b="1" dirty="0" smtClean="0"/>
              <a:t>)</a:t>
            </a:r>
            <a:endParaRPr lang="en-US" dirty="0"/>
          </a:p>
        </p:txBody>
      </p:sp>
      <p:sp>
        <p:nvSpPr>
          <p:cNvPr id="6" name="TextBox 5"/>
          <p:cNvSpPr txBox="1"/>
          <p:nvPr/>
        </p:nvSpPr>
        <p:spPr>
          <a:xfrm>
            <a:off x="609600" y="3623608"/>
            <a:ext cx="8001000" cy="1785104"/>
          </a:xfrm>
          <a:prstGeom prst="rect">
            <a:avLst/>
          </a:prstGeom>
          <a:noFill/>
        </p:spPr>
        <p:txBody>
          <a:bodyPr wrap="square" rtlCol="0">
            <a:spAutoFit/>
          </a:bodyPr>
          <a:lstStyle/>
          <a:p>
            <a:r>
              <a:rPr lang="en-US" sz="2200" dirty="0" smtClean="0"/>
              <a:t>Lord Shaftesbury saw faith in Christ’s finished work on the Cross as the “Keystone of reformation.” He saw good works as evidence of personal faith. Life and property were given to us to steward by God’s goodness. His aim was to honor God and promote human dignity. </a:t>
            </a:r>
            <a:endParaRPr lang="en-US" sz="2200" dirty="0"/>
          </a:p>
        </p:txBody>
      </p:sp>
      <p:pic>
        <p:nvPicPr>
          <p:cNvPr id="1026" name="Picture 2" descr="Lord Shaftesbury (Antony Ashley Cooper) | Christian History | Christianity  Today"/>
          <p:cNvPicPr>
            <a:picLocks noChangeAspect="1" noChangeArrowheads="1"/>
          </p:cNvPicPr>
          <p:nvPr/>
        </p:nvPicPr>
        <p:blipFill rotWithShape="1">
          <a:blip r:embed="rId2">
            <a:extLst>
              <a:ext uri="{28A0092B-C50C-407E-A947-70E740481C1C}">
                <a14:useLocalDpi xmlns:a14="http://schemas.microsoft.com/office/drawing/2010/main" val="0"/>
              </a:ext>
            </a:extLst>
          </a:blip>
          <a:srcRect l="5901" b="29434"/>
          <a:stretch/>
        </p:blipFill>
        <p:spPr bwMode="auto">
          <a:xfrm>
            <a:off x="4903206" y="1524000"/>
            <a:ext cx="3827352" cy="161207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28600" y="3136079"/>
            <a:ext cx="8534400" cy="461665"/>
          </a:xfrm>
          <a:prstGeom prst="rect">
            <a:avLst/>
          </a:prstGeom>
          <a:noFill/>
        </p:spPr>
        <p:txBody>
          <a:bodyPr wrap="square" rtlCol="0">
            <a:spAutoFit/>
          </a:bodyPr>
          <a:lstStyle/>
          <a:p>
            <a:r>
              <a:rPr lang="en-US" dirty="0" smtClean="0">
                <a:solidFill>
                  <a:srgbClr val="FFFF00"/>
                </a:solidFill>
              </a:rPr>
              <a:t>The Industrial Revolution was a Blessing and a Curse </a:t>
            </a:r>
            <a:endParaRPr lang="en-US" dirty="0">
              <a:solidFill>
                <a:srgbClr val="FFFF00"/>
              </a:solidFill>
            </a:endParaRPr>
          </a:p>
        </p:txBody>
      </p:sp>
    </p:spTree>
    <p:extLst>
      <p:ext uri="{BB962C8B-B14F-4D97-AF65-F5344CB8AC3E}">
        <p14:creationId xmlns:p14="http://schemas.microsoft.com/office/powerpoint/2010/main" val="4116799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 y="95071"/>
            <a:ext cx="8915400" cy="1200329"/>
          </a:xfrm>
          <a:prstGeom prst="rect">
            <a:avLst/>
          </a:prstGeom>
          <a:solidFill>
            <a:schemeClr val="bg2">
              <a:lumMod val="40000"/>
              <a:lumOff val="60000"/>
              <a:alpha val="53000"/>
            </a:schemeClr>
          </a:solidFill>
        </p:spPr>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mn-lt"/>
              </a:rPr>
              <a:t>So If A Billionaire Became</a:t>
            </a:r>
          </a:p>
          <a:p>
            <a:pPr algn="ctr"/>
            <a:r>
              <a:rPr lang="en-US" sz="3600" b="1" dirty="0" smtClean="0">
                <a:solidFill>
                  <a:srgbClr val="FFFF00"/>
                </a:solidFill>
                <a:effectLst>
                  <a:outerShdw blurRad="38100" dist="38100" dir="2700000" algn="tl">
                    <a:srgbClr val="000000">
                      <a:alpha val="43137"/>
                    </a:srgbClr>
                  </a:outerShdw>
                </a:effectLst>
                <a:latin typeface="+mn-lt"/>
              </a:rPr>
              <a:t>A Solid Christian – Why would They Pray </a:t>
            </a:r>
          </a:p>
        </p:txBody>
      </p:sp>
      <p:sp>
        <p:nvSpPr>
          <p:cNvPr id="2" name="TextBox 1"/>
          <p:cNvSpPr txBox="1"/>
          <p:nvPr/>
        </p:nvSpPr>
        <p:spPr>
          <a:xfrm>
            <a:off x="730313" y="5181600"/>
            <a:ext cx="7696200" cy="1077218"/>
          </a:xfrm>
          <a:prstGeom prst="rect">
            <a:avLst/>
          </a:prstGeom>
          <a:noFill/>
        </p:spPr>
        <p:txBody>
          <a:bodyPr wrap="square" rtlCol="0">
            <a:spAutoFit/>
          </a:bodyPr>
          <a:lstStyle/>
          <a:p>
            <a:r>
              <a:rPr lang="en-US" sz="3200" dirty="0" smtClean="0"/>
              <a:t>Because They Owe It All To Him</a:t>
            </a:r>
          </a:p>
          <a:p>
            <a:r>
              <a:rPr lang="en-US" sz="3200" dirty="0" smtClean="0"/>
              <a:t>It’s Not About Us – Be Humble </a:t>
            </a:r>
            <a:endParaRPr lang="en-US" sz="3200" dirty="0"/>
          </a:p>
        </p:txBody>
      </p:sp>
      <p:pic>
        <p:nvPicPr>
          <p:cNvPr id="13314" name="Picture 2" descr="Bill Gates plans to give away 'virtually all' his $113 billion fortu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1676400"/>
            <a:ext cx="3581400" cy="2016224"/>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Warren Buffet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00543"/>
            <a:ext cx="2743200" cy="27432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66800" y="4572000"/>
            <a:ext cx="2362200" cy="461665"/>
          </a:xfrm>
          <a:prstGeom prst="rect">
            <a:avLst/>
          </a:prstGeom>
          <a:noFill/>
        </p:spPr>
        <p:txBody>
          <a:bodyPr wrap="square" rtlCol="0">
            <a:spAutoFit/>
          </a:bodyPr>
          <a:lstStyle/>
          <a:p>
            <a:r>
              <a:rPr lang="en-US" dirty="0" smtClean="0"/>
              <a:t>Warren Buffett</a:t>
            </a:r>
            <a:endParaRPr lang="en-US" dirty="0"/>
          </a:p>
        </p:txBody>
      </p:sp>
      <p:sp>
        <p:nvSpPr>
          <p:cNvPr id="7" name="TextBox 6"/>
          <p:cNvSpPr txBox="1"/>
          <p:nvPr/>
        </p:nvSpPr>
        <p:spPr>
          <a:xfrm>
            <a:off x="5562600" y="3810000"/>
            <a:ext cx="2362200" cy="461665"/>
          </a:xfrm>
          <a:prstGeom prst="rect">
            <a:avLst/>
          </a:prstGeom>
          <a:noFill/>
        </p:spPr>
        <p:txBody>
          <a:bodyPr wrap="square" rtlCol="0">
            <a:spAutoFit/>
          </a:bodyPr>
          <a:lstStyle/>
          <a:p>
            <a:r>
              <a:rPr lang="en-US" dirty="0" smtClean="0"/>
              <a:t>Bill Gates</a:t>
            </a:r>
            <a:endParaRPr lang="en-US" dirty="0"/>
          </a:p>
        </p:txBody>
      </p:sp>
    </p:spTree>
    <p:extLst>
      <p:ext uri="{BB962C8B-B14F-4D97-AF65-F5344CB8AC3E}">
        <p14:creationId xmlns:p14="http://schemas.microsoft.com/office/powerpoint/2010/main" val="70086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4636" y="1905000"/>
            <a:ext cx="8686800" cy="4493538"/>
          </a:xfrm>
          <a:prstGeom prst="rect">
            <a:avLst/>
          </a:prstGeom>
        </p:spPr>
        <p:txBody>
          <a:bodyPr wrap="square">
            <a:spAutoFit/>
          </a:bodyPr>
          <a:lstStyle/>
          <a:p>
            <a:r>
              <a:rPr lang="en-US" sz="2600" dirty="0" smtClean="0"/>
              <a:t>After </a:t>
            </a:r>
            <a:r>
              <a:rPr lang="en-US" sz="2600" dirty="0"/>
              <a:t>Jesus had finished instructing his twelve disciples, he went on from there to teach and preach in the towns of Galilee. </a:t>
            </a:r>
            <a:r>
              <a:rPr lang="en-US" sz="2600" baseline="30000" dirty="0"/>
              <a:t>2 </a:t>
            </a:r>
            <a:r>
              <a:rPr lang="en-US" sz="2600" dirty="0"/>
              <a:t> When John heard in prison what Christ was doing, he sent his disciples </a:t>
            </a:r>
            <a:r>
              <a:rPr lang="en-US" sz="2600" baseline="30000" dirty="0"/>
              <a:t>3 </a:t>
            </a:r>
            <a:r>
              <a:rPr lang="en-US" sz="2600" dirty="0"/>
              <a:t> to ask him, "</a:t>
            </a:r>
            <a:r>
              <a:rPr lang="en-US" sz="2600" b="1" dirty="0">
                <a:solidFill>
                  <a:srgbClr val="FFFF00"/>
                </a:solidFill>
              </a:rPr>
              <a:t>Are you the one who was to come, or should we expect someone else?" </a:t>
            </a:r>
            <a:r>
              <a:rPr lang="en-US" sz="2600" baseline="30000" dirty="0"/>
              <a:t>4 </a:t>
            </a:r>
            <a:r>
              <a:rPr lang="en-US" sz="2600" dirty="0"/>
              <a:t> Jesus replied, "Go back and report to John what you hear and see: </a:t>
            </a:r>
            <a:r>
              <a:rPr lang="en-US" sz="2600" baseline="30000" dirty="0"/>
              <a:t>5 </a:t>
            </a:r>
            <a:r>
              <a:rPr lang="en-US" sz="2600" dirty="0"/>
              <a:t> The blind receive sight, the lame walk, those who have leprosy are cured, the deaf hear, the dead are raised, and the good news is preached to the poor. </a:t>
            </a:r>
            <a:r>
              <a:rPr lang="en-US" sz="2600" baseline="30000" dirty="0"/>
              <a:t>6 </a:t>
            </a:r>
            <a:r>
              <a:rPr lang="en-US" sz="2600" dirty="0"/>
              <a:t> </a:t>
            </a:r>
            <a:r>
              <a:rPr lang="en-US" sz="2600" b="1" dirty="0">
                <a:solidFill>
                  <a:srgbClr val="FFFF00"/>
                </a:solidFill>
              </a:rPr>
              <a:t>Blessed is the man who does not fall away on account of me." </a:t>
            </a:r>
            <a:r>
              <a:rPr lang="en-US" sz="2600" b="1" dirty="0"/>
              <a:t>Matthew 11:1-6 (NIV) </a:t>
            </a:r>
            <a:endParaRPr lang="en-US" sz="2600" dirty="0"/>
          </a:p>
        </p:txBody>
      </p:sp>
      <p:sp>
        <p:nvSpPr>
          <p:cNvPr id="5" name="TextBox 4"/>
          <p:cNvSpPr txBox="1"/>
          <p:nvPr/>
        </p:nvSpPr>
        <p:spPr>
          <a:xfrm>
            <a:off x="76200" y="95071"/>
            <a:ext cx="8915400" cy="1200329"/>
          </a:xfrm>
          <a:prstGeom prst="rect">
            <a:avLst/>
          </a:prstGeom>
          <a:solidFill>
            <a:schemeClr val="bg2">
              <a:lumMod val="40000"/>
              <a:lumOff val="60000"/>
              <a:alpha val="53000"/>
            </a:schemeClr>
          </a:solidFill>
        </p:spPr>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mn-lt"/>
              </a:rPr>
              <a:t>Jesus Will Allow Things</a:t>
            </a:r>
          </a:p>
          <a:p>
            <a:pPr algn="ctr"/>
            <a:r>
              <a:rPr lang="en-US" sz="3600" b="1" dirty="0" smtClean="0">
                <a:solidFill>
                  <a:srgbClr val="FFFF00"/>
                </a:solidFill>
                <a:effectLst>
                  <a:outerShdw blurRad="38100" dist="38100" dir="2700000" algn="tl">
                    <a:srgbClr val="000000">
                      <a:alpha val="43137"/>
                    </a:srgbClr>
                  </a:outerShdw>
                </a:effectLst>
                <a:latin typeface="+mn-lt"/>
              </a:rPr>
              <a:t>To Happen That Will Ruffle Your Feathers</a:t>
            </a:r>
          </a:p>
        </p:txBody>
      </p:sp>
    </p:spTree>
    <p:extLst>
      <p:ext uri="{BB962C8B-B14F-4D97-AF65-F5344CB8AC3E}">
        <p14:creationId xmlns:p14="http://schemas.microsoft.com/office/powerpoint/2010/main" val="37857247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218182"/>
            <a:ext cx="8153400" cy="1077218"/>
          </a:xfrm>
          <a:prstGeom prst="rect">
            <a:avLst/>
          </a:prstGeom>
          <a:solidFill>
            <a:schemeClr val="bg2">
              <a:lumMod val="40000"/>
              <a:lumOff val="60000"/>
              <a:alpha val="41000"/>
            </a:schemeClr>
          </a:solidFill>
        </p:spPr>
        <p:txBody>
          <a:bodyPr wrap="square">
            <a:spAutoFit/>
          </a:bodyPr>
          <a:lstStyle/>
          <a:p>
            <a:pPr algn="ctr"/>
            <a:r>
              <a:rPr lang="en-US" sz="3200" b="1" dirty="0" smtClean="0">
                <a:solidFill>
                  <a:srgbClr val="FFFF00"/>
                </a:solidFill>
                <a:effectLst>
                  <a:outerShdw blurRad="38100" dist="38100" dir="2700000" algn="tl">
                    <a:srgbClr val="000000">
                      <a:alpha val="43137"/>
                    </a:srgbClr>
                  </a:outerShdw>
                </a:effectLst>
              </a:rPr>
              <a:t>But Jesus Did Show us He </a:t>
            </a:r>
          </a:p>
          <a:p>
            <a:pPr algn="ctr"/>
            <a:r>
              <a:rPr lang="en-US" sz="3200" b="1" dirty="0" smtClean="0">
                <a:solidFill>
                  <a:srgbClr val="FFFF00"/>
                </a:solidFill>
                <a:effectLst>
                  <a:outerShdw blurRad="38100" dist="38100" dir="2700000" algn="tl">
                    <a:srgbClr val="000000">
                      <a:alpha val="43137"/>
                    </a:srgbClr>
                  </a:outerShdw>
                </a:effectLst>
              </a:rPr>
              <a:t>Could  Break Off Generational Yokes</a:t>
            </a:r>
            <a:endParaRPr lang="en-US" sz="3200" dirty="0">
              <a:solidFill>
                <a:srgbClr val="FFFF00"/>
              </a:solidFill>
              <a:effectLst>
                <a:outerShdw blurRad="38100" dist="38100" dir="2700000" algn="tl">
                  <a:srgbClr val="000000">
                    <a:alpha val="43137"/>
                  </a:srgbClr>
                </a:outerShdw>
              </a:effectLst>
            </a:endParaRPr>
          </a:p>
        </p:txBody>
      </p:sp>
      <p:sp>
        <p:nvSpPr>
          <p:cNvPr id="2" name="Rectangle 1"/>
          <p:cNvSpPr/>
          <p:nvPr/>
        </p:nvSpPr>
        <p:spPr>
          <a:xfrm>
            <a:off x="381000" y="1720840"/>
            <a:ext cx="8382000" cy="4524315"/>
          </a:xfrm>
          <a:prstGeom prst="rect">
            <a:avLst/>
          </a:prstGeom>
        </p:spPr>
        <p:txBody>
          <a:bodyPr wrap="square">
            <a:spAutoFit/>
          </a:bodyPr>
          <a:lstStyle/>
          <a:p>
            <a:pPr algn="l"/>
            <a:r>
              <a:rPr lang="en-US" sz="3600" dirty="0" smtClean="0"/>
              <a:t>"Come </a:t>
            </a:r>
            <a:r>
              <a:rPr lang="en-US" sz="3600" dirty="0"/>
              <a:t>to me, all you who are weary and burdened, and I will give you rest. </a:t>
            </a:r>
            <a:r>
              <a:rPr lang="en-US" sz="3600" baseline="30000" dirty="0"/>
              <a:t>29 </a:t>
            </a:r>
            <a:r>
              <a:rPr lang="en-US" sz="3600" dirty="0"/>
              <a:t> Take my yoke upon you and learn from me, for I am gentle and humble in heart, and you will find rest for your souls. </a:t>
            </a:r>
            <a:r>
              <a:rPr lang="en-US" sz="3600" baseline="30000" dirty="0"/>
              <a:t>30 </a:t>
            </a:r>
            <a:r>
              <a:rPr lang="en-US" sz="3600" dirty="0"/>
              <a:t> For my yoke is easy </a:t>
            </a:r>
            <a:r>
              <a:rPr lang="en-US" sz="3600" dirty="0" smtClean="0"/>
              <a:t>(useful, BETTER</a:t>
            </a:r>
            <a:r>
              <a:rPr lang="en-US" sz="3600" smtClean="0"/>
              <a:t>, good) and </a:t>
            </a:r>
            <a:r>
              <a:rPr lang="en-US" sz="3600" dirty="0"/>
              <a:t>my burden is light." </a:t>
            </a:r>
            <a:endParaRPr lang="en-US" sz="3600" dirty="0" smtClean="0"/>
          </a:p>
          <a:p>
            <a:pPr algn="l"/>
            <a:r>
              <a:rPr lang="en-US" sz="3600" b="1" dirty="0" smtClean="0"/>
              <a:t>Matthew </a:t>
            </a:r>
            <a:r>
              <a:rPr lang="en-US" sz="3600" b="1" dirty="0"/>
              <a:t>11:28-30 (NIV) </a:t>
            </a:r>
            <a:endParaRPr lang="en-US" sz="3600" dirty="0"/>
          </a:p>
        </p:txBody>
      </p:sp>
    </p:spTree>
    <p:extLst>
      <p:ext uri="{BB962C8B-B14F-4D97-AF65-F5344CB8AC3E}">
        <p14:creationId xmlns:p14="http://schemas.microsoft.com/office/powerpoint/2010/main" val="29645213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147935"/>
            <a:ext cx="8915400" cy="1200329"/>
          </a:xfrm>
          <a:prstGeom prst="rect">
            <a:avLst/>
          </a:prstGeom>
          <a:solidFill>
            <a:schemeClr val="bg2">
              <a:lumMod val="40000"/>
              <a:lumOff val="60000"/>
              <a:alpha val="41000"/>
            </a:schemeClr>
          </a:solidFill>
        </p:spPr>
        <p:txBody>
          <a:bodyPr wrap="square">
            <a:spAutoFit/>
          </a:bodyPr>
          <a:lstStyle/>
          <a:p>
            <a:pPr algn="ctr"/>
            <a:r>
              <a:rPr lang="en-US" sz="3600" b="1" dirty="0" smtClean="0">
                <a:solidFill>
                  <a:srgbClr val="FFFF00"/>
                </a:solidFill>
                <a:effectLst>
                  <a:outerShdw blurRad="38100" dist="38100" dir="2700000" algn="tl">
                    <a:srgbClr val="000000">
                      <a:alpha val="43137"/>
                    </a:srgbClr>
                  </a:outerShdw>
                </a:effectLst>
              </a:rPr>
              <a:t>The Generational Yokes That We Carry   </a:t>
            </a:r>
          </a:p>
          <a:p>
            <a:pPr algn="ctr"/>
            <a:r>
              <a:rPr lang="en-US" sz="3600" b="1" dirty="0" smtClean="0">
                <a:solidFill>
                  <a:srgbClr val="FFFF00"/>
                </a:solidFill>
                <a:effectLst>
                  <a:outerShdw blurRad="38100" dist="38100" dir="2700000" algn="tl">
                    <a:srgbClr val="000000">
                      <a:alpha val="43137"/>
                    </a:srgbClr>
                  </a:outerShdw>
                </a:effectLst>
              </a:rPr>
              <a:t>In Our Families Need Broken</a:t>
            </a:r>
            <a:endParaRPr lang="en-US" sz="3600" dirty="0">
              <a:solidFill>
                <a:srgbClr val="FFFF00"/>
              </a:solidFill>
              <a:effectLst>
                <a:outerShdw blurRad="38100" dist="38100" dir="2700000" algn="tl">
                  <a:srgbClr val="000000">
                    <a:alpha val="43137"/>
                  </a:srgbClr>
                </a:outerShdw>
              </a:effectLst>
            </a:endParaRPr>
          </a:p>
        </p:txBody>
      </p:sp>
      <p:sp>
        <p:nvSpPr>
          <p:cNvPr id="2" name="Rectangle 1"/>
          <p:cNvSpPr/>
          <p:nvPr/>
        </p:nvSpPr>
        <p:spPr>
          <a:xfrm>
            <a:off x="228600" y="2093416"/>
            <a:ext cx="8763000" cy="4154984"/>
          </a:xfrm>
          <a:prstGeom prst="rect">
            <a:avLst/>
          </a:prstGeom>
        </p:spPr>
        <p:txBody>
          <a:bodyPr wrap="square">
            <a:spAutoFit/>
          </a:bodyPr>
          <a:lstStyle/>
          <a:p>
            <a:pPr algn="l"/>
            <a:r>
              <a:rPr lang="en-US" dirty="0"/>
              <a:t>WE ARE IMPATIENT </a:t>
            </a:r>
          </a:p>
          <a:p>
            <a:pPr algn="l"/>
            <a:r>
              <a:rPr lang="en-US" dirty="0"/>
              <a:t>WE ARE DISTRACTED</a:t>
            </a:r>
          </a:p>
          <a:p>
            <a:pPr algn="l"/>
            <a:r>
              <a:rPr lang="en-US" dirty="0"/>
              <a:t>WE ARE GRUMPY</a:t>
            </a:r>
          </a:p>
          <a:p>
            <a:pPr algn="l"/>
            <a:r>
              <a:rPr lang="en-US" dirty="0"/>
              <a:t>WE ARE LUSTFUL</a:t>
            </a:r>
          </a:p>
          <a:p>
            <a:pPr algn="l"/>
            <a:r>
              <a:rPr lang="en-US" dirty="0"/>
              <a:t>WE ARE VICTIMS </a:t>
            </a:r>
          </a:p>
          <a:p>
            <a:pPr algn="l"/>
            <a:r>
              <a:rPr lang="en-US" dirty="0"/>
              <a:t>WE ARE NEGATIVE</a:t>
            </a:r>
          </a:p>
          <a:p>
            <a:pPr algn="l"/>
            <a:r>
              <a:rPr lang="en-US" dirty="0"/>
              <a:t>WE ARE DEPRESSED</a:t>
            </a:r>
          </a:p>
          <a:p>
            <a:pPr algn="l"/>
            <a:r>
              <a:rPr lang="en-US" dirty="0"/>
              <a:t>WE ARE SELF-ABSORBED</a:t>
            </a:r>
          </a:p>
          <a:p>
            <a:pPr algn="l"/>
            <a:r>
              <a:rPr lang="en-US" dirty="0"/>
              <a:t>WE ARE </a:t>
            </a:r>
            <a:r>
              <a:rPr lang="en-US" dirty="0" smtClean="0"/>
              <a:t>DOUBTING</a:t>
            </a:r>
          </a:p>
          <a:p>
            <a:pPr algn="l"/>
            <a:r>
              <a:rPr lang="en-US" dirty="0" smtClean="0"/>
              <a:t>WE ARE FINANCIALLY UNDISCIPLINED</a:t>
            </a:r>
          </a:p>
          <a:p>
            <a:pPr algn="l"/>
            <a:r>
              <a:rPr lang="en-US" dirty="0" smtClean="0"/>
              <a:t>WE ARE ARGUMENTATIVE AND PASSIVE/ AGGRESSIVE  </a:t>
            </a:r>
            <a:endParaRPr lang="en-US" dirty="0"/>
          </a:p>
        </p:txBody>
      </p:sp>
      <p:pic>
        <p:nvPicPr>
          <p:cNvPr id="12290" name="Picture 2" descr="Ed Lapiz My Yoke is Easy and my Burden is Light - YouTube"/>
          <p:cNvPicPr>
            <a:picLocks noChangeAspect="1" noChangeArrowheads="1"/>
          </p:cNvPicPr>
          <p:nvPr/>
        </p:nvPicPr>
        <p:blipFill rotWithShape="1">
          <a:blip r:embed="rId2">
            <a:extLst>
              <a:ext uri="{28A0092B-C50C-407E-A947-70E740481C1C}">
                <a14:useLocalDpi xmlns:a14="http://schemas.microsoft.com/office/drawing/2010/main" val="0"/>
              </a:ext>
            </a:extLst>
          </a:blip>
          <a:srcRect t="12342" b="27196"/>
          <a:stretch/>
        </p:blipFill>
        <p:spPr bwMode="auto">
          <a:xfrm>
            <a:off x="3733800" y="1981200"/>
            <a:ext cx="5129793" cy="232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573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381000"/>
            <a:ext cx="8915400" cy="646331"/>
          </a:xfrm>
          <a:prstGeom prst="rect">
            <a:avLst/>
          </a:prstGeom>
          <a:solidFill>
            <a:schemeClr val="bg2">
              <a:lumMod val="40000"/>
              <a:lumOff val="60000"/>
              <a:alpha val="53000"/>
            </a:schemeClr>
          </a:solidFill>
        </p:spPr>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mn-lt"/>
              </a:rPr>
              <a:t>The Fatigue Of Carrying Unholy Yokes</a:t>
            </a:r>
            <a:endParaRPr lang="en-US" sz="3600" b="1" dirty="0">
              <a:solidFill>
                <a:srgbClr val="FFFF00"/>
              </a:solidFill>
              <a:effectLst>
                <a:outerShdw blurRad="38100" dist="38100" dir="2700000" algn="tl">
                  <a:srgbClr val="000000">
                    <a:alpha val="43137"/>
                  </a:srgbClr>
                </a:outerShdw>
              </a:effectLst>
              <a:latin typeface="+mn-lt"/>
            </a:endParaRPr>
          </a:p>
        </p:txBody>
      </p:sp>
      <p:sp>
        <p:nvSpPr>
          <p:cNvPr id="2" name="Rectangle 1"/>
          <p:cNvSpPr/>
          <p:nvPr/>
        </p:nvSpPr>
        <p:spPr>
          <a:xfrm>
            <a:off x="266700" y="1752600"/>
            <a:ext cx="8534400" cy="3046988"/>
          </a:xfrm>
          <a:prstGeom prst="rect">
            <a:avLst/>
          </a:prstGeom>
        </p:spPr>
        <p:txBody>
          <a:bodyPr wrap="square">
            <a:spAutoFit/>
          </a:bodyPr>
          <a:lstStyle/>
          <a:p>
            <a:r>
              <a:rPr lang="en-US" dirty="0"/>
              <a:t>LORD BREAK THE GENERATIONAL </a:t>
            </a:r>
            <a:r>
              <a:rPr lang="en-US" dirty="0" smtClean="0"/>
              <a:t>YOKES </a:t>
            </a:r>
            <a:r>
              <a:rPr lang="en-US" dirty="0"/>
              <a:t>OFF OF OUR LIVES AND FAMILIES AND MARRIAGES</a:t>
            </a:r>
          </a:p>
          <a:p>
            <a:r>
              <a:rPr lang="en-US" dirty="0"/>
              <a:t> </a:t>
            </a:r>
          </a:p>
          <a:p>
            <a:r>
              <a:rPr lang="en-US" dirty="0" smtClean="0"/>
              <a:t>LORD FORGIVE US - WE </a:t>
            </a:r>
            <a:r>
              <a:rPr lang="en-US" dirty="0"/>
              <a:t>DEVELOP PATHS – WE DEVELOP TENDENCIES AND PROPENSITIES THAT GIVE US STRENGTHS AND WEAKNESSES AND THEY NEED TO BE CORRECTED AND SHAPED AND REMOVED AT </a:t>
            </a:r>
            <a:r>
              <a:rPr lang="en-US" dirty="0" smtClean="0"/>
              <a:t>TIMES BY YOUR CLEANSING GRACE</a:t>
            </a:r>
            <a:endParaRPr lang="en-US" dirty="0"/>
          </a:p>
        </p:txBody>
      </p:sp>
    </p:spTree>
    <p:extLst>
      <p:ext uri="{BB962C8B-B14F-4D97-AF65-F5344CB8AC3E}">
        <p14:creationId xmlns:p14="http://schemas.microsoft.com/office/powerpoint/2010/main" val="3833651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8991600" cy="2431435"/>
          </a:xfrm>
          <a:prstGeom prst="rect">
            <a:avLst/>
          </a:prstGeom>
        </p:spPr>
        <p:txBody>
          <a:bodyPr wrap="square">
            <a:spAutoFit/>
          </a:bodyPr>
          <a:lstStyle/>
          <a:p>
            <a:pPr algn="ctr"/>
            <a:r>
              <a:rPr lang="en-US" sz="7200" b="1" dirty="0" smtClean="0">
                <a:solidFill>
                  <a:srgbClr val="FFFF00"/>
                </a:solidFill>
                <a:effectLst>
                  <a:outerShdw blurRad="38100" dist="38100" dir="2700000" algn="tl">
                    <a:srgbClr val="000000">
                      <a:alpha val="43137"/>
                    </a:srgbClr>
                  </a:outerShdw>
                </a:effectLst>
                <a:latin typeface="AR JULIAN" panose="02000000000000000000" pitchFamily="2" charset="0"/>
              </a:rPr>
              <a:t>The Awakening</a:t>
            </a:r>
            <a:endParaRPr lang="en-US" sz="4000" b="1" dirty="0" smtClean="0">
              <a:effectLst>
                <a:outerShdw blurRad="38100" dist="38100" dir="2700000" algn="tl">
                  <a:srgbClr val="000000">
                    <a:alpha val="43137"/>
                  </a:srgbClr>
                </a:outerShdw>
              </a:effectLst>
              <a:latin typeface="AR JULIAN" panose="02000000000000000000" pitchFamily="2" charset="0"/>
            </a:endParaRPr>
          </a:p>
          <a:p>
            <a:pPr algn="ctr"/>
            <a:r>
              <a:rPr lang="en-US" sz="4000" b="1" dirty="0" smtClean="0">
                <a:effectLst>
                  <a:outerShdw blurRad="38100" dist="38100" dir="2700000" algn="tl">
                    <a:srgbClr val="000000">
                      <a:alpha val="43137"/>
                    </a:srgbClr>
                  </a:outerShdw>
                </a:effectLst>
                <a:latin typeface="AR JULIAN" panose="02000000000000000000" pitchFamily="2" charset="0"/>
              </a:rPr>
              <a:t>Will Match and Exceed</a:t>
            </a:r>
          </a:p>
          <a:p>
            <a:pPr algn="ctr"/>
            <a:r>
              <a:rPr lang="en-US" sz="4000" b="1" dirty="0" smtClean="0">
                <a:effectLst>
                  <a:outerShdw blurRad="38100" dist="38100" dir="2700000" algn="tl">
                    <a:srgbClr val="000000">
                      <a:alpha val="43137"/>
                    </a:srgbClr>
                  </a:outerShdw>
                </a:effectLst>
                <a:latin typeface="AR JULIAN" panose="02000000000000000000" pitchFamily="2" charset="0"/>
              </a:rPr>
              <a:t>The Shaking </a:t>
            </a:r>
            <a:endParaRPr lang="en-US" sz="4000" dirty="0">
              <a:effectLst>
                <a:outerShdw blurRad="38100" dist="38100" dir="2700000" algn="tl">
                  <a:srgbClr val="000000">
                    <a:alpha val="43137"/>
                  </a:srgbClr>
                </a:outerShdw>
              </a:effectLst>
              <a:latin typeface="AR JULIAN" panose="02000000000000000000" pitchFamily="2" charset="0"/>
            </a:endParaRPr>
          </a:p>
        </p:txBody>
      </p:sp>
      <p:sp>
        <p:nvSpPr>
          <p:cNvPr id="6" name="AutoShape 2" descr="The Marketing Vulcano erupts. Move, move move ! | Ger van den Buij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The Shaking and the General Conference of Seventh-day Adventis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8398" y="2790780"/>
            <a:ext cx="5494804" cy="3381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925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28600" y="152400"/>
            <a:ext cx="86106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3200" b="1" kern="0" dirty="0" smtClean="0">
                <a:solidFill>
                  <a:srgbClr val="FFFF00"/>
                </a:solidFill>
                <a:effectLst>
                  <a:outerShdw blurRad="38100" dist="38100" dir="2700000" algn="tl">
                    <a:srgbClr val="000000">
                      <a:alpha val="43137"/>
                    </a:srgbClr>
                  </a:outerShdw>
                </a:effectLst>
              </a:rPr>
              <a:t>The Glory of God Is That He Sends His Son</a:t>
            </a:r>
          </a:p>
          <a:p>
            <a:pPr algn="ctr"/>
            <a:r>
              <a:rPr lang="en-US" sz="3200" b="1" kern="0" dirty="0" smtClean="0">
                <a:solidFill>
                  <a:srgbClr val="FFFF00"/>
                </a:solidFill>
                <a:effectLst>
                  <a:outerShdw blurRad="38100" dist="38100" dir="2700000" algn="tl">
                    <a:srgbClr val="000000">
                      <a:alpha val="43137"/>
                    </a:srgbClr>
                  </a:outerShdw>
                </a:effectLst>
              </a:rPr>
              <a:t>To Get Into The Trenches With Us </a:t>
            </a:r>
            <a:endParaRPr lang="en-US" sz="3200" b="1" kern="0" dirty="0">
              <a:solidFill>
                <a:srgbClr val="FFFF00"/>
              </a:solidFill>
              <a:effectLst>
                <a:outerShdw blurRad="38100" dist="38100" dir="2700000" algn="tl">
                  <a:srgbClr val="000000">
                    <a:alpha val="43137"/>
                  </a:srgbClr>
                </a:outerShdw>
              </a:effectLst>
            </a:endParaRPr>
          </a:p>
        </p:txBody>
      </p:sp>
      <p:sp>
        <p:nvSpPr>
          <p:cNvPr id="5" name="TextBox 4"/>
          <p:cNvSpPr txBox="1"/>
          <p:nvPr/>
        </p:nvSpPr>
        <p:spPr>
          <a:xfrm>
            <a:off x="762000" y="1413808"/>
            <a:ext cx="7696200" cy="1323439"/>
          </a:xfrm>
          <a:prstGeom prst="rect">
            <a:avLst/>
          </a:prstGeom>
          <a:noFill/>
        </p:spPr>
        <p:txBody>
          <a:bodyPr wrap="square" rtlCol="0">
            <a:spAutoFit/>
          </a:bodyPr>
          <a:lstStyle/>
          <a:p>
            <a:r>
              <a:rPr lang="en-US" sz="2000" dirty="0" smtClean="0"/>
              <a:t>Jesus comes to break off generational and personal YOKES – that burden us – distort us and bring dishonor to the Lord. Then He LINKS UP WITH US – and Helps carry our load for us with supernatural grace and fortitude</a:t>
            </a:r>
            <a:r>
              <a:rPr lang="en-US" sz="2000" dirty="0"/>
              <a:t>.</a:t>
            </a:r>
          </a:p>
        </p:txBody>
      </p:sp>
      <p:sp>
        <p:nvSpPr>
          <p:cNvPr id="6" name="Rectangle 5"/>
          <p:cNvSpPr/>
          <p:nvPr/>
        </p:nvSpPr>
        <p:spPr>
          <a:xfrm>
            <a:off x="261042" y="2748873"/>
            <a:ext cx="8305800" cy="1631216"/>
          </a:xfrm>
          <a:prstGeom prst="rect">
            <a:avLst/>
          </a:prstGeom>
        </p:spPr>
        <p:txBody>
          <a:bodyPr wrap="square">
            <a:spAutoFit/>
          </a:bodyPr>
          <a:lstStyle/>
          <a:p>
            <a:r>
              <a:rPr lang="en-US" sz="2000" dirty="0" smtClean="0">
                <a:solidFill>
                  <a:srgbClr val="FFFF00"/>
                </a:solidFill>
              </a:rPr>
              <a:t>Surely </a:t>
            </a:r>
            <a:r>
              <a:rPr lang="en-US" sz="2000" dirty="0">
                <a:solidFill>
                  <a:srgbClr val="FFFF00"/>
                </a:solidFill>
              </a:rPr>
              <a:t>he took up our infirmities and carried our sorrows, yet we considered him stricken by God, smitten by him, and afflicted. </a:t>
            </a:r>
            <a:r>
              <a:rPr lang="en-US" sz="2000" baseline="30000" dirty="0">
                <a:solidFill>
                  <a:srgbClr val="FFFF00"/>
                </a:solidFill>
              </a:rPr>
              <a:t>5 </a:t>
            </a:r>
            <a:r>
              <a:rPr lang="en-US" sz="2000" dirty="0">
                <a:solidFill>
                  <a:srgbClr val="FFFF00"/>
                </a:solidFill>
              </a:rPr>
              <a:t> But he was pierced for our transgressions, he was crushed for our iniquities; the punishment that brought us peace was upon him, and by his wounds we are healed. </a:t>
            </a:r>
            <a:r>
              <a:rPr lang="en-US" sz="2000" b="1" dirty="0">
                <a:solidFill>
                  <a:srgbClr val="FFFF00"/>
                </a:solidFill>
              </a:rPr>
              <a:t>Isaiah 53:4-5 (NIV) </a:t>
            </a:r>
            <a:endParaRPr lang="en-US" sz="2000" dirty="0">
              <a:solidFill>
                <a:srgbClr val="FFFF00"/>
              </a:solidFill>
            </a:endParaRPr>
          </a:p>
        </p:txBody>
      </p:sp>
      <p:sp>
        <p:nvSpPr>
          <p:cNvPr id="7" name="Rectangle 6"/>
          <p:cNvSpPr/>
          <p:nvPr/>
        </p:nvSpPr>
        <p:spPr>
          <a:xfrm>
            <a:off x="304800" y="5562600"/>
            <a:ext cx="8458200" cy="830997"/>
          </a:xfrm>
          <a:prstGeom prst="rect">
            <a:avLst/>
          </a:prstGeom>
        </p:spPr>
        <p:txBody>
          <a:bodyPr wrap="square">
            <a:spAutoFit/>
          </a:bodyPr>
          <a:lstStyle/>
          <a:p>
            <a:r>
              <a:rPr lang="en-US" dirty="0" smtClean="0"/>
              <a:t>As </a:t>
            </a:r>
            <a:r>
              <a:rPr lang="en-US" dirty="0"/>
              <a:t>God's fellow workers we urge you not to receive God's grace in vain. </a:t>
            </a:r>
            <a:r>
              <a:rPr lang="en-US" b="1" dirty="0"/>
              <a:t>2 Corinthians 6:1 (NIV) </a:t>
            </a:r>
            <a:endParaRPr lang="en-US" dirty="0"/>
          </a:p>
        </p:txBody>
      </p:sp>
      <p:sp>
        <p:nvSpPr>
          <p:cNvPr id="8" name="Rectangle 7"/>
          <p:cNvSpPr/>
          <p:nvPr/>
        </p:nvSpPr>
        <p:spPr>
          <a:xfrm>
            <a:off x="152400" y="4420569"/>
            <a:ext cx="8686800" cy="1323439"/>
          </a:xfrm>
          <a:prstGeom prst="rect">
            <a:avLst/>
          </a:prstGeom>
        </p:spPr>
        <p:txBody>
          <a:bodyPr wrap="square">
            <a:spAutoFit/>
          </a:bodyPr>
          <a:lstStyle/>
          <a:p>
            <a:r>
              <a:rPr lang="en-US" sz="2000" dirty="0" smtClean="0"/>
              <a:t>For </a:t>
            </a:r>
            <a:r>
              <a:rPr lang="en-US" sz="2000" dirty="0"/>
              <a:t>we are fellow workmen (joint promoters, laborers together) with </a:t>
            </a:r>
            <a:r>
              <a:rPr lang="en-US" sz="2000" i="1" dirty="0"/>
              <a:t>and</a:t>
            </a:r>
            <a:r>
              <a:rPr lang="en-US" sz="2000" dirty="0"/>
              <a:t> for God; </a:t>
            </a:r>
            <a:r>
              <a:rPr lang="en-US" sz="2000" i="1" dirty="0"/>
              <a:t>you</a:t>
            </a:r>
            <a:r>
              <a:rPr lang="en-US" sz="2000" dirty="0"/>
              <a:t> are God's garden </a:t>
            </a:r>
            <a:r>
              <a:rPr lang="en-US" sz="2000" i="1" dirty="0"/>
              <a:t>and</a:t>
            </a:r>
            <a:r>
              <a:rPr lang="en-US" sz="2000" dirty="0"/>
              <a:t> vineyard </a:t>
            </a:r>
            <a:r>
              <a:rPr lang="en-US" sz="2000" i="1" dirty="0"/>
              <a:t>and</a:t>
            </a:r>
            <a:r>
              <a:rPr lang="en-US" sz="2000" dirty="0"/>
              <a:t> field under cultivation, [you are] God's building. </a:t>
            </a:r>
            <a:r>
              <a:rPr lang="en-US" sz="2000" b="1" dirty="0"/>
              <a:t>1 Corinthians 3:9 (AMP) </a:t>
            </a:r>
            <a:r>
              <a:rPr lang="en-US" sz="2000" dirty="0"/>
              <a:t/>
            </a:r>
            <a:br>
              <a:rPr lang="en-US" sz="2000" dirty="0"/>
            </a:br>
            <a:endParaRPr lang="en-US" sz="2000" dirty="0"/>
          </a:p>
        </p:txBody>
      </p:sp>
    </p:spTree>
    <p:extLst>
      <p:ext uri="{BB962C8B-B14F-4D97-AF65-F5344CB8AC3E}">
        <p14:creationId xmlns:p14="http://schemas.microsoft.com/office/powerpoint/2010/main" val="69936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07975" y="160338"/>
            <a:ext cx="86106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r>
              <a:rPr lang="en-US" sz="4000" b="1" kern="0" dirty="0" smtClean="0">
                <a:solidFill>
                  <a:srgbClr val="FFFF00"/>
                </a:solidFill>
                <a:effectLst>
                  <a:outerShdw blurRad="38100" dist="38100" dir="2700000" algn="tl">
                    <a:srgbClr val="000000">
                      <a:alpha val="43137"/>
                    </a:srgbClr>
                  </a:outerShdw>
                </a:effectLst>
              </a:rPr>
              <a:t>Breaking The Yoke </a:t>
            </a:r>
          </a:p>
          <a:p>
            <a:r>
              <a:rPr lang="en-US" sz="4000" b="1" kern="0" dirty="0" smtClean="0">
                <a:solidFill>
                  <a:srgbClr val="FFFF00"/>
                </a:solidFill>
                <a:effectLst>
                  <a:outerShdw blurRad="38100" dist="38100" dir="2700000" algn="tl">
                    <a:srgbClr val="000000">
                      <a:alpha val="43137"/>
                    </a:srgbClr>
                  </a:outerShdw>
                </a:effectLst>
              </a:rPr>
              <a:t>of Limitation </a:t>
            </a:r>
            <a:endParaRPr lang="en-US" sz="4000" b="1" kern="0" dirty="0">
              <a:solidFill>
                <a:srgbClr val="FFFF00"/>
              </a:solidFill>
              <a:effectLst>
                <a:outerShdw blurRad="38100" dist="38100" dir="2700000" algn="tl">
                  <a:srgbClr val="000000">
                    <a:alpha val="43137"/>
                  </a:srgbClr>
                </a:outerShdw>
              </a:effectLst>
            </a:endParaRPr>
          </a:p>
        </p:txBody>
      </p:sp>
      <p:sp>
        <p:nvSpPr>
          <p:cNvPr id="2" name="Rectangle 1"/>
          <p:cNvSpPr/>
          <p:nvPr/>
        </p:nvSpPr>
        <p:spPr>
          <a:xfrm>
            <a:off x="381754" y="1752600"/>
            <a:ext cx="8305800" cy="4893647"/>
          </a:xfrm>
          <a:prstGeom prst="rect">
            <a:avLst/>
          </a:prstGeom>
        </p:spPr>
        <p:txBody>
          <a:bodyPr wrap="square">
            <a:spAutoFit/>
          </a:bodyPr>
          <a:lstStyle/>
          <a:p>
            <a:pPr algn="l"/>
            <a:r>
              <a:rPr lang="en-US" sz="2600" dirty="0"/>
              <a:t>Throughout the last 2,000 years many things have contributed to an unenlightened condition that persists in God's people. We all know that structured or organized religion has limited the spiritual growth of many and has kept the majority of Christianity in an unenlightened and unempowered condition </a:t>
            </a:r>
            <a:r>
              <a:rPr lang="en-US" sz="2600" dirty="0" smtClean="0"/>
              <a:t>and also </a:t>
            </a:r>
            <a:r>
              <a:rPr lang="en-US" sz="2600" dirty="0"/>
              <a:t>hindered </a:t>
            </a:r>
            <a:r>
              <a:rPr lang="en-US" sz="2600" dirty="0" smtClean="0"/>
              <a:t>their pursuit </a:t>
            </a:r>
            <a:r>
              <a:rPr lang="en-US" sz="2600" dirty="0"/>
              <a:t>of a greater revelation of Jesus Christ. Then others left traditional Christianity for deeper waters. But even some of these have contributed to the limitation by believing that they exclusively have the full truth and live it out in their small communities. </a:t>
            </a:r>
          </a:p>
        </p:txBody>
      </p:sp>
      <p:sp>
        <p:nvSpPr>
          <p:cNvPr id="3" name="AutoShape 2" descr="T Austin Spark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32833"/>
          <a:stretch/>
        </p:blipFill>
        <p:spPr bwMode="auto">
          <a:xfrm>
            <a:off x="5943600" y="160338"/>
            <a:ext cx="139065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467600" y="921603"/>
            <a:ext cx="1450975" cy="830997"/>
          </a:xfrm>
          <a:prstGeom prst="rect">
            <a:avLst/>
          </a:prstGeom>
          <a:noFill/>
        </p:spPr>
        <p:txBody>
          <a:bodyPr wrap="square" rtlCol="0">
            <a:spAutoFit/>
          </a:bodyPr>
          <a:lstStyle/>
          <a:p>
            <a:r>
              <a:rPr lang="en-US" dirty="0" smtClean="0"/>
              <a:t>T. Austin Sparks </a:t>
            </a:r>
            <a:endParaRPr lang="en-US" dirty="0"/>
          </a:p>
        </p:txBody>
      </p:sp>
    </p:spTree>
    <p:extLst>
      <p:ext uri="{BB962C8B-B14F-4D97-AF65-F5344CB8AC3E}">
        <p14:creationId xmlns:p14="http://schemas.microsoft.com/office/powerpoint/2010/main" val="17205114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07975" y="160338"/>
            <a:ext cx="86106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r>
              <a:rPr lang="en-US" sz="4000" b="1" kern="0" dirty="0" smtClean="0">
                <a:solidFill>
                  <a:srgbClr val="FFFF00"/>
                </a:solidFill>
                <a:effectLst>
                  <a:outerShdw blurRad="38100" dist="38100" dir="2700000" algn="tl">
                    <a:srgbClr val="000000">
                      <a:alpha val="43137"/>
                    </a:srgbClr>
                  </a:outerShdw>
                </a:effectLst>
              </a:rPr>
              <a:t>Breaking The Yoke </a:t>
            </a:r>
          </a:p>
          <a:p>
            <a:r>
              <a:rPr lang="en-US" sz="4000" b="1" kern="0" dirty="0" smtClean="0">
                <a:solidFill>
                  <a:srgbClr val="FFFF00"/>
                </a:solidFill>
                <a:effectLst>
                  <a:outerShdw blurRad="38100" dist="38100" dir="2700000" algn="tl">
                    <a:srgbClr val="000000">
                      <a:alpha val="43137"/>
                    </a:srgbClr>
                  </a:outerShdw>
                </a:effectLst>
              </a:rPr>
              <a:t>of Limitation </a:t>
            </a:r>
            <a:endParaRPr lang="en-US" sz="4000" b="1" kern="0" dirty="0">
              <a:solidFill>
                <a:srgbClr val="FFFF00"/>
              </a:solidFill>
              <a:effectLst>
                <a:outerShdw blurRad="38100" dist="38100" dir="2700000" algn="tl">
                  <a:srgbClr val="000000">
                    <a:alpha val="43137"/>
                  </a:srgbClr>
                </a:outerShdw>
              </a:effectLst>
            </a:endParaRPr>
          </a:p>
        </p:txBody>
      </p:sp>
      <p:sp>
        <p:nvSpPr>
          <p:cNvPr id="3" name="AutoShape 2" descr="T Austin Spark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380998" y="1600200"/>
            <a:ext cx="8537575" cy="4401205"/>
          </a:xfrm>
          <a:prstGeom prst="rect">
            <a:avLst/>
          </a:prstGeom>
        </p:spPr>
        <p:txBody>
          <a:bodyPr wrap="square">
            <a:spAutoFit/>
          </a:bodyPr>
          <a:lstStyle/>
          <a:p>
            <a:r>
              <a:rPr lang="en-US" sz="2800" dirty="0"/>
              <a:t>Consequently, </a:t>
            </a:r>
            <a:r>
              <a:rPr lang="en-US" sz="2800" dirty="0" smtClean="0"/>
              <a:t>over these generations the Church </a:t>
            </a:r>
            <a:r>
              <a:rPr lang="en-US" sz="2800" dirty="0"/>
              <a:t>has suffered great loss on both accounts. On the one hand the </a:t>
            </a:r>
            <a:r>
              <a:rPr lang="en-US" sz="2800" dirty="0" smtClean="0"/>
              <a:t>Church </a:t>
            </a:r>
            <a:r>
              <a:rPr lang="en-US" sz="2800" dirty="0"/>
              <a:t>has remained unenlightened as to the fullness of Christ their Savior and what they have been given </a:t>
            </a:r>
            <a:r>
              <a:rPr lang="en-US" sz="2800" dirty="0" smtClean="0"/>
              <a:t>through the </a:t>
            </a:r>
            <a:r>
              <a:rPr lang="en-US" sz="2800" dirty="0"/>
              <a:t>finished work of the Cross while on the other hand small Spirit-filled communities can become exclusive and keep the enlightenment needed for everyone to themselves and on this account the majority of Christianity has had little impact upon the forces of Darkness.</a:t>
            </a:r>
          </a:p>
        </p:txBody>
      </p:sp>
    </p:spTree>
    <p:extLst>
      <p:ext uri="{BB962C8B-B14F-4D97-AF65-F5344CB8AC3E}">
        <p14:creationId xmlns:p14="http://schemas.microsoft.com/office/powerpoint/2010/main" val="11108391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07975" y="160338"/>
            <a:ext cx="86106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r>
              <a:rPr lang="en-US" sz="4000" b="1" kern="0" dirty="0" smtClean="0">
                <a:solidFill>
                  <a:srgbClr val="FFFF00"/>
                </a:solidFill>
                <a:effectLst>
                  <a:outerShdw blurRad="38100" dist="38100" dir="2700000" algn="tl">
                    <a:srgbClr val="000000">
                      <a:alpha val="43137"/>
                    </a:srgbClr>
                  </a:outerShdw>
                </a:effectLst>
              </a:rPr>
              <a:t>Breaking The Yoke </a:t>
            </a:r>
          </a:p>
          <a:p>
            <a:r>
              <a:rPr lang="en-US" sz="4000" b="1" kern="0" dirty="0" smtClean="0">
                <a:solidFill>
                  <a:srgbClr val="FFFF00"/>
                </a:solidFill>
                <a:effectLst>
                  <a:outerShdw blurRad="38100" dist="38100" dir="2700000" algn="tl">
                    <a:srgbClr val="000000">
                      <a:alpha val="43137"/>
                    </a:srgbClr>
                  </a:outerShdw>
                </a:effectLst>
              </a:rPr>
              <a:t>of Limitation </a:t>
            </a:r>
            <a:endParaRPr lang="en-US" sz="4000" b="1" kern="0" dirty="0">
              <a:solidFill>
                <a:srgbClr val="FFFF00"/>
              </a:solidFill>
              <a:effectLst>
                <a:outerShdw blurRad="38100" dist="38100" dir="2700000" algn="tl">
                  <a:srgbClr val="000000">
                    <a:alpha val="43137"/>
                  </a:srgbClr>
                </a:outerShdw>
              </a:effectLst>
            </a:endParaRPr>
          </a:p>
        </p:txBody>
      </p:sp>
      <p:sp>
        <p:nvSpPr>
          <p:cNvPr id="3" name="AutoShape 2" descr="T Austin Spark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142529" y="1447800"/>
            <a:ext cx="8918575" cy="5262979"/>
          </a:xfrm>
          <a:prstGeom prst="rect">
            <a:avLst/>
          </a:prstGeom>
        </p:spPr>
        <p:txBody>
          <a:bodyPr wrap="square">
            <a:spAutoFit/>
          </a:bodyPr>
          <a:lstStyle/>
          <a:p>
            <a:r>
              <a:rPr lang="en-US" dirty="0"/>
              <a:t>But let us not despair. Let us remember that as the Body of Christ begins to move in that which God has revealed through the Word and by the Holy Spirit </a:t>
            </a:r>
            <a:r>
              <a:rPr lang="en-US" dirty="0" smtClean="0"/>
              <a:t>that </a:t>
            </a:r>
            <a:r>
              <a:rPr lang="en-US" dirty="0"/>
              <a:t>the heavenly host of God are being instructed as </a:t>
            </a:r>
            <a:r>
              <a:rPr lang="en-US" dirty="0" smtClean="0"/>
              <a:t>their role to support the Church. </a:t>
            </a:r>
            <a:r>
              <a:rPr lang="en-US" dirty="0"/>
              <a:t>Let us remember that we are in the middle of a battle against spiritual wickedness in heavenly places against principalities against powers and against the world rulers in this present darkness. </a:t>
            </a:r>
            <a:r>
              <a:rPr lang="en-US" b="1" dirty="0">
                <a:solidFill>
                  <a:srgbClr val="FFFF00"/>
                </a:solidFill>
              </a:rPr>
              <a:t>And it is the sword of the Spirit which is the Word of God accompanied by Spirit-filled prayer in the church that </a:t>
            </a:r>
            <a:r>
              <a:rPr lang="en-US" b="1" dirty="0" smtClean="0">
                <a:solidFill>
                  <a:srgbClr val="FFFF00"/>
                </a:solidFill>
              </a:rPr>
              <a:t>these heavenly hosts get their assignments and become the </a:t>
            </a:r>
            <a:r>
              <a:rPr lang="en-US" b="1" dirty="0">
                <a:solidFill>
                  <a:srgbClr val="FFFF00"/>
                </a:solidFill>
              </a:rPr>
              <a:t>effective weapons in the unseen realm leveraged to bring victory as the Church moves in the power of God's Word and the enemies of God are being instructed as to their place, however unwillingly, they are under Christ's feet.</a:t>
            </a:r>
            <a:endParaRPr lang="en-US" dirty="0">
              <a:solidFill>
                <a:srgbClr val="FFFF00"/>
              </a:solidFill>
            </a:endParaRPr>
          </a:p>
        </p:txBody>
      </p:sp>
    </p:spTree>
    <p:extLst>
      <p:ext uri="{BB962C8B-B14F-4D97-AF65-F5344CB8AC3E}">
        <p14:creationId xmlns:p14="http://schemas.microsoft.com/office/powerpoint/2010/main" val="11108391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228600" y="152400"/>
            <a:ext cx="86106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3200" b="1" kern="0" dirty="0" smtClean="0">
                <a:solidFill>
                  <a:srgbClr val="FFFF00"/>
                </a:solidFill>
                <a:effectLst>
                  <a:outerShdw blurRad="38100" dist="38100" dir="2700000" algn="tl">
                    <a:srgbClr val="000000">
                      <a:alpha val="43137"/>
                    </a:srgbClr>
                  </a:outerShdw>
                </a:effectLst>
              </a:rPr>
              <a:t>SOME OF THE MOST CRITICAL WORDS OF JESUS – IN A TIME OF ACCELERATION </a:t>
            </a:r>
            <a:endParaRPr lang="en-US" sz="3200" b="1" kern="0" dirty="0">
              <a:solidFill>
                <a:srgbClr val="FFFF00"/>
              </a:solidFill>
              <a:effectLst>
                <a:outerShdw blurRad="38100" dist="38100" dir="2700000" algn="tl">
                  <a:srgbClr val="000000">
                    <a:alpha val="43137"/>
                  </a:srgbClr>
                </a:outerShdw>
              </a:effectLst>
            </a:endParaRPr>
          </a:p>
        </p:txBody>
      </p:sp>
      <p:sp>
        <p:nvSpPr>
          <p:cNvPr id="2" name="Rectangle 1"/>
          <p:cNvSpPr/>
          <p:nvPr/>
        </p:nvSpPr>
        <p:spPr>
          <a:xfrm>
            <a:off x="304800" y="1566208"/>
            <a:ext cx="7086600" cy="1938992"/>
          </a:xfrm>
          <a:prstGeom prst="rect">
            <a:avLst/>
          </a:prstGeom>
        </p:spPr>
        <p:txBody>
          <a:bodyPr wrap="square">
            <a:spAutoFit/>
          </a:bodyPr>
          <a:lstStyle/>
          <a:p>
            <a:pPr algn="l"/>
            <a:r>
              <a:rPr lang="en-US" sz="4000" dirty="0" smtClean="0"/>
              <a:t>And </a:t>
            </a:r>
            <a:r>
              <a:rPr lang="en-US" sz="4000" dirty="0"/>
              <a:t>I, </a:t>
            </a:r>
            <a:r>
              <a:rPr lang="en-US" sz="4000" dirty="0">
                <a:solidFill>
                  <a:srgbClr val="FFFF00"/>
                </a:solidFill>
              </a:rPr>
              <a:t>if I be lifted up </a:t>
            </a:r>
            <a:r>
              <a:rPr lang="en-US" sz="4000" dirty="0"/>
              <a:t>from the earth, will draw all </a:t>
            </a:r>
            <a:r>
              <a:rPr lang="en-US" sz="4000" i="1" dirty="0"/>
              <a:t>men</a:t>
            </a:r>
            <a:r>
              <a:rPr lang="en-US" sz="4000" dirty="0"/>
              <a:t> unto me. </a:t>
            </a:r>
            <a:r>
              <a:rPr lang="en-US" sz="4000" b="1" dirty="0"/>
              <a:t>John 12:32 (KJV) </a:t>
            </a:r>
            <a:endParaRPr lang="en-US" sz="4000" dirty="0"/>
          </a:p>
        </p:txBody>
      </p:sp>
      <p:pic>
        <p:nvPicPr>
          <p:cNvPr id="6148" name="Picture 4" descr="Most Employees Are Worried About Possible Work-Related Crisis Situations:  Surv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3926689"/>
            <a:ext cx="3286125" cy="2190750"/>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p:cNvSpPr/>
          <p:nvPr/>
        </p:nvSpPr>
        <p:spPr bwMode="auto">
          <a:xfrm rot="18564719">
            <a:off x="4456758" y="4598521"/>
            <a:ext cx="3279494" cy="609600"/>
          </a:xfrm>
          <a:prstGeom prst="rightArrow">
            <a:avLst/>
          </a:prstGeom>
          <a:solidFill>
            <a:srgbClr val="FFFF00"/>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pic>
        <p:nvPicPr>
          <p:cNvPr id="6150" name="Picture 6" descr="GLORY IN THE CROSS OF OUR LORD JESUS CHRIST | A CHRISTIAN PILGR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400" y="3913989"/>
            <a:ext cx="3200400" cy="18842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6200" y="5943600"/>
            <a:ext cx="3429000" cy="461665"/>
          </a:xfrm>
          <a:prstGeom prst="rect">
            <a:avLst/>
          </a:prstGeom>
          <a:noFill/>
        </p:spPr>
        <p:txBody>
          <a:bodyPr wrap="square" rtlCol="0">
            <a:spAutoFit/>
          </a:bodyPr>
          <a:lstStyle/>
          <a:p>
            <a:r>
              <a:rPr lang="en-US" dirty="0" smtClean="0"/>
              <a:t>Literal Meaning </a:t>
            </a:r>
            <a:endParaRPr lang="en-US" dirty="0"/>
          </a:p>
        </p:txBody>
      </p:sp>
      <p:sp>
        <p:nvSpPr>
          <p:cNvPr id="11" name="TextBox 10"/>
          <p:cNvSpPr txBox="1"/>
          <p:nvPr/>
        </p:nvSpPr>
        <p:spPr>
          <a:xfrm>
            <a:off x="5033962" y="6290270"/>
            <a:ext cx="3429000" cy="461665"/>
          </a:xfrm>
          <a:prstGeom prst="rect">
            <a:avLst/>
          </a:prstGeom>
          <a:noFill/>
        </p:spPr>
        <p:txBody>
          <a:bodyPr wrap="square" rtlCol="0">
            <a:spAutoFit/>
          </a:bodyPr>
          <a:lstStyle/>
          <a:p>
            <a:r>
              <a:rPr lang="en-US" dirty="0" smtClean="0"/>
              <a:t>Daily Application</a:t>
            </a:r>
            <a:endParaRPr lang="en-US" dirty="0"/>
          </a:p>
        </p:txBody>
      </p:sp>
      <p:pic>
        <p:nvPicPr>
          <p:cNvPr id="6152" name="Picture 8" descr="What kind of wood was the Cross of Christ made o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958" r="26709"/>
          <a:stretch/>
        </p:blipFill>
        <p:spPr bwMode="auto">
          <a:xfrm>
            <a:off x="7239000" y="2243532"/>
            <a:ext cx="1481138" cy="1670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12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14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228600" y="152400"/>
            <a:ext cx="86106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b="1" kern="0" dirty="0" smtClean="0">
                <a:solidFill>
                  <a:srgbClr val="FFFF00"/>
                </a:solidFill>
                <a:effectLst>
                  <a:outerShdw blurRad="38100" dist="38100" dir="2700000" algn="tl">
                    <a:srgbClr val="000000">
                      <a:alpha val="43137"/>
                    </a:srgbClr>
                  </a:outerShdw>
                </a:effectLst>
              </a:rPr>
              <a:t>Jesus And The Father </a:t>
            </a:r>
          </a:p>
          <a:p>
            <a:pPr algn="ctr"/>
            <a:r>
              <a:rPr lang="en-US" b="1" kern="0" dirty="0" smtClean="0">
                <a:solidFill>
                  <a:srgbClr val="FFFF00"/>
                </a:solidFill>
                <a:effectLst>
                  <a:outerShdw blurRad="38100" dist="38100" dir="2700000" algn="tl">
                    <a:srgbClr val="000000">
                      <a:alpha val="43137"/>
                    </a:srgbClr>
                  </a:outerShdw>
                </a:effectLst>
              </a:rPr>
              <a:t>Are Always Working</a:t>
            </a:r>
            <a:endParaRPr lang="en-US" b="1" kern="0" dirty="0">
              <a:solidFill>
                <a:srgbClr val="FFFF00"/>
              </a:solidFill>
              <a:effectLst>
                <a:outerShdw blurRad="38100" dist="38100" dir="2700000" algn="tl">
                  <a:srgbClr val="000000">
                    <a:alpha val="43137"/>
                  </a:srgbClr>
                </a:outerShdw>
              </a:effectLst>
            </a:endParaRPr>
          </a:p>
        </p:txBody>
      </p:sp>
      <p:sp>
        <p:nvSpPr>
          <p:cNvPr id="2" name="Rectangle 1"/>
          <p:cNvSpPr/>
          <p:nvPr/>
        </p:nvSpPr>
        <p:spPr>
          <a:xfrm>
            <a:off x="76200" y="1600200"/>
            <a:ext cx="8938034" cy="2677656"/>
          </a:xfrm>
          <a:prstGeom prst="rect">
            <a:avLst/>
          </a:prstGeom>
        </p:spPr>
        <p:txBody>
          <a:bodyPr wrap="square">
            <a:spAutoFit/>
          </a:bodyPr>
          <a:lstStyle/>
          <a:p>
            <a:pPr algn="l"/>
            <a:r>
              <a:rPr lang="en-US" dirty="0"/>
              <a:t> Jesus said to them, </a:t>
            </a:r>
            <a:r>
              <a:rPr lang="en-US" sz="3200" dirty="0">
                <a:solidFill>
                  <a:srgbClr val="FFFF00"/>
                </a:solidFill>
              </a:rPr>
              <a:t>"</a:t>
            </a:r>
            <a:r>
              <a:rPr lang="en-US" sz="3200" b="1" dirty="0">
                <a:solidFill>
                  <a:srgbClr val="FFFF00"/>
                </a:solidFill>
              </a:rPr>
              <a:t>My Father is always at </a:t>
            </a:r>
            <a:r>
              <a:rPr lang="en-US" sz="3200" b="1" dirty="0" smtClean="0">
                <a:solidFill>
                  <a:srgbClr val="FFFF00"/>
                </a:solidFill>
              </a:rPr>
              <a:t>His </a:t>
            </a:r>
            <a:r>
              <a:rPr lang="en-US" sz="3200" b="1" dirty="0">
                <a:solidFill>
                  <a:srgbClr val="FFFF00"/>
                </a:solidFill>
              </a:rPr>
              <a:t>work </a:t>
            </a:r>
            <a:r>
              <a:rPr lang="en-US" sz="2000" b="1" dirty="0" smtClean="0">
                <a:solidFill>
                  <a:srgbClr val="FFFF00"/>
                </a:solidFill>
              </a:rPr>
              <a:t>(to engage, labor) </a:t>
            </a:r>
            <a:r>
              <a:rPr lang="en-US" sz="3200" b="1" dirty="0" smtClean="0">
                <a:solidFill>
                  <a:srgbClr val="FFFF00"/>
                </a:solidFill>
              </a:rPr>
              <a:t>to </a:t>
            </a:r>
            <a:r>
              <a:rPr lang="en-US" sz="3200" b="1" dirty="0">
                <a:solidFill>
                  <a:srgbClr val="FFFF00"/>
                </a:solidFill>
              </a:rPr>
              <a:t>this very day, and I, too, am working." </a:t>
            </a:r>
            <a:r>
              <a:rPr lang="en-US" baseline="30000" dirty="0" smtClean="0"/>
              <a:t>--- </a:t>
            </a:r>
            <a:r>
              <a:rPr lang="en-US" dirty="0" smtClean="0"/>
              <a:t>"</a:t>
            </a:r>
            <a:r>
              <a:rPr lang="en-US" dirty="0">
                <a:solidFill>
                  <a:srgbClr val="FFFF00"/>
                </a:solidFill>
              </a:rPr>
              <a:t>I tell you the truth, the Son can do nothing by himself; he can do only what he sees his Father doing, because whatever the Father does the Son also does. </a:t>
            </a:r>
            <a:r>
              <a:rPr lang="en-US" b="1" dirty="0"/>
              <a:t>John 5:16-19 (NIV) </a:t>
            </a:r>
            <a:endParaRPr lang="en-US" dirty="0"/>
          </a:p>
        </p:txBody>
      </p:sp>
      <p:sp>
        <p:nvSpPr>
          <p:cNvPr id="3" name="Rectangle 2"/>
          <p:cNvSpPr/>
          <p:nvPr/>
        </p:nvSpPr>
        <p:spPr>
          <a:xfrm>
            <a:off x="239917" y="4495800"/>
            <a:ext cx="8610600" cy="1938992"/>
          </a:xfrm>
          <a:prstGeom prst="rect">
            <a:avLst/>
          </a:prstGeom>
        </p:spPr>
        <p:txBody>
          <a:bodyPr wrap="square">
            <a:spAutoFit/>
          </a:bodyPr>
          <a:lstStyle/>
          <a:p>
            <a:r>
              <a:rPr lang="en-US" b="1" dirty="0"/>
              <a:t>FORGIVE US FOR THINKING THAT YOU ARE NOT ACTIVE YOU ARE NOT WORKING – THAT SOMEHOW EVEN THOUGH YOU ARE ALLOWING WICKEDNESS TO RUN AMOK AND TO BE EXPOSED – YOU ARE NOT </a:t>
            </a:r>
            <a:r>
              <a:rPr lang="en-US" b="1" dirty="0" smtClean="0"/>
              <a:t>LESS ACTIVE AND DISENGAGED</a:t>
            </a:r>
            <a:endParaRPr lang="en-US" dirty="0"/>
          </a:p>
        </p:txBody>
      </p:sp>
    </p:spTree>
    <p:extLst>
      <p:ext uri="{BB962C8B-B14F-4D97-AF65-F5344CB8AC3E}">
        <p14:creationId xmlns:p14="http://schemas.microsoft.com/office/powerpoint/2010/main" val="1005916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62805"/>
            <a:ext cx="8153400" cy="1569660"/>
          </a:xfrm>
          <a:prstGeom prst="rect">
            <a:avLst/>
          </a:prstGeom>
          <a:solidFill>
            <a:schemeClr val="bg2">
              <a:lumMod val="40000"/>
              <a:lumOff val="60000"/>
              <a:alpha val="41000"/>
            </a:schemeClr>
          </a:solidFill>
        </p:spPr>
        <p:txBody>
          <a:bodyPr wrap="square">
            <a:spAutoFit/>
          </a:bodyPr>
          <a:lstStyle/>
          <a:p>
            <a:pPr algn="ctr"/>
            <a:r>
              <a:rPr lang="en-US" sz="3200" b="1" dirty="0" smtClean="0">
                <a:solidFill>
                  <a:srgbClr val="FFFF00"/>
                </a:solidFill>
                <a:effectLst>
                  <a:outerShdw blurRad="38100" dist="38100" dir="2700000" algn="tl">
                    <a:srgbClr val="000000">
                      <a:alpha val="43137"/>
                    </a:srgbClr>
                  </a:outerShdw>
                </a:effectLst>
              </a:rPr>
              <a:t>Where Did Jesus </a:t>
            </a:r>
          </a:p>
          <a:p>
            <a:pPr algn="ctr"/>
            <a:r>
              <a:rPr lang="en-US" sz="3200" b="1" dirty="0" smtClean="0">
                <a:solidFill>
                  <a:srgbClr val="FFFF00"/>
                </a:solidFill>
                <a:effectLst>
                  <a:outerShdw blurRad="38100" dist="38100" dir="2700000" algn="tl">
                    <a:srgbClr val="000000">
                      <a:alpha val="43137"/>
                    </a:srgbClr>
                  </a:outerShdw>
                </a:effectLst>
              </a:rPr>
              <a:t>Show Us How He Could  Break Off</a:t>
            </a:r>
          </a:p>
          <a:p>
            <a:pPr algn="ctr"/>
            <a:r>
              <a:rPr lang="en-US" sz="3200" b="1" dirty="0" smtClean="0">
                <a:solidFill>
                  <a:srgbClr val="FFFF00"/>
                </a:solidFill>
                <a:effectLst>
                  <a:outerShdw blurRad="38100" dist="38100" dir="2700000" algn="tl">
                    <a:srgbClr val="000000">
                      <a:alpha val="43137"/>
                    </a:srgbClr>
                  </a:outerShdw>
                </a:effectLst>
              </a:rPr>
              <a:t>Generational Yokes</a:t>
            </a:r>
            <a:endParaRPr lang="en-US" sz="3200" dirty="0">
              <a:solidFill>
                <a:srgbClr val="FFFF00"/>
              </a:solidFill>
              <a:effectLst>
                <a:outerShdw blurRad="38100" dist="38100" dir="2700000" algn="tl">
                  <a:srgbClr val="000000">
                    <a:alpha val="43137"/>
                  </a:srgbClr>
                </a:outerShdw>
              </a:effectLst>
            </a:endParaRPr>
          </a:p>
        </p:txBody>
      </p:sp>
      <p:sp>
        <p:nvSpPr>
          <p:cNvPr id="2" name="Rectangle 1"/>
          <p:cNvSpPr/>
          <p:nvPr/>
        </p:nvSpPr>
        <p:spPr>
          <a:xfrm>
            <a:off x="381000" y="1720840"/>
            <a:ext cx="8382000" cy="4524315"/>
          </a:xfrm>
          <a:prstGeom prst="rect">
            <a:avLst/>
          </a:prstGeom>
        </p:spPr>
        <p:txBody>
          <a:bodyPr wrap="square">
            <a:spAutoFit/>
          </a:bodyPr>
          <a:lstStyle/>
          <a:p>
            <a:pPr algn="l"/>
            <a:r>
              <a:rPr lang="en-US" sz="3600" dirty="0" smtClean="0"/>
              <a:t>"Come </a:t>
            </a:r>
            <a:r>
              <a:rPr lang="en-US" sz="3600" dirty="0"/>
              <a:t>to me, all you who are weary and burdened, and I will give you rest. </a:t>
            </a:r>
            <a:r>
              <a:rPr lang="en-US" sz="3600" baseline="30000" dirty="0"/>
              <a:t>29 </a:t>
            </a:r>
            <a:r>
              <a:rPr lang="en-US" sz="3600" dirty="0"/>
              <a:t> Take my yoke upon you and learn from me, for I am gentle and humble in heart, and you will find rest for your souls. </a:t>
            </a:r>
            <a:r>
              <a:rPr lang="en-US" sz="3600" baseline="30000" dirty="0"/>
              <a:t>30 </a:t>
            </a:r>
            <a:r>
              <a:rPr lang="en-US" sz="3600" dirty="0"/>
              <a:t> For my yoke is easy </a:t>
            </a:r>
            <a:r>
              <a:rPr lang="en-US" sz="3600" dirty="0" smtClean="0"/>
              <a:t>(useful, BETTER</a:t>
            </a:r>
            <a:r>
              <a:rPr lang="en-US" sz="3600" smtClean="0"/>
              <a:t>, good) and </a:t>
            </a:r>
            <a:r>
              <a:rPr lang="en-US" sz="3600" dirty="0"/>
              <a:t>my burden is light." </a:t>
            </a:r>
            <a:endParaRPr lang="en-US" sz="3600" dirty="0" smtClean="0"/>
          </a:p>
          <a:p>
            <a:pPr algn="l"/>
            <a:r>
              <a:rPr lang="en-US" sz="3600" b="1" dirty="0" smtClean="0"/>
              <a:t>Matthew </a:t>
            </a:r>
            <a:r>
              <a:rPr lang="en-US" sz="3600" b="1" dirty="0"/>
              <a:t>11:28-30 (NIV) </a:t>
            </a:r>
            <a:endParaRPr lang="en-US" sz="3600" dirty="0"/>
          </a:p>
        </p:txBody>
      </p:sp>
    </p:spTree>
    <p:extLst>
      <p:ext uri="{BB962C8B-B14F-4D97-AF65-F5344CB8AC3E}">
        <p14:creationId xmlns:p14="http://schemas.microsoft.com/office/powerpoint/2010/main" val="15315990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9808" y="434975"/>
            <a:ext cx="9134192" cy="631825"/>
          </a:xfrm>
          <a:prstGeom prst="rect">
            <a:avLst/>
          </a:prstGeom>
          <a:solidFill>
            <a:schemeClr val="accent1">
              <a:alpha val="42000"/>
            </a:schemeClr>
          </a:solidFill>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3600" b="1" dirty="0" smtClean="0">
                <a:solidFill>
                  <a:srgbClr val="FFFF00"/>
                </a:solidFill>
                <a:effectLst>
                  <a:outerShdw blurRad="50800" dist="127000" dir="8520000" sx="105000" sy="105000" algn="tl">
                    <a:srgbClr val="000000">
                      <a:alpha val="43137"/>
                    </a:srgbClr>
                  </a:outerShdw>
                </a:effectLst>
              </a:rPr>
              <a:t>HOW DO WE MAKE THIS PERSONAL? </a:t>
            </a:r>
          </a:p>
        </p:txBody>
      </p:sp>
      <p:sp>
        <p:nvSpPr>
          <p:cNvPr id="4" name="Rectangle 3"/>
          <p:cNvSpPr/>
          <p:nvPr/>
        </p:nvSpPr>
        <p:spPr>
          <a:xfrm>
            <a:off x="306572" y="1583353"/>
            <a:ext cx="8685028" cy="6494085"/>
          </a:xfrm>
          <a:prstGeom prst="rect">
            <a:avLst/>
          </a:prstGeom>
        </p:spPr>
        <p:txBody>
          <a:bodyPr wrap="square">
            <a:spAutoFit/>
          </a:bodyPr>
          <a:lstStyle/>
          <a:p>
            <a:pPr algn="l"/>
            <a:r>
              <a:rPr lang="en-US" sz="2600" dirty="0" smtClean="0"/>
              <a:t>1. You still have an assignment – find out what it is – DO NOT LET ANYONE TAKE YOUR CROWN.</a:t>
            </a:r>
            <a:endParaRPr lang="en-US" sz="2600" dirty="0"/>
          </a:p>
          <a:p>
            <a:pPr algn="l"/>
            <a:r>
              <a:rPr lang="en-US" sz="2600" dirty="0" smtClean="0"/>
              <a:t>2 . Pray without ceasing for fresh fillings of the Holy Spirit </a:t>
            </a:r>
          </a:p>
          <a:p>
            <a:pPr algn="l"/>
            <a:r>
              <a:rPr lang="en-US" sz="2600" dirty="0" smtClean="0"/>
              <a:t>3. Do not get into the flesh – if you are resisted – STAY ABOVE THE FLESH through the Holy Spirit. </a:t>
            </a:r>
            <a:endParaRPr lang="en-US" sz="2600" b="1" dirty="0" smtClean="0">
              <a:solidFill>
                <a:srgbClr val="FFFF00"/>
              </a:solidFill>
            </a:endParaRPr>
          </a:p>
          <a:p>
            <a:pPr algn="l"/>
            <a:r>
              <a:rPr lang="en-US" sz="2600" dirty="0" smtClean="0"/>
              <a:t>4. Expect God to come through in your battles.</a:t>
            </a:r>
          </a:p>
          <a:p>
            <a:pPr algn="l"/>
            <a:r>
              <a:rPr lang="en-US" sz="2600" dirty="0" smtClean="0"/>
              <a:t>5. TAKE ON THE LINKED UP PARTNERSHIP OF JESUS AND HIS YOKE Get </a:t>
            </a:r>
            <a:r>
              <a:rPr lang="en-US" sz="2600" dirty="0"/>
              <a:t>freedom from </a:t>
            </a:r>
            <a:r>
              <a:rPr lang="en-US" sz="2600" dirty="0" smtClean="0"/>
              <a:t>hindering personality </a:t>
            </a:r>
            <a:r>
              <a:rPr lang="en-US" sz="2600" dirty="0"/>
              <a:t>traits </a:t>
            </a:r>
            <a:r>
              <a:rPr lang="en-US" sz="2600" dirty="0" smtClean="0"/>
              <a:t>– negative childhood shaping – cultural bondage through the Supernatural working of the Holy Spirit’s internal </a:t>
            </a:r>
            <a:r>
              <a:rPr lang="en-US" sz="2600" dirty="0"/>
              <a:t>encountering </a:t>
            </a:r>
            <a:r>
              <a:rPr lang="en-US" sz="2600" dirty="0" smtClean="0"/>
              <a:t>glory that will CARRY YOU THROUGH into purity, freedom, purpose, hope, and </a:t>
            </a:r>
            <a:r>
              <a:rPr lang="en-US" sz="2600" b="1" dirty="0" smtClean="0">
                <a:solidFill>
                  <a:srgbClr val="FFFF00"/>
                </a:solidFill>
              </a:rPr>
              <a:t>endurance</a:t>
            </a:r>
            <a:r>
              <a:rPr lang="en-US" sz="2600" dirty="0" smtClean="0"/>
              <a:t>.</a:t>
            </a:r>
            <a:endParaRPr lang="en-US" sz="2600" dirty="0"/>
          </a:p>
          <a:p>
            <a:pPr algn="l"/>
            <a:endParaRPr lang="en-US" sz="2600" dirty="0" smtClean="0"/>
          </a:p>
          <a:p>
            <a:pPr algn="l"/>
            <a:r>
              <a:rPr lang="en-US" sz="2600" dirty="0" smtClean="0"/>
              <a:t> </a:t>
            </a:r>
          </a:p>
          <a:p>
            <a:pPr algn="l"/>
            <a:endParaRPr lang="en-US" sz="2600" dirty="0"/>
          </a:p>
        </p:txBody>
      </p:sp>
    </p:spTree>
    <p:extLst>
      <p:ext uri="{BB962C8B-B14F-4D97-AF65-F5344CB8AC3E}">
        <p14:creationId xmlns:p14="http://schemas.microsoft.com/office/powerpoint/2010/main" val="29070749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1447800"/>
            <a:ext cx="8153400" cy="3108543"/>
          </a:xfrm>
          <a:prstGeom prst="rect">
            <a:avLst/>
          </a:prstGeom>
        </p:spPr>
        <p:txBody>
          <a:bodyPr wrap="square">
            <a:spAutoFit/>
          </a:bodyPr>
          <a:lstStyle/>
          <a:p>
            <a:r>
              <a:rPr lang="en-US" sz="2800" b="1" dirty="0" smtClean="0">
                <a:solidFill>
                  <a:srgbClr val="FFFF00"/>
                </a:solidFill>
              </a:rPr>
              <a:t>“THERE </a:t>
            </a:r>
            <a:r>
              <a:rPr lang="en-US" sz="2800" b="1" dirty="0">
                <a:solidFill>
                  <a:srgbClr val="FFFF00"/>
                </a:solidFill>
              </a:rPr>
              <a:t>IS ONLY ONE WAY TO GO THROUGH THIS CRUCIBLE MOMENT </a:t>
            </a:r>
            <a:r>
              <a:rPr lang="en-US" sz="2800" b="1" dirty="0" smtClean="0">
                <a:solidFill>
                  <a:srgbClr val="FFFF00"/>
                </a:solidFill>
              </a:rPr>
              <a:t>AS FOLLOWERS OF JESUS CHRIST – </a:t>
            </a:r>
            <a:r>
              <a:rPr lang="en-US" sz="2800" b="1" dirty="0">
                <a:solidFill>
                  <a:srgbClr val="FFFF00"/>
                </a:solidFill>
              </a:rPr>
              <a:t>AND IT IS TO COMMIT OUR ALL TO HIM WHO SITS ON THE THRONE AND UNTO THE </a:t>
            </a:r>
            <a:r>
              <a:rPr lang="en-US" sz="2800" b="1" dirty="0" smtClean="0">
                <a:solidFill>
                  <a:srgbClr val="FFFF00"/>
                </a:solidFill>
              </a:rPr>
              <a:t>LAMB – AND BE POWERFULLY FILLED CONTINUOUSLY WITH </a:t>
            </a:r>
          </a:p>
          <a:p>
            <a:r>
              <a:rPr lang="en-US" sz="2800" b="1" dirty="0" smtClean="0">
                <a:solidFill>
                  <a:srgbClr val="FFFF00"/>
                </a:solidFill>
              </a:rPr>
              <a:t>THE HOLY SPIRIT.” Don Lamb </a:t>
            </a:r>
            <a:endParaRPr lang="en-US" sz="2800" dirty="0">
              <a:solidFill>
                <a:srgbClr val="FFFF00"/>
              </a:solidFill>
            </a:endParaRPr>
          </a:p>
        </p:txBody>
      </p:sp>
      <p:sp>
        <p:nvSpPr>
          <p:cNvPr id="6" name="Rectangle 5"/>
          <p:cNvSpPr/>
          <p:nvPr/>
        </p:nvSpPr>
        <p:spPr>
          <a:xfrm>
            <a:off x="304800" y="4724400"/>
            <a:ext cx="8458200" cy="1569660"/>
          </a:xfrm>
          <a:prstGeom prst="rect">
            <a:avLst/>
          </a:prstGeom>
        </p:spPr>
        <p:txBody>
          <a:bodyPr wrap="square">
            <a:spAutoFit/>
          </a:bodyPr>
          <a:lstStyle/>
          <a:p>
            <a:pPr algn="l"/>
            <a:r>
              <a:rPr lang="en-US" dirty="0" smtClean="0"/>
              <a:t>They </a:t>
            </a:r>
            <a:r>
              <a:rPr lang="en-US" dirty="0"/>
              <a:t>will be my people, and I will be their God. </a:t>
            </a:r>
            <a:r>
              <a:rPr lang="en-US" dirty="0" smtClean="0"/>
              <a:t>I </a:t>
            </a:r>
            <a:r>
              <a:rPr lang="en-US" dirty="0"/>
              <a:t>will give them singleness of heart and action, so that they will always fear me for their own good and the good of their children after them. </a:t>
            </a:r>
            <a:r>
              <a:rPr lang="en-US" b="1" dirty="0"/>
              <a:t>Jeremiah 32:38-39 (NIV) </a:t>
            </a:r>
            <a:endParaRPr lang="en-US" dirty="0"/>
          </a:p>
        </p:txBody>
      </p:sp>
      <p:sp>
        <p:nvSpPr>
          <p:cNvPr id="4" name="Title 1"/>
          <p:cNvSpPr txBox="1">
            <a:spLocks/>
          </p:cNvSpPr>
          <p:nvPr/>
        </p:nvSpPr>
        <p:spPr bwMode="auto">
          <a:xfrm>
            <a:off x="228600" y="152400"/>
            <a:ext cx="86106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3200" b="1" kern="0" dirty="0" smtClean="0">
                <a:solidFill>
                  <a:srgbClr val="FFFF00"/>
                </a:solidFill>
                <a:effectLst>
                  <a:outerShdw blurRad="38100" dist="38100" dir="2700000" algn="tl">
                    <a:srgbClr val="000000">
                      <a:alpha val="43137"/>
                    </a:srgbClr>
                  </a:outerShdw>
                </a:effectLst>
              </a:rPr>
              <a:t>SOME OF THE MOST CRITICAL WORDS OF JESUS – IN A TIME OF ACCELERATION </a:t>
            </a:r>
            <a:endParaRPr lang="en-US" sz="3200" b="1" kern="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406218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2274838"/>
            <a:ext cx="8229600" cy="2862322"/>
          </a:xfrm>
          <a:prstGeom prst="rect">
            <a:avLst/>
          </a:prstGeom>
        </p:spPr>
        <p:txBody>
          <a:bodyPr wrap="square">
            <a:spAutoFit/>
          </a:bodyPr>
          <a:lstStyle/>
          <a:p>
            <a:r>
              <a:rPr lang="en-US" sz="3600" dirty="0" smtClean="0"/>
              <a:t>And </a:t>
            </a:r>
            <a:r>
              <a:rPr lang="en-US" sz="3600" dirty="0"/>
              <a:t>from the days of John the Baptist until now the kingdom of heaven </a:t>
            </a:r>
            <a:r>
              <a:rPr lang="en-US" sz="3600" dirty="0" smtClean="0"/>
              <a:t>suffers </a:t>
            </a:r>
            <a:r>
              <a:rPr lang="en-US" sz="3600" dirty="0"/>
              <a:t>violence, and the violent take it by force. </a:t>
            </a:r>
            <a:r>
              <a:rPr lang="en-US" sz="3600" b="1" dirty="0"/>
              <a:t>Matthew 11:12 (KJV) </a:t>
            </a:r>
            <a:r>
              <a:rPr lang="en-US" sz="3600" dirty="0"/>
              <a:t/>
            </a:r>
            <a:br>
              <a:rPr lang="en-US" sz="3600" dirty="0"/>
            </a:br>
            <a:endParaRPr lang="en-US" sz="3600" dirty="0"/>
          </a:p>
        </p:txBody>
      </p:sp>
      <p:sp>
        <p:nvSpPr>
          <p:cNvPr id="3" name="Title 1"/>
          <p:cNvSpPr txBox="1">
            <a:spLocks/>
          </p:cNvSpPr>
          <p:nvPr/>
        </p:nvSpPr>
        <p:spPr bwMode="auto">
          <a:xfrm>
            <a:off x="1143000" y="152400"/>
            <a:ext cx="68580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3200" b="1" kern="0" dirty="0" smtClean="0">
                <a:solidFill>
                  <a:srgbClr val="FFFF00"/>
                </a:solidFill>
                <a:effectLst>
                  <a:outerShdw blurRad="38100" dist="38100" dir="2700000" algn="tl">
                    <a:srgbClr val="000000">
                      <a:alpha val="43137"/>
                    </a:srgbClr>
                  </a:outerShdw>
                </a:effectLst>
              </a:rPr>
              <a:t>The Atmosphere of Challenge </a:t>
            </a:r>
          </a:p>
          <a:p>
            <a:pPr algn="ctr"/>
            <a:r>
              <a:rPr lang="en-US" sz="3200" b="1" kern="0" dirty="0" smtClean="0">
                <a:solidFill>
                  <a:srgbClr val="FFFF00"/>
                </a:solidFill>
                <a:effectLst>
                  <a:outerShdw blurRad="38100" dist="38100" dir="2700000" algn="tl">
                    <a:srgbClr val="000000">
                      <a:alpha val="43137"/>
                    </a:srgbClr>
                  </a:outerShdw>
                </a:effectLst>
              </a:rPr>
              <a:t>Is Not Something New </a:t>
            </a:r>
            <a:endParaRPr lang="en-US" sz="3200" b="1" kern="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202756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600200"/>
            <a:ext cx="8229600" cy="1200329"/>
          </a:xfrm>
          <a:prstGeom prst="rect">
            <a:avLst/>
          </a:prstGeom>
          <a:noFill/>
        </p:spPr>
        <p:txBody>
          <a:bodyPr wrap="square" rtlCol="0">
            <a:spAutoFit/>
          </a:bodyPr>
          <a:lstStyle/>
          <a:p>
            <a:r>
              <a:rPr lang="en-US" sz="3600" dirty="0" smtClean="0"/>
              <a:t>There Are Positive Things Happening</a:t>
            </a:r>
          </a:p>
          <a:p>
            <a:r>
              <a:rPr lang="en-US" sz="3600" dirty="0" smtClean="0"/>
              <a:t>But We are Not Out Of The Woods </a:t>
            </a:r>
            <a:endParaRPr lang="en-US" sz="3600" dirty="0"/>
          </a:p>
        </p:txBody>
      </p:sp>
      <p:pic>
        <p:nvPicPr>
          <p:cNvPr id="1026" name="Picture 2" descr="We're Not Out of the Woods Yet by Kyle Brunelle — Kickstar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976" y="3505200"/>
            <a:ext cx="4068024" cy="2288264"/>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We Are Communicating Better, But We Are Still Not Out Of The Woods Stock  Photo, Picture And Royalty Free Image. Image 240824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33398"/>
            <a:ext cx="8077200" cy="6163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70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752600"/>
            <a:ext cx="8153400" cy="4524315"/>
          </a:xfrm>
          <a:prstGeom prst="rect">
            <a:avLst/>
          </a:prstGeom>
        </p:spPr>
        <p:txBody>
          <a:bodyPr wrap="square">
            <a:spAutoFit/>
          </a:bodyPr>
          <a:lstStyle/>
          <a:p>
            <a:r>
              <a:rPr lang="en-US" sz="3600" dirty="0" smtClean="0"/>
              <a:t>Since </a:t>
            </a:r>
            <a:r>
              <a:rPr lang="en-US" sz="3600" dirty="0"/>
              <a:t>you have kept my command to endure patiently, I will also keep you from the hour of trial that is going to come upon the whole world to test those who live on the earth. </a:t>
            </a:r>
            <a:r>
              <a:rPr lang="en-US" sz="3600" baseline="30000" dirty="0"/>
              <a:t>11 </a:t>
            </a:r>
            <a:r>
              <a:rPr lang="en-US" sz="3600" dirty="0"/>
              <a:t> I am coming soon. Hold on to what you have, so that no one will take your crown. </a:t>
            </a:r>
            <a:r>
              <a:rPr lang="en-US" sz="3600" b="1" dirty="0"/>
              <a:t>Revelation 3:10-11 (NIV) </a:t>
            </a:r>
            <a:endParaRPr lang="en-US" sz="3600" dirty="0"/>
          </a:p>
        </p:txBody>
      </p:sp>
      <p:sp>
        <p:nvSpPr>
          <p:cNvPr id="3" name="Title 1"/>
          <p:cNvSpPr txBox="1">
            <a:spLocks/>
          </p:cNvSpPr>
          <p:nvPr/>
        </p:nvSpPr>
        <p:spPr bwMode="auto">
          <a:xfrm>
            <a:off x="228600" y="152400"/>
            <a:ext cx="86106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3200" b="1" kern="0" dirty="0" smtClean="0">
                <a:solidFill>
                  <a:srgbClr val="FFFF00"/>
                </a:solidFill>
                <a:effectLst>
                  <a:outerShdw blurRad="38100" dist="38100" dir="2700000" algn="tl">
                    <a:srgbClr val="000000">
                      <a:alpha val="43137"/>
                    </a:srgbClr>
                  </a:outerShdw>
                </a:effectLst>
              </a:rPr>
              <a:t>LET NO ONE TAKE YOUR CROWN</a:t>
            </a:r>
            <a:endParaRPr lang="en-US" sz="3200" b="1" kern="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688263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228600" y="152400"/>
            <a:ext cx="86106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b="1" kern="0" dirty="0" smtClean="0">
                <a:solidFill>
                  <a:srgbClr val="FFFF00"/>
                </a:solidFill>
                <a:effectLst>
                  <a:outerShdw blurRad="38100" dist="38100" dir="2700000" algn="tl">
                    <a:srgbClr val="000000">
                      <a:alpha val="43137"/>
                    </a:srgbClr>
                  </a:outerShdw>
                </a:effectLst>
              </a:rPr>
              <a:t>FOUR HOLY SPIRIT</a:t>
            </a:r>
          </a:p>
          <a:p>
            <a:pPr algn="ctr"/>
            <a:r>
              <a:rPr lang="en-US" b="1" kern="0" dirty="0" smtClean="0">
                <a:solidFill>
                  <a:srgbClr val="FFFF00"/>
                </a:solidFill>
                <a:effectLst>
                  <a:outerShdw blurRad="38100" dist="38100" dir="2700000" algn="tl">
                    <a:srgbClr val="000000">
                      <a:alpha val="43137"/>
                    </a:srgbClr>
                  </a:outerShdw>
                </a:effectLst>
              </a:rPr>
              <a:t>TRAJECTORIES </a:t>
            </a:r>
            <a:endParaRPr lang="en-US" b="1" kern="0"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228600" y="2209800"/>
            <a:ext cx="8763000" cy="2800767"/>
          </a:xfrm>
          <a:prstGeom prst="rect">
            <a:avLst/>
          </a:prstGeom>
        </p:spPr>
        <p:txBody>
          <a:bodyPr wrap="square">
            <a:spAutoFit/>
          </a:bodyPr>
          <a:lstStyle/>
          <a:p>
            <a:pPr algn="l"/>
            <a:r>
              <a:rPr lang="en-US" sz="4400" dirty="0">
                <a:solidFill>
                  <a:srgbClr val="FFFF00"/>
                </a:solidFill>
              </a:rPr>
              <a:t>SEEK</a:t>
            </a:r>
            <a:r>
              <a:rPr lang="en-US" sz="4400" dirty="0"/>
              <a:t> – The </a:t>
            </a:r>
            <a:r>
              <a:rPr lang="en-US" sz="4400" dirty="0" smtClean="0"/>
              <a:t>Face </a:t>
            </a:r>
            <a:r>
              <a:rPr lang="en-US" sz="4400" dirty="0"/>
              <a:t>of God</a:t>
            </a:r>
          </a:p>
          <a:p>
            <a:pPr algn="l"/>
            <a:r>
              <a:rPr lang="en-US" sz="4400" dirty="0">
                <a:solidFill>
                  <a:srgbClr val="FFFF00"/>
                </a:solidFill>
              </a:rPr>
              <a:t>SHOW</a:t>
            </a:r>
            <a:r>
              <a:rPr lang="en-US" sz="4400" dirty="0"/>
              <a:t> – The Love of God</a:t>
            </a:r>
          </a:p>
          <a:p>
            <a:pPr algn="l"/>
            <a:r>
              <a:rPr lang="en-US" sz="4400" dirty="0">
                <a:solidFill>
                  <a:srgbClr val="FFFF00"/>
                </a:solidFill>
              </a:rPr>
              <a:t>SPEAK</a:t>
            </a:r>
            <a:r>
              <a:rPr lang="en-US" sz="4400" dirty="0"/>
              <a:t> – The </a:t>
            </a:r>
            <a:r>
              <a:rPr lang="en-US" sz="4400" dirty="0" smtClean="0"/>
              <a:t>Word of </a:t>
            </a:r>
            <a:r>
              <a:rPr lang="en-US" sz="4400" dirty="0"/>
              <a:t>God</a:t>
            </a:r>
          </a:p>
          <a:p>
            <a:pPr algn="l"/>
            <a:r>
              <a:rPr lang="en-US" sz="4400" dirty="0">
                <a:solidFill>
                  <a:srgbClr val="FFFF00"/>
                </a:solidFill>
              </a:rPr>
              <a:t>STEWARD</a:t>
            </a:r>
            <a:r>
              <a:rPr lang="en-US" sz="4400" dirty="0"/>
              <a:t> – </a:t>
            </a:r>
            <a:r>
              <a:rPr lang="en-US" sz="4400" dirty="0" smtClean="0"/>
              <a:t>The Move </a:t>
            </a:r>
            <a:r>
              <a:rPr lang="en-US" sz="4400" dirty="0"/>
              <a:t>of God</a:t>
            </a:r>
          </a:p>
        </p:txBody>
      </p:sp>
    </p:spTree>
    <p:extLst>
      <p:ext uri="{BB962C8B-B14F-4D97-AF65-F5344CB8AC3E}">
        <p14:creationId xmlns:p14="http://schemas.microsoft.com/office/powerpoint/2010/main" val="401577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28600" y="152400"/>
            <a:ext cx="86106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3200" b="1" kern="0" dirty="0" smtClean="0">
                <a:solidFill>
                  <a:srgbClr val="FFFF00"/>
                </a:solidFill>
                <a:effectLst>
                  <a:outerShdw blurRad="38100" dist="38100" dir="2700000" algn="tl">
                    <a:srgbClr val="000000">
                      <a:alpha val="43137"/>
                    </a:srgbClr>
                  </a:outerShdw>
                </a:effectLst>
              </a:rPr>
              <a:t>There is No Innocent Evil </a:t>
            </a:r>
            <a:endParaRPr lang="en-US" sz="3200" b="1" kern="0" dirty="0">
              <a:solidFill>
                <a:srgbClr val="FFFF00"/>
              </a:solidFill>
              <a:effectLst>
                <a:outerShdw blurRad="38100" dist="38100" dir="2700000" algn="tl">
                  <a:srgbClr val="000000">
                    <a:alpha val="43137"/>
                  </a:srgbClr>
                </a:outerShdw>
              </a:effectLst>
            </a:endParaRPr>
          </a:p>
        </p:txBody>
      </p:sp>
      <p:pic>
        <p:nvPicPr>
          <p:cNvPr id="6148" name="Picture 4" descr="Harry Potter: Warner Bros. Teases Exciting Future of Franchi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913" y="1964531"/>
            <a:ext cx="3581400" cy="20145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14300" y="4168367"/>
            <a:ext cx="4000500" cy="2585323"/>
          </a:xfrm>
          <a:prstGeom prst="rect">
            <a:avLst/>
          </a:prstGeom>
        </p:spPr>
        <p:txBody>
          <a:bodyPr wrap="square">
            <a:spAutoFit/>
          </a:bodyPr>
          <a:lstStyle/>
          <a:p>
            <a:pPr algn="l"/>
            <a:r>
              <a:rPr lang="en-US" sz="1800" dirty="0"/>
              <a:t>Young readers today, more than any other time in history, have an abundance of occult resources easily available to them. The Harry Potter series clearly teaches young children how to become witches and warlocks and brings them into the new age occult world, and schools them in the devil's occult craft.</a:t>
            </a:r>
          </a:p>
        </p:txBody>
      </p:sp>
      <p:sp>
        <p:nvSpPr>
          <p:cNvPr id="6" name="Rectangle 5"/>
          <p:cNvSpPr/>
          <p:nvPr/>
        </p:nvSpPr>
        <p:spPr>
          <a:xfrm>
            <a:off x="4114800" y="1659988"/>
            <a:ext cx="4825120" cy="5016758"/>
          </a:xfrm>
          <a:prstGeom prst="rect">
            <a:avLst/>
          </a:prstGeom>
        </p:spPr>
        <p:txBody>
          <a:bodyPr wrap="square">
            <a:spAutoFit/>
          </a:bodyPr>
          <a:lstStyle/>
          <a:p>
            <a:r>
              <a:rPr lang="en-US" sz="1600" dirty="0"/>
              <a:t>It was the Communist revolutionary Lenin who said, "Give me one generation of youth, and I will transform the entire world." Now an entire generation of youth has been given to a woman named </a:t>
            </a:r>
            <a:r>
              <a:rPr lang="en-US" sz="1600" dirty="0" err="1"/>
              <a:t>J.K</a:t>
            </a:r>
            <a:r>
              <a:rPr lang="en-US" sz="1600" dirty="0"/>
              <a:t>. Rowling and her books on witchcraft, known as the Harry Potter Series. “As a former witch, I can speak with authority when I say that I have examined the works of Rowling and that the Harry Potter books are training manuals for the occult. Untold millions of young people are being taught to think, speak, dress and act like witches by filling their heads with the contents of these books. Children are obsessed with the Harry Potter books that they have left television and video games to read these witchcraft manuals. Our children by reading the Harry Potter books are learning a new vocabulary, including words such as "Azkaban", "Circe", "Draco", "</a:t>
            </a:r>
            <a:r>
              <a:rPr lang="en-US" sz="1600" dirty="0" err="1"/>
              <a:t>Erised</a:t>
            </a:r>
            <a:r>
              <a:rPr lang="en-US" sz="1600" dirty="0"/>
              <a:t>", "Hermes", and "</a:t>
            </a:r>
            <a:r>
              <a:rPr lang="en-US" sz="1600" dirty="0" err="1"/>
              <a:t>Slytherin</a:t>
            </a:r>
            <a:r>
              <a:rPr lang="en-US" sz="1600" dirty="0"/>
              <a:t>"; all of which are names of real devils or demons. These are not characters of fiction!”</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2286000"/>
            <a:ext cx="5562600" cy="417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052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65" t="19176" r="5284" b="4663"/>
          <a:stretch/>
        </p:blipFill>
        <p:spPr bwMode="auto">
          <a:xfrm>
            <a:off x="152400" y="1143000"/>
            <a:ext cx="8745322"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bwMode="auto">
          <a:xfrm>
            <a:off x="228600" y="152400"/>
            <a:ext cx="86106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3200" b="1" kern="0" dirty="0" smtClean="0">
                <a:solidFill>
                  <a:srgbClr val="FFFF00"/>
                </a:solidFill>
                <a:effectLst>
                  <a:outerShdw blurRad="38100" dist="38100" dir="2700000" algn="tl">
                    <a:srgbClr val="000000">
                      <a:alpha val="43137"/>
                    </a:srgbClr>
                  </a:outerShdw>
                </a:effectLst>
              </a:rPr>
              <a:t>Just In Case You Think I’m Over-reacting </a:t>
            </a:r>
            <a:endParaRPr lang="en-US" sz="3200" b="1" kern="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88413911"/>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template">
  <a:themeElements>
    <a:clrScheme name="">
      <a:dk1>
        <a:srgbClr val="FFFFFF"/>
      </a:dk1>
      <a:lt1>
        <a:srgbClr val="FFFFFF"/>
      </a:lt1>
      <a:dk2>
        <a:srgbClr val="FFFFFF"/>
      </a:dk2>
      <a:lt2>
        <a:srgbClr val="5004CC"/>
      </a:lt2>
      <a:accent1>
        <a:srgbClr val="7E27C1"/>
      </a:accent1>
      <a:accent2>
        <a:srgbClr val="C63E96"/>
      </a:accent2>
      <a:accent3>
        <a:srgbClr val="FFFFFF"/>
      </a:accent3>
      <a:accent4>
        <a:srgbClr val="DADADA"/>
      </a:accent4>
      <a:accent5>
        <a:srgbClr val="C0ACDD"/>
      </a:accent5>
      <a:accent6>
        <a:srgbClr val="B33787"/>
      </a:accent6>
      <a:hlink>
        <a:srgbClr val="FFA110"/>
      </a:hlink>
      <a:folHlink>
        <a:srgbClr val="FFFFFF"/>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FE564C"/>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BB2A32"/>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AF5612"/>
        </a:lt2>
        <a:accent1>
          <a:srgbClr val="CB882F"/>
        </a:accent1>
        <a:accent2>
          <a:srgbClr val="E7C432"/>
        </a:accent2>
        <a:accent3>
          <a:srgbClr val="FFFFFF"/>
        </a:accent3>
        <a:accent4>
          <a:srgbClr val="404040"/>
        </a:accent4>
        <a:accent5>
          <a:srgbClr val="E2C3AD"/>
        </a:accent5>
        <a:accent6>
          <a:srgbClr val="D1B12C"/>
        </a:accent6>
        <a:hlink>
          <a:srgbClr val="EECA3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9A5E40"/>
        </a:lt2>
        <a:accent1>
          <a:srgbClr val="AE7750"/>
        </a:accent1>
        <a:accent2>
          <a:srgbClr val="C08D60"/>
        </a:accent2>
        <a:accent3>
          <a:srgbClr val="FFFFFF"/>
        </a:accent3>
        <a:accent4>
          <a:srgbClr val="404040"/>
        </a:accent4>
        <a:accent5>
          <a:srgbClr val="D3BDB3"/>
        </a:accent5>
        <a:accent6>
          <a:srgbClr val="AE7F56"/>
        </a:accent6>
        <a:hlink>
          <a:srgbClr val="CCA47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D1BB77"/>
        </a:lt2>
        <a:accent1>
          <a:srgbClr val="DBBA87"/>
        </a:accent1>
        <a:accent2>
          <a:srgbClr val="E0B265"/>
        </a:accent2>
        <a:accent3>
          <a:srgbClr val="FFFFFF"/>
        </a:accent3>
        <a:accent4>
          <a:srgbClr val="404040"/>
        </a:accent4>
        <a:accent5>
          <a:srgbClr val="EAD9C3"/>
        </a:accent5>
        <a:accent6>
          <a:srgbClr val="CBA15B"/>
        </a:accent6>
        <a:hlink>
          <a:srgbClr val="E9C27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3D3D3"/>
        </a:folHlink>
      </a:clrScheme>
      <a:clrMap bg1="lt1" tx1="dk1" bg2="lt2" tx2="dk2" accent1="accent1" accent2="accent2" accent3="accent3" accent4="accent4" accent5="accent5" accent6="accent6" hlink="hlink" folHlink="folHlink"/>
    </a:extraClrScheme>
    <a:extraClrScheme>
      <a:clrScheme name="powerpoint-template-24 14">
        <a:dk1>
          <a:srgbClr val="FFFFFF"/>
        </a:dk1>
        <a:lt1>
          <a:srgbClr val="FFFFFF"/>
        </a:lt1>
        <a:dk2>
          <a:srgbClr val="FFFFFF"/>
        </a:dk2>
        <a:lt2>
          <a:srgbClr val="45762A"/>
        </a:lt2>
        <a:accent1>
          <a:srgbClr val="42934C"/>
        </a:accent1>
        <a:accent2>
          <a:srgbClr val="34B66A"/>
        </a:accent2>
        <a:accent3>
          <a:srgbClr val="FFFFFF"/>
        </a:accent3>
        <a:accent4>
          <a:srgbClr val="DADADA"/>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5">
        <a:dk1>
          <a:srgbClr val="FFFFFF"/>
        </a:dk1>
        <a:lt1>
          <a:srgbClr val="FFFFFF"/>
        </a:lt1>
        <a:dk2>
          <a:srgbClr val="FFFFFF"/>
        </a:dk2>
        <a:lt2>
          <a:srgbClr val="55A6FE"/>
        </a:lt2>
        <a:accent1>
          <a:srgbClr val="71BBFF"/>
        </a:accent1>
        <a:accent2>
          <a:srgbClr val="74CCFF"/>
        </a:accent2>
        <a:accent3>
          <a:srgbClr val="FFFFFF"/>
        </a:accent3>
        <a:accent4>
          <a:srgbClr val="DADADA"/>
        </a:accent4>
        <a:accent5>
          <a:srgbClr val="BBDAFF"/>
        </a:accent5>
        <a:accent6>
          <a:srgbClr val="68B9E7"/>
        </a:accent6>
        <a:hlink>
          <a:srgbClr val="94D8FF"/>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6">
        <a:dk1>
          <a:srgbClr val="FFFFFF"/>
        </a:dk1>
        <a:lt1>
          <a:srgbClr val="FFFFFF"/>
        </a:lt1>
        <a:dk2>
          <a:srgbClr val="FFFFFF"/>
        </a:dk2>
        <a:lt2>
          <a:srgbClr val="4BA1FF"/>
        </a:lt2>
        <a:accent1>
          <a:srgbClr val="5DB2FF"/>
        </a:accent1>
        <a:accent2>
          <a:srgbClr val="65C8FF"/>
        </a:accent2>
        <a:accent3>
          <a:srgbClr val="FFFFFF"/>
        </a:accent3>
        <a:accent4>
          <a:srgbClr val="DADADA"/>
        </a:accent4>
        <a:accent5>
          <a:srgbClr val="B6D5FF"/>
        </a:accent5>
        <a:accent6>
          <a:srgbClr val="5BB5E7"/>
        </a:accent6>
        <a:hlink>
          <a:srgbClr val="87E1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Template>
  <TotalTime>81983</TotalTime>
  <Words>1687</Words>
  <Application>Microsoft Office PowerPoint</Application>
  <PresentationFormat>On-screen Show (4:3)</PresentationFormat>
  <Paragraphs>125</Paragraphs>
  <Slides>27</Slides>
  <Notes>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powerpoint-template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Don Lamb</dc:creator>
  <cp:lastModifiedBy>LifeGate</cp:lastModifiedBy>
  <cp:revision>661</cp:revision>
  <dcterms:created xsi:type="dcterms:W3CDTF">2019-07-16T01:08:30Z</dcterms:created>
  <dcterms:modified xsi:type="dcterms:W3CDTF">2023-07-02T13:56:55Z</dcterms:modified>
</cp:coreProperties>
</file>