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540" r:id="rId3"/>
    <p:sldId id="563" r:id="rId4"/>
    <p:sldId id="562" r:id="rId5"/>
    <p:sldId id="558" r:id="rId6"/>
    <p:sldId id="524" r:id="rId7"/>
    <p:sldId id="565" r:id="rId8"/>
    <p:sldId id="522" r:id="rId9"/>
    <p:sldId id="547" r:id="rId10"/>
    <p:sldId id="548" r:id="rId11"/>
    <p:sldId id="549" r:id="rId12"/>
    <p:sldId id="551" r:id="rId13"/>
    <p:sldId id="552" r:id="rId14"/>
    <p:sldId id="550" r:id="rId15"/>
    <p:sldId id="564" r:id="rId16"/>
    <p:sldId id="560" r:id="rId17"/>
    <p:sldId id="554" r:id="rId18"/>
    <p:sldId id="556" r:id="rId19"/>
    <p:sldId id="557" r:id="rId20"/>
    <p:sldId id="537" r:id="rId21"/>
    <p:sldId id="538" r:id="rId22"/>
    <p:sldId id="539" r:id="rId23"/>
    <p:sldId id="544" r:id="rId24"/>
    <p:sldId id="533" r:id="rId25"/>
    <p:sldId id="534" r:id="rId26"/>
    <p:sldId id="535" r:id="rId27"/>
    <p:sldId id="545" r:id="rId28"/>
    <p:sldId id="561" r:id="rId29"/>
    <p:sldId id="521" r:id="rId30"/>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BA2"/>
    <a:srgbClr val="FDD8B9"/>
    <a:srgbClr val="B92D14"/>
    <a:srgbClr val="4D4D4D"/>
    <a:srgbClr val="DEDEDE"/>
    <a:srgbClr val="35759D"/>
    <a:srgbClr val="35B19D"/>
    <a:srgbClr val="20A6C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546" autoAdjust="0"/>
    <p:restoredTop sz="95636" autoAdjust="0"/>
  </p:normalViewPr>
  <p:slideViewPr>
    <p:cSldViewPr>
      <p:cViewPr>
        <p:scale>
          <a:sx n="70" d="100"/>
          <a:sy n="70" d="100"/>
        </p:scale>
        <p:origin x="-273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2C09-144B-462C-BBCC-71782B1B2A17}" type="doc">
      <dgm:prSet loTypeId="urn:microsoft.com/office/officeart/2005/8/layout/vList2" loCatId="list" qsTypeId="urn:microsoft.com/office/officeart/2005/8/quickstyle/3d4" qsCatId="3D" csTypeId="urn:microsoft.com/office/officeart/2005/8/colors/accent1_4" csCatId="accent1" phldr="1"/>
      <dgm:spPr/>
      <dgm:t>
        <a:bodyPr/>
        <a:lstStyle/>
        <a:p>
          <a:endParaRPr lang="en-US"/>
        </a:p>
      </dgm:t>
    </dgm:pt>
    <dgm:pt modelId="{1A171E91-4573-462F-8BA1-80D143929D7F}">
      <dgm:prSet custT="1"/>
      <dgm:spPr/>
      <dgm:t>
        <a:bodyPr/>
        <a:lstStyle/>
        <a:p>
          <a:pPr algn="ctr" rtl="0"/>
          <a:r>
            <a:rPr lang="en-US" sz="4000" b="1" dirty="0" smtClean="0">
              <a:effectLst>
                <a:outerShdw blurRad="38100" dist="38100" dir="2700000" algn="tl">
                  <a:srgbClr val="000000">
                    <a:alpha val="43137"/>
                  </a:srgbClr>
                </a:outerShdw>
              </a:effectLst>
            </a:rPr>
            <a:t>For Our Time Of Crisis</a:t>
          </a:r>
          <a:endParaRPr lang="en-US" sz="4000" b="1" dirty="0">
            <a:effectLst>
              <a:outerShdw blurRad="38100" dist="38100" dir="2700000" algn="tl">
                <a:srgbClr val="000000">
                  <a:alpha val="43137"/>
                </a:srgbClr>
              </a:outerShdw>
            </a:effectLst>
          </a:endParaRPr>
        </a:p>
      </dgm:t>
    </dgm:pt>
    <dgm:pt modelId="{F06D5C67-FC5D-41EE-942B-5AE88A37DD24}" type="parTrans" cxnId="{374F72EF-B697-4846-9E87-261585FF34DC}">
      <dgm:prSet/>
      <dgm:spPr/>
      <dgm:t>
        <a:bodyPr/>
        <a:lstStyle/>
        <a:p>
          <a:endParaRPr lang="en-US" sz="1800" b="1">
            <a:solidFill>
              <a:srgbClr val="FF9933"/>
            </a:solidFill>
          </a:endParaRPr>
        </a:p>
      </dgm:t>
    </dgm:pt>
    <dgm:pt modelId="{754FAFBE-3E98-4867-9DF5-815A63E819CA}" type="sibTrans" cxnId="{374F72EF-B697-4846-9E87-261585FF34DC}">
      <dgm:prSet/>
      <dgm:spPr/>
      <dgm:t>
        <a:bodyPr/>
        <a:lstStyle/>
        <a:p>
          <a:endParaRPr lang="en-US" sz="1800" b="1">
            <a:solidFill>
              <a:srgbClr val="FF9933"/>
            </a:solidFill>
          </a:endParaRPr>
        </a:p>
      </dgm:t>
    </dgm:pt>
    <dgm:pt modelId="{A2FC727E-8135-452C-886B-2452434CF75F}" type="pres">
      <dgm:prSet presAssocID="{ABD12C09-144B-462C-BBCC-71782B1B2A17}" presName="linear" presStyleCnt="0">
        <dgm:presLayoutVars>
          <dgm:animLvl val="lvl"/>
          <dgm:resizeHandles val="exact"/>
        </dgm:presLayoutVars>
      </dgm:prSet>
      <dgm:spPr/>
      <dgm:t>
        <a:bodyPr/>
        <a:lstStyle/>
        <a:p>
          <a:endParaRPr lang="en-US"/>
        </a:p>
      </dgm:t>
    </dgm:pt>
    <dgm:pt modelId="{05043CC9-F5BD-4C11-9F84-5285E0E0975D}" type="pres">
      <dgm:prSet presAssocID="{1A171E91-4573-462F-8BA1-80D143929D7F}" presName="parentText" presStyleLbl="node1" presStyleIdx="0" presStyleCnt="1" custLinFactY="100000" custLinFactNeighborX="253" custLinFactNeighborY="100099">
        <dgm:presLayoutVars>
          <dgm:chMax val="0"/>
          <dgm:bulletEnabled val="1"/>
        </dgm:presLayoutVars>
      </dgm:prSet>
      <dgm:spPr/>
      <dgm:t>
        <a:bodyPr/>
        <a:lstStyle/>
        <a:p>
          <a:endParaRPr lang="en-US"/>
        </a:p>
      </dgm:t>
    </dgm:pt>
  </dgm:ptLst>
  <dgm:cxnLst>
    <dgm:cxn modelId="{2ACBFE29-7782-49B6-8AEA-42456AAC479D}" type="presOf" srcId="{1A171E91-4573-462F-8BA1-80D143929D7F}" destId="{05043CC9-F5BD-4C11-9F84-5285E0E0975D}" srcOrd="0" destOrd="0" presId="urn:microsoft.com/office/officeart/2005/8/layout/vList2"/>
    <dgm:cxn modelId="{4F0E5549-34B6-4A78-863F-552373697075}" type="presOf" srcId="{ABD12C09-144B-462C-BBCC-71782B1B2A17}" destId="{A2FC727E-8135-452C-886B-2452434CF75F}" srcOrd="0" destOrd="0" presId="urn:microsoft.com/office/officeart/2005/8/layout/vList2"/>
    <dgm:cxn modelId="{374F72EF-B697-4846-9E87-261585FF34DC}" srcId="{ABD12C09-144B-462C-BBCC-71782B1B2A17}" destId="{1A171E91-4573-462F-8BA1-80D143929D7F}" srcOrd="0" destOrd="0" parTransId="{F06D5C67-FC5D-41EE-942B-5AE88A37DD24}" sibTransId="{754FAFBE-3E98-4867-9DF5-815A63E819CA}"/>
    <dgm:cxn modelId="{AA6ABE61-14F1-416B-80F9-410204E5BDE3}" type="presParOf" srcId="{A2FC727E-8135-452C-886B-2452434CF75F}" destId="{05043CC9-F5BD-4C11-9F84-5285E0E0975D}" srcOrd="0" destOrd="0" presId="urn:microsoft.com/office/officeart/2005/8/layout/vList2"/>
  </dgm:cxnLst>
  <dgm:bg>
    <a:solidFill>
      <a:schemeClr val="accent1">
        <a:hueOff val="0"/>
        <a:satOff val="0"/>
        <a:lumOff val="0"/>
        <a:alpha val="7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43CC9-F5BD-4C11-9F84-5285E0E0975D}">
      <dsp:nvSpPr>
        <dsp:cNvPr id="0" name=""/>
        <dsp:cNvSpPr/>
      </dsp:nvSpPr>
      <dsp:spPr>
        <a:xfrm>
          <a:off x="0" y="11"/>
          <a:ext cx="7315200" cy="609588"/>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For Our Time Of Crisis</a:t>
          </a:r>
          <a:endParaRPr lang="en-US" sz="4000" b="1" kern="1200" dirty="0">
            <a:effectLst>
              <a:outerShdw blurRad="38100" dist="38100" dir="2700000" algn="tl">
                <a:srgbClr val="000000">
                  <a:alpha val="43137"/>
                </a:srgbClr>
              </a:outerShdw>
            </a:effectLst>
          </a:endParaRPr>
        </a:p>
      </dsp:txBody>
      <dsp:txXfrm>
        <a:off x="29758" y="29769"/>
        <a:ext cx="7255684" cy="5500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5704938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jpeg"/><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5334000"/>
            <a:ext cx="83058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Sunday, July 16</a:t>
            </a:r>
            <a:r>
              <a:rPr lang="en-US" sz="4000" b="1" baseline="30000" dirty="0" smtClean="0">
                <a:effectLst>
                  <a:outerShdw blurRad="38100" dist="38100" dir="2700000" algn="tl">
                    <a:srgbClr val="000000">
                      <a:alpha val="43137"/>
                    </a:srgbClr>
                  </a:outerShdw>
                </a:effectLst>
              </a:rPr>
              <a:t>th</a:t>
            </a:r>
            <a:r>
              <a:rPr lang="en-US" sz="4000" b="1" dirty="0" smtClean="0">
                <a:effectLst>
                  <a:outerShdw blurRad="38100" dist="38100" dir="2700000" algn="tl">
                    <a:srgbClr val="000000">
                      <a:alpha val="43137"/>
                    </a:srgbClr>
                  </a:outerShdw>
                </a:effectLst>
              </a:rPr>
              <a:t>, 2023</a:t>
            </a:r>
          </a:p>
        </p:txBody>
      </p:sp>
      <p:sp>
        <p:nvSpPr>
          <p:cNvPr id="5" name="TextBox 4"/>
          <p:cNvSpPr txBox="1"/>
          <p:nvPr/>
        </p:nvSpPr>
        <p:spPr>
          <a:xfrm>
            <a:off x="152400" y="4572000"/>
            <a:ext cx="86106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Sermon For LifeGate</a:t>
            </a:r>
            <a:endParaRPr lang="en-US" sz="4400" b="1" dirty="0">
              <a:effectLst>
                <a:outerShdw blurRad="38100" dist="38100" dir="2700000" algn="tl">
                  <a:srgbClr val="000000">
                    <a:alpha val="43137"/>
                  </a:srgbClr>
                </a:outerShdw>
              </a:effectLst>
            </a:endParaRPr>
          </a:p>
        </p:txBody>
      </p:sp>
      <p:pic>
        <p:nvPicPr>
          <p:cNvPr id="2050" name="Picture 2" descr="Bible Audiobook • The Words of Jesus | Scripture Music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0100" y="1143000"/>
            <a:ext cx="7315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lt Center Summer Series | Hult Center"/>
          <p:cNvPicPr>
            <a:picLocks noChangeAspect="1" noChangeArrowheads="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bwMode="auto">
          <a:xfrm>
            <a:off x="800100" y="271130"/>
            <a:ext cx="7315200" cy="871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4202916540"/>
              </p:ext>
            </p:extLst>
          </p:nvPr>
        </p:nvGraphicFramePr>
        <p:xfrm>
          <a:off x="800100" y="3962400"/>
          <a:ext cx="7315200" cy="60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4289" y="1752600"/>
            <a:ext cx="514784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29200" y="1524000"/>
            <a:ext cx="394888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4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3" t="17406" r="3817" b="10672"/>
          <a:stretch/>
        </p:blipFill>
        <p:spPr bwMode="auto">
          <a:xfrm>
            <a:off x="141265" y="990600"/>
            <a:ext cx="90027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431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818" y="381000"/>
            <a:ext cx="8317187" cy="623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394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3400" y="457200"/>
            <a:ext cx="5837902"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0" y="1600200"/>
            <a:ext cx="64262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3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021" y="533400"/>
            <a:ext cx="927328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546538"/>
            <a:ext cx="44005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4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A Running Trivia Question</a:t>
            </a:r>
            <a:endParaRPr lang="en-US"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85800" y="1752600"/>
            <a:ext cx="7391400" cy="461665"/>
          </a:xfrm>
          <a:prstGeom prst="rect">
            <a:avLst/>
          </a:prstGeom>
          <a:noFill/>
        </p:spPr>
        <p:txBody>
          <a:bodyPr wrap="square" rtlCol="0">
            <a:spAutoFit/>
          </a:bodyPr>
          <a:lstStyle/>
          <a:p>
            <a:r>
              <a:rPr lang="en-US" dirty="0" smtClean="0"/>
              <a:t>Who was Peter Snell?</a:t>
            </a:r>
            <a:endParaRPr lang="en-US" dirty="0"/>
          </a:p>
        </p:txBody>
      </p:sp>
      <p:pic>
        <p:nvPicPr>
          <p:cNvPr id="3074" name="Picture 2" descr="https://upload.wikimedia.org/wikipedia/commons/thumb/d/dd/Peter_Snell_1964.jpg/220px-Peter_Snell_1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87305"/>
            <a:ext cx="2095500" cy="31146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533" y="3200400"/>
            <a:ext cx="7391400" cy="461665"/>
          </a:xfrm>
          <a:prstGeom prst="rect">
            <a:avLst/>
          </a:prstGeom>
          <a:noFill/>
        </p:spPr>
        <p:txBody>
          <a:bodyPr wrap="square" rtlCol="0">
            <a:spAutoFit/>
          </a:bodyPr>
          <a:lstStyle/>
          <a:p>
            <a:r>
              <a:rPr lang="en-US" dirty="0" smtClean="0"/>
              <a:t>Who was </a:t>
            </a:r>
            <a:r>
              <a:rPr lang="en-US" dirty="0"/>
              <a:t>Arthur </a:t>
            </a:r>
            <a:r>
              <a:rPr lang="en-US" dirty="0" smtClean="0"/>
              <a:t>Lydiard?</a:t>
            </a:r>
            <a:endParaRPr lang="en-US" dirty="0"/>
          </a:p>
        </p:txBody>
      </p:sp>
      <p:pic>
        <p:nvPicPr>
          <p:cNvPr id="3076" name="Picture 4" descr="https://upload.wikimedia.org/wikipedia/commons/thumb/8/86/Arthur_Lydiard%2C_Gordon_Bromley_1949.jpg/260px-Arthur_Lydiard%2C_Gordon_Bromley_1949.jpg"/>
          <p:cNvPicPr>
            <a:picLocks noChangeAspect="1" noChangeArrowheads="1"/>
          </p:cNvPicPr>
          <p:nvPr/>
        </p:nvPicPr>
        <p:blipFill rotWithShape="1">
          <a:blip r:embed="rId3">
            <a:extLst>
              <a:ext uri="{28A0092B-C50C-407E-A947-70E740481C1C}">
                <a14:useLocalDpi xmlns:a14="http://schemas.microsoft.com/office/drawing/2010/main" val="0"/>
              </a:ext>
            </a:extLst>
          </a:blip>
          <a:srcRect t="21346" r="62955" b="13112"/>
          <a:stretch/>
        </p:blipFill>
        <p:spPr bwMode="auto">
          <a:xfrm>
            <a:off x="609600" y="2971800"/>
            <a:ext cx="1371600" cy="31267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0" y="5181600"/>
            <a:ext cx="6324600" cy="830997"/>
          </a:xfrm>
          <a:prstGeom prst="rect">
            <a:avLst/>
          </a:prstGeom>
          <a:noFill/>
        </p:spPr>
        <p:txBody>
          <a:bodyPr wrap="square" rtlCol="0">
            <a:spAutoFit/>
          </a:bodyPr>
          <a:lstStyle/>
          <a:p>
            <a:r>
              <a:rPr lang="en-US" dirty="0" smtClean="0"/>
              <a:t>How many miles did coach Lydiard</a:t>
            </a:r>
          </a:p>
          <a:p>
            <a:r>
              <a:rPr lang="en-US" dirty="0" smtClean="0"/>
              <a:t>Make Peter Snell run a week?</a:t>
            </a:r>
            <a:endParaRPr lang="en-US" dirty="0"/>
          </a:p>
        </p:txBody>
      </p:sp>
    </p:spTree>
    <p:extLst>
      <p:ext uri="{BB962C8B-B14F-4D97-AF65-F5344CB8AC3E}">
        <p14:creationId xmlns:p14="http://schemas.microsoft.com/office/powerpoint/2010/main" val="9482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A GREAT Coach Will: </a:t>
            </a:r>
            <a:endParaRPr lang="en-US"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838200" y="1381780"/>
            <a:ext cx="7391400" cy="523220"/>
          </a:xfrm>
          <a:prstGeom prst="rect">
            <a:avLst/>
          </a:prstGeom>
          <a:noFill/>
        </p:spPr>
        <p:txBody>
          <a:bodyPr wrap="square" rtlCol="0">
            <a:spAutoFit/>
          </a:bodyPr>
          <a:lstStyle/>
          <a:p>
            <a:pPr algn="l"/>
            <a:r>
              <a:rPr lang="en-US" sz="2800" dirty="0" smtClean="0"/>
              <a:t>Give you the tools you need to succeed</a:t>
            </a:r>
            <a:endParaRPr lang="en-US" sz="2800" dirty="0"/>
          </a:p>
        </p:txBody>
      </p:sp>
      <p:sp>
        <p:nvSpPr>
          <p:cNvPr id="6" name="TextBox 5"/>
          <p:cNvSpPr txBox="1"/>
          <p:nvPr/>
        </p:nvSpPr>
        <p:spPr>
          <a:xfrm>
            <a:off x="838200" y="1967805"/>
            <a:ext cx="7391400" cy="1384995"/>
          </a:xfrm>
          <a:prstGeom prst="rect">
            <a:avLst/>
          </a:prstGeom>
          <a:noFill/>
        </p:spPr>
        <p:txBody>
          <a:bodyPr wrap="square" rtlCol="0">
            <a:spAutoFit/>
          </a:bodyPr>
          <a:lstStyle/>
          <a:p>
            <a:pPr algn="l"/>
            <a:r>
              <a:rPr lang="en-US" sz="2800" dirty="0" smtClean="0"/>
              <a:t>Take you from where you are and build on your strengths and help you overcome your weaknesses</a:t>
            </a:r>
            <a:endParaRPr lang="en-US" sz="2800" dirty="0"/>
          </a:p>
        </p:txBody>
      </p:sp>
      <p:sp>
        <p:nvSpPr>
          <p:cNvPr id="7" name="TextBox 6"/>
          <p:cNvSpPr txBox="1"/>
          <p:nvPr/>
        </p:nvSpPr>
        <p:spPr>
          <a:xfrm>
            <a:off x="838200" y="3429000"/>
            <a:ext cx="7391400" cy="523220"/>
          </a:xfrm>
          <a:prstGeom prst="rect">
            <a:avLst/>
          </a:prstGeom>
          <a:noFill/>
        </p:spPr>
        <p:txBody>
          <a:bodyPr wrap="square" rtlCol="0">
            <a:spAutoFit/>
          </a:bodyPr>
          <a:lstStyle/>
          <a:p>
            <a:pPr algn="l"/>
            <a:r>
              <a:rPr lang="en-US" sz="2800" dirty="0" smtClean="0"/>
              <a:t>Push you beyond what you think you can do</a:t>
            </a:r>
            <a:endParaRPr lang="en-US" sz="2800" dirty="0"/>
          </a:p>
        </p:txBody>
      </p:sp>
      <p:sp>
        <p:nvSpPr>
          <p:cNvPr id="8" name="TextBox 7"/>
          <p:cNvSpPr txBox="1"/>
          <p:nvPr/>
        </p:nvSpPr>
        <p:spPr>
          <a:xfrm>
            <a:off x="804407" y="4188109"/>
            <a:ext cx="7391400" cy="954107"/>
          </a:xfrm>
          <a:prstGeom prst="rect">
            <a:avLst/>
          </a:prstGeom>
          <a:noFill/>
        </p:spPr>
        <p:txBody>
          <a:bodyPr wrap="square" rtlCol="0">
            <a:spAutoFit/>
          </a:bodyPr>
          <a:lstStyle/>
          <a:p>
            <a:pPr algn="l"/>
            <a:r>
              <a:rPr lang="en-US" sz="2800" dirty="0" smtClean="0"/>
              <a:t>Identify when you are making “excuses” and hold you to a higher standard</a:t>
            </a:r>
            <a:endParaRPr lang="en-US" sz="2800" dirty="0"/>
          </a:p>
        </p:txBody>
      </p:sp>
      <p:sp>
        <p:nvSpPr>
          <p:cNvPr id="9" name="TextBox 8"/>
          <p:cNvSpPr txBox="1"/>
          <p:nvPr/>
        </p:nvSpPr>
        <p:spPr>
          <a:xfrm>
            <a:off x="838200" y="5181600"/>
            <a:ext cx="7391400" cy="523220"/>
          </a:xfrm>
          <a:prstGeom prst="rect">
            <a:avLst/>
          </a:prstGeom>
          <a:noFill/>
        </p:spPr>
        <p:txBody>
          <a:bodyPr wrap="square" rtlCol="0">
            <a:spAutoFit/>
          </a:bodyPr>
          <a:lstStyle/>
          <a:p>
            <a:pPr algn="l"/>
            <a:r>
              <a:rPr lang="en-US" sz="2800" dirty="0" smtClean="0"/>
              <a:t>Encourage you when you are struggling</a:t>
            </a:r>
            <a:endParaRPr lang="en-US" sz="2800" dirty="0"/>
          </a:p>
        </p:txBody>
      </p:sp>
      <p:sp>
        <p:nvSpPr>
          <p:cNvPr id="10" name="TextBox 9"/>
          <p:cNvSpPr txBox="1"/>
          <p:nvPr/>
        </p:nvSpPr>
        <p:spPr>
          <a:xfrm>
            <a:off x="804407" y="5943600"/>
            <a:ext cx="7391400" cy="523220"/>
          </a:xfrm>
          <a:prstGeom prst="rect">
            <a:avLst/>
          </a:prstGeom>
          <a:noFill/>
        </p:spPr>
        <p:txBody>
          <a:bodyPr wrap="square" rtlCol="0">
            <a:spAutoFit/>
          </a:bodyPr>
          <a:lstStyle/>
          <a:p>
            <a:pPr algn="l"/>
            <a:r>
              <a:rPr lang="en-US" sz="2800" dirty="0" smtClean="0"/>
              <a:t>Celebrate with you in your victories </a:t>
            </a:r>
            <a:endParaRPr lang="en-US" sz="2800" dirty="0"/>
          </a:p>
        </p:txBody>
      </p:sp>
    </p:spTree>
    <p:extLst>
      <p:ext uri="{BB962C8B-B14F-4D97-AF65-F5344CB8AC3E}">
        <p14:creationId xmlns:p14="http://schemas.microsoft.com/office/powerpoint/2010/main" val="41834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Jesus The Ultimate </a:t>
            </a:r>
          </a:p>
          <a:p>
            <a:pPr algn="ctr"/>
            <a:r>
              <a:rPr lang="en-US" sz="3200" b="1" kern="0" dirty="0" smtClean="0">
                <a:solidFill>
                  <a:srgbClr val="FFFF00"/>
                </a:solidFill>
                <a:effectLst>
                  <a:outerShdw blurRad="38100" dist="38100" dir="2700000" algn="tl">
                    <a:srgbClr val="000000">
                      <a:alpha val="43137"/>
                    </a:srgbClr>
                  </a:outerShdw>
                </a:effectLst>
              </a:rPr>
              <a:t>Supernatural Coach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1536174"/>
            <a:ext cx="8305800" cy="2677656"/>
          </a:xfrm>
          <a:prstGeom prst="rect">
            <a:avLst/>
          </a:prstGeom>
        </p:spPr>
        <p:txBody>
          <a:bodyPr wrap="square">
            <a:spAutoFit/>
          </a:bodyPr>
          <a:lstStyle/>
          <a:p>
            <a:r>
              <a:rPr lang="en-US" sz="2800" dirty="0" smtClean="0"/>
              <a:t>As </a:t>
            </a:r>
            <a:r>
              <a:rPr lang="en-US" sz="2800" dirty="0"/>
              <a:t>Jesus walked beside the Sea of Galilee, he saw Simon and his brother Andrew casting a net into the lake, for they were fishermen. </a:t>
            </a:r>
            <a:r>
              <a:rPr lang="en-US" sz="2800" baseline="30000" dirty="0"/>
              <a:t>17 </a:t>
            </a:r>
            <a:r>
              <a:rPr lang="en-US" sz="2800" dirty="0"/>
              <a:t> "Come, follow me," Jesus said, "</a:t>
            </a:r>
            <a:r>
              <a:rPr lang="en-US" sz="2800" b="1" dirty="0">
                <a:solidFill>
                  <a:srgbClr val="FFFF00"/>
                </a:solidFill>
              </a:rPr>
              <a:t>and I will make you fishers of men.</a:t>
            </a:r>
            <a:r>
              <a:rPr lang="en-US" sz="2800" dirty="0"/>
              <a:t>" </a:t>
            </a:r>
            <a:r>
              <a:rPr lang="en-US" sz="2800" baseline="30000" dirty="0"/>
              <a:t>18 </a:t>
            </a:r>
            <a:r>
              <a:rPr lang="en-US" sz="2800" dirty="0"/>
              <a:t> At once they left their nets and followed him. </a:t>
            </a:r>
            <a:r>
              <a:rPr lang="en-US" sz="2800" b="1" dirty="0"/>
              <a:t>Mark 1:16-18 (NIV) </a:t>
            </a:r>
            <a:endParaRPr lang="en-US" sz="2800" dirty="0"/>
          </a:p>
        </p:txBody>
      </p:sp>
      <p:sp>
        <p:nvSpPr>
          <p:cNvPr id="5" name="Rectangle 4"/>
          <p:cNvSpPr/>
          <p:nvPr/>
        </p:nvSpPr>
        <p:spPr>
          <a:xfrm>
            <a:off x="381000" y="4648200"/>
            <a:ext cx="8458200" cy="1754326"/>
          </a:xfrm>
          <a:prstGeom prst="rect">
            <a:avLst/>
          </a:prstGeom>
        </p:spPr>
        <p:txBody>
          <a:bodyPr wrap="square">
            <a:spAutoFit/>
          </a:bodyPr>
          <a:lstStyle/>
          <a:p>
            <a:r>
              <a:rPr lang="en-US" sz="3600" b="1" dirty="0">
                <a:solidFill>
                  <a:srgbClr val="FFFF00"/>
                </a:solidFill>
              </a:rPr>
              <a:t>MAKE</a:t>
            </a:r>
            <a:r>
              <a:rPr lang="en-US" sz="3600" dirty="0">
                <a:solidFill>
                  <a:srgbClr val="FFFF00"/>
                </a:solidFill>
              </a:rPr>
              <a:t> </a:t>
            </a:r>
            <a:r>
              <a:rPr lang="en-US" sz="3600" dirty="0"/>
              <a:t>YOU FISHERS OF MEN - to make - to bring (forth), to ordain, to raise up, to secure, to show </a:t>
            </a:r>
          </a:p>
        </p:txBody>
      </p:sp>
    </p:spTree>
    <p:extLst>
      <p:ext uri="{BB962C8B-B14F-4D97-AF65-F5344CB8AC3E}">
        <p14:creationId xmlns:p14="http://schemas.microsoft.com/office/powerpoint/2010/main" val="22982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lleys of Despair and Mountains of Stupid: When it comes to  sustainability, we're all apprentices – all the time | Pamela Ravasio -  Shirahime 白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00299"/>
            <a:ext cx="6515100" cy="37719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228600" y="76201"/>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r"/>
            <a:r>
              <a:rPr lang="en-US" sz="3200" b="1" kern="0" dirty="0" smtClean="0">
                <a:solidFill>
                  <a:srgbClr val="FFFF00"/>
                </a:solidFill>
                <a:effectLst>
                  <a:outerShdw blurRad="38100" dist="38100" dir="2700000" algn="tl">
                    <a:srgbClr val="000000">
                      <a:alpha val="43137"/>
                    </a:srgbClr>
                  </a:outerShdw>
                </a:effectLst>
              </a:rPr>
              <a:t>Jesus  - The Ultimate Coach </a:t>
            </a:r>
            <a:endParaRPr lang="en-US" sz="3200" b="1" kern="0" dirty="0">
              <a:solidFill>
                <a:srgbClr val="FFFF00"/>
              </a:solidFill>
              <a:effectLst>
                <a:outerShdw blurRad="38100" dist="38100" dir="2700000" algn="tl">
                  <a:srgbClr val="000000">
                    <a:alpha val="43137"/>
                  </a:srgbClr>
                </a:outerShdw>
              </a:effectLst>
            </a:endParaRPr>
          </a:p>
        </p:txBody>
      </p:sp>
      <p:pic>
        <p:nvPicPr>
          <p:cNvPr id="4" name="Picture 2" descr="Jesus, Our Coach (Matthew 10:26-33) – De Vita Chris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210" y="76200"/>
            <a:ext cx="1309389" cy="1309389"/>
          </a:xfrm>
          <a:prstGeom prst="rect">
            <a:avLst/>
          </a:prstGeom>
          <a:noFill/>
          <a:extLst>
            <a:ext uri="{909E8E84-426E-40DD-AFC4-6F175D3DCCD1}">
              <a14:hiddenFill xmlns:a14="http://schemas.microsoft.com/office/drawing/2010/main">
                <a:solidFill>
                  <a:srgbClr val="FFFFFF"/>
                </a:solidFill>
              </a14:hiddenFill>
            </a:ext>
          </a:extLst>
        </p:spPr>
      </p:pic>
      <p:sp>
        <p:nvSpPr>
          <p:cNvPr id="2" name="6-Point Star 1"/>
          <p:cNvSpPr/>
          <p:nvPr/>
        </p:nvSpPr>
        <p:spPr bwMode="auto">
          <a:xfrm>
            <a:off x="2514600" y="3314699"/>
            <a:ext cx="457200" cy="457200"/>
          </a:xfrm>
          <a:prstGeom prst="star6">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6-Point Star 5"/>
          <p:cNvSpPr/>
          <p:nvPr/>
        </p:nvSpPr>
        <p:spPr bwMode="auto">
          <a:xfrm>
            <a:off x="6400800" y="3962400"/>
            <a:ext cx="457200" cy="457200"/>
          </a:xfrm>
          <a:prstGeom prst="star6">
            <a:avLst/>
          </a:prstGeom>
          <a:solidFill>
            <a:srgbClr val="00B05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533400" y="1447800"/>
            <a:ext cx="7620000" cy="830997"/>
          </a:xfrm>
          <a:prstGeom prst="rect">
            <a:avLst/>
          </a:prstGeom>
          <a:noFill/>
        </p:spPr>
        <p:txBody>
          <a:bodyPr wrap="square" rtlCol="0">
            <a:spAutoFit/>
          </a:bodyPr>
          <a:lstStyle/>
          <a:p>
            <a:r>
              <a:rPr lang="en-US" dirty="0" smtClean="0"/>
              <a:t>The Hardest people to work with are the ones who </a:t>
            </a:r>
            <a:r>
              <a:rPr lang="en-US" dirty="0" smtClean="0">
                <a:solidFill>
                  <a:srgbClr val="FFFF00"/>
                </a:solidFill>
              </a:rPr>
              <a:t>KNOW IT ALL</a:t>
            </a:r>
            <a:endParaRPr lang="en-US" dirty="0">
              <a:solidFill>
                <a:srgbClr val="FFFF00"/>
              </a:solidFill>
            </a:endParaRPr>
          </a:p>
        </p:txBody>
      </p:sp>
    </p:spTree>
    <p:extLst>
      <p:ext uri="{BB962C8B-B14F-4D97-AF65-F5344CB8AC3E}">
        <p14:creationId xmlns:p14="http://schemas.microsoft.com/office/powerpoint/2010/main" val="27252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447800"/>
            <a:ext cx="8229600" cy="4401205"/>
          </a:xfrm>
          <a:prstGeom prst="rect">
            <a:avLst/>
          </a:prstGeom>
          <a:noFill/>
        </p:spPr>
        <p:txBody>
          <a:bodyPr wrap="square" rtlCol="0">
            <a:spAutoFit/>
          </a:bodyPr>
          <a:lstStyle/>
          <a:p>
            <a:r>
              <a:rPr lang="en-US" sz="4000" dirty="0" smtClean="0"/>
              <a:t>“The GREATEST DANGER to good coaching having strategic IMPACT is that the student doesn’t go deep enough. The challenges to grow do not go to the root – only surface changes are made and hidden issues remain.”  </a:t>
            </a:r>
            <a:endParaRPr lang="en-US" sz="4000" dirty="0"/>
          </a:p>
        </p:txBody>
      </p:sp>
    </p:spTree>
    <p:extLst>
      <p:ext uri="{BB962C8B-B14F-4D97-AF65-F5344CB8AC3E}">
        <p14:creationId xmlns:p14="http://schemas.microsoft.com/office/powerpoint/2010/main" val="563747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74838"/>
            <a:ext cx="8305800" cy="2862322"/>
          </a:xfrm>
          <a:prstGeom prst="rect">
            <a:avLst/>
          </a:prstGeom>
        </p:spPr>
        <p:txBody>
          <a:bodyPr wrap="square">
            <a:spAutoFit/>
          </a:bodyPr>
          <a:lstStyle/>
          <a:p>
            <a:r>
              <a:rPr lang="en-US" sz="3600" b="1" dirty="0"/>
              <a:t>From the end of the earth will I cry unto thee, when my heart is overwhelmed: lead me to the Rock (boulder place of refuge) that is higher than I</a:t>
            </a:r>
            <a:r>
              <a:rPr lang="en-US" sz="3600" dirty="0"/>
              <a:t>. Psalm 61:2 </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Verse of the Week</a:t>
            </a:r>
            <a:endParaRPr lang="en-US"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022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9533"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Satan Doesn’t Want a Supernatural</a:t>
            </a:r>
          </a:p>
          <a:p>
            <a:pPr algn="ctr"/>
            <a:r>
              <a:rPr lang="en-US" sz="3200" b="1" kern="0" dirty="0" smtClean="0">
                <a:solidFill>
                  <a:srgbClr val="FFFF00"/>
                </a:solidFill>
                <a:effectLst>
                  <a:outerShdw blurRad="38100" dist="38100" dir="2700000" algn="tl">
                    <a:srgbClr val="000000">
                      <a:alpha val="43137"/>
                    </a:srgbClr>
                  </a:outerShdw>
                </a:effectLst>
              </a:rPr>
              <a:t>Savior/ Coach To Be Presented To The world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35803" y="1676400"/>
            <a:ext cx="8732067" cy="5170646"/>
          </a:xfrm>
          <a:prstGeom prst="rect">
            <a:avLst/>
          </a:prstGeom>
        </p:spPr>
        <p:txBody>
          <a:bodyPr wrap="square">
            <a:spAutoFit/>
          </a:bodyPr>
          <a:lstStyle/>
          <a:p>
            <a:pPr algn="l"/>
            <a:r>
              <a:rPr lang="en-US" sz="2200" b="1" dirty="0"/>
              <a:t>Satan is ever present among the sons of God. He seeks to destroy this work first by ridicule and second by duplicating it. "If Satan cannot caricature the work of God out of countenance, he will duplicate it as nearly as possible for purposes of deception</a:t>
            </a:r>
            <a:r>
              <a:rPr lang="en-US" sz="2200" dirty="0"/>
              <a:t>. Observing how the work of Christ improves personal and social life, increases culture and multiplies physical comforts, Satan needs to secure the same results up to the point of accepting regeneration or salvation, but not that.</a:t>
            </a:r>
          </a:p>
          <a:p>
            <a:pPr algn="l"/>
            <a:r>
              <a:rPr lang="en-US" sz="2200" dirty="0"/>
              <a:t> </a:t>
            </a:r>
          </a:p>
          <a:p>
            <a:pPr algn="l"/>
            <a:r>
              <a:rPr lang="en-US" sz="2200" dirty="0"/>
              <a:t>"In other words, Christ and Satan work in exactly the opposite directions. Christ creates </a:t>
            </a:r>
            <a:r>
              <a:rPr lang="en-US" sz="2200" dirty="0" smtClean="0"/>
              <a:t>a changed </a:t>
            </a:r>
            <a:r>
              <a:rPr lang="en-US" sz="2200" dirty="0"/>
              <a:t>life first and then works toward human betterment in all things. Satan begins with </a:t>
            </a:r>
            <a:r>
              <a:rPr lang="en-US" sz="2200" dirty="0" smtClean="0"/>
              <a:t>human betterment </a:t>
            </a:r>
            <a:r>
              <a:rPr lang="en-US" sz="2200" dirty="0"/>
              <a:t>and seeks as much physical comfort and mental achievement in social </a:t>
            </a:r>
            <a:r>
              <a:rPr lang="en-US" sz="2200" dirty="0" smtClean="0"/>
              <a:t>improvement as possible</a:t>
            </a:r>
            <a:r>
              <a:rPr lang="en-US" sz="2200" dirty="0"/>
              <a:t>, provided there will be no regeneration, no salvation of the soul." </a:t>
            </a:r>
          </a:p>
        </p:txBody>
      </p:sp>
    </p:spTree>
    <p:extLst>
      <p:ext uri="{BB962C8B-B14F-4D97-AF65-F5344CB8AC3E}">
        <p14:creationId xmlns:p14="http://schemas.microsoft.com/office/powerpoint/2010/main" val="137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Rossvally The Movie - Ho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60375" y="1752600"/>
            <a:ext cx="8305800" cy="2308324"/>
          </a:xfrm>
          <a:prstGeom prst="rect">
            <a:avLst/>
          </a:prstGeom>
        </p:spPr>
        <p:txBody>
          <a:bodyPr wrap="square">
            <a:spAutoFit/>
          </a:bodyPr>
          <a:lstStyle/>
          <a:p>
            <a:r>
              <a:rPr lang="en-US" sz="3600" dirty="0"/>
              <a:t>And with great power gave the apostles </a:t>
            </a:r>
            <a:r>
              <a:rPr lang="en-US" sz="3600" b="1" dirty="0">
                <a:solidFill>
                  <a:srgbClr val="FFFF00"/>
                </a:solidFill>
              </a:rPr>
              <a:t>witness of the resurrection of the Lord Jesus: </a:t>
            </a:r>
            <a:r>
              <a:rPr lang="en-US" sz="3600" dirty="0"/>
              <a:t>and great grace was upon them all. Acts 4:33 (KJV)</a:t>
            </a:r>
          </a:p>
        </p:txBody>
      </p:sp>
      <p:sp>
        <p:nvSpPr>
          <p:cNvPr id="4" name="Title 1"/>
          <p:cNvSpPr txBox="1">
            <a:spLocks/>
          </p:cNvSpPr>
          <p:nvPr/>
        </p:nvSpPr>
        <p:spPr bwMode="auto">
          <a:xfrm>
            <a:off x="259533"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Disciples Were Discipled By </a:t>
            </a:r>
          </a:p>
          <a:p>
            <a:pPr algn="ctr"/>
            <a:r>
              <a:rPr lang="en-US" sz="3200" b="1" kern="0" dirty="0" smtClean="0">
                <a:solidFill>
                  <a:srgbClr val="FFFF00"/>
                </a:solidFill>
                <a:effectLst>
                  <a:outerShdw blurRad="38100" dist="38100" dir="2700000" algn="tl">
                    <a:srgbClr val="000000">
                      <a:alpha val="43137"/>
                    </a:srgbClr>
                  </a:outerShdw>
                </a:effectLst>
              </a:rPr>
              <a:t>A Supernatural Coach </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2007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0"/>
            <a:ext cx="8229600" cy="4524315"/>
          </a:xfrm>
          <a:prstGeom prst="rect">
            <a:avLst/>
          </a:prstGeom>
        </p:spPr>
        <p:txBody>
          <a:bodyPr wrap="square">
            <a:spAutoFit/>
          </a:bodyPr>
          <a:lstStyle/>
          <a:p>
            <a:r>
              <a:rPr lang="en-US" sz="3200" dirty="0"/>
              <a:t> </a:t>
            </a:r>
            <a:r>
              <a:rPr lang="en-US" sz="3200" dirty="0">
                <a:solidFill>
                  <a:srgbClr val="FFFF00"/>
                </a:solidFill>
              </a:rPr>
              <a:t>For the word of God is living and active. Sharper than any double-edged sword, it penetrates even to dividing soul and spirit, joints and marrow; it judges the thoughts and attitudes of the heart. </a:t>
            </a:r>
            <a:r>
              <a:rPr lang="en-US" sz="3200" baseline="30000" dirty="0"/>
              <a:t>13 </a:t>
            </a:r>
            <a:r>
              <a:rPr lang="en-US" sz="3200" dirty="0"/>
              <a:t> Nothing in all creation is hidden from God's sight. Everything is uncovered and laid bare before the eyes of him to whom we must give account. </a:t>
            </a:r>
            <a:r>
              <a:rPr lang="en-US" sz="3200" b="1" dirty="0"/>
              <a:t>Hebrews 4:12-13 (NIV) </a:t>
            </a:r>
            <a:endParaRPr lang="en-US" sz="3200" dirty="0"/>
          </a:p>
        </p:txBody>
      </p:sp>
    </p:spTree>
    <p:extLst>
      <p:ext uri="{BB962C8B-B14F-4D97-AF65-F5344CB8AC3E}">
        <p14:creationId xmlns:p14="http://schemas.microsoft.com/office/powerpoint/2010/main" val="3469090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3650"/>
            <a:ext cx="8382000" cy="584775"/>
          </a:xfrm>
          <a:prstGeom prst="rect">
            <a:avLst/>
          </a:prstGeom>
          <a:solidFill>
            <a:schemeClr val="accent1">
              <a:alpha val="56000"/>
            </a:schemeClr>
          </a:solidFill>
        </p:spPr>
        <p:txBody>
          <a:bodyPr wrap="square">
            <a:spAutoFit/>
          </a:bodyPr>
          <a:lstStyle/>
          <a:p>
            <a:pPr algn="ctr"/>
            <a:r>
              <a:rPr lang="en-US" sz="3200" b="1" dirty="0" smtClean="0">
                <a:solidFill>
                  <a:srgbClr val="FFFF00"/>
                </a:solidFill>
              </a:rPr>
              <a:t>Being Fisher’s of Men   </a:t>
            </a:r>
            <a:endParaRPr lang="en-US" sz="32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034762358"/>
              </p:ext>
            </p:extLst>
          </p:nvPr>
        </p:nvGraphicFramePr>
        <p:xfrm>
          <a:off x="381000" y="838200"/>
          <a:ext cx="8382000" cy="5827876"/>
        </p:xfrm>
        <a:graphic>
          <a:graphicData uri="http://schemas.openxmlformats.org/drawingml/2006/table">
            <a:tbl>
              <a:tblPr firstRow="1" firstCol="1" bandRow="1">
                <a:tableStyleId>{125E5076-3810-47DD-B79F-674D7AD40C01}</a:tableStyleId>
              </a:tblPr>
              <a:tblGrid>
                <a:gridCol w="2362200"/>
                <a:gridCol w="2438400"/>
                <a:gridCol w="3581400"/>
              </a:tblGrid>
              <a:tr h="468203">
                <a:tc>
                  <a:txBody>
                    <a:bodyPr/>
                    <a:lstStyle/>
                    <a:p>
                      <a:pPr marL="0" marR="0">
                        <a:spcBef>
                          <a:spcPts val="0"/>
                        </a:spcBef>
                        <a:spcAft>
                          <a:spcPts val="0"/>
                        </a:spcAft>
                      </a:pPr>
                      <a:r>
                        <a:rPr lang="en-US" sz="1800" dirty="0">
                          <a:solidFill>
                            <a:schemeClr val="accent4">
                              <a:lumMod val="10000"/>
                            </a:schemeClr>
                          </a:solidFill>
                          <a:effectLst/>
                        </a:rPr>
                        <a:t>Level of  Friendship </a:t>
                      </a:r>
                      <a:endParaRPr lang="en-US" sz="1600" dirty="0">
                        <a:solidFill>
                          <a:schemeClr val="accent4">
                            <a:lumMod val="10000"/>
                          </a:schemeClr>
                        </a:solidFill>
                        <a:effectLst/>
                        <a:latin typeface="Arial"/>
                        <a:ea typeface="Calibri"/>
                      </a:endParaRPr>
                    </a:p>
                  </a:txBody>
                  <a:tcPr marL="31923" marR="31923" marT="0" marB="0"/>
                </a:tc>
                <a:tc>
                  <a:txBody>
                    <a:bodyPr/>
                    <a:lstStyle/>
                    <a:p>
                      <a:pPr marL="0" marR="0">
                        <a:spcBef>
                          <a:spcPts val="0"/>
                        </a:spcBef>
                        <a:spcAft>
                          <a:spcPts val="0"/>
                        </a:spcAft>
                      </a:pPr>
                      <a:r>
                        <a:rPr lang="en-US" sz="1800" dirty="0">
                          <a:solidFill>
                            <a:schemeClr val="accent4">
                              <a:lumMod val="10000"/>
                            </a:schemeClr>
                          </a:solidFill>
                          <a:effectLst/>
                        </a:rPr>
                        <a:t>Description of Interactions </a:t>
                      </a:r>
                      <a:endParaRPr lang="en-US" sz="1600" dirty="0">
                        <a:solidFill>
                          <a:schemeClr val="accent4">
                            <a:lumMod val="10000"/>
                          </a:schemeClr>
                        </a:solidFill>
                        <a:effectLst/>
                        <a:latin typeface="Arial"/>
                        <a:ea typeface="Calibri"/>
                      </a:endParaRPr>
                    </a:p>
                  </a:txBody>
                  <a:tcPr marL="31923" marR="31923" marT="0" marB="0"/>
                </a:tc>
                <a:tc>
                  <a:txBody>
                    <a:bodyPr/>
                    <a:lstStyle/>
                    <a:p>
                      <a:pPr marL="0" marR="0">
                        <a:spcBef>
                          <a:spcPts val="0"/>
                        </a:spcBef>
                        <a:spcAft>
                          <a:spcPts val="0"/>
                        </a:spcAft>
                      </a:pPr>
                      <a:r>
                        <a:rPr lang="en-US" sz="1800" dirty="0">
                          <a:solidFill>
                            <a:schemeClr val="accent4">
                              <a:lumMod val="10000"/>
                            </a:schemeClr>
                          </a:solidFill>
                          <a:effectLst/>
                        </a:rPr>
                        <a:t>Key Kingdom Chemistry Approach</a:t>
                      </a:r>
                      <a:endParaRPr lang="en-US" sz="1600" dirty="0">
                        <a:solidFill>
                          <a:schemeClr val="accent4">
                            <a:lumMod val="10000"/>
                          </a:schemeClr>
                        </a:solidFill>
                        <a:effectLst/>
                        <a:latin typeface="Arial"/>
                        <a:ea typeface="Calibri"/>
                      </a:endParaRPr>
                    </a:p>
                  </a:txBody>
                  <a:tcPr marL="31923" marR="31923" marT="0" marB="0"/>
                </a:tc>
              </a:tr>
              <a:tr h="780338">
                <a:tc>
                  <a:txBody>
                    <a:bodyPr/>
                    <a:lstStyle/>
                    <a:p>
                      <a:pPr marL="0" marR="0">
                        <a:spcBef>
                          <a:spcPts val="0"/>
                        </a:spcBef>
                        <a:spcAft>
                          <a:spcPts val="0"/>
                        </a:spcAft>
                      </a:pPr>
                      <a:r>
                        <a:rPr lang="en-US" sz="1600" dirty="0" smtClean="0">
                          <a:effectLst/>
                        </a:rPr>
                        <a:t>Enemies </a:t>
                      </a:r>
                      <a:endParaRPr lang="en-US" sz="1600" dirty="0">
                        <a:effectLst/>
                        <a:latin typeface="Arial"/>
                        <a:ea typeface="Calibri"/>
                      </a:endParaRPr>
                    </a:p>
                  </a:txBody>
                  <a:tcPr marL="31923" marR="31923" marT="0" marB="0"/>
                </a:tc>
                <a:tc>
                  <a:txBody>
                    <a:bodyPr/>
                    <a:lstStyle/>
                    <a:p>
                      <a:pPr marL="0" marR="0">
                        <a:spcBef>
                          <a:spcPts val="0"/>
                        </a:spcBef>
                        <a:spcAft>
                          <a:spcPts val="0"/>
                        </a:spcAft>
                      </a:pPr>
                      <a:r>
                        <a:rPr lang="en-US" sz="1600" dirty="0" smtClean="0">
                          <a:effectLst/>
                        </a:rPr>
                        <a:t>Could be rare – or often depending on each situation </a:t>
                      </a:r>
                      <a:endParaRPr lang="en-US" sz="1600" dirty="0">
                        <a:effectLst/>
                        <a:latin typeface="Arial"/>
                        <a:ea typeface="Calibri"/>
                      </a:endParaRPr>
                    </a:p>
                  </a:txBody>
                  <a:tcPr marL="31923" marR="31923"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“Kill them with kindness” – take food – build bridges – ask them can /I pray for you – Stand in the gap – bless them – and seek God’s restraining grace</a:t>
                      </a:r>
                      <a:endParaRPr lang="en-US" sz="1600" dirty="0">
                        <a:effectLst/>
                        <a:latin typeface="Arial"/>
                        <a:ea typeface="Calibri"/>
                      </a:endParaRPr>
                    </a:p>
                  </a:txBody>
                  <a:tcPr marL="31923" marR="31923" marT="0" marB="0"/>
                </a:tc>
              </a:tr>
              <a:tr h="780338">
                <a:tc>
                  <a:txBody>
                    <a:bodyPr/>
                    <a:lstStyle/>
                    <a:p>
                      <a:pPr marL="0" marR="0">
                        <a:spcBef>
                          <a:spcPts val="0"/>
                        </a:spcBef>
                        <a:spcAft>
                          <a:spcPts val="0"/>
                        </a:spcAft>
                      </a:pPr>
                      <a:r>
                        <a:rPr lang="en-US" sz="1800" dirty="0">
                          <a:effectLst/>
                        </a:rPr>
                        <a:t>Strangers</a:t>
                      </a:r>
                      <a:endParaRPr lang="en-US" sz="1600" dirty="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Once-Upon – </a:t>
                      </a:r>
                      <a:r>
                        <a:rPr lang="en-US" sz="1800" dirty="0" smtClean="0">
                          <a:effectLst/>
                        </a:rPr>
                        <a:t> A</a:t>
                      </a:r>
                      <a:r>
                        <a:rPr lang="en-US" sz="1800" baseline="0" dirty="0" smtClean="0">
                          <a:effectLst/>
                        </a:rPr>
                        <a:t> - </a:t>
                      </a:r>
                      <a:r>
                        <a:rPr lang="en-US" sz="1800" dirty="0" smtClean="0">
                          <a:effectLst/>
                        </a:rPr>
                        <a:t>Time </a:t>
                      </a:r>
                      <a:r>
                        <a:rPr lang="en-US" sz="1800" dirty="0">
                          <a:effectLst/>
                        </a:rPr>
                        <a:t>encounter</a:t>
                      </a:r>
                      <a:endParaRPr lang="en-US" sz="1600" dirty="0">
                        <a:effectLst/>
                        <a:latin typeface="Arial"/>
                        <a:ea typeface="Calibri"/>
                      </a:endParaRPr>
                    </a:p>
                  </a:txBody>
                  <a:tcPr marL="31923" marR="31923" marT="0" marB="0"/>
                </a:tc>
                <a:tc>
                  <a:txBody>
                    <a:bodyPr/>
                    <a:lstStyle/>
                    <a:p>
                      <a:pPr marL="0" marR="0">
                        <a:spcBef>
                          <a:spcPts val="0"/>
                        </a:spcBef>
                        <a:spcAft>
                          <a:spcPts val="0"/>
                        </a:spcAft>
                      </a:pPr>
                      <a:r>
                        <a:rPr lang="en-US" sz="1800">
                          <a:effectLst/>
                        </a:rPr>
                        <a:t>Word of Knowledge – servant heart – “can I pray for you?”</a:t>
                      </a:r>
                      <a:endParaRPr lang="en-US" sz="1600">
                        <a:effectLst/>
                        <a:latin typeface="Arial"/>
                        <a:ea typeface="Calibri"/>
                      </a:endParaRPr>
                    </a:p>
                  </a:txBody>
                  <a:tcPr marL="31923" marR="31923" marT="0" marB="0"/>
                </a:tc>
              </a:tr>
              <a:tr h="780338">
                <a:tc>
                  <a:txBody>
                    <a:bodyPr/>
                    <a:lstStyle/>
                    <a:p>
                      <a:pPr marL="0" marR="0">
                        <a:spcBef>
                          <a:spcPts val="0"/>
                        </a:spcBef>
                        <a:spcAft>
                          <a:spcPts val="0"/>
                        </a:spcAft>
                      </a:pPr>
                      <a:r>
                        <a:rPr lang="en-US" sz="1800">
                          <a:effectLst/>
                        </a:rPr>
                        <a:t>Acquaintances</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Very rarely interact (twice a year)</a:t>
                      </a:r>
                      <a:endParaRPr lang="en-US" sz="1600" dirty="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Word of Knowledge – servant heart – “can I pray for you?”</a:t>
                      </a:r>
                      <a:endParaRPr lang="en-US" sz="1600" dirty="0">
                        <a:effectLst/>
                        <a:latin typeface="Arial"/>
                        <a:ea typeface="Calibri"/>
                      </a:endParaRPr>
                    </a:p>
                  </a:txBody>
                  <a:tcPr marL="31923" marR="31923" marT="0" marB="0"/>
                </a:tc>
              </a:tr>
              <a:tr h="780338">
                <a:tc>
                  <a:txBody>
                    <a:bodyPr/>
                    <a:lstStyle/>
                    <a:p>
                      <a:pPr marL="0" marR="0">
                        <a:spcBef>
                          <a:spcPts val="0"/>
                        </a:spcBef>
                        <a:spcAft>
                          <a:spcPts val="0"/>
                        </a:spcAft>
                      </a:pPr>
                      <a:r>
                        <a:rPr lang="en-US" sz="1800">
                          <a:effectLst/>
                        </a:rPr>
                        <a:t>Friends/ Neighbors</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Loose bonds – keep in touch </a:t>
                      </a:r>
                      <a:r>
                        <a:rPr lang="en-US" sz="1800" dirty="0" smtClean="0">
                          <a:effectLst/>
                        </a:rPr>
                        <a:t>– see more often</a:t>
                      </a:r>
                      <a:endParaRPr lang="en-US" sz="1600" dirty="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“Kill them with kindness” – take food – build bridges – ask them can /I pray for you</a:t>
                      </a:r>
                      <a:endParaRPr lang="en-US" sz="1600" dirty="0">
                        <a:effectLst/>
                        <a:latin typeface="Arial"/>
                        <a:ea typeface="Calibri"/>
                      </a:endParaRPr>
                    </a:p>
                  </a:txBody>
                  <a:tcPr marL="31923" marR="31923" marT="0" marB="0"/>
                </a:tc>
              </a:tr>
              <a:tr h="468203">
                <a:tc>
                  <a:txBody>
                    <a:bodyPr/>
                    <a:lstStyle/>
                    <a:p>
                      <a:pPr marL="0" marR="0">
                        <a:spcBef>
                          <a:spcPts val="0"/>
                        </a:spcBef>
                        <a:spcAft>
                          <a:spcPts val="0"/>
                        </a:spcAft>
                      </a:pPr>
                      <a:r>
                        <a:rPr lang="en-US" sz="1800">
                          <a:effectLst/>
                        </a:rPr>
                        <a:t>Close Fiends</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a:effectLst/>
                        </a:rPr>
                        <a:t>Engaged a lot – close knit – kindred spirit</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Speak the truth in love – serve – stand in the gap</a:t>
                      </a:r>
                      <a:endParaRPr lang="en-US" sz="1600" dirty="0">
                        <a:effectLst/>
                        <a:latin typeface="Arial"/>
                        <a:ea typeface="Calibri"/>
                      </a:endParaRPr>
                    </a:p>
                  </a:txBody>
                  <a:tcPr marL="31923" marR="31923" marT="0" marB="0"/>
                </a:tc>
              </a:tr>
              <a:tr h="468203">
                <a:tc>
                  <a:txBody>
                    <a:bodyPr/>
                    <a:lstStyle/>
                    <a:p>
                      <a:pPr marL="0" marR="0">
                        <a:spcBef>
                          <a:spcPts val="0"/>
                        </a:spcBef>
                        <a:spcAft>
                          <a:spcPts val="0"/>
                        </a:spcAft>
                      </a:pPr>
                      <a:r>
                        <a:rPr lang="en-US" sz="1800">
                          <a:effectLst/>
                        </a:rPr>
                        <a:t>Covenant/ Destiny Partners/ Children</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a:effectLst/>
                        </a:rPr>
                        <a:t>Intensified connection and commitment</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Accountability and appreciation</a:t>
                      </a:r>
                      <a:endParaRPr lang="en-US" sz="1600" dirty="0">
                        <a:effectLst/>
                        <a:latin typeface="Arial"/>
                        <a:ea typeface="Calibri"/>
                      </a:endParaRPr>
                    </a:p>
                  </a:txBody>
                  <a:tcPr marL="31923" marR="31923" marT="0" marB="0"/>
                </a:tc>
              </a:tr>
              <a:tr h="780338">
                <a:tc>
                  <a:txBody>
                    <a:bodyPr/>
                    <a:lstStyle/>
                    <a:p>
                      <a:pPr marL="0" marR="0">
                        <a:spcBef>
                          <a:spcPts val="0"/>
                        </a:spcBef>
                        <a:spcAft>
                          <a:spcPts val="0"/>
                        </a:spcAft>
                      </a:pPr>
                      <a:r>
                        <a:rPr lang="en-US" sz="1800">
                          <a:effectLst/>
                        </a:rPr>
                        <a:t>Spouse</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a:effectLst/>
                        </a:rPr>
                        <a:t>Lifetime allegiance/ unbreakable bond</a:t>
                      </a:r>
                      <a:endParaRPr lang="en-US" sz="1600">
                        <a:effectLst/>
                        <a:latin typeface="Arial"/>
                        <a:ea typeface="Calibri"/>
                      </a:endParaRPr>
                    </a:p>
                  </a:txBody>
                  <a:tcPr marL="31923" marR="31923" marT="0" marB="0"/>
                </a:tc>
                <a:tc>
                  <a:txBody>
                    <a:bodyPr/>
                    <a:lstStyle/>
                    <a:p>
                      <a:pPr marL="0" marR="0">
                        <a:spcBef>
                          <a:spcPts val="0"/>
                        </a:spcBef>
                        <a:spcAft>
                          <a:spcPts val="0"/>
                        </a:spcAft>
                      </a:pPr>
                      <a:r>
                        <a:rPr lang="en-US" sz="1800" dirty="0">
                          <a:effectLst/>
                        </a:rPr>
                        <a:t>Mutual admiration respect support and appreciation with a servant heart</a:t>
                      </a:r>
                      <a:endParaRPr lang="en-US" sz="1600" dirty="0">
                        <a:effectLst/>
                        <a:latin typeface="Arial"/>
                        <a:ea typeface="Calibri"/>
                      </a:endParaRPr>
                    </a:p>
                  </a:txBody>
                  <a:tcPr marL="31923" marR="31923" marT="0" marB="0"/>
                </a:tc>
              </a:tr>
            </a:tbl>
          </a:graphicData>
        </a:graphic>
      </p:graphicFrame>
    </p:spTree>
    <p:extLst>
      <p:ext uri="{BB962C8B-B14F-4D97-AF65-F5344CB8AC3E}">
        <p14:creationId xmlns:p14="http://schemas.microsoft.com/office/powerpoint/2010/main" val="9453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SOME OF THE MOST CRITICAL WORDS OF JESUS – IN A TIME OF ACCELERATION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566208"/>
            <a:ext cx="7086600" cy="1938992"/>
          </a:xfrm>
          <a:prstGeom prst="rect">
            <a:avLst/>
          </a:prstGeom>
        </p:spPr>
        <p:txBody>
          <a:bodyPr wrap="square">
            <a:spAutoFit/>
          </a:bodyPr>
          <a:lstStyle/>
          <a:p>
            <a:pPr algn="l"/>
            <a:r>
              <a:rPr lang="en-US" sz="4000" dirty="0" smtClean="0"/>
              <a:t>And </a:t>
            </a:r>
            <a:r>
              <a:rPr lang="en-US" sz="4000" dirty="0"/>
              <a:t>I, </a:t>
            </a:r>
            <a:r>
              <a:rPr lang="en-US" sz="4000" dirty="0">
                <a:solidFill>
                  <a:srgbClr val="FFFF00"/>
                </a:solidFill>
              </a:rPr>
              <a:t>if I be lifted up </a:t>
            </a:r>
            <a:r>
              <a:rPr lang="en-US" sz="4000" dirty="0"/>
              <a:t>from the earth, will draw all </a:t>
            </a:r>
            <a:r>
              <a:rPr lang="en-US" sz="4000" i="1" dirty="0"/>
              <a:t>men</a:t>
            </a:r>
            <a:r>
              <a:rPr lang="en-US" sz="4000" dirty="0"/>
              <a:t> unto me. </a:t>
            </a:r>
            <a:r>
              <a:rPr lang="en-US" sz="4000" b="1" dirty="0"/>
              <a:t>John 12:32 (KJV) </a:t>
            </a:r>
            <a:endParaRPr lang="en-US" sz="4000" dirty="0"/>
          </a:p>
        </p:txBody>
      </p:sp>
      <p:pic>
        <p:nvPicPr>
          <p:cNvPr id="6148" name="Picture 4" descr="Most Employees Are Worried About Possible Work-Related Crisis Situations: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26689"/>
            <a:ext cx="3286125" cy="21907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18564719">
            <a:off x="4456758" y="4598521"/>
            <a:ext cx="3279494" cy="6096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150" name="Picture 6" descr="GLORY IN THE CROSS OF OUR LORD JESUS CHRIST | A CHRISTIAN PILG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3913989"/>
            <a:ext cx="3200400" cy="1884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5943600"/>
            <a:ext cx="3429000" cy="461665"/>
          </a:xfrm>
          <a:prstGeom prst="rect">
            <a:avLst/>
          </a:prstGeom>
          <a:noFill/>
        </p:spPr>
        <p:txBody>
          <a:bodyPr wrap="square" rtlCol="0">
            <a:spAutoFit/>
          </a:bodyPr>
          <a:lstStyle/>
          <a:p>
            <a:r>
              <a:rPr lang="en-US" dirty="0" smtClean="0"/>
              <a:t>Literal Meaning </a:t>
            </a:r>
            <a:endParaRPr lang="en-US" dirty="0"/>
          </a:p>
        </p:txBody>
      </p:sp>
      <p:sp>
        <p:nvSpPr>
          <p:cNvPr id="11" name="TextBox 10"/>
          <p:cNvSpPr txBox="1"/>
          <p:nvPr/>
        </p:nvSpPr>
        <p:spPr>
          <a:xfrm>
            <a:off x="5033962" y="6290270"/>
            <a:ext cx="3429000" cy="461665"/>
          </a:xfrm>
          <a:prstGeom prst="rect">
            <a:avLst/>
          </a:prstGeom>
          <a:noFill/>
        </p:spPr>
        <p:txBody>
          <a:bodyPr wrap="square" rtlCol="0">
            <a:spAutoFit/>
          </a:bodyPr>
          <a:lstStyle/>
          <a:p>
            <a:r>
              <a:rPr lang="en-US" dirty="0" smtClean="0"/>
              <a:t>Daily Application</a:t>
            </a:r>
            <a:endParaRPr lang="en-US" dirty="0"/>
          </a:p>
        </p:txBody>
      </p:sp>
      <p:pic>
        <p:nvPicPr>
          <p:cNvPr id="6152" name="Picture 8" descr="What kind of wood was the Cross of Christ made o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39000" y="2243532"/>
            <a:ext cx="1481138" cy="167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Jesus And The Father </a:t>
            </a:r>
          </a:p>
          <a:p>
            <a:pPr algn="ctr"/>
            <a:r>
              <a:rPr lang="en-US" b="1" kern="0" dirty="0" smtClean="0">
                <a:solidFill>
                  <a:srgbClr val="FFFF00"/>
                </a:solidFill>
                <a:effectLst>
                  <a:outerShdw blurRad="38100" dist="38100" dir="2700000" algn="tl">
                    <a:srgbClr val="000000">
                      <a:alpha val="43137"/>
                    </a:srgbClr>
                  </a:outerShdw>
                </a:effectLst>
              </a:rPr>
              <a:t>Are Always Working</a:t>
            </a:r>
            <a:endParaRPr lang="en-US"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76200" y="1600200"/>
            <a:ext cx="8938034" cy="2677656"/>
          </a:xfrm>
          <a:prstGeom prst="rect">
            <a:avLst/>
          </a:prstGeom>
        </p:spPr>
        <p:txBody>
          <a:bodyPr wrap="square">
            <a:spAutoFit/>
          </a:bodyPr>
          <a:lstStyle/>
          <a:p>
            <a:pPr algn="l"/>
            <a:r>
              <a:rPr lang="en-US" dirty="0"/>
              <a:t> Jesus said to them, </a:t>
            </a:r>
            <a:r>
              <a:rPr lang="en-US" sz="3200" dirty="0">
                <a:solidFill>
                  <a:srgbClr val="FFFF00"/>
                </a:solidFill>
              </a:rPr>
              <a:t>"</a:t>
            </a:r>
            <a:r>
              <a:rPr lang="en-US" sz="3200" b="1" dirty="0">
                <a:solidFill>
                  <a:srgbClr val="FFFF00"/>
                </a:solidFill>
              </a:rPr>
              <a:t>My Father is always at </a:t>
            </a:r>
            <a:r>
              <a:rPr lang="en-US" sz="3200" b="1" dirty="0" smtClean="0">
                <a:solidFill>
                  <a:srgbClr val="FFFF00"/>
                </a:solidFill>
              </a:rPr>
              <a:t>His </a:t>
            </a:r>
            <a:r>
              <a:rPr lang="en-US" sz="3200" b="1" dirty="0">
                <a:solidFill>
                  <a:srgbClr val="FFFF00"/>
                </a:solidFill>
              </a:rPr>
              <a:t>work </a:t>
            </a:r>
            <a:r>
              <a:rPr lang="en-US" sz="2000" b="1" dirty="0" smtClean="0">
                <a:solidFill>
                  <a:srgbClr val="FFFF00"/>
                </a:solidFill>
              </a:rPr>
              <a:t>(to engage, labor) </a:t>
            </a:r>
            <a:r>
              <a:rPr lang="en-US" sz="3200" b="1" dirty="0" smtClean="0">
                <a:solidFill>
                  <a:srgbClr val="FFFF00"/>
                </a:solidFill>
              </a:rPr>
              <a:t>to </a:t>
            </a:r>
            <a:r>
              <a:rPr lang="en-US" sz="3200" b="1" dirty="0">
                <a:solidFill>
                  <a:srgbClr val="FFFF00"/>
                </a:solidFill>
              </a:rPr>
              <a:t>this very day, and I, too, am working." </a:t>
            </a:r>
            <a:r>
              <a:rPr lang="en-US" baseline="30000" dirty="0" smtClean="0"/>
              <a:t>--- </a:t>
            </a:r>
            <a:r>
              <a:rPr lang="en-US" dirty="0" smtClean="0"/>
              <a:t>"</a:t>
            </a:r>
            <a:r>
              <a:rPr lang="en-US" dirty="0">
                <a:solidFill>
                  <a:srgbClr val="FFFF00"/>
                </a:solidFill>
              </a:rPr>
              <a:t>I tell you the truth, the Son can do nothing by himself; he can do only what he sees his Father doing, because whatever the Father does the Son also does. </a:t>
            </a:r>
            <a:r>
              <a:rPr lang="en-US" b="1" dirty="0"/>
              <a:t>John 5:16-19 (NIV) </a:t>
            </a:r>
            <a:endParaRPr lang="en-US" dirty="0"/>
          </a:p>
        </p:txBody>
      </p:sp>
      <p:sp>
        <p:nvSpPr>
          <p:cNvPr id="3" name="Rectangle 2"/>
          <p:cNvSpPr/>
          <p:nvPr/>
        </p:nvSpPr>
        <p:spPr>
          <a:xfrm>
            <a:off x="239917" y="4495800"/>
            <a:ext cx="8610600" cy="1938992"/>
          </a:xfrm>
          <a:prstGeom prst="rect">
            <a:avLst/>
          </a:prstGeom>
        </p:spPr>
        <p:txBody>
          <a:bodyPr wrap="square">
            <a:spAutoFit/>
          </a:bodyPr>
          <a:lstStyle/>
          <a:p>
            <a:r>
              <a:rPr lang="en-US" b="1" dirty="0"/>
              <a:t>FORGIVE US FOR THINKING THAT YOU ARE NOT ACTIVE YOU ARE NOT WORKING – THAT SOMEHOW EVEN THOUGH YOU ARE ALLOWING WICKEDNESS TO RUN AMOK AND TO BE EXPOSED – YOU ARE NOT </a:t>
            </a:r>
            <a:r>
              <a:rPr lang="en-US" b="1" dirty="0" smtClean="0"/>
              <a:t>LESS ACTIVE AND DISENGAGED</a:t>
            </a:r>
            <a:endParaRPr lang="en-US" dirty="0"/>
          </a:p>
        </p:txBody>
      </p:sp>
    </p:spTree>
    <p:extLst>
      <p:ext uri="{BB962C8B-B14F-4D97-AF65-F5344CB8AC3E}">
        <p14:creationId xmlns:p14="http://schemas.microsoft.com/office/powerpoint/2010/main" val="10059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2805"/>
            <a:ext cx="8153400" cy="1569660"/>
          </a:xfrm>
          <a:prstGeom prst="rect">
            <a:avLst/>
          </a:prstGeom>
          <a:solidFill>
            <a:schemeClr val="bg2">
              <a:lumMod val="40000"/>
              <a:lumOff val="60000"/>
              <a:alpha val="41000"/>
            </a:schemeClr>
          </a:solidFill>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rPr>
              <a:t>Jesus Calls Us To Allow</a:t>
            </a:r>
          </a:p>
          <a:p>
            <a:pPr algn="ctr"/>
            <a:r>
              <a:rPr lang="en-US" sz="3200" b="1" dirty="0" smtClean="0">
                <a:solidFill>
                  <a:srgbClr val="FFFF00"/>
                </a:solidFill>
                <a:effectLst>
                  <a:outerShdw blurRad="38100" dist="38100" dir="2700000" algn="tl">
                    <a:srgbClr val="000000">
                      <a:alpha val="43137"/>
                    </a:srgbClr>
                  </a:outerShdw>
                </a:effectLst>
              </a:rPr>
              <a:t>Him To Break Off</a:t>
            </a:r>
          </a:p>
          <a:p>
            <a:pPr algn="ctr"/>
            <a:r>
              <a:rPr lang="en-US" sz="3200" b="1" dirty="0" smtClean="0">
                <a:solidFill>
                  <a:srgbClr val="FFFF00"/>
                </a:solidFill>
                <a:effectLst>
                  <a:outerShdw blurRad="38100" dist="38100" dir="2700000" algn="tl">
                    <a:srgbClr val="000000">
                      <a:alpha val="43137"/>
                    </a:srgbClr>
                  </a:outerShdw>
                </a:effectLst>
              </a:rPr>
              <a:t>Generational Yokes</a:t>
            </a:r>
            <a:endParaRPr lang="en-US" sz="32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1720840"/>
            <a:ext cx="8382000" cy="4524315"/>
          </a:xfrm>
          <a:prstGeom prst="rect">
            <a:avLst/>
          </a:prstGeom>
        </p:spPr>
        <p:txBody>
          <a:bodyPr wrap="square">
            <a:spAutoFit/>
          </a:bodyPr>
          <a:lstStyle/>
          <a:p>
            <a:pPr algn="l"/>
            <a:r>
              <a:rPr lang="en-US" sz="3600" dirty="0" smtClean="0"/>
              <a:t>"Come </a:t>
            </a:r>
            <a:r>
              <a:rPr lang="en-US" sz="3600" dirty="0"/>
              <a:t>to me, all you who are weary and burdened, and I will give you rest. </a:t>
            </a:r>
            <a:r>
              <a:rPr lang="en-US" sz="3600" baseline="30000" dirty="0"/>
              <a:t>29 </a:t>
            </a:r>
            <a:r>
              <a:rPr lang="en-US" sz="3600" dirty="0"/>
              <a:t> Take my yoke upon you and learn from me, for I am gentle and humble in heart, and you will find rest for your souls. </a:t>
            </a:r>
            <a:r>
              <a:rPr lang="en-US" sz="3600" baseline="30000" dirty="0"/>
              <a:t>30 </a:t>
            </a:r>
            <a:r>
              <a:rPr lang="en-US" sz="3600" dirty="0"/>
              <a:t> For my yoke is easy </a:t>
            </a:r>
            <a:r>
              <a:rPr lang="en-US" sz="3600" dirty="0" smtClean="0"/>
              <a:t>(useful, BETTER, good) and </a:t>
            </a:r>
            <a:r>
              <a:rPr lang="en-US" sz="3600" dirty="0"/>
              <a:t>my burden is light." </a:t>
            </a:r>
            <a:endParaRPr lang="en-US" sz="3600" dirty="0" smtClean="0"/>
          </a:p>
          <a:p>
            <a:pPr algn="l"/>
            <a:r>
              <a:rPr lang="en-US" sz="3600" b="1" dirty="0" smtClean="0"/>
              <a:t>Matthew </a:t>
            </a:r>
            <a:r>
              <a:rPr lang="en-US" sz="3600" b="1" dirty="0"/>
              <a:t>11:28-30 (NIV) </a:t>
            </a:r>
            <a:endParaRPr lang="en-US" sz="3600" dirty="0"/>
          </a:p>
        </p:txBody>
      </p:sp>
    </p:spTree>
    <p:extLst>
      <p:ext uri="{BB962C8B-B14F-4D97-AF65-F5344CB8AC3E}">
        <p14:creationId xmlns:p14="http://schemas.microsoft.com/office/powerpoint/2010/main" val="1531599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883" y="1859339"/>
            <a:ext cx="8229600" cy="2554545"/>
          </a:xfrm>
          <a:prstGeom prst="rect">
            <a:avLst/>
          </a:prstGeom>
        </p:spPr>
        <p:txBody>
          <a:bodyPr wrap="square">
            <a:spAutoFit/>
          </a:bodyPr>
          <a:lstStyle/>
          <a:p>
            <a:r>
              <a:rPr lang="en-US" sz="4000" dirty="0" smtClean="0"/>
              <a:t>"Come</a:t>
            </a:r>
            <a:r>
              <a:rPr lang="en-US" sz="4000" dirty="0"/>
              <a:t>, follow me," Jesus said, "and I will make you fishers of men." </a:t>
            </a:r>
            <a:r>
              <a:rPr lang="en-US" sz="4000" baseline="30000" dirty="0"/>
              <a:t>18 </a:t>
            </a:r>
            <a:r>
              <a:rPr lang="en-US" sz="4000" dirty="0"/>
              <a:t> At once they left their nets and followed him. </a:t>
            </a:r>
            <a:r>
              <a:rPr lang="en-US" sz="4000" b="1" dirty="0"/>
              <a:t>Mark </a:t>
            </a:r>
            <a:r>
              <a:rPr lang="en-US" sz="4000" b="1" dirty="0" smtClean="0"/>
              <a:t>1:17 </a:t>
            </a:r>
            <a:r>
              <a:rPr lang="en-US" sz="4000" b="1" dirty="0"/>
              <a:t>(NIV) </a:t>
            </a:r>
            <a:endParaRPr lang="en-US" sz="4000" dirty="0"/>
          </a:p>
        </p:txBody>
      </p:sp>
      <p:sp>
        <p:nvSpPr>
          <p:cNvPr id="5" name="Rectangle 4"/>
          <p:cNvSpPr/>
          <p:nvPr/>
        </p:nvSpPr>
        <p:spPr>
          <a:xfrm>
            <a:off x="457200" y="62805"/>
            <a:ext cx="8153400" cy="1077218"/>
          </a:xfrm>
          <a:prstGeom prst="rect">
            <a:avLst/>
          </a:prstGeom>
          <a:solidFill>
            <a:schemeClr val="bg2">
              <a:lumMod val="40000"/>
              <a:lumOff val="60000"/>
              <a:alpha val="41000"/>
            </a:schemeClr>
          </a:solidFill>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rPr>
              <a:t>Jesus Will Coach Us</a:t>
            </a:r>
          </a:p>
          <a:p>
            <a:pPr algn="ctr"/>
            <a:r>
              <a:rPr lang="en-US" sz="3200" b="1" dirty="0" smtClean="0">
                <a:solidFill>
                  <a:srgbClr val="FFFF00"/>
                </a:solidFill>
                <a:effectLst>
                  <a:outerShdw blurRad="38100" dist="38100" dir="2700000" algn="tl">
                    <a:srgbClr val="000000">
                      <a:alpha val="43137"/>
                    </a:srgbClr>
                  </a:outerShdw>
                </a:effectLst>
              </a:rPr>
              <a:t>Into His Effectual Working and Power</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208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nge your trajectory by 1% — Hudd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91"/>
          <a:stretch/>
        </p:blipFill>
        <p:spPr bwMode="auto">
          <a:xfrm>
            <a:off x="685800" y="1548896"/>
            <a:ext cx="7476239" cy="43185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423919" y="3581400"/>
            <a:ext cx="838200" cy="304800"/>
          </a:xfrm>
          <a:prstGeom prst="rect">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Faith</a:t>
            </a:r>
          </a:p>
        </p:txBody>
      </p:sp>
      <p:sp>
        <p:nvSpPr>
          <p:cNvPr id="7" name="Title 1"/>
          <p:cNvSpPr txBox="1">
            <a:spLocks/>
          </p:cNvSpPr>
          <p:nvPr/>
        </p:nvSpPr>
        <p:spPr bwMode="auto">
          <a:xfrm>
            <a:off x="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r"/>
            <a:r>
              <a:rPr lang="en-US" sz="3200" b="1" kern="0" dirty="0" smtClean="0">
                <a:solidFill>
                  <a:srgbClr val="FFFF00"/>
                </a:solidFill>
                <a:effectLst>
                  <a:outerShdw blurRad="38100" dist="38100" dir="2700000" algn="tl">
                    <a:srgbClr val="000000">
                      <a:alpha val="43137"/>
                    </a:srgbClr>
                  </a:outerShdw>
                </a:effectLst>
              </a:rPr>
              <a:t>Jesus  - The Ultimate Coach </a:t>
            </a:r>
            <a:endParaRPr lang="en-US" sz="32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bwMode="auto">
          <a:xfrm>
            <a:off x="5334000" y="3276600"/>
            <a:ext cx="762000" cy="22860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rPr>
              <a:t>Spiritual</a:t>
            </a:r>
          </a:p>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FF0000"/>
                </a:solidFill>
              </a:rPr>
              <a:t>Breakthrough</a:t>
            </a:r>
            <a:endParaRPr kumimoji="0" lang="en-US" sz="1200" b="1" i="0" u="none" strike="noStrike" cap="none" normalizeH="0" baseline="0" dirty="0" smtClean="0">
              <a:ln>
                <a:noFill/>
              </a:ln>
              <a:solidFill>
                <a:srgbClr val="FF0000"/>
              </a:solidFill>
              <a:effectLst/>
            </a:endParaRPr>
          </a:p>
        </p:txBody>
      </p:sp>
      <p:sp>
        <p:nvSpPr>
          <p:cNvPr id="6" name="Rectangle 5"/>
          <p:cNvSpPr/>
          <p:nvPr/>
        </p:nvSpPr>
        <p:spPr>
          <a:xfrm>
            <a:off x="381000" y="5943600"/>
            <a:ext cx="8153400" cy="784830"/>
          </a:xfrm>
          <a:prstGeom prst="rect">
            <a:avLst/>
          </a:prstGeom>
        </p:spPr>
        <p:txBody>
          <a:bodyPr wrap="square">
            <a:spAutoFit/>
          </a:bodyPr>
          <a:lstStyle/>
          <a:p>
            <a:pPr algn="l"/>
            <a:r>
              <a:rPr lang="en-US" sz="1500" dirty="0" smtClean="0"/>
              <a:t>Because </a:t>
            </a:r>
            <a:r>
              <a:rPr lang="en-US" sz="1500" dirty="0"/>
              <a:t>the Lord disciplines those </a:t>
            </a:r>
            <a:r>
              <a:rPr lang="en-US" sz="1500" dirty="0" smtClean="0"/>
              <a:t>He </a:t>
            </a:r>
            <a:r>
              <a:rPr lang="en-US" sz="1500" dirty="0"/>
              <a:t>loves, and </a:t>
            </a:r>
            <a:r>
              <a:rPr lang="en-US" sz="1500" dirty="0" smtClean="0"/>
              <a:t>He </a:t>
            </a:r>
            <a:r>
              <a:rPr lang="en-US" sz="1500" dirty="0"/>
              <a:t>punishes everyone </a:t>
            </a:r>
            <a:r>
              <a:rPr lang="en-US" sz="1500" dirty="0" smtClean="0"/>
              <a:t>He </a:t>
            </a:r>
            <a:r>
              <a:rPr lang="en-US" sz="1500" dirty="0"/>
              <a:t>accepts as a son." </a:t>
            </a:r>
            <a:r>
              <a:rPr lang="en-US" sz="1500" baseline="30000" dirty="0"/>
              <a:t>7 </a:t>
            </a:r>
            <a:r>
              <a:rPr lang="en-US" sz="1500" dirty="0"/>
              <a:t> Endure hardship as </a:t>
            </a:r>
            <a:r>
              <a:rPr lang="en-US" sz="1500" dirty="0" smtClean="0">
                <a:solidFill>
                  <a:srgbClr val="FFFF00"/>
                </a:solidFill>
              </a:rPr>
              <a:t>discipline CHASTEN</a:t>
            </a:r>
            <a:r>
              <a:rPr lang="en-US" sz="1500" dirty="0" smtClean="0"/>
              <a:t> (Pie-</a:t>
            </a:r>
            <a:r>
              <a:rPr lang="en-US" sz="1500" dirty="0" err="1" smtClean="0"/>
              <a:t>deah</a:t>
            </a:r>
            <a:r>
              <a:rPr lang="en-US" sz="1500" dirty="0" smtClean="0"/>
              <a:t> - tutor, </a:t>
            </a:r>
            <a:r>
              <a:rPr lang="en-US" sz="1500" dirty="0"/>
              <a:t>i.e. </a:t>
            </a:r>
            <a:r>
              <a:rPr lang="en-US" sz="1500" dirty="0" smtClean="0"/>
              <a:t>educate </a:t>
            </a:r>
            <a:r>
              <a:rPr lang="en-US" sz="1500" dirty="0"/>
              <a:t>or </a:t>
            </a:r>
            <a:r>
              <a:rPr lang="en-US" sz="1500" dirty="0" smtClean="0"/>
              <a:t>train, </a:t>
            </a:r>
            <a:r>
              <a:rPr lang="en-US" sz="1500" dirty="0"/>
              <a:t>and </a:t>
            </a:r>
            <a:r>
              <a:rPr lang="en-US" sz="1500" dirty="0" smtClean="0"/>
              <a:t>correct) God </a:t>
            </a:r>
            <a:r>
              <a:rPr lang="en-US" sz="1500" dirty="0"/>
              <a:t>is treating you as sons</a:t>
            </a:r>
            <a:r>
              <a:rPr lang="en-US" sz="1500" dirty="0" smtClean="0"/>
              <a:t>. </a:t>
            </a:r>
            <a:r>
              <a:rPr lang="en-US" sz="1500" b="1" dirty="0"/>
              <a:t>Hebrews </a:t>
            </a:r>
            <a:r>
              <a:rPr lang="en-US" sz="1500" b="1" dirty="0" smtClean="0"/>
              <a:t>12:6-7a </a:t>
            </a:r>
            <a:r>
              <a:rPr lang="en-US" sz="1500" b="1" dirty="0"/>
              <a:t>(NIV) </a:t>
            </a:r>
            <a:endParaRPr lang="en-US" sz="1500" dirty="0"/>
          </a:p>
        </p:txBody>
      </p:sp>
      <p:pic>
        <p:nvPicPr>
          <p:cNvPr id="8" name="Picture 2" descr="Change your trajectory by 1% — Hudd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23590" y="5181600"/>
            <a:ext cx="2643610" cy="31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179576" y="3621024"/>
            <a:ext cx="1157710" cy="228600"/>
          </a:xfrm>
          <a:prstGeom prst="rect">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Core Convictions</a:t>
            </a:r>
          </a:p>
        </p:txBody>
      </p:sp>
      <p:pic>
        <p:nvPicPr>
          <p:cNvPr id="2050" name="Picture 2" descr="Jesus, Our Coach (Matthew 10:26-33) – De Vita Chris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10" y="152399"/>
            <a:ext cx="1309389" cy="13093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824210" y="5224991"/>
            <a:ext cx="1157710" cy="228600"/>
          </a:xfrm>
          <a:prstGeom prst="rect">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Flesh is in Charge</a:t>
            </a:r>
          </a:p>
        </p:txBody>
      </p:sp>
      <p:sp>
        <p:nvSpPr>
          <p:cNvPr id="4" name="TextBox 3"/>
          <p:cNvSpPr txBox="1"/>
          <p:nvPr/>
        </p:nvSpPr>
        <p:spPr>
          <a:xfrm>
            <a:off x="1295400" y="1591056"/>
            <a:ext cx="2635535" cy="369332"/>
          </a:xfrm>
          <a:prstGeom prst="rect">
            <a:avLst/>
          </a:prstGeom>
          <a:solidFill>
            <a:schemeClr val="bg1"/>
          </a:solidFill>
        </p:spPr>
        <p:txBody>
          <a:bodyPr wrap="square" rtlCol="0">
            <a:spAutoFit/>
          </a:bodyPr>
          <a:lstStyle/>
          <a:p>
            <a:r>
              <a:rPr lang="en-US" sz="1800" b="1" dirty="0" smtClean="0">
                <a:solidFill>
                  <a:schemeClr val="accent4">
                    <a:lumMod val="10000"/>
                  </a:schemeClr>
                </a:solidFill>
              </a:rPr>
              <a:t>Challenging To Do</a:t>
            </a:r>
            <a:endParaRPr lang="en-US" sz="1800" b="1" dirty="0">
              <a:solidFill>
                <a:schemeClr val="accent4">
                  <a:lumMod val="10000"/>
                </a:schemeClr>
              </a:solidFill>
            </a:endParaRPr>
          </a:p>
        </p:txBody>
      </p:sp>
      <p:sp>
        <p:nvSpPr>
          <p:cNvPr id="12" name="Rectangle 11"/>
          <p:cNvSpPr/>
          <p:nvPr/>
        </p:nvSpPr>
        <p:spPr bwMode="auto">
          <a:xfrm>
            <a:off x="3649664" y="1661422"/>
            <a:ext cx="1531936" cy="228600"/>
          </a:xfrm>
          <a:prstGeom prst="rect">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Repentance is Required </a:t>
            </a:r>
          </a:p>
        </p:txBody>
      </p:sp>
      <p:sp>
        <p:nvSpPr>
          <p:cNvPr id="11" name="TextBox 10"/>
          <p:cNvSpPr txBox="1"/>
          <p:nvPr/>
        </p:nvSpPr>
        <p:spPr>
          <a:xfrm>
            <a:off x="3505200" y="1905000"/>
            <a:ext cx="1828800" cy="646331"/>
          </a:xfrm>
          <a:prstGeom prst="rect">
            <a:avLst/>
          </a:prstGeom>
          <a:noFill/>
        </p:spPr>
        <p:txBody>
          <a:bodyPr wrap="square" rtlCol="0">
            <a:spAutoFit/>
          </a:bodyPr>
          <a:lstStyle/>
          <a:p>
            <a:r>
              <a:rPr lang="en-US" sz="600" dirty="0">
                <a:solidFill>
                  <a:schemeClr val="accent4">
                    <a:lumMod val="10000"/>
                  </a:schemeClr>
                </a:solidFill>
              </a:rPr>
              <a:t>No discipline seems pleasant at the time, but painful. Later on, however, it produces a harvest of righteousness and peace for those who have been trained by it. Hebrews 12:11 (NIV) </a:t>
            </a:r>
          </a:p>
          <a:p>
            <a:r>
              <a:rPr lang="en-US" sz="600" dirty="0">
                <a:solidFill>
                  <a:schemeClr val="accent4">
                    <a:lumMod val="10000"/>
                  </a:schemeClr>
                </a:solidFill>
              </a:rPr>
              <a:t> </a:t>
            </a:r>
          </a:p>
          <a:p>
            <a:endParaRPr lang="en-US" sz="600" dirty="0">
              <a:solidFill>
                <a:schemeClr val="accent4">
                  <a:lumMod val="10000"/>
                </a:schemeClr>
              </a:solidFill>
            </a:endParaRPr>
          </a:p>
        </p:txBody>
      </p:sp>
      <p:sp>
        <p:nvSpPr>
          <p:cNvPr id="14" name="TextBox 13"/>
          <p:cNvSpPr txBox="1"/>
          <p:nvPr/>
        </p:nvSpPr>
        <p:spPr>
          <a:xfrm>
            <a:off x="3930935" y="5181600"/>
            <a:ext cx="1403065" cy="954107"/>
          </a:xfrm>
          <a:prstGeom prst="rect">
            <a:avLst/>
          </a:prstGeom>
          <a:noFill/>
        </p:spPr>
        <p:txBody>
          <a:bodyPr wrap="square" rtlCol="0">
            <a:spAutoFit/>
          </a:bodyPr>
          <a:lstStyle/>
          <a:p>
            <a:r>
              <a:rPr lang="en-US" sz="800" dirty="0" smtClean="0">
                <a:solidFill>
                  <a:schemeClr val="accent4">
                    <a:lumMod val="10000"/>
                  </a:schemeClr>
                </a:solidFill>
              </a:rPr>
              <a:t> </a:t>
            </a:r>
            <a:r>
              <a:rPr lang="en-US" sz="800" dirty="0">
                <a:solidFill>
                  <a:schemeClr val="accent4">
                    <a:lumMod val="10000"/>
                  </a:schemeClr>
                </a:solidFill>
              </a:rPr>
              <a:t>The way of a fool seems right to him, but a wise man listens to advice. Proverbs 12:15 (NIV) </a:t>
            </a:r>
          </a:p>
          <a:p>
            <a:endParaRPr lang="en-US" sz="800" dirty="0">
              <a:solidFill>
                <a:schemeClr val="accent4">
                  <a:lumMod val="10000"/>
                </a:schemeClr>
              </a:solidFill>
            </a:endParaRPr>
          </a:p>
          <a:p>
            <a:r>
              <a:rPr lang="en-US" sz="800" dirty="0">
                <a:solidFill>
                  <a:schemeClr val="accent4">
                    <a:lumMod val="10000"/>
                  </a:schemeClr>
                </a:solidFill>
              </a:rPr>
              <a:t> </a:t>
            </a:r>
          </a:p>
          <a:p>
            <a:endParaRPr lang="en-US" sz="800" dirty="0">
              <a:solidFill>
                <a:schemeClr val="accent4">
                  <a:lumMod val="10000"/>
                </a:schemeClr>
              </a:solidFill>
            </a:endParaRPr>
          </a:p>
        </p:txBody>
      </p:sp>
      <p:sp>
        <p:nvSpPr>
          <p:cNvPr id="15" name="Rectangle 14"/>
          <p:cNvSpPr/>
          <p:nvPr/>
        </p:nvSpPr>
        <p:spPr bwMode="auto">
          <a:xfrm>
            <a:off x="6248400" y="4724400"/>
            <a:ext cx="762000" cy="22860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0000"/>
                </a:solidFill>
                <a:effectLst/>
              </a:rPr>
              <a:t>Bondage</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solidFill>
                  <a:srgbClr val="FF0000"/>
                </a:solidFill>
              </a:rPr>
              <a:t>Addiction</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0000"/>
                </a:solidFill>
                <a:effectLst/>
              </a:rPr>
              <a:t>Frustration</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solidFill>
                  <a:srgbClr val="FF0000"/>
                </a:solidFill>
              </a:rPr>
              <a:t>Anger/ Bitterness</a:t>
            </a:r>
            <a:endParaRPr kumimoji="0" lang="en-US" sz="800" b="1" i="0" u="none" strike="noStrike" cap="none" normalizeH="0" baseline="0" dirty="0" smtClean="0">
              <a:ln>
                <a:noFill/>
              </a:ln>
              <a:solidFill>
                <a:srgbClr val="FF0000"/>
              </a:solidFill>
              <a:effectLst/>
            </a:endParaRPr>
          </a:p>
        </p:txBody>
      </p:sp>
      <p:sp>
        <p:nvSpPr>
          <p:cNvPr id="16" name="Rectangle 15"/>
          <p:cNvSpPr/>
          <p:nvPr/>
        </p:nvSpPr>
        <p:spPr bwMode="auto">
          <a:xfrm>
            <a:off x="5867400" y="2743200"/>
            <a:ext cx="762000" cy="22860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0000"/>
                </a:solidFill>
                <a:effectLst/>
              </a:rPr>
              <a:t>Endurance</a:t>
            </a:r>
          </a:p>
          <a:p>
            <a:pPr marL="0" marR="0" indent="0" defTabSz="914400" rtl="0" eaLnBrk="1" fontAlgn="base" latinLnBrk="0" hangingPunct="1">
              <a:lnSpc>
                <a:spcPct val="100000"/>
              </a:lnSpc>
              <a:spcBef>
                <a:spcPct val="0"/>
              </a:spcBef>
              <a:spcAft>
                <a:spcPct val="0"/>
              </a:spcAft>
              <a:buClrTx/>
              <a:buSzTx/>
              <a:buFontTx/>
              <a:buNone/>
              <a:tabLst/>
            </a:pPr>
            <a:r>
              <a:rPr lang="en-US" sz="800" b="1" dirty="0" smtClean="0">
                <a:solidFill>
                  <a:srgbClr val="FF0000"/>
                </a:solidFill>
              </a:rPr>
              <a:t>Peace/ Joy</a:t>
            </a:r>
          </a:p>
          <a:p>
            <a:pPr marL="0" marR="0" indent="0"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0000"/>
                </a:solidFill>
                <a:effectLst/>
              </a:rPr>
              <a:t>Victory</a:t>
            </a:r>
          </a:p>
        </p:txBody>
      </p:sp>
    </p:spTree>
    <p:extLst>
      <p:ext uri="{BB962C8B-B14F-4D97-AF65-F5344CB8AC3E}">
        <p14:creationId xmlns:p14="http://schemas.microsoft.com/office/powerpoint/2010/main" val="263194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434975"/>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154172" y="1447800"/>
            <a:ext cx="8837428" cy="7017306"/>
          </a:xfrm>
          <a:prstGeom prst="rect">
            <a:avLst/>
          </a:prstGeom>
        </p:spPr>
        <p:txBody>
          <a:bodyPr wrap="square">
            <a:spAutoFit/>
          </a:bodyPr>
          <a:lstStyle/>
          <a:p>
            <a:pPr algn="l"/>
            <a:r>
              <a:rPr lang="en-US" sz="2500" dirty="0" smtClean="0"/>
              <a:t>1. Lord Jesus I receive You as my LIFE COACH.</a:t>
            </a:r>
            <a:endParaRPr lang="en-US" sz="2500" dirty="0"/>
          </a:p>
          <a:p>
            <a:pPr algn="l"/>
            <a:r>
              <a:rPr lang="en-US" sz="2500" dirty="0" smtClean="0"/>
              <a:t>2 . Lord Jesus I repent of allowing my flesh to make excuses and not following Your instructions to be worked out victoriously in my life as Your disciple.</a:t>
            </a:r>
          </a:p>
          <a:p>
            <a:pPr algn="l"/>
            <a:r>
              <a:rPr lang="en-US" sz="2500" dirty="0" smtClean="0"/>
              <a:t>3. Lord Jesus I willingly give You access to those areas of my life that I struggle with and don’t want to change.</a:t>
            </a:r>
            <a:endParaRPr lang="en-US" sz="2500" b="1" dirty="0" smtClean="0">
              <a:solidFill>
                <a:srgbClr val="FFFF00"/>
              </a:solidFill>
            </a:endParaRPr>
          </a:p>
          <a:p>
            <a:pPr algn="l"/>
            <a:r>
              <a:rPr lang="en-US" sz="2500" dirty="0" smtClean="0"/>
              <a:t>4. Lord Jesus thank You for being a persistent and challenging coach Who doesn’t baby me but works all things for my good and for Your glory.</a:t>
            </a:r>
          </a:p>
          <a:p>
            <a:pPr algn="l"/>
            <a:r>
              <a:rPr lang="en-US" sz="2500" dirty="0" smtClean="0"/>
              <a:t>5. Lord Jesus push me past the place of being stuck in my own head and living in the past or disconnected from Your Holy Spirit and glorious presence</a:t>
            </a:r>
            <a:r>
              <a:rPr lang="en-US" sz="2500" dirty="0"/>
              <a:t>. . </a:t>
            </a:r>
            <a:endParaRPr lang="en-US" sz="2500" dirty="0" smtClean="0"/>
          </a:p>
          <a:p>
            <a:pPr algn="l"/>
            <a:r>
              <a:rPr lang="en-US" sz="2500" dirty="0" smtClean="0"/>
              <a:t>6. Lord </a:t>
            </a:r>
            <a:r>
              <a:rPr lang="en-US" sz="2500" dirty="0"/>
              <a:t>Jesus I depend on Your strength to help me finish this race well.</a:t>
            </a:r>
          </a:p>
          <a:p>
            <a:pPr algn="l"/>
            <a:endParaRPr lang="en-US" sz="2500" dirty="0" smtClean="0"/>
          </a:p>
          <a:p>
            <a:pPr algn="l"/>
            <a:endParaRPr lang="en-US" sz="2500" dirty="0" smtClean="0"/>
          </a:p>
          <a:p>
            <a:pPr algn="l"/>
            <a:r>
              <a:rPr lang="en-US" sz="2500" dirty="0" smtClean="0"/>
              <a:t> </a:t>
            </a:r>
          </a:p>
          <a:p>
            <a:pPr algn="l"/>
            <a:endParaRPr lang="en-US" sz="2500" dirty="0"/>
          </a:p>
        </p:txBody>
      </p:sp>
    </p:spTree>
    <p:extLst>
      <p:ext uri="{BB962C8B-B14F-4D97-AF65-F5344CB8AC3E}">
        <p14:creationId xmlns:p14="http://schemas.microsoft.com/office/powerpoint/2010/main" val="2907074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771471"/>
            <a:ext cx="8534400" cy="1200329"/>
          </a:xfrm>
          <a:prstGeom prst="rect">
            <a:avLst/>
          </a:prstGeom>
        </p:spPr>
        <p:txBody>
          <a:bodyPr wrap="square">
            <a:spAutoFit/>
          </a:bodyPr>
          <a:lstStyle/>
          <a:p>
            <a:pPr algn="l"/>
            <a:r>
              <a:rPr lang="en-US" dirty="0" smtClean="0"/>
              <a:t>Therefore </a:t>
            </a:r>
            <a:r>
              <a:rPr lang="en-US" dirty="0"/>
              <a:t>he is able to save completely those who come to God through </a:t>
            </a:r>
            <a:r>
              <a:rPr lang="en-US" dirty="0" smtClean="0"/>
              <a:t>Him</a:t>
            </a:r>
            <a:r>
              <a:rPr lang="en-US" dirty="0"/>
              <a:t>, </a:t>
            </a:r>
            <a:r>
              <a:rPr lang="en-US"/>
              <a:t>because </a:t>
            </a:r>
            <a:r>
              <a:rPr lang="en-US" smtClean="0"/>
              <a:t>He </a:t>
            </a:r>
            <a:r>
              <a:rPr lang="en-US" dirty="0"/>
              <a:t>always lives to intercede for them. </a:t>
            </a:r>
            <a:r>
              <a:rPr lang="en-US" b="1" dirty="0"/>
              <a:t>Hebrews 7:25 (NIV) </a:t>
            </a:r>
            <a:endParaRPr lang="en-US" dirty="0"/>
          </a:p>
        </p:txBody>
      </p:sp>
      <p:sp>
        <p:nvSpPr>
          <p:cNvPr id="5" name="Rectangle 4"/>
          <p:cNvSpPr/>
          <p:nvPr/>
        </p:nvSpPr>
        <p:spPr>
          <a:xfrm>
            <a:off x="152400" y="3136880"/>
            <a:ext cx="8534400" cy="3416320"/>
          </a:xfrm>
          <a:prstGeom prst="rect">
            <a:avLst/>
          </a:prstGeom>
        </p:spPr>
        <p:txBody>
          <a:bodyPr wrap="square">
            <a:spAutoFit/>
          </a:bodyPr>
          <a:lstStyle/>
          <a:p>
            <a:r>
              <a:rPr lang="en-US" dirty="0" smtClean="0"/>
              <a:t>Therefore</a:t>
            </a:r>
            <a:r>
              <a:rPr lang="en-US" dirty="0"/>
              <a:t>, brothers, since we have confidence to enter the Most Holy Place by the blood of Jesus, </a:t>
            </a:r>
            <a:r>
              <a:rPr lang="en-US" baseline="30000" dirty="0"/>
              <a:t>20 </a:t>
            </a:r>
            <a:r>
              <a:rPr lang="en-US" dirty="0"/>
              <a:t> by a new and living way opened for us through the curtain, that is, his body, </a:t>
            </a:r>
            <a:r>
              <a:rPr lang="en-US" baseline="30000" dirty="0"/>
              <a:t>21 </a:t>
            </a:r>
            <a:r>
              <a:rPr lang="en-US" dirty="0"/>
              <a:t> and since we have a great priest over the house of God, </a:t>
            </a:r>
            <a:r>
              <a:rPr lang="en-US" baseline="30000" dirty="0"/>
              <a:t>22 </a:t>
            </a:r>
            <a:r>
              <a:rPr lang="en-US" dirty="0"/>
              <a:t> let us draw near to God with a sincere heart in full assurance of faith, having our hearts sprinkled to cleanse us from a guilty conscience and having our bodies washed with pure water. </a:t>
            </a:r>
            <a:r>
              <a:rPr lang="en-US" baseline="30000" dirty="0"/>
              <a:t>23 </a:t>
            </a:r>
            <a:r>
              <a:rPr lang="en-US" dirty="0"/>
              <a:t> Let us hold unswervingly to the hope we profess, for he who promised is faithful. </a:t>
            </a:r>
            <a:r>
              <a:rPr lang="en-US" b="1" dirty="0"/>
              <a:t>Hebrews 10:19-23 </a:t>
            </a:r>
            <a:endParaRPr lang="en-US" dirty="0"/>
          </a:p>
        </p:txBody>
      </p:sp>
      <p:sp>
        <p:nvSpPr>
          <p:cNvPr id="6" name="Title 1"/>
          <p:cNvSpPr txBox="1">
            <a:spLocks/>
          </p:cNvSpPr>
          <p:nvPr/>
        </p:nvSpPr>
        <p:spPr bwMode="auto">
          <a:xfrm>
            <a:off x="228600" y="76200"/>
            <a:ext cx="8686800" cy="16002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Duel-Edged Sword</a:t>
            </a:r>
          </a:p>
          <a:p>
            <a:pPr algn="ctr"/>
            <a:r>
              <a:rPr lang="en-US" sz="3200" b="1" kern="0" dirty="0" smtClean="0">
                <a:solidFill>
                  <a:srgbClr val="FFFF00"/>
                </a:solidFill>
                <a:effectLst>
                  <a:outerShdw blurRad="38100" dist="38100" dir="2700000" algn="tl">
                    <a:srgbClr val="000000">
                      <a:alpha val="43137"/>
                    </a:srgbClr>
                  </a:outerShdw>
                </a:effectLst>
              </a:rPr>
              <a:t>Unfettered Access Can Make Us Either </a:t>
            </a:r>
          </a:p>
          <a:p>
            <a:pPr algn="ctr"/>
            <a:r>
              <a:rPr lang="en-US" sz="3200" b="1" kern="0" dirty="0" smtClean="0">
                <a:solidFill>
                  <a:srgbClr val="FFFF00"/>
                </a:solidFill>
                <a:effectLst>
                  <a:outerShdw blurRad="38100" dist="38100" dir="2700000" algn="tl">
                    <a:srgbClr val="000000">
                      <a:alpha val="43137"/>
                    </a:srgbClr>
                  </a:outerShdw>
                </a:effectLst>
              </a:rPr>
              <a:t>Courageous or Complacent  </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733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“Tough Love” Is Still Love </a:t>
            </a:r>
            <a:endParaRPr lang="en-US"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390808" y="1676400"/>
            <a:ext cx="8458200" cy="4832092"/>
          </a:xfrm>
          <a:prstGeom prst="rect">
            <a:avLst/>
          </a:prstGeom>
        </p:spPr>
        <p:txBody>
          <a:bodyPr wrap="square">
            <a:spAutoFit/>
          </a:bodyPr>
          <a:lstStyle/>
          <a:p>
            <a:r>
              <a:rPr lang="en-US" sz="2800" dirty="0"/>
              <a:t>THOSE WHO ARE SENSITIVE WILL RARELY CONFRONT – BECAUSE IT GOES AGAINST THEIR NATURE AND THEY PERCEIVE LOVE AS NEVER JOSTLING SOMEONE OUT OF THEIR HARDENED LIFESTYLE OF RELIGIOSITY OR CARNAL IDOLATRY THROUGH TOUGH LOVE.</a:t>
            </a:r>
          </a:p>
          <a:p>
            <a:r>
              <a:rPr lang="en-US" sz="2800" dirty="0"/>
              <a:t> </a:t>
            </a:r>
          </a:p>
          <a:p>
            <a:r>
              <a:rPr lang="en-US" sz="2800" dirty="0"/>
              <a:t>THOSE WHO KNOW THE TRUTH AND ARE BOLD – CAN BECOME HARSH AND SEVERE AND NOT LOVE THE PEOPLE WITH THE SPIRIT OF CHRIST – AND CAN BECOME JUDGMENTAL. </a:t>
            </a:r>
          </a:p>
        </p:txBody>
      </p:sp>
    </p:spTree>
    <p:extLst>
      <p:ext uri="{BB962C8B-B14F-4D97-AF65-F5344CB8AC3E}">
        <p14:creationId xmlns:p14="http://schemas.microsoft.com/office/powerpoint/2010/main" val="26433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FOUR HOLY SPIRIT</a:t>
            </a:r>
          </a:p>
          <a:p>
            <a:pPr algn="ctr"/>
            <a:r>
              <a:rPr lang="en-US" b="1" kern="0" dirty="0" smtClean="0">
                <a:solidFill>
                  <a:srgbClr val="FFFF00"/>
                </a:solidFill>
                <a:effectLst>
                  <a:outerShdw blurRad="38100" dist="38100" dir="2700000" algn="tl">
                    <a:srgbClr val="000000">
                      <a:alpha val="43137"/>
                    </a:srgbClr>
                  </a:outerShdw>
                </a:effectLst>
              </a:rPr>
              <a:t>TRAJECTORIES </a:t>
            </a:r>
            <a:endParaRPr lang="en-US"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228600" y="2209800"/>
            <a:ext cx="8763000" cy="2800767"/>
          </a:xfrm>
          <a:prstGeom prst="rect">
            <a:avLst/>
          </a:prstGeom>
        </p:spPr>
        <p:txBody>
          <a:bodyPr wrap="square">
            <a:spAutoFit/>
          </a:bodyPr>
          <a:lstStyle/>
          <a:p>
            <a:pPr algn="l"/>
            <a:r>
              <a:rPr lang="en-US" sz="4400" dirty="0">
                <a:solidFill>
                  <a:srgbClr val="FFFF00"/>
                </a:solidFill>
              </a:rPr>
              <a:t>SEEK</a:t>
            </a:r>
            <a:r>
              <a:rPr lang="en-US" sz="4400" dirty="0"/>
              <a:t> – The </a:t>
            </a:r>
            <a:r>
              <a:rPr lang="en-US" sz="4400" dirty="0" smtClean="0"/>
              <a:t>Face </a:t>
            </a:r>
            <a:r>
              <a:rPr lang="en-US" sz="4400" dirty="0"/>
              <a:t>of God</a:t>
            </a:r>
          </a:p>
          <a:p>
            <a:pPr algn="l"/>
            <a:r>
              <a:rPr lang="en-US" sz="4400" dirty="0">
                <a:solidFill>
                  <a:srgbClr val="FFFF00"/>
                </a:solidFill>
              </a:rPr>
              <a:t>SHOW</a:t>
            </a:r>
            <a:r>
              <a:rPr lang="en-US" sz="4400" dirty="0"/>
              <a:t> – The Love of God</a:t>
            </a:r>
          </a:p>
          <a:p>
            <a:pPr algn="l"/>
            <a:r>
              <a:rPr lang="en-US" sz="4400" dirty="0">
                <a:solidFill>
                  <a:srgbClr val="FFFF00"/>
                </a:solidFill>
              </a:rPr>
              <a:t>SPEAK</a:t>
            </a:r>
            <a:r>
              <a:rPr lang="en-US" sz="4400" dirty="0"/>
              <a:t> – The </a:t>
            </a:r>
            <a:r>
              <a:rPr lang="en-US" sz="4400" dirty="0" smtClean="0"/>
              <a:t>Word of </a:t>
            </a:r>
            <a:r>
              <a:rPr lang="en-US" sz="4400" dirty="0"/>
              <a:t>God</a:t>
            </a:r>
          </a:p>
          <a:p>
            <a:pPr algn="l"/>
            <a:r>
              <a:rPr lang="en-US" sz="4400" dirty="0">
                <a:solidFill>
                  <a:srgbClr val="FFFF00"/>
                </a:solidFill>
              </a:rPr>
              <a:t>STEWARD</a:t>
            </a:r>
            <a:r>
              <a:rPr lang="en-US" sz="4400" dirty="0"/>
              <a:t> – </a:t>
            </a:r>
            <a:r>
              <a:rPr lang="en-US" sz="4400" dirty="0" smtClean="0"/>
              <a:t>The Move </a:t>
            </a:r>
            <a:r>
              <a:rPr lang="en-US" sz="4400" dirty="0"/>
              <a:t>of God</a:t>
            </a:r>
          </a:p>
        </p:txBody>
      </p:sp>
    </p:spTree>
    <p:extLst>
      <p:ext uri="{BB962C8B-B14F-4D97-AF65-F5344CB8AC3E}">
        <p14:creationId xmlns:p14="http://schemas.microsoft.com/office/powerpoint/2010/main" val="313287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52400"/>
            <a:ext cx="87630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Jesus Told us – The World Was </a:t>
            </a:r>
          </a:p>
          <a:p>
            <a:pPr algn="ctr"/>
            <a:r>
              <a:rPr lang="en-US" sz="3200" b="1" kern="0" dirty="0" smtClean="0">
                <a:solidFill>
                  <a:srgbClr val="FFFF00"/>
                </a:solidFill>
                <a:effectLst>
                  <a:outerShdw blurRad="38100" dist="38100" dir="2700000" algn="tl">
                    <a:srgbClr val="000000">
                      <a:alpha val="43137"/>
                    </a:srgbClr>
                  </a:outerShdw>
                </a:effectLst>
              </a:rPr>
              <a:t>Supernaturally CREATED – Not EVOLVED</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752600"/>
            <a:ext cx="8458200" cy="1569660"/>
          </a:xfrm>
          <a:prstGeom prst="rect">
            <a:avLst/>
          </a:prstGeom>
        </p:spPr>
        <p:txBody>
          <a:bodyPr wrap="square">
            <a:spAutoFit/>
          </a:bodyPr>
          <a:lstStyle/>
          <a:p>
            <a:pPr algn="l"/>
            <a:r>
              <a:rPr lang="en-US" dirty="0"/>
              <a:t>B</a:t>
            </a:r>
            <a:r>
              <a:rPr lang="en-US" dirty="0" smtClean="0"/>
              <a:t>ecause </a:t>
            </a:r>
            <a:r>
              <a:rPr lang="en-US" dirty="0"/>
              <a:t>those will be days of distress unequaled from the beginning, </a:t>
            </a:r>
            <a:r>
              <a:rPr lang="en-US" b="1" dirty="0">
                <a:solidFill>
                  <a:srgbClr val="FFFF00"/>
                </a:solidFill>
              </a:rPr>
              <a:t>when God created the world</a:t>
            </a:r>
            <a:r>
              <a:rPr lang="en-US" dirty="0"/>
              <a:t>, until now--and never to be equaled again. </a:t>
            </a:r>
            <a:r>
              <a:rPr lang="en-US" b="1" dirty="0"/>
              <a:t>Mark 13:19 (NIV) </a:t>
            </a:r>
            <a:r>
              <a:rPr lang="en-US" dirty="0"/>
              <a:t/>
            </a:r>
            <a:br>
              <a:rPr lang="en-US" dirty="0"/>
            </a:br>
            <a:endParaRPr lang="en-US" dirty="0"/>
          </a:p>
        </p:txBody>
      </p:sp>
      <p:sp>
        <p:nvSpPr>
          <p:cNvPr id="4" name="Rectangle 3"/>
          <p:cNvSpPr/>
          <p:nvPr/>
        </p:nvSpPr>
        <p:spPr>
          <a:xfrm>
            <a:off x="346295" y="3505200"/>
            <a:ext cx="8229600" cy="2677656"/>
          </a:xfrm>
          <a:prstGeom prst="rect">
            <a:avLst/>
          </a:prstGeom>
        </p:spPr>
        <p:txBody>
          <a:bodyPr wrap="square">
            <a:spAutoFit/>
          </a:bodyPr>
          <a:lstStyle/>
          <a:p>
            <a:r>
              <a:rPr lang="en-US" dirty="0"/>
              <a:t> "It was because your hearts were hard that Moses wrote you this law," Jesus replied. </a:t>
            </a:r>
            <a:r>
              <a:rPr lang="en-US" baseline="30000" dirty="0"/>
              <a:t>6 </a:t>
            </a:r>
            <a:r>
              <a:rPr lang="en-US" dirty="0"/>
              <a:t> "</a:t>
            </a:r>
            <a:r>
              <a:rPr lang="en-US" b="1" dirty="0">
                <a:solidFill>
                  <a:srgbClr val="FFFF00"/>
                </a:solidFill>
              </a:rPr>
              <a:t>But at the beginning of creation God 'made them male and female</a:t>
            </a:r>
            <a:r>
              <a:rPr lang="en-US" dirty="0"/>
              <a:t>.' </a:t>
            </a:r>
            <a:r>
              <a:rPr lang="en-US" baseline="30000" dirty="0"/>
              <a:t>7 </a:t>
            </a:r>
            <a:r>
              <a:rPr lang="en-US" dirty="0"/>
              <a:t> 'For this reason a man will leave his father and mother and be united to his wife, </a:t>
            </a:r>
            <a:r>
              <a:rPr lang="en-US" baseline="30000" dirty="0"/>
              <a:t>8 </a:t>
            </a:r>
            <a:r>
              <a:rPr lang="en-US" dirty="0"/>
              <a:t> and the two will become one flesh.' So they are no longer two, but one. </a:t>
            </a:r>
            <a:r>
              <a:rPr lang="en-US" baseline="30000" dirty="0"/>
              <a:t>9 </a:t>
            </a:r>
            <a:r>
              <a:rPr lang="en-US" dirty="0"/>
              <a:t> Therefore what God has joined together, let man not separate." </a:t>
            </a:r>
            <a:r>
              <a:rPr lang="en-US" b="1" dirty="0"/>
              <a:t>Mark 10:5-9 (NIV) </a:t>
            </a:r>
            <a:endParaRPr lang="en-US" dirty="0"/>
          </a:p>
        </p:txBody>
      </p:sp>
    </p:spTree>
    <p:extLst>
      <p:ext uri="{BB962C8B-B14F-4D97-AF65-F5344CB8AC3E}">
        <p14:creationId xmlns:p14="http://schemas.microsoft.com/office/powerpoint/2010/main" val="4062027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err="1" smtClean="0"/>
              <a:t>Ceo</a:t>
            </a:r>
            <a:r>
              <a:rPr lang="en-US" sz="4400" dirty="0" smtClean="0"/>
              <a:t> Tech Bryan Johnson</a:t>
            </a:r>
            <a:endParaRPr lang="en-US"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865" y="2383140"/>
            <a:ext cx="4605337" cy="339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42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Even Spiritual Leaders Begin to Think </a:t>
            </a:r>
          </a:p>
          <a:p>
            <a:pPr algn="ctr"/>
            <a:r>
              <a:rPr lang="en-US" sz="3200" b="1" kern="0" dirty="0" smtClean="0">
                <a:solidFill>
                  <a:srgbClr val="FFFF00"/>
                </a:solidFill>
                <a:effectLst>
                  <a:outerShdw blurRad="38100" dist="38100" dir="2700000" algn="tl">
                    <a:srgbClr val="000000">
                      <a:alpha val="43137"/>
                    </a:srgbClr>
                  </a:outerShdw>
                </a:effectLst>
              </a:rPr>
              <a:t>Goofy and explain away the Supernatural</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90500" y="1600200"/>
            <a:ext cx="8686800" cy="4832092"/>
          </a:xfrm>
          <a:prstGeom prst="rect">
            <a:avLst/>
          </a:prstGeom>
        </p:spPr>
        <p:txBody>
          <a:bodyPr wrap="square">
            <a:spAutoFit/>
          </a:bodyPr>
          <a:lstStyle/>
          <a:p>
            <a:r>
              <a:rPr lang="en-US" sz="2200" dirty="0" smtClean="0"/>
              <a:t>Then </a:t>
            </a:r>
            <a:r>
              <a:rPr lang="en-US" sz="2200" dirty="0"/>
              <a:t>the Sadducees, who say there is no resurrection, came to him with a question. </a:t>
            </a:r>
            <a:r>
              <a:rPr lang="en-US" sz="2200" baseline="30000" dirty="0"/>
              <a:t>19 </a:t>
            </a:r>
            <a:r>
              <a:rPr lang="en-US" sz="2200" dirty="0"/>
              <a:t> "Teacher," they said, "Moses wrote for us that if a man's brother dies and leaves a wife but no children, the man must marry the widow and have children for his </a:t>
            </a:r>
            <a:r>
              <a:rPr lang="en-US" sz="2200" dirty="0" smtClean="0"/>
              <a:t>brother--  </a:t>
            </a:r>
            <a:r>
              <a:rPr lang="en-US" sz="2200" baseline="30000" dirty="0"/>
              <a:t>22 </a:t>
            </a:r>
            <a:r>
              <a:rPr lang="en-US" sz="2200" dirty="0"/>
              <a:t> In fact, none of the seven left any children. Last of all, the woman died too. </a:t>
            </a:r>
            <a:r>
              <a:rPr lang="en-US" sz="2200" baseline="30000" dirty="0"/>
              <a:t>23 </a:t>
            </a:r>
            <a:r>
              <a:rPr lang="en-US" sz="2200" dirty="0"/>
              <a:t> At the resurrection whose wife will she be, since the seven were married to her?" </a:t>
            </a:r>
            <a:r>
              <a:rPr lang="en-US" sz="2200" baseline="30000" dirty="0"/>
              <a:t>24 </a:t>
            </a:r>
            <a:r>
              <a:rPr lang="en-US" sz="2200" dirty="0"/>
              <a:t> </a:t>
            </a:r>
            <a:r>
              <a:rPr lang="en-US" sz="2200" b="1" dirty="0">
                <a:solidFill>
                  <a:srgbClr val="FFFF00"/>
                </a:solidFill>
              </a:rPr>
              <a:t>Jesus replied, "Are you not in error because you do not know the Scriptures or the power of God?</a:t>
            </a:r>
            <a:r>
              <a:rPr lang="en-US" sz="2200" dirty="0"/>
              <a:t> </a:t>
            </a:r>
            <a:r>
              <a:rPr lang="en-US" sz="2200" baseline="30000" dirty="0"/>
              <a:t>25 </a:t>
            </a:r>
            <a:r>
              <a:rPr lang="en-US" sz="2200" dirty="0"/>
              <a:t> When the dead rise, they will neither marry nor be given in marriage; they will be like the angels in heaven. </a:t>
            </a:r>
            <a:r>
              <a:rPr lang="en-US" sz="2200" baseline="30000" dirty="0"/>
              <a:t>26 </a:t>
            </a:r>
            <a:r>
              <a:rPr lang="en-US" sz="2200" dirty="0"/>
              <a:t> Now about the dead rising--have you not read in the book of Moses, in the account of the bush, how God said to him, 'I am the God of Abraham, the God of Isaac, and the God of Jacob'? </a:t>
            </a:r>
            <a:r>
              <a:rPr lang="en-US" sz="2200" baseline="30000" dirty="0"/>
              <a:t>27 </a:t>
            </a:r>
            <a:r>
              <a:rPr lang="en-US" sz="2200" dirty="0"/>
              <a:t> </a:t>
            </a:r>
            <a:r>
              <a:rPr lang="en-US" sz="2200" b="1" dirty="0">
                <a:solidFill>
                  <a:srgbClr val="FFFF00"/>
                </a:solidFill>
              </a:rPr>
              <a:t>He is not the God of the dead, but of the living. You are badly mistaken</a:t>
            </a:r>
            <a:r>
              <a:rPr lang="en-US" sz="2200" dirty="0"/>
              <a:t>!" </a:t>
            </a:r>
            <a:r>
              <a:rPr lang="en-US" sz="2200" b="1" dirty="0"/>
              <a:t>Mark 12:18-27 (NIV) </a:t>
            </a:r>
            <a:endParaRPr lang="en-US" sz="2200" dirty="0"/>
          </a:p>
        </p:txBody>
      </p:sp>
    </p:spTree>
    <p:extLst>
      <p:ext uri="{BB962C8B-B14F-4D97-AF65-F5344CB8AC3E}">
        <p14:creationId xmlns:p14="http://schemas.microsoft.com/office/powerpoint/2010/main" val="424062188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34000" y="79124"/>
            <a:ext cx="3641834" cy="647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76200"/>
            <a:ext cx="5181600" cy="1384995"/>
          </a:xfrm>
          <a:prstGeom prst="rect">
            <a:avLst/>
          </a:prstGeom>
          <a:noFill/>
        </p:spPr>
        <p:txBody>
          <a:bodyPr wrap="square" rtlCol="0">
            <a:spAutoFit/>
          </a:bodyPr>
          <a:lstStyle/>
          <a:p>
            <a:r>
              <a:rPr lang="en-US" sz="2800" dirty="0" smtClean="0">
                <a:solidFill>
                  <a:srgbClr val="FFFF00"/>
                </a:solidFill>
              </a:rPr>
              <a:t>Honoring</a:t>
            </a:r>
          </a:p>
          <a:p>
            <a:r>
              <a:rPr lang="en-US" sz="2800" dirty="0" smtClean="0">
                <a:solidFill>
                  <a:srgbClr val="FFFF00"/>
                </a:solidFill>
              </a:rPr>
              <a:t>The Life Work</a:t>
            </a:r>
          </a:p>
          <a:p>
            <a:r>
              <a:rPr lang="en-US" sz="2800" dirty="0" smtClean="0">
                <a:solidFill>
                  <a:srgbClr val="FFFF00"/>
                </a:solidFill>
              </a:rPr>
              <a:t>Joel Hoffsmith – 1977 - 2023 </a:t>
            </a:r>
            <a:endParaRPr lang="en-US" sz="2800" dirty="0">
              <a:solidFill>
                <a:srgbClr val="FFFF00"/>
              </a:solidFill>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4032" y="1846904"/>
            <a:ext cx="4608968" cy="4412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4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90781</TotalTime>
  <Words>1235</Words>
  <Application>Microsoft Office PowerPoint</Application>
  <PresentationFormat>On-screen Show (4:3)</PresentationFormat>
  <Paragraphs>132</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Ceo Tech Bryan Johnson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705</cp:revision>
  <dcterms:created xsi:type="dcterms:W3CDTF">2019-07-16T01:08:30Z</dcterms:created>
  <dcterms:modified xsi:type="dcterms:W3CDTF">2023-07-16T15:05:56Z</dcterms:modified>
</cp:coreProperties>
</file>