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566" r:id="rId3"/>
    <p:sldId id="563" r:id="rId4"/>
    <p:sldId id="564" r:id="rId5"/>
    <p:sldId id="565" r:id="rId6"/>
    <p:sldId id="575" r:id="rId7"/>
    <p:sldId id="569" r:id="rId8"/>
    <p:sldId id="568" r:id="rId9"/>
    <p:sldId id="570" r:id="rId10"/>
    <p:sldId id="522" r:id="rId11"/>
    <p:sldId id="572" r:id="rId12"/>
    <p:sldId id="562" r:id="rId13"/>
    <p:sldId id="571" r:id="rId14"/>
    <p:sldId id="524" r:id="rId15"/>
    <p:sldId id="573" r:id="rId16"/>
    <p:sldId id="576" r:id="rId17"/>
    <p:sldId id="554" r:id="rId18"/>
    <p:sldId id="557" r:id="rId19"/>
    <p:sldId id="577" r:id="rId20"/>
    <p:sldId id="578" r:id="rId21"/>
    <p:sldId id="567" r:id="rId22"/>
    <p:sldId id="521" r:id="rId2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CCBA2"/>
    <a:srgbClr val="FDD8B9"/>
    <a:srgbClr val="B92D14"/>
    <a:srgbClr val="4D4D4D"/>
    <a:srgbClr val="DEDEDE"/>
    <a:srgbClr val="35759D"/>
    <a:srgbClr val="35B19D"/>
    <a:srgbClr val="20A6C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46" autoAdjust="0"/>
    <p:restoredTop sz="95636" autoAdjust="0"/>
  </p:normalViewPr>
  <p:slideViewPr>
    <p:cSldViewPr>
      <p:cViewPr>
        <p:scale>
          <a:sx n="70" d="100"/>
          <a:sy n="70" d="100"/>
        </p:scale>
        <p:origin x="-2730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12C09-144B-462C-BBCC-71782B1B2A17}" type="doc">
      <dgm:prSet loTypeId="urn:microsoft.com/office/officeart/2005/8/layout/vList2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A171E91-4573-462F-8BA1-80D143929D7F}">
      <dgm:prSet custT="1"/>
      <dgm:spPr/>
      <dgm:t>
        <a:bodyPr/>
        <a:lstStyle/>
        <a:p>
          <a:pPr algn="ctr"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Our Time Of Crisis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6D5C67-FC5D-41EE-942B-5AE88A37DD24}" type="parTrans" cxnId="{374F72EF-B697-4846-9E87-261585FF34DC}">
      <dgm:prSet/>
      <dgm:spPr/>
      <dgm:t>
        <a:bodyPr/>
        <a:lstStyle/>
        <a:p>
          <a:endParaRPr lang="en-US" sz="1800" b="1">
            <a:solidFill>
              <a:srgbClr val="FF9933"/>
            </a:solidFill>
          </a:endParaRPr>
        </a:p>
      </dgm:t>
    </dgm:pt>
    <dgm:pt modelId="{754FAFBE-3E98-4867-9DF5-815A63E819CA}" type="sibTrans" cxnId="{374F72EF-B697-4846-9E87-261585FF34DC}">
      <dgm:prSet/>
      <dgm:spPr/>
      <dgm:t>
        <a:bodyPr/>
        <a:lstStyle/>
        <a:p>
          <a:endParaRPr lang="en-US" sz="1800" b="1">
            <a:solidFill>
              <a:srgbClr val="FF9933"/>
            </a:solidFill>
          </a:endParaRPr>
        </a:p>
      </dgm:t>
    </dgm:pt>
    <dgm:pt modelId="{A2FC727E-8135-452C-886B-2452434CF75F}" type="pres">
      <dgm:prSet presAssocID="{ABD12C09-144B-462C-BBCC-71782B1B2A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043CC9-F5BD-4C11-9F84-5285E0E0975D}" type="pres">
      <dgm:prSet presAssocID="{1A171E91-4573-462F-8BA1-80D143929D7F}" presName="parentText" presStyleLbl="node1" presStyleIdx="0" presStyleCnt="1" custLinFactY="100000" custLinFactNeighborX="253" custLinFactNeighborY="1000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CBFE29-7782-49B6-8AEA-42456AAC479D}" type="presOf" srcId="{1A171E91-4573-462F-8BA1-80D143929D7F}" destId="{05043CC9-F5BD-4C11-9F84-5285E0E0975D}" srcOrd="0" destOrd="0" presId="urn:microsoft.com/office/officeart/2005/8/layout/vList2"/>
    <dgm:cxn modelId="{4F0E5549-34B6-4A78-863F-552373697075}" type="presOf" srcId="{ABD12C09-144B-462C-BBCC-71782B1B2A17}" destId="{A2FC727E-8135-452C-886B-2452434CF75F}" srcOrd="0" destOrd="0" presId="urn:microsoft.com/office/officeart/2005/8/layout/vList2"/>
    <dgm:cxn modelId="{374F72EF-B697-4846-9E87-261585FF34DC}" srcId="{ABD12C09-144B-462C-BBCC-71782B1B2A17}" destId="{1A171E91-4573-462F-8BA1-80D143929D7F}" srcOrd="0" destOrd="0" parTransId="{F06D5C67-FC5D-41EE-942B-5AE88A37DD24}" sibTransId="{754FAFBE-3E98-4867-9DF5-815A63E819CA}"/>
    <dgm:cxn modelId="{AA6ABE61-14F1-416B-80F9-410204E5BDE3}" type="presParOf" srcId="{A2FC727E-8135-452C-886B-2452434CF75F}" destId="{05043CC9-F5BD-4C11-9F84-5285E0E0975D}" srcOrd="0" destOrd="0" presId="urn:microsoft.com/office/officeart/2005/8/layout/vList2"/>
  </dgm:cxnLst>
  <dgm:bg>
    <a:solidFill>
      <a:schemeClr val="accent1">
        <a:hueOff val="0"/>
        <a:satOff val="0"/>
        <a:lumOff val="0"/>
        <a:alpha val="75000"/>
      </a:schemeClr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43CC9-F5BD-4C11-9F84-5285E0E0975D}">
      <dsp:nvSpPr>
        <dsp:cNvPr id="0" name=""/>
        <dsp:cNvSpPr/>
      </dsp:nvSpPr>
      <dsp:spPr>
        <a:xfrm>
          <a:off x="0" y="11"/>
          <a:ext cx="7315200" cy="60958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Our Time Of Crisis</a:t>
          </a:r>
          <a:endParaRPr 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58" y="29769"/>
        <a:ext cx="7255684" cy="550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7B0B04-992D-429C-9899-1036119F3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3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7A5E5-653B-4F68-BB4A-EB3733C4913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0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6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5704938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87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8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6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52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141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65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jpeg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Sunday, August 6</a:t>
            </a:r>
            <a:r>
              <a:rPr lang="en-US" sz="4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572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Sermon For LifeGate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Bible Audiobook • The Words of Jesus | Scripture Music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00" y="1143000"/>
            <a:ext cx="7315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lt Center Summer Series | Hult Center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00" y="271130"/>
            <a:ext cx="7315200" cy="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65799216"/>
              </p:ext>
            </p:extLst>
          </p:nvPr>
        </p:nvGraphicFramePr>
        <p:xfrm>
          <a:off x="800100" y="3962400"/>
          <a:ext cx="7315200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Encounters His People Beyond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Experiences – But It Must Align With The WORD OF GOD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2057400" cy="2667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r="9570" b="9126"/>
          <a:stretch/>
        </p:blipFill>
        <p:spPr bwMode="auto">
          <a:xfrm>
            <a:off x="4191000" y="1828800"/>
            <a:ext cx="3962400" cy="2833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267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Walter Beuttler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5441" y="472886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Fenn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" y="47244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Instant Obedience/ Host the Presence of the Lord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5200471"/>
            <a:ext cx="438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God designed and imagined you and prepared a specific GRACE for you before you were born – so that you would find God and succeed in your life and mission</a:t>
            </a:r>
            <a:endParaRPr lang="en-US" sz="2000" dirty="0"/>
          </a:p>
        </p:txBody>
      </p:sp>
      <p:pic>
        <p:nvPicPr>
          <p:cNvPr id="1028" name="Picture 4" descr="Passport Services - Northlake Public Library Distric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t="11905" r="22884" b="10732"/>
          <a:stretch/>
        </p:blipFill>
        <p:spPr bwMode="auto">
          <a:xfrm rot="1101187">
            <a:off x="3124200" y="2585157"/>
            <a:ext cx="1259116" cy="175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6019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“Fly to Amsterdam New Years Day in </a:t>
            </a:r>
            <a:r>
              <a:rPr lang="en-US" sz="2000" dirty="0"/>
              <a:t>t</a:t>
            </a:r>
            <a:r>
              <a:rPr lang="en-US" sz="2000" dirty="0" smtClean="0"/>
              <a:t>he Afternoon.”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0621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905000"/>
            <a:ext cx="8610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"The </a:t>
            </a:r>
            <a:r>
              <a:rPr lang="en-US" dirty="0"/>
              <a:t>God who made the world and everything in it </a:t>
            </a:r>
            <a:r>
              <a:rPr lang="en-US" b="1" dirty="0">
                <a:solidFill>
                  <a:srgbClr val="FFFF00"/>
                </a:solidFill>
              </a:rPr>
              <a:t>is the Lord of heaven and earth </a:t>
            </a:r>
            <a:r>
              <a:rPr lang="en-US" dirty="0"/>
              <a:t>and does not live in temples built by hands. </a:t>
            </a:r>
            <a:r>
              <a:rPr lang="en-US" baseline="30000" dirty="0"/>
              <a:t>25 </a:t>
            </a:r>
            <a:r>
              <a:rPr lang="en-US" dirty="0"/>
              <a:t> And </a:t>
            </a:r>
            <a:r>
              <a:rPr lang="en-US" dirty="0" smtClean="0"/>
              <a:t>He </a:t>
            </a:r>
            <a:r>
              <a:rPr lang="en-US" dirty="0"/>
              <a:t>is not served by human hands, as if </a:t>
            </a:r>
            <a:r>
              <a:rPr lang="en-US" dirty="0" smtClean="0"/>
              <a:t>He </a:t>
            </a:r>
            <a:r>
              <a:rPr lang="en-US" dirty="0"/>
              <a:t>needed anything, </a:t>
            </a:r>
            <a:r>
              <a:rPr lang="en-US" b="1" dirty="0">
                <a:solidFill>
                  <a:srgbClr val="FFFF00"/>
                </a:solidFill>
              </a:rPr>
              <a:t>because </a:t>
            </a:r>
            <a:r>
              <a:rPr lang="en-US" b="1" dirty="0" smtClean="0">
                <a:solidFill>
                  <a:srgbClr val="FFFF00"/>
                </a:solidFill>
              </a:rPr>
              <a:t>He </a:t>
            </a:r>
            <a:r>
              <a:rPr lang="en-US" b="1" dirty="0">
                <a:solidFill>
                  <a:srgbClr val="FFFF00"/>
                </a:solidFill>
              </a:rPr>
              <a:t>himself gives all men life and breath and everything else</a:t>
            </a:r>
            <a:r>
              <a:rPr lang="en-US" dirty="0"/>
              <a:t>. </a:t>
            </a:r>
            <a:r>
              <a:rPr lang="en-US" baseline="30000" dirty="0"/>
              <a:t>26 </a:t>
            </a:r>
            <a:r>
              <a:rPr lang="en-US" dirty="0"/>
              <a:t> From one man </a:t>
            </a:r>
            <a:r>
              <a:rPr lang="en-US" dirty="0" smtClean="0"/>
              <a:t>He </a:t>
            </a:r>
            <a:r>
              <a:rPr lang="en-US" dirty="0"/>
              <a:t>made every nation of men, that they should inhabit the whole earth; and </a:t>
            </a:r>
            <a:r>
              <a:rPr lang="en-US" b="1" dirty="0" smtClean="0">
                <a:solidFill>
                  <a:srgbClr val="FFFF00"/>
                </a:solidFill>
              </a:rPr>
              <a:t>He </a:t>
            </a:r>
            <a:r>
              <a:rPr lang="en-US" b="1" dirty="0">
                <a:solidFill>
                  <a:srgbClr val="FFFF00"/>
                </a:solidFill>
              </a:rPr>
              <a:t>determined the times set for them and the exact places where they should live</a:t>
            </a:r>
            <a:r>
              <a:rPr lang="en-US" dirty="0"/>
              <a:t>. </a:t>
            </a:r>
            <a:r>
              <a:rPr lang="en-US" baseline="30000" dirty="0"/>
              <a:t>27 </a:t>
            </a:r>
            <a:r>
              <a:rPr lang="en-US" dirty="0"/>
              <a:t> God did this so that men would seek </a:t>
            </a:r>
            <a:r>
              <a:rPr lang="en-US" dirty="0" smtClean="0"/>
              <a:t>Him </a:t>
            </a:r>
            <a:r>
              <a:rPr lang="en-US" dirty="0"/>
              <a:t>and perhaps reach out for </a:t>
            </a:r>
            <a:r>
              <a:rPr lang="en-US" dirty="0" smtClean="0"/>
              <a:t>Him </a:t>
            </a:r>
            <a:r>
              <a:rPr lang="en-US" dirty="0"/>
              <a:t>and find </a:t>
            </a:r>
            <a:r>
              <a:rPr lang="en-US" dirty="0" smtClean="0"/>
              <a:t>Him</a:t>
            </a:r>
            <a:r>
              <a:rPr lang="en-US" dirty="0"/>
              <a:t>, though </a:t>
            </a:r>
            <a:r>
              <a:rPr lang="en-US" dirty="0" smtClean="0"/>
              <a:t>He </a:t>
            </a:r>
            <a:r>
              <a:rPr lang="en-US" dirty="0"/>
              <a:t>is not far from each one of us. </a:t>
            </a:r>
            <a:r>
              <a:rPr lang="en-US" baseline="30000" dirty="0"/>
              <a:t>28 </a:t>
            </a:r>
            <a:r>
              <a:rPr lang="en-US" dirty="0"/>
              <a:t> 'For in him we live and move and have our being</a:t>
            </a:r>
            <a:r>
              <a:rPr lang="en-US" dirty="0" smtClean="0"/>
              <a:t>.' </a:t>
            </a:r>
            <a:r>
              <a:rPr lang="en-US" b="1" dirty="0"/>
              <a:t>Acts 17:24-28 (NIV)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152400"/>
            <a:ext cx="87630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Me The Scripture To Prove 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Man’s Encounter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675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196" y="1524000"/>
            <a:ext cx="8458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As He </a:t>
            </a:r>
            <a:r>
              <a:rPr lang="en-US" sz="3200" dirty="0"/>
              <a:t>went along, </a:t>
            </a:r>
            <a:r>
              <a:rPr lang="en-US" sz="3200" dirty="0" smtClean="0"/>
              <a:t>He </a:t>
            </a:r>
            <a:r>
              <a:rPr lang="en-US" sz="3200" dirty="0"/>
              <a:t>saw a man blind from birth. </a:t>
            </a:r>
            <a:r>
              <a:rPr lang="en-US" sz="3200" baseline="30000" dirty="0"/>
              <a:t>2 </a:t>
            </a:r>
            <a:r>
              <a:rPr lang="en-US" sz="3200" dirty="0"/>
              <a:t> His disciples asked him, "Rabbi, who sinned, this man or his parents, that he was born blind?" </a:t>
            </a:r>
            <a:r>
              <a:rPr lang="en-US" sz="3200" baseline="30000" dirty="0"/>
              <a:t>3 </a:t>
            </a:r>
            <a:r>
              <a:rPr lang="en-US" sz="3200" dirty="0"/>
              <a:t> "Neither this man nor his parents sinned," said Jesus, "</a:t>
            </a:r>
            <a:r>
              <a:rPr lang="en-US" sz="3200" b="1" dirty="0">
                <a:solidFill>
                  <a:srgbClr val="FFFF00"/>
                </a:solidFill>
              </a:rPr>
              <a:t>but this happened so that the work of God might be displayed in his life</a:t>
            </a:r>
            <a:r>
              <a:rPr lang="en-US" sz="3200" dirty="0"/>
              <a:t>. </a:t>
            </a:r>
            <a:r>
              <a:rPr lang="en-US" sz="3200" baseline="30000" dirty="0"/>
              <a:t>4 </a:t>
            </a:r>
            <a:r>
              <a:rPr lang="en-US" sz="3200" dirty="0"/>
              <a:t> As long as it is day, we must do the work of </a:t>
            </a:r>
            <a:r>
              <a:rPr lang="en-US" sz="3200" dirty="0" smtClean="0"/>
              <a:t>Him </a:t>
            </a:r>
            <a:r>
              <a:rPr lang="en-US" sz="3200" dirty="0"/>
              <a:t>who sent me. Night is coming, when no one can work. </a:t>
            </a:r>
            <a:r>
              <a:rPr lang="en-US" sz="3200" b="1" dirty="0"/>
              <a:t>John 9:1-4 (NIV) 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87630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John Chapter Nine Miracle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9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2819400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But </a:t>
            </a:r>
            <a:r>
              <a:rPr lang="en-US" sz="2200" dirty="0">
                <a:solidFill>
                  <a:srgbClr val="FFFF00"/>
                </a:solidFill>
              </a:rPr>
              <a:t>to each one of us grace has been given as Christ apportioned it. </a:t>
            </a:r>
            <a:r>
              <a:rPr lang="en-US" sz="2200" b="1" dirty="0">
                <a:solidFill>
                  <a:srgbClr val="FFFF00"/>
                </a:solidFill>
              </a:rPr>
              <a:t>Ephesians 4:7 (NIV</a:t>
            </a:r>
            <a:r>
              <a:rPr lang="en-US" sz="2200" b="1" dirty="0" smtClean="0">
                <a:solidFill>
                  <a:srgbClr val="FFFF00"/>
                </a:solidFill>
              </a:rPr>
              <a:t>)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24000"/>
            <a:ext cx="838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But </a:t>
            </a:r>
            <a:r>
              <a:rPr lang="en-US" sz="2200" dirty="0"/>
              <a:t>by the grace of God I am what I am, and his grace to me was not without effect. No, I worked harder than all of them--yet not I, but the grace of God that was with me. </a:t>
            </a:r>
            <a:r>
              <a:rPr lang="en-US" sz="2200" b="1" dirty="0"/>
              <a:t>1 Corinthians 15:10 (NIV)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381000" y="5486400"/>
            <a:ext cx="838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And </a:t>
            </a:r>
            <a:r>
              <a:rPr lang="en-US" sz="2200" dirty="0">
                <a:solidFill>
                  <a:srgbClr val="FFFF00"/>
                </a:solidFill>
              </a:rPr>
              <a:t>God is able to make all grace abound to you, so that in all things at all times, having all that you need, you will abound in every good work. 2 Corinthians 9:8 (NIV)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152400"/>
            <a:ext cx="87630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One Is Given The Grace 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Succeed with What They Face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3810000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 No temptation has seized you except what is common to man. And God is faithful; </a:t>
            </a:r>
            <a:r>
              <a:rPr lang="en-US" sz="2000" b="1" dirty="0" smtClean="0">
                <a:solidFill>
                  <a:srgbClr val="FFFF00"/>
                </a:solidFill>
              </a:rPr>
              <a:t>He </a:t>
            </a:r>
            <a:r>
              <a:rPr lang="en-US" sz="2000" b="1" dirty="0">
                <a:solidFill>
                  <a:srgbClr val="FFFF00"/>
                </a:solidFill>
              </a:rPr>
              <a:t>will not let you be tempted beyond what you can bear. But when you are tempted, </a:t>
            </a:r>
            <a:r>
              <a:rPr lang="en-US" sz="2000" b="1" dirty="0" smtClean="0">
                <a:solidFill>
                  <a:srgbClr val="FFFF00"/>
                </a:solidFill>
              </a:rPr>
              <a:t>He </a:t>
            </a:r>
            <a:r>
              <a:rPr lang="en-US" sz="2000" b="1" dirty="0">
                <a:solidFill>
                  <a:srgbClr val="FFFF00"/>
                </a:solidFill>
              </a:rPr>
              <a:t>will also provide a way out so that you can stand up under it. </a:t>
            </a:r>
            <a:r>
              <a:rPr lang="en-US" sz="2000" b="1" dirty="0"/>
              <a:t>1 Corinthians 10:13 (NIV)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6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52400"/>
            <a:ext cx="8763000" cy="16764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Told us – We Were Brought Into 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World To Display His Glory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Gave Us Sufficient Grace 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905000"/>
            <a:ext cx="861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But </a:t>
            </a:r>
            <a:r>
              <a:rPr lang="en-US" sz="2200" dirty="0"/>
              <a:t>he said to me, "</a:t>
            </a:r>
            <a:r>
              <a:rPr lang="en-US" sz="2200" dirty="0">
                <a:solidFill>
                  <a:srgbClr val="FFFF00"/>
                </a:solidFill>
              </a:rPr>
              <a:t>My grace is sufficient </a:t>
            </a:r>
            <a:r>
              <a:rPr lang="en-US" sz="2200" dirty="0" smtClean="0">
                <a:solidFill>
                  <a:srgbClr val="FFFF00"/>
                </a:solidFill>
              </a:rPr>
              <a:t>(avails) for </a:t>
            </a:r>
            <a:r>
              <a:rPr lang="en-US" sz="2200" dirty="0">
                <a:solidFill>
                  <a:srgbClr val="FFFF00"/>
                </a:solidFill>
              </a:rPr>
              <a:t>you, for my power is made perfect in weakness." </a:t>
            </a:r>
            <a:r>
              <a:rPr lang="en-US" sz="2200" dirty="0"/>
              <a:t>Therefore I will boast all the more gladly about my weaknesses, so that Christ's power may rest on me. </a:t>
            </a:r>
            <a:r>
              <a:rPr lang="en-US" sz="2200" baseline="30000" dirty="0"/>
              <a:t>10 </a:t>
            </a:r>
            <a:r>
              <a:rPr lang="en-US" sz="2200" dirty="0"/>
              <a:t> That is why, for Christ's sake, I delight in weaknesses, in insults, in hardships, in persecutions, in difficulties. For when I am weak, then I am strong</a:t>
            </a:r>
            <a:r>
              <a:rPr lang="en-US" sz="2200" dirty="0" smtClean="0"/>
              <a:t>.  </a:t>
            </a:r>
            <a:r>
              <a:rPr lang="en-US" sz="2200" b="1" dirty="0"/>
              <a:t>2 Corinthians 12:9-10 </a:t>
            </a:r>
            <a:r>
              <a:rPr lang="en-US" sz="2200" b="1" dirty="0" smtClean="0"/>
              <a:t> 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4124742"/>
            <a:ext cx="853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rgbClr val="FFFF00"/>
                </a:solidFill>
              </a:rPr>
              <a:t>Sufficient</a:t>
            </a:r>
            <a:r>
              <a:rPr lang="en-US" sz="2200" dirty="0" smtClean="0"/>
              <a:t>  (GREEK) - </a:t>
            </a:r>
            <a:r>
              <a:rPr lang="en-US" sz="2200" dirty="0" err="1" smtClean="0"/>
              <a:t>Arkeh-oe</a:t>
            </a:r>
            <a:r>
              <a:rPr lang="en-US" sz="2200" dirty="0" smtClean="0"/>
              <a:t>  – Yes it is ENOUGH – but it literally means a </a:t>
            </a:r>
            <a:r>
              <a:rPr lang="en-US" sz="2200" dirty="0" smtClean="0">
                <a:solidFill>
                  <a:srgbClr val="FFFF00"/>
                </a:solidFill>
              </a:rPr>
              <a:t>raising of a barrier to defend and protect </a:t>
            </a:r>
            <a:r>
              <a:rPr lang="en-US" sz="2200" dirty="0" smtClean="0"/>
              <a:t>– being in a fort - </a:t>
            </a:r>
            <a:r>
              <a:rPr lang="en-US" sz="2200" dirty="0"/>
              <a:t>THE </a:t>
            </a:r>
            <a:r>
              <a:rPr lang="en-US" sz="2200" dirty="0" smtClean="0"/>
              <a:t>SPIRITUAL BULWARK </a:t>
            </a:r>
            <a:r>
              <a:rPr lang="en-US" sz="2200" dirty="0"/>
              <a:t>OF </a:t>
            </a:r>
            <a:r>
              <a:rPr lang="en-US" sz="2200" dirty="0" smtClean="0"/>
              <a:t>GOD’S GRACE  </a:t>
            </a:r>
            <a:r>
              <a:rPr lang="en-US" sz="2200" dirty="0"/>
              <a:t>- ESTABLISHES A BARRIER AGAINST THE ENEMY AND AGAINST </a:t>
            </a:r>
            <a:r>
              <a:rPr lang="en-US" sz="2200" dirty="0" smtClean="0"/>
              <a:t>OUR FLESH AND AGAINST DISCOURAGEMENT AND DEFEAT.</a:t>
            </a:r>
            <a:endParaRPr lang="en-US" sz="2200" dirty="0"/>
          </a:p>
          <a:p>
            <a:pPr algn="l"/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76200" y="5943600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Do </a:t>
            </a:r>
            <a:r>
              <a:rPr lang="en-US" sz="2200" dirty="0">
                <a:solidFill>
                  <a:srgbClr val="FFFF00"/>
                </a:solidFill>
              </a:rPr>
              <a:t>not be carried away by all kinds of strange teachings. It is good for our hearts to be strengthened by grace</a:t>
            </a:r>
            <a:r>
              <a:rPr lang="en-US" sz="2200" dirty="0" smtClean="0">
                <a:solidFill>
                  <a:srgbClr val="FFFF00"/>
                </a:solidFill>
              </a:rPr>
              <a:t>, </a:t>
            </a:r>
            <a:r>
              <a:rPr lang="en-US" sz="2200" b="1" dirty="0">
                <a:solidFill>
                  <a:srgbClr val="FFFF00"/>
                </a:solidFill>
              </a:rPr>
              <a:t>Hebrews 13:9 (NIV</a:t>
            </a:r>
            <a:r>
              <a:rPr lang="en-US" sz="2200" b="1" dirty="0" smtClean="0">
                <a:solidFill>
                  <a:srgbClr val="FFFF00"/>
                </a:solidFill>
              </a:rPr>
              <a:t>)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27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Review This Amazing Grace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ow big is Earth? | Spac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718650" cy="17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7990" y="1295400"/>
            <a:ext cx="3535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Before the Creation of the world - God knew who was going to come into the Earth.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015150" y="2133600"/>
            <a:ext cx="3535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When – How – Where – Who – they were going to be – their family. The color of hair/ eyes/ skin – nation they would be born in – what time period they would live in.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015150" y="3505200"/>
            <a:ext cx="3535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God Allocated His grace to be SUFFICIENT for that person to succeed in life – in finding God – and in being an obedient Son or Daughter to the King of kings.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0" y="487680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We </a:t>
            </a:r>
            <a:r>
              <a:rPr lang="en-US" sz="2000" dirty="0"/>
              <a:t>beg of you not to receive the grace of God in vain </a:t>
            </a:r>
            <a:r>
              <a:rPr lang="en-US" sz="2000" b="1" dirty="0">
                <a:solidFill>
                  <a:srgbClr val="FFFF00"/>
                </a:solidFill>
              </a:rPr>
              <a:t>[that merciful kindness by which God exerts His holy influence on souls and turns them to Christ, keeping and strengthening them</a:t>
            </a:r>
            <a:r>
              <a:rPr lang="en-US" sz="2000" dirty="0" smtClean="0"/>
              <a:t>—[ do </a:t>
            </a:r>
            <a:r>
              <a:rPr lang="en-US" sz="2000" dirty="0"/>
              <a:t>not receive it to no purpose]. </a:t>
            </a:r>
            <a:r>
              <a:rPr lang="en-US" sz="2000" b="1" dirty="0" smtClean="0"/>
              <a:t>2 </a:t>
            </a:r>
            <a:r>
              <a:rPr lang="en-US" sz="2000" b="1" dirty="0"/>
              <a:t>Corinthians 6:1 (AMP)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1508879"/>
            <a:ext cx="3239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Grace is not only </a:t>
            </a:r>
            <a:r>
              <a:rPr lang="en-US" sz="1800" dirty="0" smtClean="0"/>
              <a:t>RECEIVING SOMETHING I DON’T DESERVE  (salvation – Filling of the Holy Spirit – Forgiveness – Wisdom – Gifts of the Spirit) </a:t>
            </a:r>
            <a:r>
              <a:rPr lang="en-US" sz="1800" dirty="0" smtClean="0">
                <a:solidFill>
                  <a:srgbClr val="FFFF00"/>
                </a:solidFill>
              </a:rPr>
              <a:t>– But it is the empowerment – strengthening and enabling to live out the WILL OF GOD in JOY and VICTORY – and bring all  the glory back to God.  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22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048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We Stand Before the Lord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715631"/>
            <a:ext cx="8458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The </a:t>
            </a:r>
            <a:r>
              <a:rPr lang="en-US" sz="2200" dirty="0"/>
              <a:t>wrath of God is being revealed from heaven against all the godlessness and wickedness of men who suppress the truth by their wickedness, </a:t>
            </a:r>
            <a:r>
              <a:rPr lang="en-US" sz="2200" baseline="30000" dirty="0"/>
              <a:t>19 </a:t>
            </a:r>
            <a:r>
              <a:rPr lang="en-US" sz="2200" dirty="0"/>
              <a:t> since what may be known about God is plain to them, because God has made it plain to them. </a:t>
            </a:r>
            <a:r>
              <a:rPr lang="en-US" sz="2200" baseline="30000" dirty="0"/>
              <a:t>20 </a:t>
            </a:r>
            <a:r>
              <a:rPr lang="en-US" sz="2200" dirty="0"/>
              <a:t> For since the creation of the world God's invisible qualities-</a:t>
            </a:r>
            <a:r>
              <a:rPr lang="en-US" sz="2200" dirty="0" smtClean="0"/>
              <a:t>-</a:t>
            </a:r>
            <a:r>
              <a:rPr lang="en-US" sz="2200" b="1" dirty="0" smtClean="0">
                <a:solidFill>
                  <a:srgbClr val="FFFF00"/>
                </a:solidFill>
              </a:rPr>
              <a:t>His </a:t>
            </a:r>
            <a:r>
              <a:rPr lang="en-US" sz="2200" b="1" dirty="0">
                <a:solidFill>
                  <a:srgbClr val="FFFF00"/>
                </a:solidFill>
              </a:rPr>
              <a:t>eternal power and divine nature--have been clearly seen, being understood from what has been made, so that men are without excuse</a:t>
            </a:r>
            <a:r>
              <a:rPr lang="en-US" sz="2200" dirty="0"/>
              <a:t>. </a:t>
            </a:r>
            <a:r>
              <a:rPr lang="en-US" sz="2200" b="1" dirty="0"/>
              <a:t>Romans 1:18-20 (NIV) 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381000" y="47549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For </a:t>
            </a:r>
            <a:r>
              <a:rPr lang="en-US" dirty="0">
                <a:solidFill>
                  <a:srgbClr val="FFFF00"/>
                </a:solidFill>
              </a:rPr>
              <a:t>the grace of God that brings salvation has appeared to all men</a:t>
            </a:r>
            <a:r>
              <a:rPr lang="en-US" dirty="0"/>
              <a:t>. </a:t>
            </a:r>
            <a:r>
              <a:rPr lang="en-US" baseline="30000" dirty="0"/>
              <a:t>12 </a:t>
            </a:r>
            <a:r>
              <a:rPr lang="en-US" dirty="0"/>
              <a:t> It teaches us to say "No" to ungodliness and worldly passions, and to live self-controlled, upright and godly lives in this present age, </a:t>
            </a:r>
            <a:r>
              <a:rPr lang="en-US" b="1" dirty="0"/>
              <a:t>Titus 2:11-12 (NIV)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60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286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Greatest Danger Is That We Will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Away In the Flesh and Miss His Grace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720840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Make </a:t>
            </a:r>
            <a:r>
              <a:rPr lang="en-US" dirty="0"/>
              <a:t>every effort to live in peace with all men and to be holy; without holiness no one will see the Lord. </a:t>
            </a:r>
            <a:r>
              <a:rPr lang="en-US" baseline="30000" dirty="0"/>
              <a:t>15 </a:t>
            </a:r>
            <a:r>
              <a:rPr lang="en-US" dirty="0"/>
              <a:t> </a:t>
            </a:r>
            <a:r>
              <a:rPr lang="en-US" b="1" dirty="0">
                <a:solidFill>
                  <a:srgbClr val="FFFF00"/>
                </a:solidFill>
              </a:rPr>
              <a:t>See to it that no one misses the grace of God </a:t>
            </a:r>
            <a:r>
              <a:rPr lang="en-US" dirty="0"/>
              <a:t>and that no bitter root grows up to cause trouble and defile many. </a:t>
            </a:r>
            <a:r>
              <a:rPr lang="en-US" b="1" dirty="0"/>
              <a:t>Hebrews 12:14-15 (NIV)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3975318"/>
            <a:ext cx="815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Grace is not </a:t>
            </a:r>
            <a:r>
              <a:rPr lang="en-US" sz="2800" dirty="0" smtClean="0">
                <a:solidFill>
                  <a:srgbClr val="FFFF00"/>
                </a:solidFill>
              </a:rPr>
              <a:t>simply God's </a:t>
            </a:r>
            <a:r>
              <a:rPr lang="en-US" sz="2800" dirty="0">
                <a:solidFill>
                  <a:srgbClr val="FFFF00"/>
                </a:solidFill>
              </a:rPr>
              <a:t>perpetual tolerance of our sins or </a:t>
            </a:r>
            <a:r>
              <a:rPr lang="en-US" sz="2800" dirty="0" smtClean="0">
                <a:solidFill>
                  <a:srgbClr val="FFFF00"/>
                </a:solidFill>
              </a:rPr>
              <a:t>immaturities. It </a:t>
            </a:r>
            <a:r>
              <a:rPr lang="en-US" sz="2800" dirty="0">
                <a:solidFill>
                  <a:srgbClr val="FFFF00"/>
                </a:solidFill>
              </a:rPr>
              <a:t>is His patience and direct help (and intervention)  in the transformation </a:t>
            </a:r>
            <a:r>
              <a:rPr lang="en-US" sz="2800" dirty="0" smtClean="0">
                <a:solidFill>
                  <a:srgbClr val="FFFF00"/>
                </a:solidFill>
              </a:rPr>
              <a:t>process. Junior </a:t>
            </a:r>
            <a:r>
              <a:rPr lang="en-US" sz="2800" dirty="0">
                <a:solidFill>
                  <a:srgbClr val="FFFF00"/>
                </a:solidFill>
              </a:rPr>
              <a:t>DeSouza </a:t>
            </a:r>
          </a:p>
        </p:txBody>
      </p:sp>
    </p:spTree>
    <p:extLst>
      <p:ext uri="{BB962C8B-B14F-4D97-AF65-F5344CB8AC3E}">
        <p14:creationId xmlns:p14="http://schemas.microsoft.com/office/powerpoint/2010/main" val="22982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478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“BRING BACK TO PEOPLE WHAT THE ENEMY HAS STOLEN – THEIR PURPOSE – SALVATION – VISION – HOPE.”  </a:t>
            </a:r>
            <a:endParaRPr lang="en-US" sz="40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Reach Our City – Reach Our Nation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Our Prayers and Obedience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44196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God  awakens </a:t>
            </a:r>
            <a:r>
              <a:rPr lang="en-US" dirty="0"/>
              <a:t>sinners; to make them sensible of the danger of </a:t>
            </a:r>
            <a:r>
              <a:rPr lang="en-US" dirty="0" smtClean="0"/>
              <a:t>missing </a:t>
            </a:r>
            <a:r>
              <a:rPr lang="en-US" dirty="0"/>
              <a:t>the day of grace and to stir them up to improve </a:t>
            </a:r>
            <a:r>
              <a:rPr lang="en-US" dirty="0" smtClean="0"/>
              <a:t>the time </a:t>
            </a:r>
            <a:r>
              <a:rPr lang="en-US" dirty="0"/>
              <a:t>while their day lasts. God has said that </a:t>
            </a:r>
            <a:r>
              <a:rPr lang="en-US" dirty="0" smtClean="0"/>
              <a:t>His </a:t>
            </a:r>
            <a:r>
              <a:rPr lang="en-US" dirty="0"/>
              <a:t>Spirit will not always strive with men. [See]Genesis 6:3. </a:t>
            </a:r>
            <a:r>
              <a:rPr lang="en-US" dirty="0" smtClean="0"/>
              <a:t> Jonathan Edwards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16764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The </a:t>
            </a:r>
            <a:r>
              <a:rPr lang="en-US" cap="small" dirty="0"/>
              <a:t>LORD</a:t>
            </a:r>
            <a:r>
              <a:rPr lang="en-US" dirty="0"/>
              <a:t> </a:t>
            </a:r>
            <a:r>
              <a:rPr lang="en-US" i="1" dirty="0"/>
              <a:t>is</a:t>
            </a:r>
            <a:r>
              <a:rPr lang="en-US" dirty="0"/>
              <a:t> nigh unto them that are of a broken heart; and </a:t>
            </a:r>
            <a:r>
              <a:rPr lang="en-US" dirty="0" smtClean="0"/>
              <a:t>saves </a:t>
            </a:r>
            <a:r>
              <a:rPr lang="en-US" dirty="0"/>
              <a:t>such as be of a contrite spirit. </a:t>
            </a:r>
            <a:r>
              <a:rPr lang="en-US" b="1" dirty="0"/>
              <a:t>Psalm 34:18 (KJV)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27432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sacrifices of God are a broken spirit; a broken and contrite heart, O God, you will not despise. </a:t>
            </a:r>
            <a:r>
              <a:rPr lang="en-US" b="1" dirty="0"/>
              <a:t>Psalm 51:17 (NIV)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3333" y="38100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dirty="0"/>
              <a:t>this is what the high and lofty One says-- he who lives forever, whose name is holy: </a:t>
            </a:r>
            <a:r>
              <a:rPr lang="en-US" sz="2000" dirty="0">
                <a:solidFill>
                  <a:srgbClr val="FFFF00"/>
                </a:solidFill>
              </a:rPr>
              <a:t>"I live in a high and holy place, but also with him who is contrite and lowly in spirit, to revive the spirit of the lowly and to revive the heart of the contrite</a:t>
            </a:r>
            <a:r>
              <a:rPr lang="en-US" sz="2000" dirty="0" smtClean="0"/>
              <a:t>.  </a:t>
            </a:r>
            <a:r>
              <a:rPr lang="en-US" sz="2000" b="1" dirty="0"/>
              <a:t>Isaiah 57:15 (NIV)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10836" y="5305961"/>
            <a:ext cx="8565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/>
              <a:t>2 </a:t>
            </a:r>
            <a:r>
              <a:rPr lang="en-US" sz="2000" dirty="0"/>
              <a:t> Has not my hand made all these things, and so they came into being?" declares the </a:t>
            </a:r>
            <a:r>
              <a:rPr lang="en-US" sz="2000" cap="small" dirty="0"/>
              <a:t>LORD</a:t>
            </a:r>
            <a:r>
              <a:rPr lang="en-US" sz="2000" dirty="0"/>
              <a:t>. "This is the one I esteem: he who is humble and contrite in spirit, and trembles at my word. </a:t>
            </a:r>
            <a:r>
              <a:rPr lang="en-US" sz="2000" b="1" dirty="0"/>
              <a:t>Isaiah 66:2 (NIV)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28600" y="152400"/>
            <a:ext cx="8610600" cy="14478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Greatest Evidences That We Are Co-Operating With The Grace of God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Broken and Contrite (Humble) Heart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25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25635" b="16651"/>
          <a:stretch/>
        </p:blipFill>
        <p:spPr bwMode="auto">
          <a:xfrm>
            <a:off x="609600" y="2057400"/>
            <a:ext cx="799540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Closer To The Finish Line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3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737" y="13716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He(God) </a:t>
            </a:r>
            <a:r>
              <a:rPr lang="en-US" sz="2800" dirty="0"/>
              <a:t>mocks proud mockers but gives grace to the humble. </a:t>
            </a:r>
            <a:r>
              <a:rPr lang="en-US" sz="2800" b="1" dirty="0"/>
              <a:t>Proverbs 3:34 (NIV</a:t>
            </a:r>
            <a:r>
              <a:rPr lang="en-US" sz="2800" b="1" dirty="0" smtClean="0"/>
              <a:t>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04800" y="2362200"/>
            <a:ext cx="8382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But </a:t>
            </a:r>
            <a:r>
              <a:rPr lang="en-US" sz="2200" dirty="0"/>
              <a:t>he gives us more grace. That is why Scripture says: "God opposes the proud but gives grace to the humble." </a:t>
            </a:r>
            <a:r>
              <a:rPr lang="en-US" sz="2200" baseline="30000" dirty="0"/>
              <a:t>7 </a:t>
            </a:r>
            <a:r>
              <a:rPr lang="en-US" sz="2200" dirty="0"/>
              <a:t> Submit yourselves, then, to God. Resist the devil, and he will flee from you. </a:t>
            </a:r>
            <a:r>
              <a:rPr lang="en-US" sz="2200" baseline="30000" dirty="0"/>
              <a:t>8 </a:t>
            </a:r>
            <a:r>
              <a:rPr lang="en-US" sz="2200" dirty="0"/>
              <a:t> Come near to God and he will come near to you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 </a:t>
            </a:r>
            <a:r>
              <a:rPr lang="en-US" sz="2200" b="1" dirty="0"/>
              <a:t>James 4:6-8 (NIV)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228600" y="4572000"/>
            <a:ext cx="8686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 </a:t>
            </a:r>
            <a:r>
              <a:rPr lang="en-US" sz="2200" dirty="0"/>
              <a:t>All of you, clothe yourselves with humility toward one another, because, "God opposes the proud but gives grace to the humble." </a:t>
            </a:r>
            <a:r>
              <a:rPr lang="en-US" sz="2200" baseline="30000" dirty="0"/>
              <a:t>6 </a:t>
            </a:r>
            <a:r>
              <a:rPr lang="en-US" sz="2200" dirty="0"/>
              <a:t> Humble yourselves, therefore, under God's mighty hand, that </a:t>
            </a:r>
            <a:r>
              <a:rPr lang="en-US" sz="2200" dirty="0" smtClean="0"/>
              <a:t>He </a:t>
            </a:r>
            <a:r>
              <a:rPr lang="en-US" sz="2200" dirty="0"/>
              <a:t>may lift you up in due time. </a:t>
            </a:r>
            <a:r>
              <a:rPr lang="en-US" sz="2200" baseline="30000" dirty="0"/>
              <a:t>7 </a:t>
            </a:r>
            <a:r>
              <a:rPr lang="en-US" sz="2200" dirty="0"/>
              <a:t> Cast all your anxiety on </a:t>
            </a:r>
            <a:r>
              <a:rPr lang="en-US" sz="2200" dirty="0" smtClean="0"/>
              <a:t>Him </a:t>
            </a:r>
            <a:r>
              <a:rPr lang="en-US" sz="2200" dirty="0"/>
              <a:t>because </a:t>
            </a:r>
            <a:r>
              <a:rPr lang="en-US" sz="2200" dirty="0" smtClean="0"/>
              <a:t>He </a:t>
            </a:r>
            <a:r>
              <a:rPr lang="en-US" sz="2200" dirty="0"/>
              <a:t>cares for you. </a:t>
            </a:r>
            <a:r>
              <a:rPr lang="en-US" sz="2200" b="1" dirty="0"/>
              <a:t>1 Peter </a:t>
            </a:r>
            <a:r>
              <a:rPr lang="en-US" sz="2200" b="1" dirty="0" smtClean="0"/>
              <a:t>5:6-7 </a:t>
            </a:r>
            <a:r>
              <a:rPr lang="en-US" sz="2200" b="1" dirty="0"/>
              <a:t>(NIV) </a:t>
            </a:r>
            <a:endParaRPr lang="en-US" sz="2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Eternal Grace Produces Humble Hearts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3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225689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 smtClean="0"/>
              <a:t>THE </a:t>
            </a:r>
            <a:r>
              <a:rPr lang="en-US" dirty="0"/>
              <a:t>GREATEST GIFT GOD GIVES US IN SALVATION </a:t>
            </a:r>
            <a:r>
              <a:rPr lang="en-US" dirty="0">
                <a:solidFill>
                  <a:srgbClr val="FFFF00"/>
                </a:solidFill>
              </a:rPr>
              <a:t>IS A RELATIONSHIP WITH HIMSELF</a:t>
            </a:r>
            <a:r>
              <a:rPr lang="en-US" dirty="0"/>
              <a:t>. FURTHERMORE, IN THIS PRICELESS GIFT IS ALSO THE GIFT OF A CHANGE OF HEART </a:t>
            </a:r>
            <a:r>
              <a:rPr lang="en-US" dirty="0" smtClean="0"/>
              <a:t>BY THE COSTLY GRACE OF GOD– WHICH  CHANGES OUR HIGHEST MOTIVE </a:t>
            </a:r>
            <a:r>
              <a:rPr lang="en-US" dirty="0"/>
              <a:t>FROM BEING SELF-CENTERED TO BEING </a:t>
            </a:r>
            <a:r>
              <a:rPr lang="en-US" dirty="0" smtClean="0"/>
              <a:t>GOD-CENTERED. 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“God introduces a radical new motive into our life that is not rooted in getting our own way, escaping pain, getting a better life, </a:t>
            </a:r>
            <a:r>
              <a:rPr lang="en-US" dirty="0" smtClean="0"/>
              <a:t>having financial blessings, or experiencing more pleasure</a:t>
            </a:r>
            <a:r>
              <a:rPr lang="en-US" dirty="0"/>
              <a:t>: It is rooted in God-centered living. Out of this </a:t>
            </a:r>
            <a:r>
              <a:rPr lang="en-US" dirty="0" smtClean="0"/>
              <a:t>grace we </a:t>
            </a:r>
            <a:r>
              <a:rPr lang="en-US" dirty="0"/>
              <a:t>are given the power to be anchored in </a:t>
            </a:r>
            <a:r>
              <a:rPr lang="en-US" dirty="0" smtClean="0"/>
              <a:t>a friendship with </a:t>
            </a:r>
            <a:r>
              <a:rPr lang="en-US" dirty="0"/>
              <a:t>God that prevails over our own </a:t>
            </a:r>
            <a:r>
              <a:rPr lang="en-US" dirty="0" smtClean="0"/>
              <a:t>selfishness </a:t>
            </a:r>
            <a:r>
              <a:rPr lang="en-US" dirty="0"/>
              <a:t>and roots of </a:t>
            </a:r>
            <a:r>
              <a:rPr lang="en-US" dirty="0" smtClean="0"/>
              <a:t>addiction.” </a:t>
            </a:r>
            <a:r>
              <a:rPr lang="en-US" dirty="0"/>
              <a:t>Don Lamb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 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Eternal Grace Changes Us</a:t>
            </a:r>
          </a:p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Inside Out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3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808" y="434975"/>
            <a:ext cx="9134192" cy="631825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127000" dir="8520000" sx="105000" sy="105000" algn="tl">
                    <a:srgbClr val="000000">
                      <a:alpha val="43137"/>
                    </a:srgbClr>
                  </a:outerShdw>
                </a:effectLst>
              </a:rPr>
              <a:t>HOW DO WE MAKE THIS PERSONAL?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488549"/>
            <a:ext cx="8837428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300" dirty="0" smtClean="0"/>
              <a:t>1. </a:t>
            </a:r>
            <a:r>
              <a:rPr lang="en-US" sz="2300" dirty="0" smtClean="0">
                <a:solidFill>
                  <a:srgbClr val="FFFF00"/>
                </a:solidFill>
              </a:rPr>
              <a:t>ACKNOWLEDGE </a:t>
            </a:r>
            <a:r>
              <a:rPr lang="en-US" sz="2300" dirty="0" smtClean="0"/>
              <a:t>the Lord has given you the grace that is sufficient to FIND HIM and LIVE FOR HIM on mission with great joy and success.</a:t>
            </a:r>
            <a:endParaRPr lang="en-US" sz="2300" dirty="0"/>
          </a:p>
          <a:p>
            <a:pPr algn="l"/>
            <a:r>
              <a:rPr lang="en-US" sz="2300" dirty="0" smtClean="0"/>
              <a:t>2 . </a:t>
            </a:r>
            <a:r>
              <a:rPr lang="en-US" sz="2300" dirty="0" smtClean="0">
                <a:solidFill>
                  <a:srgbClr val="FFFF00"/>
                </a:solidFill>
              </a:rPr>
              <a:t>LEVERAGE </a:t>
            </a:r>
            <a:r>
              <a:rPr lang="en-US" sz="2300" dirty="0" smtClean="0"/>
              <a:t>the grace that has been given you.</a:t>
            </a:r>
          </a:p>
          <a:p>
            <a:pPr algn="l"/>
            <a:r>
              <a:rPr lang="en-US" sz="2300" dirty="0" smtClean="0"/>
              <a:t>3. </a:t>
            </a:r>
            <a:r>
              <a:rPr lang="en-US" sz="2300" dirty="0" smtClean="0">
                <a:solidFill>
                  <a:srgbClr val="FFFF00"/>
                </a:solidFill>
              </a:rPr>
              <a:t>FORSAKE EVERYTHING </a:t>
            </a:r>
            <a:r>
              <a:rPr lang="en-US" sz="2300" dirty="0" smtClean="0"/>
              <a:t>that tends to make you despise or misuse or TAKE FOR GRANTED the grace of God in your life.</a:t>
            </a:r>
            <a:endParaRPr lang="en-US" sz="2300" b="1" dirty="0" smtClean="0">
              <a:solidFill>
                <a:srgbClr val="FFFF00"/>
              </a:solidFill>
            </a:endParaRPr>
          </a:p>
          <a:p>
            <a:pPr algn="l"/>
            <a:r>
              <a:rPr lang="en-US" sz="2300" dirty="0" smtClean="0"/>
              <a:t>4. </a:t>
            </a:r>
            <a:r>
              <a:rPr lang="en-US" sz="2300" dirty="0" smtClean="0">
                <a:solidFill>
                  <a:srgbClr val="FFFF00"/>
                </a:solidFill>
              </a:rPr>
              <a:t>PUSH THROUGH </a:t>
            </a:r>
            <a:r>
              <a:rPr lang="en-US" sz="2300" dirty="0" smtClean="0"/>
              <a:t>the gates of intimidation that want to silence you and make you go away “silently in the night.”</a:t>
            </a:r>
          </a:p>
          <a:p>
            <a:pPr algn="l"/>
            <a:r>
              <a:rPr lang="en-US" sz="2300" dirty="0" smtClean="0"/>
              <a:t>5. </a:t>
            </a:r>
            <a:r>
              <a:rPr lang="en-US" sz="2300" dirty="0" smtClean="0">
                <a:solidFill>
                  <a:srgbClr val="FFFF00"/>
                </a:solidFill>
              </a:rPr>
              <a:t>PUSH IN WITH LIFEGATE </a:t>
            </a:r>
            <a:r>
              <a:rPr lang="en-US" sz="2300" dirty="0" smtClean="0"/>
              <a:t>and others to see our DAY OF GRACE come in power and set the captives free. </a:t>
            </a:r>
          </a:p>
          <a:p>
            <a:pPr algn="l"/>
            <a:r>
              <a:rPr lang="en-US" sz="2300" dirty="0" smtClean="0"/>
              <a:t>6. </a:t>
            </a:r>
            <a:r>
              <a:rPr lang="en-US" sz="2300" dirty="0" smtClean="0">
                <a:solidFill>
                  <a:srgbClr val="FFFF00"/>
                </a:solidFill>
              </a:rPr>
              <a:t>SHARE THE GOSPEL </a:t>
            </a:r>
            <a:r>
              <a:rPr lang="en-US" sz="2300" dirty="0" smtClean="0"/>
              <a:t>with greater freedom and liberty – God does have a plan for everyone – the enemy has come to steal kill and destroy – Jesus has come to give life abundantly (John 10:10) – and yet in that process of mercy WARN people to not MISS THE GRACE OF GOD.</a:t>
            </a:r>
            <a:endParaRPr lang="en-US" sz="2300" dirty="0"/>
          </a:p>
          <a:p>
            <a:pPr algn="l"/>
            <a:endParaRPr lang="en-US" sz="2300" dirty="0" smtClean="0"/>
          </a:p>
          <a:p>
            <a:pPr algn="l"/>
            <a:endParaRPr lang="en-US" sz="2300" dirty="0" smtClean="0"/>
          </a:p>
          <a:p>
            <a:pPr algn="l"/>
            <a:r>
              <a:rPr lang="en-US" sz="2300" dirty="0" smtClean="0"/>
              <a:t> </a:t>
            </a:r>
          </a:p>
          <a:p>
            <a:pPr algn="l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907074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52400"/>
            <a:ext cx="8610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 On LifeGate App 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About Help Me Connect - MN Dept. of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1" y="1295171"/>
            <a:ext cx="5448300" cy="8656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81000" y="2438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 to your App Store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1" b="46067"/>
          <a:stretch/>
        </p:blipFill>
        <p:spPr bwMode="auto">
          <a:xfrm>
            <a:off x="381000" y="3505200"/>
            <a:ext cx="339813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45217" y="1497175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and</a:t>
            </a:r>
          </a:p>
          <a:p>
            <a:r>
              <a:rPr lang="en-US" dirty="0" smtClean="0"/>
              <a:t>Authenticate</a:t>
            </a:r>
          </a:p>
          <a:p>
            <a:r>
              <a:rPr lang="en-US" dirty="0" smtClean="0"/>
              <a:t>Choose </a:t>
            </a:r>
          </a:p>
          <a:p>
            <a:r>
              <a:rPr lang="en-US" dirty="0" smtClean="0"/>
              <a:t>LifeGate as Church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07065" y="2819400"/>
            <a:ext cx="437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Choose Church Center App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utoShape 5" descr="Lifeg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27133" r="12214" b="32407"/>
          <a:stretch/>
        </p:blipFill>
        <p:spPr bwMode="auto">
          <a:xfrm rot="21069513">
            <a:off x="4273769" y="2438400"/>
            <a:ext cx="1614653" cy="8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/>
          <a:stretch/>
        </p:blipFill>
        <p:spPr bwMode="auto">
          <a:xfrm>
            <a:off x="6442835" y="3171497"/>
            <a:ext cx="195756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 bwMode="auto">
          <a:xfrm rot="8442354">
            <a:off x="3437659" y="5147402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5255"/>
          <a:stretch/>
        </p:blipFill>
        <p:spPr bwMode="auto">
          <a:xfrm>
            <a:off x="533400" y="34159"/>
            <a:ext cx="381830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-304800" y="4648200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-317626" y="5048647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8100" y="6248400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4256784">
            <a:off x="1751455" y="5527547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3703304">
            <a:off x="2878916" y="5523634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7170"/>
            <a:ext cx="281538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 bwMode="auto">
          <a:xfrm rot="8442354">
            <a:off x="7679656" y="2175603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" b="4999"/>
          <a:stretch/>
        </p:blipFill>
        <p:spPr bwMode="auto">
          <a:xfrm>
            <a:off x="838200" y="78826"/>
            <a:ext cx="3581400" cy="674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 rot="13850301">
            <a:off x="955794" y="1166916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3850301">
            <a:off x="2513306" y="999642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3850301">
            <a:off x="1592318" y="999641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" b="5504"/>
          <a:stretch/>
        </p:blipFill>
        <p:spPr bwMode="auto">
          <a:xfrm>
            <a:off x="5029200" y="216286"/>
            <a:ext cx="3425739" cy="647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 bwMode="auto">
          <a:xfrm rot="19604053">
            <a:off x="4856762" y="3689159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5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5287" r="15173"/>
          <a:stretch/>
        </p:blipFill>
        <p:spPr bwMode="auto">
          <a:xfrm>
            <a:off x="381000" y="533400"/>
            <a:ext cx="838810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1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34502" r="21992" b="9717"/>
          <a:stretch/>
        </p:blipFill>
        <p:spPr bwMode="auto">
          <a:xfrm>
            <a:off x="2895600" y="3048000"/>
            <a:ext cx="6096000" cy="33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5" b="38140"/>
          <a:stretch/>
        </p:blipFill>
        <p:spPr bwMode="auto">
          <a:xfrm>
            <a:off x="381000" y="1981200"/>
            <a:ext cx="3429000" cy="376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143000" y="228600"/>
            <a:ext cx="6823841" cy="762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en-US" sz="36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Dutch Sheets and Give Him 15</a:t>
            </a:r>
            <a:endParaRPr lang="en-US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8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024896"/>
            <a:ext cx="8991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dirty="0"/>
              <a:t>"Bible-believing American Christians: the end of human civilization as we know it is </a:t>
            </a:r>
            <a:r>
              <a:rPr lang="en-US" sz="2200" dirty="0" smtClean="0"/>
              <a:t>revealed in the </a:t>
            </a:r>
            <a:r>
              <a:rPr lang="en-US" sz="2200" dirty="0"/>
              <a:t>book of Revelation, </a:t>
            </a:r>
            <a:r>
              <a:rPr lang="en-US" sz="2200" dirty="0" smtClean="0"/>
              <a:t>it is not </a:t>
            </a:r>
            <a:r>
              <a:rPr lang="en-US" sz="2200" dirty="0"/>
              <a:t>a conservative American utopia. Beware of political idolatry disguised and perfumed as patriotism. Repent </a:t>
            </a:r>
            <a:r>
              <a:rPr lang="en-US" sz="2200" dirty="0" smtClean="0"/>
              <a:t>of political </a:t>
            </a:r>
            <a:r>
              <a:rPr lang="en-US" sz="2200" dirty="0"/>
              <a:t>idolatry. </a:t>
            </a:r>
            <a:r>
              <a:rPr lang="en-US" sz="2200" dirty="0" smtClean="0"/>
              <a:t>Pry </a:t>
            </a:r>
            <a:r>
              <a:rPr lang="en-US" sz="2200" dirty="0"/>
              <a:t>your eyes away from political saviors</a:t>
            </a:r>
            <a:r>
              <a:rPr lang="en-US" sz="2200" dirty="0" smtClean="0"/>
              <a:t>.” </a:t>
            </a:r>
            <a:r>
              <a:rPr lang="en-US" sz="2200" dirty="0" smtClean="0">
                <a:solidFill>
                  <a:srgbClr val="FFFF00"/>
                </a:solidFill>
              </a:rPr>
              <a:t>Author is a good brother in the Lord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38959" y="76200"/>
            <a:ext cx="6823841" cy="1524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Grieved Over the Affairs</a:t>
            </a:r>
          </a:p>
          <a:p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Our Nation Does NOT Mean We Are Operating In Political Idolatry 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8423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Anti-Christ Spirit is working overtime to CODIFY it’s narrative by saying “evil is good” – and intimidating and taking to COURT anyone who questions their LIES or interrupts their POWER.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04800" y="5036403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When </a:t>
            </a:r>
            <a:r>
              <a:rPr lang="en-US" dirty="0">
                <a:solidFill>
                  <a:srgbClr val="FFFF00"/>
                </a:solidFill>
              </a:rPr>
              <a:t>the righteous are in authority, the people rejoice: but when the wicked </a:t>
            </a:r>
            <a:r>
              <a:rPr lang="en-US" dirty="0" smtClean="0">
                <a:solidFill>
                  <a:srgbClr val="FFFF00"/>
                </a:solidFill>
              </a:rPr>
              <a:t>rule</a:t>
            </a:r>
            <a:r>
              <a:rPr lang="en-US" dirty="0">
                <a:solidFill>
                  <a:srgbClr val="FFFF00"/>
                </a:solidFill>
              </a:rPr>
              <a:t>, the people mourn. </a:t>
            </a:r>
            <a:r>
              <a:rPr lang="en-US" sz="1800" b="1" dirty="0" smtClean="0">
                <a:solidFill>
                  <a:srgbClr val="FFFF00"/>
                </a:solidFill>
              </a:rPr>
              <a:t>Proverbs </a:t>
            </a:r>
            <a:r>
              <a:rPr lang="en-US" sz="1800" b="1" dirty="0">
                <a:solidFill>
                  <a:srgbClr val="FFFF00"/>
                </a:solidFill>
              </a:rPr>
              <a:t>29:2 (KJV) 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Donald Trump scores rare legal win as DA drops golf course tax probe | AP  New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4" r="19241"/>
          <a:stretch/>
        </p:blipFill>
        <p:spPr bwMode="auto">
          <a:xfrm>
            <a:off x="7620000" y="57339"/>
            <a:ext cx="1426143" cy="19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86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This Statement is partially true yet INCOMPLETE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9" y="4419600"/>
            <a:ext cx="8817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rgbClr val="00B0F0"/>
                </a:solidFill>
              </a:rPr>
              <a:t>Partial Fulfillment – Intermediate Fulfillment – ULTIMATE fulfillment  </a:t>
            </a:r>
            <a:endParaRPr lang="en-US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1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8991600" cy="114300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Anti-Christ Spirit  Will Try To Silence You </a:t>
            </a:r>
          </a:p>
          <a:p>
            <a:pPr algn="ctr"/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Intimidation and Fear In Three Gates Of Influence 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1524000"/>
            <a:ext cx="617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But Paul said to the officers: "They beat us publicly without a trial, even though we are Roman citizens, and threw us into prison. </a:t>
            </a:r>
            <a:r>
              <a:rPr lang="en-US" sz="1800" b="1" dirty="0">
                <a:solidFill>
                  <a:srgbClr val="FFFF00"/>
                </a:solidFill>
              </a:rPr>
              <a:t>And now do they want to get rid of us quietly? No! Let them come themselves and escort us out</a:t>
            </a:r>
            <a:r>
              <a:rPr lang="en-US" sz="1800" b="1" dirty="0"/>
              <a:t>."</a:t>
            </a:r>
            <a:r>
              <a:rPr lang="en-US" sz="1800" dirty="0"/>
              <a:t> </a:t>
            </a:r>
            <a:r>
              <a:rPr lang="en-US" sz="1800" dirty="0" smtClean="0"/>
              <a:t>Acts 16:37 </a:t>
            </a:r>
            <a:r>
              <a:rPr lang="en-US" sz="1800" dirty="0"/>
              <a:t>(NIV)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81000" y="1752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Political Gate</a:t>
            </a:r>
          </a:p>
          <a:p>
            <a:r>
              <a:rPr lang="en-US" dirty="0" smtClean="0"/>
              <a:t>Of Influence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381000" y="35052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Religious Gate </a:t>
            </a:r>
          </a:p>
          <a:p>
            <a:r>
              <a:rPr lang="en-US" dirty="0" smtClean="0"/>
              <a:t>Of Influence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381000" y="5181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Sexual Gate</a:t>
            </a:r>
          </a:p>
          <a:p>
            <a:r>
              <a:rPr lang="en-US" dirty="0" smtClean="0"/>
              <a:t>Of Influence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0800" y="3200400"/>
            <a:ext cx="6101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Nobody </a:t>
            </a:r>
            <a:r>
              <a:rPr lang="en-US" sz="1800" dirty="0"/>
              <a:t>has ever heard of opening the eyes of a m</a:t>
            </a:r>
            <a:r>
              <a:rPr lang="en-US" sz="1800" dirty="0" smtClean="0"/>
              <a:t>an </a:t>
            </a:r>
            <a:r>
              <a:rPr lang="en-US" sz="1800" dirty="0"/>
              <a:t>born blind. 33  </a:t>
            </a:r>
            <a:r>
              <a:rPr lang="en-US" sz="1800" b="1" dirty="0"/>
              <a:t>If this man were not from God, </a:t>
            </a:r>
            <a:r>
              <a:rPr lang="en-US" sz="1800" b="1" dirty="0" smtClean="0"/>
              <a:t>He </a:t>
            </a:r>
            <a:r>
              <a:rPr lang="en-US" sz="1800" b="1" dirty="0"/>
              <a:t>could do nothing." 34  To this they replied, "</a:t>
            </a:r>
            <a:r>
              <a:rPr lang="en-US" sz="1800" b="1" dirty="0">
                <a:solidFill>
                  <a:srgbClr val="FFFF00"/>
                </a:solidFill>
              </a:rPr>
              <a:t>You were steeped in sin at birth; how dare you lecture us!" </a:t>
            </a:r>
            <a:r>
              <a:rPr lang="en-US" sz="1800" dirty="0"/>
              <a:t>And they threw him out. John 9:30-34 (NIV)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600" y="4724400"/>
            <a:ext cx="6248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 “Lot </a:t>
            </a:r>
            <a:r>
              <a:rPr lang="en-US" sz="1800" dirty="0"/>
              <a:t>went outside to meet them and shut the door behind him </a:t>
            </a:r>
            <a:r>
              <a:rPr lang="en-US" sz="1800" dirty="0" smtClean="0"/>
              <a:t>  </a:t>
            </a:r>
            <a:r>
              <a:rPr lang="en-US" sz="1800" dirty="0"/>
              <a:t>and said, </a:t>
            </a:r>
            <a:r>
              <a:rPr lang="en-US" sz="1800" b="1" dirty="0"/>
              <a:t>"No, my friends. Don't do this wicked thing. </a:t>
            </a:r>
            <a:r>
              <a:rPr lang="en-US" sz="1800" b="1" dirty="0" smtClean="0"/>
              <a:t> -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/>
              <a:t>don't do anything to these men, for they have come under the protection of my roof." </a:t>
            </a:r>
            <a:r>
              <a:rPr lang="en-US" sz="1800" b="1" dirty="0"/>
              <a:t>9  </a:t>
            </a:r>
            <a:r>
              <a:rPr lang="en-US" sz="1800" b="1" dirty="0">
                <a:solidFill>
                  <a:srgbClr val="FFFF00"/>
                </a:solidFill>
              </a:rPr>
              <a:t>"Get out of our way," they replied. And they said, "This fellow came here as an alien, and now he wants to play the judge! We'll treat you worse than </a:t>
            </a:r>
            <a:r>
              <a:rPr lang="en-US" sz="1800" b="1" dirty="0" smtClean="0">
                <a:solidFill>
                  <a:srgbClr val="FFFF00"/>
                </a:solidFill>
              </a:rPr>
              <a:t>them</a:t>
            </a:r>
            <a:r>
              <a:rPr lang="en-US" sz="1800" dirty="0" smtClean="0">
                <a:solidFill>
                  <a:srgbClr val="FFFF00"/>
                </a:solidFill>
              </a:rPr>
              <a:t>.</a:t>
            </a:r>
            <a:r>
              <a:rPr lang="en-US" sz="1800" dirty="0" smtClean="0"/>
              <a:t> </a:t>
            </a:r>
            <a:r>
              <a:rPr lang="en-US" sz="1800" dirty="0"/>
              <a:t>Genesis </a:t>
            </a:r>
            <a:r>
              <a:rPr lang="en-US" sz="1800" dirty="0" smtClean="0"/>
              <a:t>19:6-9 </a:t>
            </a:r>
            <a:r>
              <a:rPr lang="en-US" sz="1800" dirty="0"/>
              <a:t>(NIV)</a:t>
            </a:r>
          </a:p>
        </p:txBody>
      </p:sp>
    </p:spTree>
    <p:extLst>
      <p:ext uri="{BB962C8B-B14F-4D97-AF65-F5344CB8AC3E}">
        <p14:creationId xmlns:p14="http://schemas.microsoft.com/office/powerpoint/2010/main" val="4990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FFFFFF"/>
      </a:dk1>
      <a:lt1>
        <a:srgbClr val="FFFFFF"/>
      </a:lt1>
      <a:dk2>
        <a:srgbClr val="FFFFFF"/>
      </a:dk2>
      <a:lt2>
        <a:srgbClr val="5004CC"/>
      </a:lt2>
      <a:accent1>
        <a:srgbClr val="7E27C1"/>
      </a:accent1>
      <a:accent2>
        <a:srgbClr val="C63E96"/>
      </a:accent2>
      <a:accent3>
        <a:srgbClr val="FFFFFF"/>
      </a:accent3>
      <a:accent4>
        <a:srgbClr val="DADADA"/>
      </a:accent4>
      <a:accent5>
        <a:srgbClr val="C0ACDD"/>
      </a:accent5>
      <a:accent6>
        <a:srgbClr val="B33787"/>
      </a:accent6>
      <a:hlink>
        <a:srgbClr val="FFA110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108637</TotalTime>
  <Words>1630</Words>
  <Application>Microsoft Office PowerPoint</Application>
  <PresentationFormat>On-screen Show (4:3)</PresentationFormat>
  <Paragraphs>101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Don Lamb</dc:creator>
  <cp:lastModifiedBy>LifeGate</cp:lastModifiedBy>
  <cp:revision>766</cp:revision>
  <dcterms:created xsi:type="dcterms:W3CDTF">2019-07-16T01:08:30Z</dcterms:created>
  <dcterms:modified xsi:type="dcterms:W3CDTF">2023-08-06T15:50:32Z</dcterms:modified>
</cp:coreProperties>
</file>