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58227-1429-FE0C-33FD-9E136FF9D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EF9164A-81C3-2A1C-5F1E-1A9626C84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510F52-4873-6B44-8C1A-0F57CCB03DCB}"/>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B7074D5A-70A7-03C9-2087-F3C5C9AFB5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511E068-94EA-66B9-5D4C-39242B64C208}"/>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31863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1E52A-55CC-8C77-4536-0451BB29DE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80BE70-3922-AAEA-D5F6-27DD828CB5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D2F44E-83F3-5CFC-91A4-A44985E181E9}"/>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0772113E-C6A8-E164-CF41-A2E6DE4DFC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AC44F4B-DAE6-4FF1-B6E5-E678DF72A82B}"/>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395968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F4CDF6-B8E3-05EB-AF83-FC2512372F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BBBEEDE-879E-D92F-0796-B6CA81BA7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3577C6-A26C-FC2B-81D4-2A0B08FA5C56}"/>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B8A90138-87B2-8D6F-BE24-B094B60693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2032606-4D94-9C42-CB55-29CCB8AE67C4}"/>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25653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272C8-2884-3F34-3CB9-7BDD18327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E8273B2-C262-804C-FC91-6EFE10C0B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0A65ED-6250-7239-E04F-C9E51B9D1DD7}"/>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113ACA6A-A317-5BDB-7913-B2CC7CB3E6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98C9091-4F4B-ED19-A265-54E5FB76558F}"/>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11098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78A52-4C6C-E4D2-15A2-8848BE174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CF0442-B001-5619-9069-452F6F916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58E3D7-E3DF-29BE-3F01-A6E0BEB53BE0}"/>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A24DD978-318E-B7E4-E4E5-0DBC6CB0B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D229788-27A3-E6A2-DE00-2F15B280F0E0}"/>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217713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E48CB-01DC-3ABA-7B46-2E2840002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596965-F503-145B-A5BA-2B9A56D60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FDE5E43-AECB-AE11-D67A-8D6730D0D1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4647E11-F5F6-EF92-518E-C4994763BCAD}"/>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6" name="Footer Placeholder 5">
            <a:extLst>
              <a:ext uri="{FF2B5EF4-FFF2-40B4-BE49-F238E27FC236}">
                <a16:creationId xmlns:a16="http://schemas.microsoft.com/office/drawing/2014/main" xmlns="" id="{3402A4A3-F9CA-8DFE-54E0-45C60A8BA4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A96080E-A42F-59B9-52AE-1784FDD1E456}"/>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198782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4FF9A-F594-EA4E-A7AF-C292301535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AD53BE7-257B-956F-74E8-066A6D046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689E599-EC9F-C101-628A-69478C634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9585BE-956C-0E50-0125-E53A993CF9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53C295-00AE-E8E9-B799-37AAC79CA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5244ADC-C9B7-575F-22C8-FED4B0CBBBFD}"/>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8" name="Footer Placeholder 7">
            <a:extLst>
              <a:ext uri="{FF2B5EF4-FFF2-40B4-BE49-F238E27FC236}">
                <a16:creationId xmlns:a16="http://schemas.microsoft.com/office/drawing/2014/main" xmlns="" id="{DA89E4A6-63F3-0646-B154-2E20C22A28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672B0DF-E2F8-9D79-81B3-47F3371D03A5}"/>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400088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F4C9D-9ACA-A12C-F5A2-E73FEE232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05E7793-98A7-FC03-F1DE-548C26EEA36B}"/>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4" name="Footer Placeholder 3">
            <a:extLst>
              <a:ext uri="{FF2B5EF4-FFF2-40B4-BE49-F238E27FC236}">
                <a16:creationId xmlns:a16="http://schemas.microsoft.com/office/drawing/2014/main" xmlns="" id="{24FF3B27-2119-A03F-7B88-25DD3225C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75348E3-B807-FEEF-18F8-21BDC7494120}"/>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185874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798EF1F-E95E-6A68-5734-2EF8B07E8008}"/>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3" name="Footer Placeholder 2">
            <a:extLst>
              <a:ext uri="{FF2B5EF4-FFF2-40B4-BE49-F238E27FC236}">
                <a16:creationId xmlns:a16="http://schemas.microsoft.com/office/drawing/2014/main" xmlns="" id="{DD5D8B19-2D4E-6832-C2F0-453EFF7F37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5870F6A-A866-3AD3-212C-00E89A275CDC}"/>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205257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3A3CF-134B-7F82-EE75-2B2D7F414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B9A030F-D41F-9AE9-4E60-96829939C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B63E28A-FFD4-2732-9DAC-B694CB0B2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F0280C-CF5C-4FE1-F1DD-2BDA5A204CC3}"/>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6" name="Footer Placeholder 5">
            <a:extLst>
              <a:ext uri="{FF2B5EF4-FFF2-40B4-BE49-F238E27FC236}">
                <a16:creationId xmlns:a16="http://schemas.microsoft.com/office/drawing/2014/main" xmlns="" id="{62C8568E-BCDC-B482-E8F4-C498D3607A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A38DF15-219A-0DFC-B189-3AEB39031472}"/>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320171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DAA8C-8FCE-184F-76F9-C46BBDD64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6B569C-7AE0-BC6D-4AA0-3E6642CF5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8905970-4EAA-9780-EE53-BAEAE32C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09AD1B-CA65-DAC0-454B-F9BA820A5296}"/>
              </a:ext>
            </a:extLst>
          </p:cNvPr>
          <p:cNvSpPr>
            <a:spLocks noGrp="1"/>
          </p:cNvSpPr>
          <p:nvPr>
            <p:ph type="dt" sz="half" idx="10"/>
          </p:nvPr>
        </p:nvSpPr>
        <p:spPr/>
        <p:txBody>
          <a:bodyPr/>
          <a:lstStyle/>
          <a:p>
            <a:fld id="{79AF2293-A4A5-45D0-ACAE-D7FE029DC54E}" type="datetimeFigureOut">
              <a:rPr lang="en-US" smtClean="0"/>
              <a:t>8/27/2023</a:t>
            </a:fld>
            <a:endParaRPr lang="en-US" dirty="0"/>
          </a:p>
        </p:txBody>
      </p:sp>
      <p:sp>
        <p:nvSpPr>
          <p:cNvPr id="6" name="Footer Placeholder 5">
            <a:extLst>
              <a:ext uri="{FF2B5EF4-FFF2-40B4-BE49-F238E27FC236}">
                <a16:creationId xmlns:a16="http://schemas.microsoft.com/office/drawing/2014/main" xmlns="" id="{5C5FCCE6-CC28-565E-855D-2EBC5ABFC4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BBF5AF5-DECD-7E8A-49A0-35A96A77EF2B}"/>
              </a:ext>
            </a:extLst>
          </p:cNvPr>
          <p:cNvSpPr>
            <a:spLocks noGrp="1"/>
          </p:cNvSpPr>
          <p:nvPr>
            <p:ph type="sldNum" sz="quarter" idx="12"/>
          </p:nvPr>
        </p:nvSpPr>
        <p:spPr/>
        <p:txBody>
          <a:bodyPr/>
          <a:lstStyle/>
          <a:p>
            <a:fld id="{C41ADFB9-1F82-413C-B7CF-6F4945939153}" type="slidenum">
              <a:rPr lang="en-US" smtClean="0"/>
              <a:t>‹#›</a:t>
            </a:fld>
            <a:endParaRPr lang="en-US" dirty="0"/>
          </a:p>
        </p:txBody>
      </p:sp>
    </p:spTree>
    <p:extLst>
      <p:ext uri="{BB962C8B-B14F-4D97-AF65-F5344CB8AC3E}">
        <p14:creationId xmlns:p14="http://schemas.microsoft.com/office/powerpoint/2010/main" val="92363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0DE9C5-ABE8-2ADE-E386-C54B4576D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E7306C-468A-F882-9745-668C9B1BD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D6AD7C-9029-1115-26E5-B5E733A76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2293-A4A5-45D0-ACAE-D7FE029DC54E}" type="datetimeFigureOut">
              <a:rPr lang="en-US" smtClean="0"/>
              <a:t>8/27/2023</a:t>
            </a:fld>
            <a:endParaRPr lang="en-US" dirty="0"/>
          </a:p>
        </p:txBody>
      </p:sp>
      <p:sp>
        <p:nvSpPr>
          <p:cNvPr id="5" name="Footer Placeholder 4">
            <a:extLst>
              <a:ext uri="{FF2B5EF4-FFF2-40B4-BE49-F238E27FC236}">
                <a16:creationId xmlns:a16="http://schemas.microsoft.com/office/drawing/2014/main" xmlns="" id="{2A8A073E-6365-B999-FF02-9DD686D73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9197E39-AA06-3D9B-76A1-42424DA41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ADFB9-1F82-413C-B7CF-6F4945939153}" type="slidenum">
              <a:rPr lang="en-US" smtClean="0"/>
              <a:t>‹#›</a:t>
            </a:fld>
            <a:endParaRPr lang="en-US" dirty="0"/>
          </a:p>
        </p:txBody>
      </p:sp>
    </p:spTree>
    <p:extLst>
      <p:ext uri="{BB962C8B-B14F-4D97-AF65-F5344CB8AC3E}">
        <p14:creationId xmlns:p14="http://schemas.microsoft.com/office/powerpoint/2010/main" val="16613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2%20Timothy%203&amp;version=NIV#fen-NIV-29871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28EF9-C316-30F3-5B93-CB2314189F0C}"/>
              </a:ext>
            </a:extLst>
          </p:cNvPr>
          <p:cNvSpPr>
            <a:spLocks noGrp="1"/>
          </p:cNvSpPr>
          <p:nvPr>
            <p:ph type="ctrTitle"/>
          </p:nvPr>
        </p:nvSpPr>
        <p:spPr>
          <a:xfrm>
            <a:off x="1524000" y="551329"/>
            <a:ext cx="9144000" cy="1048871"/>
          </a:xfrm>
        </p:spPr>
        <p:txBody>
          <a:bodyPr>
            <a:normAutofit/>
          </a:bodyPr>
          <a:lstStyle/>
          <a:p>
            <a:r>
              <a:rPr lang="en-US" sz="3600" dirty="0">
                <a:latin typeface="Arial Black" panose="020B0A04020102020204" pitchFamily="34" charset="0"/>
              </a:rPr>
              <a:t>Modern Day Myths in the Church</a:t>
            </a:r>
            <a:br>
              <a:rPr lang="en-US" sz="3600" dirty="0">
                <a:latin typeface="Arial Black" panose="020B0A04020102020204" pitchFamily="34" charset="0"/>
              </a:rPr>
            </a:br>
            <a:r>
              <a:rPr lang="en-US" sz="2400" dirty="0">
                <a:latin typeface="Arial Black" panose="020B0A04020102020204" pitchFamily="34" charset="0"/>
              </a:rPr>
              <a:t>(Excerpts from 2 Timothy)</a:t>
            </a:r>
          </a:p>
        </p:txBody>
      </p:sp>
      <p:sp>
        <p:nvSpPr>
          <p:cNvPr id="3" name="Subtitle 2">
            <a:extLst>
              <a:ext uri="{FF2B5EF4-FFF2-40B4-BE49-F238E27FC236}">
                <a16:creationId xmlns:a16="http://schemas.microsoft.com/office/drawing/2014/main" xmlns="" id="{F324BFDB-7BF8-737F-F482-7892DA19DC22}"/>
              </a:ext>
            </a:extLst>
          </p:cNvPr>
          <p:cNvSpPr>
            <a:spLocks noGrp="1"/>
          </p:cNvSpPr>
          <p:nvPr>
            <p:ph type="subTitle" idx="1"/>
          </p:nvPr>
        </p:nvSpPr>
        <p:spPr>
          <a:xfrm>
            <a:off x="1523999" y="1600201"/>
            <a:ext cx="9395013" cy="5096434"/>
          </a:xfrm>
        </p:spPr>
        <p:txBody>
          <a:bodyPr>
            <a:normAutofit fontScale="92500"/>
          </a:bodyPr>
          <a:lstStyle/>
          <a:p>
            <a:endParaRPr lang="en-US" b="1" i="0" baseline="30000" dirty="0">
              <a:solidFill>
                <a:srgbClr val="000000"/>
              </a:solidFill>
              <a:effectLst/>
              <a:latin typeface="system-ui"/>
            </a:endParaRPr>
          </a:p>
          <a:p>
            <a:pPr algn="l"/>
            <a:r>
              <a:rPr lang="en-US" sz="2800" b="1" i="0" baseline="30000" dirty="0">
                <a:solidFill>
                  <a:srgbClr val="000000"/>
                </a:solidFill>
                <a:effectLst/>
                <a:latin typeface="system-ui"/>
              </a:rPr>
              <a:t>14 </a:t>
            </a:r>
            <a:r>
              <a:rPr lang="en-US" sz="2800" b="0" i="0" dirty="0">
                <a:solidFill>
                  <a:srgbClr val="000000"/>
                </a:solidFill>
                <a:effectLst/>
                <a:latin typeface="system-ui"/>
              </a:rPr>
              <a:t>Keep reminding God’s people of these things. Warn them before God against quarreling about words; it is of no value, and only ruins those who listen. </a:t>
            </a:r>
            <a:r>
              <a:rPr lang="en-US" sz="2800" b="1" i="0" baseline="30000" dirty="0">
                <a:solidFill>
                  <a:srgbClr val="000000"/>
                </a:solidFill>
                <a:effectLst/>
                <a:latin typeface="system-ui"/>
              </a:rPr>
              <a:t>15 </a:t>
            </a:r>
            <a:r>
              <a:rPr lang="en-US" sz="2800" b="0" i="0" dirty="0">
                <a:solidFill>
                  <a:srgbClr val="000000"/>
                </a:solidFill>
                <a:effectLst/>
                <a:latin typeface="system-ui"/>
              </a:rPr>
              <a:t>Do your best to present yourself to God as one approved, a worker who does not need to be ashamed and who correctly handles the word of truth. </a:t>
            </a:r>
            <a:r>
              <a:rPr lang="en-US" sz="2800" b="1" i="0" baseline="30000" dirty="0">
                <a:solidFill>
                  <a:srgbClr val="000000"/>
                </a:solidFill>
                <a:effectLst/>
                <a:latin typeface="system-ui"/>
              </a:rPr>
              <a:t>16 </a:t>
            </a:r>
            <a:r>
              <a:rPr lang="en-US" sz="2800" b="0" i="0" dirty="0">
                <a:solidFill>
                  <a:srgbClr val="000000"/>
                </a:solidFill>
                <a:effectLst/>
                <a:latin typeface="system-ui"/>
              </a:rPr>
              <a:t>Avoid godless chatter, because those who indulge in it will become more and more ungodly. </a:t>
            </a:r>
            <a:r>
              <a:rPr lang="en-US" sz="2800" b="1" i="0" baseline="30000" dirty="0">
                <a:solidFill>
                  <a:srgbClr val="000000"/>
                </a:solidFill>
                <a:effectLst/>
                <a:latin typeface="system-ui"/>
              </a:rPr>
              <a:t>17 </a:t>
            </a:r>
            <a:r>
              <a:rPr lang="en-US" sz="2800" b="0" i="0" dirty="0">
                <a:solidFill>
                  <a:srgbClr val="000000"/>
                </a:solidFill>
                <a:effectLst/>
                <a:latin typeface="system-ui"/>
              </a:rPr>
              <a:t>Their teaching will spread like gangrene. Among them are Hymenaeus and Philetus, </a:t>
            </a:r>
            <a:r>
              <a:rPr lang="en-US" sz="2800" b="1" i="0" baseline="30000" dirty="0">
                <a:solidFill>
                  <a:srgbClr val="000000"/>
                </a:solidFill>
                <a:effectLst/>
                <a:latin typeface="system-ui"/>
              </a:rPr>
              <a:t>18 </a:t>
            </a:r>
            <a:r>
              <a:rPr lang="en-US" sz="2800" b="0" i="0" dirty="0">
                <a:solidFill>
                  <a:srgbClr val="000000"/>
                </a:solidFill>
                <a:effectLst/>
                <a:latin typeface="system-ui"/>
              </a:rPr>
              <a:t>who have departed from the truth. They say that the resurrection has already taken place, and they destroy the faith of some. </a:t>
            </a:r>
            <a:r>
              <a:rPr lang="en-US" sz="2800" b="1" i="0" baseline="30000" dirty="0">
                <a:solidFill>
                  <a:srgbClr val="000000"/>
                </a:solidFill>
                <a:effectLst/>
                <a:latin typeface="system-ui"/>
              </a:rPr>
              <a:t>19 </a:t>
            </a:r>
            <a:r>
              <a:rPr lang="en-US" sz="2800" b="0" i="0" dirty="0">
                <a:solidFill>
                  <a:srgbClr val="000000"/>
                </a:solidFill>
                <a:effectLst/>
                <a:latin typeface="system-ui"/>
              </a:rPr>
              <a:t>Nevertheless, God’s solid foundation stands firm, sealed with this inscription: “The Lord knows those who are his,” and, “Everyone who confesses the name of the Lord must turn away from wickedness.”  (2 Tim. 2)</a:t>
            </a:r>
            <a:endParaRPr lang="en-US" sz="2800" dirty="0"/>
          </a:p>
        </p:txBody>
      </p:sp>
    </p:spTree>
    <p:extLst>
      <p:ext uri="{BB962C8B-B14F-4D97-AF65-F5344CB8AC3E}">
        <p14:creationId xmlns:p14="http://schemas.microsoft.com/office/powerpoint/2010/main" val="366812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D0954-9B71-BBD5-2597-1BD5DFBCBA2A}"/>
              </a:ext>
            </a:extLst>
          </p:cNvPr>
          <p:cNvSpPr>
            <a:spLocks noGrp="1"/>
          </p:cNvSpPr>
          <p:nvPr>
            <p:ph type="title"/>
          </p:nvPr>
        </p:nvSpPr>
        <p:spPr/>
        <p:txBody>
          <a:bodyPr>
            <a:normAutofit/>
          </a:bodyPr>
          <a:lstStyle/>
          <a:p>
            <a:r>
              <a:rPr lang="en-US" sz="2000" dirty="0">
                <a:latin typeface="Arial Black" panose="020B0A04020102020204" pitchFamily="34" charset="0"/>
              </a:rPr>
              <a:t>But as for you, continue in what you have learned and have become convinced of, because you know those from whom you learned it, and how from infancy you have known the Holy Scriptures…  (3:14-15)</a:t>
            </a:r>
          </a:p>
        </p:txBody>
      </p:sp>
      <p:sp>
        <p:nvSpPr>
          <p:cNvPr id="3" name="Content Placeholder 2">
            <a:extLst>
              <a:ext uri="{FF2B5EF4-FFF2-40B4-BE49-F238E27FC236}">
                <a16:creationId xmlns:a16="http://schemas.microsoft.com/office/drawing/2014/main" xmlns="" id="{BE653E80-B83A-FC8D-154C-EE6A2EE83967}"/>
              </a:ext>
            </a:extLst>
          </p:cNvPr>
          <p:cNvSpPr>
            <a:spLocks noGrp="1"/>
          </p:cNvSpPr>
          <p:nvPr>
            <p:ph idx="1"/>
          </p:nvPr>
        </p:nvSpPr>
        <p:spPr/>
        <p:txBody>
          <a:bodyPr>
            <a:normAutofit fontScale="92500" lnSpcReduction="10000"/>
          </a:bodyPr>
          <a:lstStyle/>
          <a:p>
            <a:r>
              <a:rPr lang="en-US" dirty="0"/>
              <a:t>Would Mom Lamb have led you astray?  </a:t>
            </a:r>
          </a:p>
          <a:p>
            <a:r>
              <a:rPr lang="en-US" dirty="0"/>
              <a:t>Would Paul or E. Daniel?</a:t>
            </a:r>
          </a:p>
          <a:p>
            <a:r>
              <a:rPr lang="en-US" dirty="0"/>
              <a:t>I’ve been studying and learning the Bible for 40 years or more.</a:t>
            </a:r>
          </a:p>
          <a:p>
            <a:r>
              <a:rPr lang="en-US" dirty="0"/>
              <a:t>(Methodist / Church of God / Lifegate???)</a:t>
            </a:r>
          </a:p>
          <a:p>
            <a:r>
              <a:rPr lang="en-US" dirty="0"/>
              <a:t>I had many spiritual parents &amp; grandparents at Landisville, many of whom are no longer with us. </a:t>
            </a:r>
          </a:p>
          <a:p>
            <a:r>
              <a:rPr lang="en-US" dirty="0"/>
              <a:t>I trusted their teaching and discipling!</a:t>
            </a:r>
          </a:p>
          <a:p>
            <a:endParaRPr lang="en-US" dirty="0"/>
          </a:p>
          <a:p>
            <a:r>
              <a:rPr lang="en-US" sz="2000" dirty="0">
                <a:latin typeface="Arial Black" panose="020B0A04020102020204" pitchFamily="34" charset="0"/>
              </a:rPr>
              <a:t>“All Scripture is God-breathed and is useful for teaching, rebuking, correcting and training in righteousness so that the servant of God may be thoroughly equipped for every good work.” (3:16-17)</a:t>
            </a:r>
          </a:p>
          <a:p>
            <a:endParaRPr lang="en-US" dirty="0"/>
          </a:p>
          <a:p>
            <a:endParaRPr lang="en-US" dirty="0"/>
          </a:p>
          <a:p>
            <a:endParaRPr lang="en-US" dirty="0"/>
          </a:p>
        </p:txBody>
      </p:sp>
    </p:spTree>
    <p:extLst>
      <p:ext uri="{BB962C8B-B14F-4D97-AF65-F5344CB8AC3E}">
        <p14:creationId xmlns:p14="http://schemas.microsoft.com/office/powerpoint/2010/main" val="22467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317986-73EC-8490-8DD3-DFFF952E595F}"/>
              </a:ext>
            </a:extLst>
          </p:cNvPr>
          <p:cNvSpPr>
            <a:spLocks noGrp="1"/>
          </p:cNvSpPr>
          <p:nvPr>
            <p:ph idx="1"/>
          </p:nvPr>
        </p:nvSpPr>
        <p:spPr>
          <a:xfrm>
            <a:off x="838200" y="467472"/>
            <a:ext cx="10515600" cy="6188822"/>
          </a:xfrm>
        </p:spPr>
        <p:txBody>
          <a:bodyPr/>
          <a:lstStyle/>
          <a:p>
            <a:r>
              <a:rPr lang="en-US" sz="2000" b="1" i="0" dirty="0">
                <a:solidFill>
                  <a:srgbClr val="000000"/>
                </a:solidFill>
                <a:effectLst/>
                <a:latin typeface="Arial Black" panose="020B0A04020102020204" pitchFamily="34" charset="0"/>
              </a:rPr>
              <a:t>4 </a:t>
            </a:r>
            <a:r>
              <a:rPr lang="en-US" sz="2000" b="0" i="0" dirty="0">
                <a:solidFill>
                  <a:srgbClr val="000000"/>
                </a:solidFill>
                <a:effectLst/>
                <a:latin typeface="Arial Black" panose="020B0A04020102020204" pitchFamily="34" charset="0"/>
              </a:rPr>
              <a:t>In the presence of God and of Christ Jesus, who will judge the living and the dead, and in view of his appearing and his kingdom, I give you this charge: </a:t>
            </a:r>
            <a:r>
              <a:rPr lang="en-US" sz="2000" b="1" i="0" baseline="30000" dirty="0">
                <a:solidFill>
                  <a:srgbClr val="000000"/>
                </a:solidFill>
                <a:effectLst/>
                <a:latin typeface="Arial Black" panose="020B0A04020102020204" pitchFamily="34" charset="0"/>
              </a:rPr>
              <a:t>2 </a:t>
            </a:r>
            <a:r>
              <a:rPr lang="en-US" sz="2000" b="0" i="0" dirty="0">
                <a:solidFill>
                  <a:srgbClr val="000000"/>
                </a:solidFill>
                <a:effectLst/>
                <a:latin typeface="Arial Black" panose="020B0A04020102020204" pitchFamily="34" charset="0"/>
              </a:rPr>
              <a:t>Preach the word; </a:t>
            </a:r>
            <a:r>
              <a:rPr lang="en-US" sz="2000" b="0" i="0" dirty="0">
                <a:solidFill>
                  <a:srgbClr val="000000"/>
                </a:solidFill>
                <a:effectLst/>
                <a:highlight>
                  <a:srgbClr val="FFFF00"/>
                </a:highlight>
                <a:latin typeface="Arial Black" panose="020B0A04020102020204" pitchFamily="34" charset="0"/>
              </a:rPr>
              <a:t>be prepared in season and out of season</a:t>
            </a:r>
            <a:r>
              <a:rPr lang="en-US" sz="2000" b="0" i="0" dirty="0">
                <a:solidFill>
                  <a:srgbClr val="000000"/>
                </a:solidFill>
                <a:effectLst/>
                <a:latin typeface="Arial Black" panose="020B0A04020102020204" pitchFamily="34" charset="0"/>
              </a:rPr>
              <a:t>; correct, rebuke and encourage—with great patience and careful instruction. </a:t>
            </a:r>
            <a:r>
              <a:rPr lang="en-US" sz="2000" b="1" i="0" baseline="30000" dirty="0">
                <a:solidFill>
                  <a:srgbClr val="000000"/>
                </a:solidFill>
                <a:effectLst/>
                <a:highlight>
                  <a:srgbClr val="FFFF00"/>
                </a:highlight>
                <a:latin typeface="Arial Black" panose="020B0A04020102020204" pitchFamily="34" charset="0"/>
              </a:rPr>
              <a:t>3 </a:t>
            </a:r>
            <a:r>
              <a:rPr lang="en-US" sz="2000" b="0" i="0" dirty="0">
                <a:solidFill>
                  <a:srgbClr val="000000"/>
                </a:solidFill>
                <a:effectLst/>
                <a:highlight>
                  <a:srgbClr val="FFFF00"/>
                </a:highlight>
                <a:latin typeface="Arial Black" panose="020B0A04020102020204" pitchFamily="34" charset="0"/>
              </a:rPr>
              <a:t>For the time will come when people will not put up with sound doctrine. Instead, to suit their own desires, they will gather around them a great number of teachers to say what their itching ears want to hear. </a:t>
            </a:r>
            <a:r>
              <a:rPr lang="en-US" sz="2000" b="1" i="0" baseline="30000" dirty="0">
                <a:solidFill>
                  <a:srgbClr val="000000"/>
                </a:solidFill>
                <a:effectLst/>
                <a:highlight>
                  <a:srgbClr val="FFFF00"/>
                </a:highlight>
                <a:latin typeface="Arial Black" panose="020B0A04020102020204" pitchFamily="34" charset="0"/>
              </a:rPr>
              <a:t>4 </a:t>
            </a:r>
            <a:r>
              <a:rPr lang="en-US" sz="2000" b="0" i="0" dirty="0">
                <a:solidFill>
                  <a:srgbClr val="000000"/>
                </a:solidFill>
                <a:effectLst/>
                <a:highlight>
                  <a:srgbClr val="FFFF00"/>
                </a:highlight>
                <a:latin typeface="Arial Black" panose="020B0A04020102020204" pitchFamily="34" charset="0"/>
              </a:rPr>
              <a:t>They will turn their ears away from the truth and turn aside to myths. </a:t>
            </a:r>
            <a:r>
              <a:rPr lang="en-US" sz="2000" b="1" i="0" baseline="30000" dirty="0">
                <a:solidFill>
                  <a:srgbClr val="000000"/>
                </a:solidFill>
                <a:effectLst/>
                <a:latin typeface="Arial Black" panose="020B0A04020102020204" pitchFamily="34" charset="0"/>
              </a:rPr>
              <a:t>5 </a:t>
            </a:r>
            <a:r>
              <a:rPr lang="en-US" sz="2000" b="0" i="0" dirty="0">
                <a:solidFill>
                  <a:srgbClr val="000000"/>
                </a:solidFill>
                <a:effectLst/>
                <a:latin typeface="Arial Black" panose="020B0A04020102020204" pitchFamily="34" charset="0"/>
              </a:rPr>
              <a:t>But you, keep your head in all situations, endure hardship, do the work of an evangelist, discharge all the duties of your ministry.</a:t>
            </a:r>
          </a:p>
          <a:p>
            <a:endParaRPr lang="en-US" dirty="0"/>
          </a:p>
          <a:p>
            <a:r>
              <a:rPr lang="en-US" dirty="0"/>
              <a:t>This past Sunday’s experience at an unnamed church in Etown.</a:t>
            </a:r>
          </a:p>
          <a:p>
            <a:r>
              <a:rPr lang="en-US" dirty="0"/>
              <a:t>I believe the church brought in a speaker who told them what “their itching ears wanted to hear.”</a:t>
            </a:r>
          </a:p>
          <a:p>
            <a:r>
              <a:rPr lang="en-US" dirty="0"/>
              <a:t>Some of the “myths” we hear today in church circles need to be addressed.</a:t>
            </a:r>
          </a:p>
          <a:p>
            <a:endParaRPr lang="en-US" dirty="0"/>
          </a:p>
        </p:txBody>
      </p:sp>
    </p:spTree>
    <p:extLst>
      <p:ext uri="{BB962C8B-B14F-4D97-AF65-F5344CB8AC3E}">
        <p14:creationId xmlns:p14="http://schemas.microsoft.com/office/powerpoint/2010/main" val="1904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DA3E3-FCA8-8C02-B61A-2D7852385125}"/>
              </a:ext>
            </a:extLst>
          </p:cNvPr>
          <p:cNvSpPr>
            <a:spLocks noGrp="1"/>
          </p:cNvSpPr>
          <p:nvPr>
            <p:ph type="title"/>
          </p:nvPr>
        </p:nvSpPr>
        <p:spPr>
          <a:xfrm>
            <a:off x="838200" y="365125"/>
            <a:ext cx="11022106" cy="1261969"/>
          </a:xfrm>
        </p:spPr>
        <p:txBody>
          <a:bodyPr>
            <a:normAutofit/>
          </a:bodyPr>
          <a:lstStyle/>
          <a:p>
            <a:r>
              <a:rPr lang="en-US" dirty="0"/>
              <a:t>Myth #1  </a:t>
            </a:r>
          </a:p>
        </p:txBody>
      </p:sp>
      <p:pic>
        <p:nvPicPr>
          <p:cNvPr id="5" name="Content Placeholder 4">
            <a:extLst>
              <a:ext uri="{FF2B5EF4-FFF2-40B4-BE49-F238E27FC236}">
                <a16:creationId xmlns:a16="http://schemas.microsoft.com/office/drawing/2014/main" xmlns="" id="{6C1E4CAD-CA4F-E2F7-9332-D8E8688C5B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47" y="1825624"/>
            <a:ext cx="8165167" cy="4290975"/>
          </a:xfrm>
        </p:spPr>
      </p:pic>
    </p:spTree>
    <p:extLst>
      <p:ext uri="{BB962C8B-B14F-4D97-AF65-F5344CB8AC3E}">
        <p14:creationId xmlns:p14="http://schemas.microsoft.com/office/powerpoint/2010/main" val="9197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C3937-7DC8-3C4B-4163-74DDC2D89D96}"/>
              </a:ext>
            </a:extLst>
          </p:cNvPr>
          <p:cNvSpPr>
            <a:spLocks noGrp="1"/>
          </p:cNvSpPr>
          <p:nvPr>
            <p:ph type="title"/>
          </p:nvPr>
        </p:nvSpPr>
        <p:spPr>
          <a:xfrm>
            <a:off x="838200" y="365125"/>
            <a:ext cx="9273988" cy="858557"/>
          </a:xfrm>
        </p:spPr>
        <p:txBody>
          <a:bodyPr>
            <a:normAutofit/>
          </a:bodyPr>
          <a:lstStyle/>
          <a:p>
            <a:r>
              <a:rPr lang="en-US" sz="4000" dirty="0"/>
              <a:t>AKA:  Tolerance is King!</a:t>
            </a:r>
          </a:p>
        </p:txBody>
      </p:sp>
      <p:sp>
        <p:nvSpPr>
          <p:cNvPr id="3" name="Content Placeholder 2">
            <a:extLst>
              <a:ext uri="{FF2B5EF4-FFF2-40B4-BE49-F238E27FC236}">
                <a16:creationId xmlns:a16="http://schemas.microsoft.com/office/drawing/2014/main" xmlns="" id="{D61FC81C-A71D-B640-F3FF-514F23CA2FD5}"/>
              </a:ext>
            </a:extLst>
          </p:cNvPr>
          <p:cNvSpPr>
            <a:spLocks noGrp="1"/>
          </p:cNvSpPr>
          <p:nvPr>
            <p:ph idx="1"/>
          </p:nvPr>
        </p:nvSpPr>
        <p:spPr>
          <a:xfrm>
            <a:off x="838200" y="1368425"/>
            <a:ext cx="10515600" cy="5124450"/>
          </a:xfrm>
        </p:spPr>
        <p:txBody>
          <a:bodyPr>
            <a:normAutofit/>
          </a:bodyPr>
          <a:lstStyle/>
          <a:p>
            <a:r>
              <a:rPr lang="en-US" b="1" dirty="0"/>
              <a:t>Well, “Jesus ate with tax collectors and sinners…”</a:t>
            </a:r>
          </a:p>
          <a:p>
            <a:r>
              <a:rPr lang="en-US" u="sng" dirty="0"/>
              <a:t>Response</a:t>
            </a:r>
            <a:r>
              <a:rPr lang="en-US" dirty="0"/>
              <a:t>:  Jesus ate with tax collectors, sinners, prostitutes, and others, not for the sake of tolerance, but because he was calling them to repentance and a changed life having met Himself.</a:t>
            </a:r>
          </a:p>
          <a:p>
            <a:pPr algn="l"/>
            <a:r>
              <a:rPr lang="en-US" sz="2400" b="1" i="0" baseline="30000" dirty="0">
                <a:solidFill>
                  <a:srgbClr val="000000"/>
                </a:solidFill>
                <a:effectLst/>
                <a:latin typeface="system-ui"/>
              </a:rPr>
              <a:t>11 </a:t>
            </a:r>
            <a:r>
              <a:rPr lang="en-US" sz="2400" b="0" i="0" dirty="0">
                <a:solidFill>
                  <a:srgbClr val="000000"/>
                </a:solidFill>
                <a:effectLst/>
                <a:latin typeface="system-ui"/>
              </a:rPr>
              <a:t>When the Pharisees saw this, they asked his disciples, “Why does your teacher eat with tax collectors and sinners?”  </a:t>
            </a:r>
            <a:r>
              <a:rPr lang="en-US" sz="2400" b="1" i="0" baseline="30000" dirty="0">
                <a:solidFill>
                  <a:srgbClr val="000000"/>
                </a:solidFill>
                <a:effectLst/>
                <a:latin typeface="system-ui"/>
              </a:rPr>
              <a:t>12 </a:t>
            </a:r>
            <a:r>
              <a:rPr lang="en-US" sz="2400" b="0" i="0" dirty="0">
                <a:solidFill>
                  <a:srgbClr val="000000"/>
                </a:solidFill>
                <a:effectLst/>
                <a:latin typeface="system-ui"/>
              </a:rPr>
              <a:t>On hearing this, Jesus said, </a:t>
            </a:r>
            <a:r>
              <a:rPr lang="en-US" sz="2400" b="1" i="0" dirty="0">
                <a:solidFill>
                  <a:srgbClr val="000000"/>
                </a:solidFill>
                <a:effectLst/>
                <a:latin typeface="system-ui"/>
              </a:rPr>
              <a:t>“It is not the healthy who need a doctor, but the sick. </a:t>
            </a:r>
            <a:r>
              <a:rPr lang="en-US" sz="2400" b="1" i="0" baseline="30000" dirty="0">
                <a:solidFill>
                  <a:srgbClr val="000000"/>
                </a:solidFill>
                <a:effectLst/>
                <a:latin typeface="system-ui"/>
              </a:rPr>
              <a:t>13 </a:t>
            </a:r>
            <a:r>
              <a:rPr lang="en-US" sz="2400" b="0" i="0" dirty="0">
                <a:solidFill>
                  <a:srgbClr val="000000"/>
                </a:solidFill>
                <a:effectLst/>
                <a:latin typeface="system-ui"/>
              </a:rPr>
              <a:t>But go and learn what this means: ‘I desire mercy, not sacrifice.’</a:t>
            </a:r>
            <a:r>
              <a:rPr lang="en-US" sz="2400" baseline="30000" dirty="0">
                <a:solidFill>
                  <a:srgbClr val="000000"/>
                </a:solidFill>
                <a:latin typeface="system-ui"/>
              </a:rPr>
              <a:t> </a:t>
            </a:r>
            <a:r>
              <a:rPr lang="en-US" sz="2400" b="0" i="0" dirty="0">
                <a:solidFill>
                  <a:srgbClr val="000000"/>
                </a:solidFill>
                <a:effectLst/>
                <a:latin typeface="system-ui"/>
              </a:rPr>
              <a:t>For I have not come to call the righteous, but sinners.”</a:t>
            </a:r>
            <a:r>
              <a:rPr lang="en-US" sz="2400" dirty="0">
                <a:solidFill>
                  <a:srgbClr val="000000"/>
                </a:solidFill>
                <a:latin typeface="system-ui"/>
              </a:rPr>
              <a:t> </a:t>
            </a:r>
            <a:r>
              <a:rPr lang="en-US" sz="2400" b="0" i="0" dirty="0">
                <a:solidFill>
                  <a:srgbClr val="000000"/>
                </a:solidFill>
                <a:effectLst/>
                <a:latin typeface="system-ui"/>
              </a:rPr>
              <a:t>(Matthew 9)</a:t>
            </a:r>
            <a:endParaRPr lang="en-US" sz="2000" b="0" i="0" dirty="0">
              <a:solidFill>
                <a:srgbClr val="000000"/>
              </a:solidFill>
              <a:effectLst/>
              <a:latin typeface="system-ui"/>
            </a:endParaRPr>
          </a:p>
          <a:p>
            <a:r>
              <a:rPr lang="en-US" dirty="0"/>
              <a:t>Sinners can be fun to hang out with!</a:t>
            </a:r>
          </a:p>
          <a:p>
            <a:r>
              <a:rPr lang="en-US" dirty="0"/>
              <a:t>It doesn’t mean we condone their lifestyle or personal choices.</a:t>
            </a:r>
          </a:p>
          <a:p>
            <a:r>
              <a:rPr lang="en-US" dirty="0"/>
              <a:t>We need to avoid the extremes in most things (bar, movies, casino).</a:t>
            </a:r>
          </a:p>
        </p:txBody>
      </p:sp>
    </p:spTree>
    <p:extLst>
      <p:ext uri="{BB962C8B-B14F-4D97-AF65-F5344CB8AC3E}">
        <p14:creationId xmlns:p14="http://schemas.microsoft.com/office/powerpoint/2010/main" val="6962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7523B-9DC7-8874-B16C-5F06553DA186}"/>
              </a:ext>
            </a:extLst>
          </p:cNvPr>
          <p:cNvSpPr>
            <a:spLocks noGrp="1"/>
          </p:cNvSpPr>
          <p:nvPr>
            <p:ph type="title"/>
          </p:nvPr>
        </p:nvSpPr>
        <p:spPr>
          <a:xfrm>
            <a:off x="838200" y="365125"/>
            <a:ext cx="10515600" cy="858557"/>
          </a:xfrm>
        </p:spPr>
        <p:txBody>
          <a:bodyPr>
            <a:normAutofit/>
          </a:bodyPr>
          <a:lstStyle/>
          <a:p>
            <a:r>
              <a:rPr lang="en-US" sz="4000" b="1" dirty="0"/>
              <a:t>“Cheap Grace” – acc. to Dietrich Bonhoeffer</a:t>
            </a:r>
          </a:p>
        </p:txBody>
      </p:sp>
      <p:sp>
        <p:nvSpPr>
          <p:cNvPr id="3" name="Content Placeholder 2">
            <a:extLst>
              <a:ext uri="{FF2B5EF4-FFF2-40B4-BE49-F238E27FC236}">
                <a16:creationId xmlns:a16="http://schemas.microsoft.com/office/drawing/2014/main" xmlns="" id="{BB90AEA5-EEF7-1F3B-CAB8-AFCA2BF4D8E8}"/>
              </a:ext>
            </a:extLst>
          </p:cNvPr>
          <p:cNvSpPr>
            <a:spLocks noGrp="1"/>
          </p:cNvSpPr>
          <p:nvPr>
            <p:ph idx="1"/>
          </p:nvPr>
        </p:nvSpPr>
        <p:spPr>
          <a:xfrm>
            <a:off x="838200" y="1317812"/>
            <a:ext cx="10515600" cy="4859151"/>
          </a:xfrm>
        </p:spPr>
        <p:txBody>
          <a:bodyPr/>
          <a:lstStyle/>
          <a:p>
            <a:r>
              <a:rPr lang="en-US" dirty="0"/>
              <a:t>Cheap grace is grace without price; grace without cost!”</a:t>
            </a:r>
          </a:p>
          <a:p>
            <a:r>
              <a:rPr lang="en-US" dirty="0"/>
              <a:t>Cheap grace is grace as doctrine…a system.</a:t>
            </a:r>
          </a:p>
          <a:p>
            <a:r>
              <a:rPr lang="en-US" dirty="0"/>
              <a:t>Cheap grace means justification of sin w/o justification of the sinner.</a:t>
            </a:r>
          </a:p>
          <a:p>
            <a:r>
              <a:rPr lang="en-US" dirty="0"/>
              <a:t>It is preaching forgiveness w/o requiring repentance.</a:t>
            </a:r>
          </a:p>
          <a:p>
            <a:r>
              <a:rPr lang="en-US" dirty="0"/>
              <a:t>It is baptism w/o discipline; it is communion w/o confession.</a:t>
            </a:r>
          </a:p>
          <a:p>
            <a:r>
              <a:rPr lang="en-US" dirty="0"/>
              <a:t>It is Grace w/o discipleship, w/o the cross, w/o Jesus.</a:t>
            </a:r>
          </a:p>
          <a:p>
            <a:r>
              <a:rPr lang="en-US" dirty="0"/>
              <a:t>This cheap grace rather than having been given by God, is the grace we give ourselves.</a:t>
            </a:r>
          </a:p>
          <a:p>
            <a:r>
              <a:rPr lang="en-US" dirty="0"/>
              <a:t>He believed it was the </a:t>
            </a:r>
            <a:r>
              <a:rPr lang="en-US" b="1" dirty="0"/>
              <a:t>chief</a:t>
            </a:r>
            <a:r>
              <a:rPr lang="en-US" dirty="0"/>
              <a:t> </a:t>
            </a:r>
            <a:r>
              <a:rPr lang="en-US" b="1" dirty="0"/>
              <a:t>enemy</a:t>
            </a:r>
            <a:r>
              <a:rPr lang="en-US" dirty="0"/>
              <a:t> of the Church!</a:t>
            </a:r>
          </a:p>
          <a:p>
            <a:endParaRPr lang="en-US" dirty="0"/>
          </a:p>
        </p:txBody>
      </p:sp>
    </p:spTree>
    <p:extLst>
      <p:ext uri="{BB962C8B-B14F-4D97-AF65-F5344CB8AC3E}">
        <p14:creationId xmlns:p14="http://schemas.microsoft.com/office/powerpoint/2010/main" val="26856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E453E-AAE7-B99F-67EB-70CB9199B98D}"/>
              </a:ext>
            </a:extLst>
          </p:cNvPr>
          <p:cNvSpPr>
            <a:spLocks noGrp="1"/>
          </p:cNvSpPr>
          <p:nvPr>
            <p:ph type="title"/>
          </p:nvPr>
        </p:nvSpPr>
        <p:spPr>
          <a:xfrm>
            <a:off x="838200" y="365126"/>
            <a:ext cx="9556376" cy="683746"/>
          </a:xfrm>
        </p:spPr>
        <p:txBody>
          <a:bodyPr>
            <a:normAutofit/>
          </a:bodyPr>
          <a:lstStyle/>
          <a:p>
            <a:r>
              <a:rPr lang="en-US" sz="4000" i="1" dirty="0"/>
              <a:t>Streams of Living Water</a:t>
            </a:r>
            <a:r>
              <a:rPr lang="en-US" sz="4000" dirty="0"/>
              <a:t> – Richard Foster</a:t>
            </a:r>
          </a:p>
        </p:txBody>
      </p:sp>
      <p:sp>
        <p:nvSpPr>
          <p:cNvPr id="3" name="Content Placeholder 2">
            <a:extLst>
              <a:ext uri="{FF2B5EF4-FFF2-40B4-BE49-F238E27FC236}">
                <a16:creationId xmlns:a16="http://schemas.microsoft.com/office/drawing/2014/main" xmlns="" id="{CC5E4446-81D0-1C97-E2E4-525BED0645B2}"/>
              </a:ext>
            </a:extLst>
          </p:cNvPr>
          <p:cNvSpPr>
            <a:spLocks noGrp="1"/>
          </p:cNvSpPr>
          <p:nvPr>
            <p:ph idx="1"/>
          </p:nvPr>
        </p:nvSpPr>
        <p:spPr>
          <a:xfrm>
            <a:off x="838200" y="1237131"/>
            <a:ext cx="10515600" cy="5444002"/>
          </a:xfrm>
        </p:spPr>
        <p:txBody>
          <a:bodyPr/>
          <a:lstStyle/>
          <a:p>
            <a:r>
              <a:rPr lang="en-US" dirty="0"/>
              <a:t>The </a:t>
            </a:r>
            <a:r>
              <a:rPr lang="en-US" b="1" dirty="0"/>
              <a:t>Contemplative</a:t>
            </a:r>
            <a:r>
              <a:rPr lang="en-US" dirty="0"/>
              <a:t> Tradition:  the Prayer-filled Life</a:t>
            </a:r>
          </a:p>
          <a:p>
            <a:r>
              <a:rPr lang="en-US" dirty="0"/>
              <a:t>The </a:t>
            </a:r>
            <a:r>
              <a:rPr lang="en-US" b="1" dirty="0"/>
              <a:t>Holiness</a:t>
            </a:r>
            <a:r>
              <a:rPr lang="en-US" dirty="0"/>
              <a:t> Tradition:  	the Virtuous Life</a:t>
            </a:r>
          </a:p>
          <a:p>
            <a:r>
              <a:rPr lang="en-US" dirty="0"/>
              <a:t>The </a:t>
            </a:r>
            <a:r>
              <a:rPr lang="en-US" b="1" dirty="0"/>
              <a:t>Charismatic</a:t>
            </a:r>
            <a:r>
              <a:rPr lang="en-US" dirty="0"/>
              <a:t> Tradition:  	the Spirit-Empowered Life</a:t>
            </a:r>
          </a:p>
          <a:p>
            <a:r>
              <a:rPr lang="en-US" dirty="0"/>
              <a:t>The </a:t>
            </a:r>
            <a:r>
              <a:rPr lang="en-US" b="1" dirty="0"/>
              <a:t>Evangelical</a:t>
            </a:r>
            <a:r>
              <a:rPr lang="en-US" dirty="0"/>
              <a:t> Tradition:  	the Word-Centered Life</a:t>
            </a:r>
          </a:p>
          <a:p>
            <a:r>
              <a:rPr lang="en-US" dirty="0"/>
              <a:t>The </a:t>
            </a:r>
            <a:r>
              <a:rPr lang="en-US" b="1" dirty="0"/>
              <a:t>Incarnational</a:t>
            </a:r>
            <a:r>
              <a:rPr lang="en-US" dirty="0"/>
              <a:t> Tradition:  	the Sacramental Life</a:t>
            </a:r>
          </a:p>
          <a:p>
            <a:r>
              <a:rPr lang="en-US" dirty="0"/>
              <a:t>The </a:t>
            </a:r>
            <a:r>
              <a:rPr lang="en-US" b="1" dirty="0"/>
              <a:t>Social Justice</a:t>
            </a:r>
            <a:r>
              <a:rPr lang="en-US" dirty="0"/>
              <a:t> Tradition:  	the Compassionate Life</a:t>
            </a:r>
          </a:p>
          <a:p>
            <a:endParaRPr lang="en-US" dirty="0"/>
          </a:p>
          <a:p>
            <a:r>
              <a:rPr lang="en-US" dirty="0"/>
              <a:t>He argues that many churches are good at </a:t>
            </a:r>
            <a:r>
              <a:rPr lang="en-US" u="sng" dirty="0"/>
              <a:t>one</a:t>
            </a:r>
            <a:r>
              <a:rPr lang="en-US" dirty="0"/>
              <a:t> of these traditions, but that to be an effective church, we should be mixing together some of all six streams.  </a:t>
            </a:r>
          </a:p>
          <a:p>
            <a:r>
              <a:rPr lang="en-US" dirty="0"/>
              <a:t>An over-emphasis on any one stream can become prone to error! </a:t>
            </a:r>
          </a:p>
        </p:txBody>
      </p:sp>
    </p:spTree>
    <p:extLst>
      <p:ext uri="{BB962C8B-B14F-4D97-AF65-F5344CB8AC3E}">
        <p14:creationId xmlns:p14="http://schemas.microsoft.com/office/powerpoint/2010/main" val="29405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1BBBD-3A3F-4DC8-901E-33CFCF2AA55B}"/>
              </a:ext>
            </a:extLst>
          </p:cNvPr>
          <p:cNvSpPr>
            <a:spLocks noGrp="1"/>
          </p:cNvSpPr>
          <p:nvPr>
            <p:ph type="title"/>
          </p:nvPr>
        </p:nvSpPr>
        <p:spPr>
          <a:xfrm>
            <a:off x="838200" y="378573"/>
            <a:ext cx="10040471" cy="1114052"/>
          </a:xfrm>
        </p:spPr>
        <p:txBody>
          <a:bodyPr>
            <a:normAutofit fontScale="90000"/>
          </a:bodyPr>
          <a:lstStyle/>
          <a:p>
            <a:r>
              <a:rPr lang="en-US" sz="4900" dirty="0"/>
              <a:t>Myth #2</a:t>
            </a:r>
            <a:r>
              <a:rPr lang="en-US" dirty="0"/>
              <a:t> – </a:t>
            </a:r>
            <a:r>
              <a:rPr lang="en-US" sz="3600" b="1" dirty="0"/>
              <a:t>The Church should take care of everyone.</a:t>
            </a:r>
          </a:p>
        </p:txBody>
      </p:sp>
      <p:pic>
        <p:nvPicPr>
          <p:cNvPr id="5" name="Content Placeholder 4">
            <a:extLst>
              <a:ext uri="{FF2B5EF4-FFF2-40B4-BE49-F238E27FC236}">
                <a16:creationId xmlns:a16="http://schemas.microsoft.com/office/drawing/2014/main" xmlns="" id="{A9626DBA-0BD6-5062-1160-5C2978200A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224" y="1613646"/>
            <a:ext cx="4276163" cy="5151283"/>
          </a:xfrm>
        </p:spPr>
      </p:pic>
    </p:spTree>
    <p:extLst>
      <p:ext uri="{BB962C8B-B14F-4D97-AF65-F5344CB8AC3E}">
        <p14:creationId xmlns:p14="http://schemas.microsoft.com/office/powerpoint/2010/main" val="23041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77AB64-E63A-FFA0-B910-30658989F836}"/>
              </a:ext>
            </a:extLst>
          </p:cNvPr>
          <p:cNvSpPr>
            <a:spLocks noGrp="1"/>
          </p:cNvSpPr>
          <p:nvPr>
            <p:ph idx="1"/>
          </p:nvPr>
        </p:nvSpPr>
        <p:spPr>
          <a:xfrm>
            <a:off x="838200" y="632012"/>
            <a:ext cx="10515600" cy="5544951"/>
          </a:xfrm>
        </p:spPr>
        <p:txBody>
          <a:bodyPr/>
          <a:lstStyle/>
          <a:p>
            <a:r>
              <a:rPr lang="en-US" dirty="0"/>
              <a:t>This is an over-emphasis on the Social Justice stream.</a:t>
            </a:r>
          </a:p>
          <a:p>
            <a:r>
              <a:rPr lang="en-US" dirty="0"/>
              <a:t>Feeding &amp; clothing the poor is good enough for a ministry.</a:t>
            </a:r>
          </a:p>
          <a:p>
            <a:r>
              <a:rPr lang="en-US" dirty="0"/>
              <a:t>It can become the Compassionate stream run-amuck.</a:t>
            </a:r>
          </a:p>
          <a:p>
            <a:r>
              <a:rPr lang="en-US" dirty="0"/>
              <a:t>It starts to look like our Southern border!</a:t>
            </a:r>
          </a:p>
          <a:p>
            <a:r>
              <a:rPr lang="en-US" b="1" i="1" baseline="30000" dirty="0">
                <a:solidFill>
                  <a:srgbClr val="000000"/>
                </a:solidFill>
                <a:effectLst/>
                <a:latin typeface="system-ui"/>
              </a:rPr>
              <a:t>7 </a:t>
            </a:r>
            <a:r>
              <a:rPr lang="en-US" b="0" i="1" dirty="0">
                <a:solidFill>
                  <a:srgbClr val="000000"/>
                </a:solidFill>
                <a:effectLst/>
                <a:latin typeface="system-ui"/>
              </a:rPr>
              <a:t>“Leave her alone,” Jesus replied. “It was intended that she should save this perfume for the day of my burial. </a:t>
            </a:r>
            <a:r>
              <a:rPr lang="en-US" b="1" i="1" baseline="30000" dirty="0">
                <a:solidFill>
                  <a:srgbClr val="FF0000"/>
                </a:solidFill>
                <a:effectLst/>
                <a:latin typeface="system-ui"/>
              </a:rPr>
              <a:t>8 </a:t>
            </a:r>
            <a:r>
              <a:rPr lang="en-US" b="0" i="1" dirty="0">
                <a:solidFill>
                  <a:srgbClr val="FF0000"/>
                </a:solidFill>
                <a:effectLst/>
                <a:latin typeface="system-ui"/>
              </a:rPr>
              <a:t>You will always have the poor among you,</a:t>
            </a:r>
            <a:r>
              <a:rPr lang="en-US" i="1" baseline="30000" dirty="0">
                <a:solidFill>
                  <a:srgbClr val="FF0000"/>
                </a:solidFill>
                <a:latin typeface="system-ui"/>
              </a:rPr>
              <a:t> </a:t>
            </a:r>
            <a:r>
              <a:rPr lang="en-US" b="0" i="1" dirty="0">
                <a:solidFill>
                  <a:srgbClr val="FF0000"/>
                </a:solidFill>
                <a:effectLst/>
                <a:latin typeface="system-ui"/>
              </a:rPr>
              <a:t>but you will not always have me.”</a:t>
            </a:r>
            <a:r>
              <a:rPr lang="en-US" b="0" i="1" dirty="0">
                <a:solidFill>
                  <a:srgbClr val="000000"/>
                </a:solidFill>
                <a:effectLst/>
                <a:latin typeface="system-ui"/>
              </a:rPr>
              <a:t>  </a:t>
            </a:r>
            <a:r>
              <a:rPr lang="en-US" b="0" i="0" dirty="0">
                <a:solidFill>
                  <a:srgbClr val="000000"/>
                </a:solidFill>
                <a:effectLst/>
                <a:latin typeface="system-ui"/>
              </a:rPr>
              <a:t>(John 12)</a:t>
            </a:r>
          </a:p>
          <a:p>
            <a:r>
              <a:rPr lang="en-US" dirty="0"/>
              <a:t>Mary, once again, chose what was best (being at the feet of Jesus).</a:t>
            </a:r>
          </a:p>
          <a:p>
            <a:r>
              <a:rPr lang="en-US" dirty="0"/>
              <a:t>We need to spend time worshipping at the feet of Jesus.</a:t>
            </a:r>
          </a:p>
          <a:p>
            <a:r>
              <a:rPr lang="en-US" dirty="0"/>
              <a:t>Tending to people’s </a:t>
            </a:r>
            <a:r>
              <a:rPr lang="en-US" b="1" u="sng" dirty="0"/>
              <a:t>spiritual</a:t>
            </a:r>
            <a:r>
              <a:rPr lang="en-US" dirty="0"/>
              <a:t> needs, not simply their </a:t>
            </a:r>
            <a:r>
              <a:rPr lang="en-US" u="sng" dirty="0"/>
              <a:t>physical</a:t>
            </a:r>
            <a:r>
              <a:rPr lang="en-US" dirty="0"/>
              <a:t> needs.</a:t>
            </a:r>
          </a:p>
          <a:p>
            <a:r>
              <a:rPr lang="en-US" dirty="0"/>
              <a:t>A meal and even a shirt only last a short while.</a:t>
            </a:r>
          </a:p>
        </p:txBody>
      </p:sp>
    </p:spTree>
    <p:extLst>
      <p:ext uri="{BB962C8B-B14F-4D97-AF65-F5344CB8AC3E}">
        <p14:creationId xmlns:p14="http://schemas.microsoft.com/office/powerpoint/2010/main" val="32392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83686-AE4E-2E21-BF01-E598EAE31173}"/>
              </a:ext>
            </a:extLst>
          </p:cNvPr>
          <p:cNvSpPr>
            <a:spLocks noGrp="1"/>
          </p:cNvSpPr>
          <p:nvPr>
            <p:ph type="title"/>
          </p:nvPr>
        </p:nvSpPr>
        <p:spPr>
          <a:xfrm>
            <a:off x="838200" y="365126"/>
            <a:ext cx="10067365" cy="791321"/>
          </a:xfrm>
        </p:spPr>
        <p:txBody>
          <a:bodyPr/>
          <a:lstStyle/>
          <a:p>
            <a:r>
              <a:rPr lang="en-US" dirty="0"/>
              <a:t>Myth #3 - </a:t>
            </a:r>
            <a:r>
              <a:rPr lang="en-US" sz="3600" b="1" dirty="0"/>
              <a:t>Preaching the hard truth is hate speech!</a:t>
            </a:r>
          </a:p>
        </p:txBody>
      </p:sp>
      <p:pic>
        <p:nvPicPr>
          <p:cNvPr id="5" name="Content Placeholder 4">
            <a:extLst>
              <a:ext uri="{FF2B5EF4-FFF2-40B4-BE49-F238E27FC236}">
                <a16:creationId xmlns:a16="http://schemas.microsoft.com/office/drawing/2014/main" xmlns="" id="{DD5A111A-B96A-7C13-DCDD-969FC666E3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143" y="1667809"/>
            <a:ext cx="8285713" cy="4660713"/>
          </a:xfrm>
        </p:spPr>
      </p:pic>
    </p:spTree>
    <p:extLst>
      <p:ext uri="{BB962C8B-B14F-4D97-AF65-F5344CB8AC3E}">
        <p14:creationId xmlns:p14="http://schemas.microsoft.com/office/powerpoint/2010/main" val="20184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A9FC39-46E7-8862-B6CA-91FD651FA8BE}"/>
              </a:ext>
            </a:extLst>
          </p:cNvPr>
          <p:cNvSpPr>
            <a:spLocks noGrp="1"/>
          </p:cNvSpPr>
          <p:nvPr>
            <p:ph idx="1"/>
          </p:nvPr>
        </p:nvSpPr>
        <p:spPr>
          <a:xfrm>
            <a:off x="838200" y="968188"/>
            <a:ext cx="10515600" cy="5661211"/>
          </a:xfrm>
        </p:spPr>
        <p:txBody>
          <a:bodyPr>
            <a:normAutofit/>
          </a:bodyPr>
          <a:lstStyle/>
          <a:p>
            <a:r>
              <a:rPr lang="en-US" dirty="0"/>
              <a:t>Old adage – </a:t>
            </a:r>
            <a:r>
              <a:rPr lang="en-US" b="1" dirty="0"/>
              <a:t>“If you don’t like your toes being stepped on, get out of 	the isle.” </a:t>
            </a:r>
          </a:p>
          <a:p>
            <a:r>
              <a:rPr lang="en-US" dirty="0"/>
              <a:t>Sometimes tough love is necessary. </a:t>
            </a:r>
          </a:p>
          <a:p>
            <a:r>
              <a:rPr lang="en-US" dirty="0"/>
              <a:t>Hearing what you don’t want to hear, can be the best thing for you.</a:t>
            </a:r>
          </a:p>
          <a:p>
            <a:r>
              <a:rPr lang="en-US" dirty="0"/>
              <a:t>If you don’t like the message, then turn it off.</a:t>
            </a:r>
          </a:p>
          <a:p>
            <a:r>
              <a:rPr lang="en-US" u="sng" dirty="0"/>
              <a:t>Conviction</a:t>
            </a:r>
            <a:r>
              <a:rPr lang="en-US" dirty="0"/>
              <a:t> isn’t comfortable!  It’s a Holy Spirit thing.</a:t>
            </a:r>
          </a:p>
          <a:p>
            <a:r>
              <a:rPr lang="en-US" dirty="0"/>
              <a:t>Nowadays people are “offended” by everything.</a:t>
            </a:r>
          </a:p>
          <a:p>
            <a:r>
              <a:rPr lang="en-US" dirty="0"/>
              <a:t>Our society has to adjust in order to make everyone comfortable.</a:t>
            </a:r>
          </a:p>
          <a:p>
            <a:r>
              <a:rPr lang="en-US" dirty="0"/>
              <a:t>Even the church can play this game at times (seeker sensitivity).</a:t>
            </a:r>
          </a:p>
          <a:p>
            <a:r>
              <a:rPr lang="en-US" b="1" dirty="0"/>
              <a:t>“God created Adam and Eve, not Adam and Steve.”</a:t>
            </a:r>
          </a:p>
          <a:p>
            <a:endParaRPr lang="en-US" dirty="0"/>
          </a:p>
        </p:txBody>
      </p:sp>
    </p:spTree>
    <p:extLst>
      <p:ext uri="{BB962C8B-B14F-4D97-AF65-F5344CB8AC3E}">
        <p14:creationId xmlns:p14="http://schemas.microsoft.com/office/powerpoint/2010/main" val="1354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AF259A-3118-34D3-A8C6-BC114FE3FADA}"/>
              </a:ext>
            </a:extLst>
          </p:cNvPr>
          <p:cNvSpPr>
            <a:spLocks noGrp="1"/>
          </p:cNvSpPr>
          <p:nvPr>
            <p:ph idx="1"/>
          </p:nvPr>
        </p:nvSpPr>
        <p:spPr>
          <a:xfrm>
            <a:off x="838200" y="470647"/>
            <a:ext cx="10699376" cy="6279777"/>
          </a:xfrm>
        </p:spPr>
        <p:txBody>
          <a:bodyPr>
            <a:normAutofit lnSpcReduction="10000"/>
          </a:bodyPr>
          <a:lstStyle/>
          <a:p>
            <a:pPr marL="0" indent="0">
              <a:buNone/>
            </a:pPr>
            <a:r>
              <a:rPr lang="en-US" b="1" i="0" baseline="30000" dirty="0">
                <a:solidFill>
                  <a:srgbClr val="000000"/>
                </a:solidFill>
                <a:effectLst/>
                <a:latin typeface="system-ui"/>
              </a:rPr>
              <a:t>22 </a:t>
            </a:r>
            <a:r>
              <a:rPr lang="en-US" b="0" i="0" dirty="0">
                <a:solidFill>
                  <a:srgbClr val="000000"/>
                </a:solidFill>
                <a:effectLst/>
                <a:latin typeface="system-ui"/>
              </a:rPr>
              <a:t>Flee the evil desires of youth and pursue righteousness, faith, love and peace, along with those who call on the Lord out of a pure heart. </a:t>
            </a:r>
            <a:r>
              <a:rPr lang="en-US" b="1" i="0" baseline="30000" dirty="0">
                <a:solidFill>
                  <a:srgbClr val="000000"/>
                </a:solidFill>
                <a:effectLst/>
                <a:latin typeface="system-ui"/>
              </a:rPr>
              <a:t>23 </a:t>
            </a:r>
            <a:r>
              <a:rPr lang="en-US" b="0" i="0" dirty="0">
                <a:solidFill>
                  <a:srgbClr val="000000"/>
                </a:solidFill>
                <a:effectLst/>
                <a:latin typeface="system-ui"/>
              </a:rPr>
              <a:t>Don’t have anything to do with foolish and stupid arguments, because you know they produce quarrels. </a:t>
            </a:r>
            <a:r>
              <a:rPr lang="en-US" b="1" i="0" baseline="30000" dirty="0">
                <a:solidFill>
                  <a:srgbClr val="000000"/>
                </a:solidFill>
                <a:effectLst/>
                <a:latin typeface="system-ui"/>
              </a:rPr>
              <a:t>24 </a:t>
            </a:r>
            <a:r>
              <a:rPr lang="en-US" b="0" i="0" dirty="0">
                <a:solidFill>
                  <a:srgbClr val="000000"/>
                </a:solidFill>
                <a:effectLst/>
                <a:latin typeface="system-ui"/>
              </a:rPr>
              <a:t>And the Lord’s servant must not be quarrelsome but must be kind to everyone, able to teach, not resentful. </a:t>
            </a:r>
            <a:r>
              <a:rPr lang="en-US" b="1" i="0" baseline="30000" dirty="0">
                <a:solidFill>
                  <a:srgbClr val="000000"/>
                </a:solidFill>
                <a:effectLst/>
                <a:latin typeface="system-ui"/>
              </a:rPr>
              <a:t>25 </a:t>
            </a:r>
            <a:r>
              <a:rPr lang="en-US" b="0" i="0" dirty="0">
                <a:solidFill>
                  <a:srgbClr val="000000"/>
                </a:solidFill>
                <a:effectLst/>
                <a:latin typeface="system-ui"/>
              </a:rPr>
              <a:t>Opponents must be gently instructed, in the hope that God will grant them repentance leading them to a knowledge of the truth, </a:t>
            </a:r>
            <a:r>
              <a:rPr lang="en-US" b="1" i="0" baseline="30000" dirty="0">
                <a:solidFill>
                  <a:srgbClr val="000000"/>
                </a:solidFill>
                <a:effectLst/>
                <a:latin typeface="system-ui"/>
              </a:rPr>
              <a:t>26 </a:t>
            </a:r>
            <a:r>
              <a:rPr lang="en-US" b="0" i="0" dirty="0">
                <a:solidFill>
                  <a:srgbClr val="000000"/>
                </a:solidFill>
                <a:effectLst/>
                <a:latin typeface="system-ui"/>
              </a:rPr>
              <a:t>and that they will come to their senses and escape from the trap of the devil, who has taken them captive to do his will. (2 Tim. 2)</a:t>
            </a:r>
          </a:p>
          <a:p>
            <a:pPr marL="0" indent="0">
              <a:buNone/>
            </a:pPr>
            <a:endParaRPr lang="en-US" b="0" i="0" dirty="0">
              <a:solidFill>
                <a:srgbClr val="000000"/>
              </a:solidFill>
              <a:effectLst/>
              <a:latin typeface="system-ui"/>
            </a:endParaRPr>
          </a:p>
          <a:p>
            <a:pPr marL="0" indent="0">
              <a:buNone/>
            </a:pPr>
            <a:r>
              <a:rPr lang="en-US" b="1" i="0" dirty="0">
                <a:solidFill>
                  <a:srgbClr val="000000"/>
                </a:solidFill>
                <a:effectLst/>
                <a:latin typeface="system-ui"/>
              </a:rPr>
              <a:t>3 </a:t>
            </a:r>
            <a:r>
              <a:rPr lang="en-US" b="0" i="0" dirty="0">
                <a:solidFill>
                  <a:srgbClr val="000000"/>
                </a:solidFill>
                <a:effectLst/>
                <a:latin typeface="system-ui"/>
              </a:rPr>
              <a:t>But mark this: There will be terrible times in the last days. </a:t>
            </a:r>
            <a:r>
              <a:rPr lang="en-US" b="1" i="0" baseline="30000" dirty="0">
                <a:solidFill>
                  <a:srgbClr val="000000"/>
                </a:solidFill>
                <a:effectLst/>
                <a:latin typeface="system-ui"/>
              </a:rPr>
              <a:t>2 </a:t>
            </a:r>
            <a:r>
              <a:rPr lang="en-US" b="0" i="0" dirty="0">
                <a:solidFill>
                  <a:srgbClr val="000000"/>
                </a:solidFill>
                <a:effectLst/>
                <a:latin typeface="system-ui"/>
              </a:rPr>
              <a:t>People will be lovers of themselves, lovers of money, boastful, proud, abusive, disobedient to their parents, ungrateful, unholy, </a:t>
            </a:r>
            <a:r>
              <a:rPr lang="en-US" b="1" i="0" baseline="30000" dirty="0">
                <a:solidFill>
                  <a:srgbClr val="000000"/>
                </a:solidFill>
                <a:effectLst/>
                <a:latin typeface="system-ui"/>
              </a:rPr>
              <a:t>3 </a:t>
            </a:r>
            <a:r>
              <a:rPr lang="en-US" b="0" i="0" dirty="0">
                <a:solidFill>
                  <a:srgbClr val="000000"/>
                </a:solidFill>
                <a:effectLst/>
                <a:latin typeface="system-ui"/>
              </a:rPr>
              <a:t>without love, unforgiving, slanderous, without self-control, brutal, not lovers of the good, </a:t>
            </a:r>
            <a:r>
              <a:rPr lang="en-US" b="1" i="0" baseline="30000" dirty="0">
                <a:solidFill>
                  <a:srgbClr val="000000"/>
                </a:solidFill>
                <a:effectLst/>
                <a:latin typeface="system-ui"/>
              </a:rPr>
              <a:t>4 </a:t>
            </a:r>
            <a:r>
              <a:rPr lang="en-US" b="0" i="0" dirty="0">
                <a:solidFill>
                  <a:srgbClr val="000000"/>
                </a:solidFill>
                <a:effectLst/>
                <a:latin typeface="system-ui"/>
              </a:rPr>
              <a:t>treacherous, rash, conceited, lovers of pleasure rather than lovers of God— </a:t>
            </a:r>
            <a:r>
              <a:rPr lang="en-US" b="1" i="0" baseline="30000" dirty="0">
                <a:solidFill>
                  <a:srgbClr val="000000"/>
                </a:solidFill>
                <a:effectLst/>
                <a:latin typeface="system-ui"/>
              </a:rPr>
              <a:t>5 </a:t>
            </a:r>
            <a:r>
              <a:rPr lang="en-US" b="0" i="0" dirty="0">
                <a:solidFill>
                  <a:srgbClr val="000000"/>
                </a:solidFill>
                <a:effectLst/>
                <a:latin typeface="system-ui"/>
              </a:rPr>
              <a:t>having a form of godliness but denying its power. Have nothing to do with such people.</a:t>
            </a:r>
          </a:p>
          <a:p>
            <a:pPr marL="0" indent="0">
              <a:buNone/>
            </a:pPr>
            <a:endParaRPr lang="en-US" dirty="0"/>
          </a:p>
        </p:txBody>
      </p:sp>
    </p:spTree>
    <p:extLst>
      <p:ext uri="{BB962C8B-B14F-4D97-AF65-F5344CB8AC3E}">
        <p14:creationId xmlns:p14="http://schemas.microsoft.com/office/powerpoint/2010/main" val="48115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DA88D-082B-3AD5-9F3F-37896888846E}"/>
              </a:ext>
            </a:extLst>
          </p:cNvPr>
          <p:cNvSpPr>
            <a:spLocks noGrp="1"/>
          </p:cNvSpPr>
          <p:nvPr>
            <p:ph type="title"/>
          </p:nvPr>
        </p:nvSpPr>
        <p:spPr>
          <a:xfrm>
            <a:off x="838200" y="365125"/>
            <a:ext cx="10515600" cy="1154393"/>
          </a:xfrm>
        </p:spPr>
        <p:txBody>
          <a:bodyPr/>
          <a:lstStyle/>
          <a:p>
            <a:r>
              <a:rPr lang="en-US" dirty="0"/>
              <a:t>Myth #4 – </a:t>
            </a:r>
            <a:r>
              <a:rPr lang="en-US" sz="3200" b="1" dirty="0"/>
              <a:t>If you love God and Country you’re a White 	Christian Nationalist.</a:t>
            </a:r>
          </a:p>
        </p:txBody>
      </p:sp>
      <p:pic>
        <p:nvPicPr>
          <p:cNvPr id="9" name="Content Placeholder 8">
            <a:extLst>
              <a:ext uri="{FF2B5EF4-FFF2-40B4-BE49-F238E27FC236}">
                <a16:creationId xmlns:a16="http://schemas.microsoft.com/office/drawing/2014/main" xmlns="" id="{3CBAF4BB-C426-D8A2-628F-F6AF79CA9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103" y="1668334"/>
            <a:ext cx="8416555" cy="4713271"/>
          </a:xfrm>
        </p:spPr>
      </p:pic>
    </p:spTree>
    <p:extLst>
      <p:ext uri="{BB962C8B-B14F-4D97-AF65-F5344CB8AC3E}">
        <p14:creationId xmlns:p14="http://schemas.microsoft.com/office/powerpoint/2010/main" val="41085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65B2E1-8DF7-2FDF-0482-5B77BAF60B2A}"/>
              </a:ext>
            </a:extLst>
          </p:cNvPr>
          <p:cNvSpPr>
            <a:spLocks noGrp="1"/>
          </p:cNvSpPr>
          <p:nvPr>
            <p:ph idx="1"/>
          </p:nvPr>
        </p:nvSpPr>
        <p:spPr>
          <a:xfrm>
            <a:off x="690282" y="548153"/>
            <a:ext cx="10515600" cy="5946775"/>
          </a:xfrm>
        </p:spPr>
        <p:txBody>
          <a:bodyPr>
            <a:normAutofit lnSpcReduction="10000"/>
          </a:bodyPr>
          <a:lstStyle/>
          <a:p>
            <a:r>
              <a:rPr lang="en-US" dirty="0"/>
              <a:t>“It is impossible to rightly govern a </a:t>
            </a:r>
            <a:r>
              <a:rPr lang="en-US" b="1" dirty="0"/>
              <a:t>nation</a:t>
            </a:r>
            <a:r>
              <a:rPr lang="en-US" dirty="0"/>
              <a:t> without </a:t>
            </a:r>
            <a:r>
              <a:rPr lang="en-US" b="1" dirty="0"/>
              <a:t>God</a:t>
            </a:r>
            <a:r>
              <a:rPr lang="en-US" dirty="0"/>
              <a:t> and the </a:t>
            </a:r>
            <a:r>
              <a:rPr lang="en-US" b="1" dirty="0"/>
              <a:t>Bible</a:t>
            </a:r>
            <a:r>
              <a:rPr lang="en-US" dirty="0"/>
              <a:t>.” </a:t>
            </a:r>
            <a:r>
              <a:rPr lang="en-US" sz="2000" dirty="0"/>
              <a:t>(G W)</a:t>
            </a:r>
          </a:p>
          <a:p>
            <a:r>
              <a:rPr lang="en-US" dirty="0"/>
              <a:t>“Our </a:t>
            </a:r>
            <a:r>
              <a:rPr lang="en-US" b="1" dirty="0"/>
              <a:t>Constitution</a:t>
            </a:r>
            <a:r>
              <a:rPr lang="en-US" dirty="0"/>
              <a:t> was made only for a </a:t>
            </a:r>
            <a:r>
              <a:rPr lang="en-US" b="1" dirty="0"/>
              <a:t>moral</a:t>
            </a:r>
            <a:r>
              <a:rPr lang="en-US" dirty="0"/>
              <a:t> and </a:t>
            </a:r>
            <a:r>
              <a:rPr lang="en-US" b="1" dirty="0"/>
              <a:t>religious</a:t>
            </a:r>
            <a:r>
              <a:rPr lang="en-US" dirty="0"/>
              <a:t> people.  It is wholly inadequate to the </a:t>
            </a:r>
            <a:r>
              <a:rPr lang="en-US" b="1" dirty="0"/>
              <a:t>government</a:t>
            </a:r>
            <a:r>
              <a:rPr lang="en-US" dirty="0"/>
              <a:t> of any other.” 	</a:t>
            </a:r>
            <a:r>
              <a:rPr lang="en-US" sz="2000" dirty="0"/>
              <a:t>(J A)</a:t>
            </a:r>
          </a:p>
          <a:p>
            <a:r>
              <a:rPr lang="en-US" dirty="0"/>
              <a:t>“Human law must rest its authority ultimately upon the authority of that law which is </a:t>
            </a:r>
            <a:r>
              <a:rPr lang="en-US" b="1" dirty="0"/>
              <a:t>divine</a:t>
            </a:r>
            <a:r>
              <a:rPr lang="en-US" dirty="0"/>
              <a:t>.  Far from being rivals or enemies, </a:t>
            </a:r>
            <a:r>
              <a:rPr lang="en-US" b="1" dirty="0"/>
              <a:t>religion</a:t>
            </a:r>
            <a:r>
              <a:rPr lang="en-US" dirty="0"/>
              <a:t> and </a:t>
            </a:r>
            <a:r>
              <a:rPr lang="en-US" b="1" dirty="0"/>
              <a:t>law</a:t>
            </a:r>
            <a:r>
              <a:rPr lang="en-US" dirty="0"/>
              <a:t> are twin sisters, friends, and mutual assistants.  Indeed, these two sciences run into each other.”  </a:t>
            </a:r>
            <a:r>
              <a:rPr lang="en-US" sz="2000" dirty="0"/>
              <a:t>(J W)</a:t>
            </a:r>
          </a:p>
          <a:p>
            <a:r>
              <a:rPr lang="en-US" dirty="0"/>
              <a:t>“Without </a:t>
            </a:r>
            <a:r>
              <a:rPr lang="en-US" b="1" dirty="0"/>
              <a:t>God</a:t>
            </a:r>
            <a:r>
              <a:rPr lang="en-US" dirty="0"/>
              <a:t> there could be no </a:t>
            </a:r>
            <a:r>
              <a:rPr lang="en-US" b="1" dirty="0"/>
              <a:t>American</a:t>
            </a:r>
            <a:r>
              <a:rPr lang="en-US" dirty="0"/>
              <a:t> form of government, nor an </a:t>
            </a:r>
            <a:r>
              <a:rPr lang="en-US" b="1" dirty="0"/>
              <a:t>American</a:t>
            </a:r>
            <a:r>
              <a:rPr lang="en-US" dirty="0"/>
              <a:t> way of life.” </a:t>
            </a:r>
            <a:r>
              <a:rPr lang="en-US" sz="2000" dirty="0"/>
              <a:t>(D E)</a:t>
            </a:r>
          </a:p>
          <a:p>
            <a:r>
              <a:rPr lang="en-US" dirty="0"/>
              <a:t>It’s pretty clear that a love for God and for Country is a good thing!</a:t>
            </a:r>
          </a:p>
          <a:p>
            <a:r>
              <a:rPr lang="en-US" dirty="0"/>
              <a:t>It is good to control your zeal and to use wise judgment.</a:t>
            </a:r>
          </a:p>
          <a:p>
            <a:r>
              <a:rPr lang="en-US" dirty="0"/>
              <a:t>Not everyone used good judgment on J6, but not every white person is a racist, either.  Most are not.</a:t>
            </a:r>
          </a:p>
          <a:p>
            <a:endParaRPr lang="en-US" dirty="0"/>
          </a:p>
        </p:txBody>
      </p:sp>
    </p:spTree>
    <p:extLst>
      <p:ext uri="{BB962C8B-B14F-4D97-AF65-F5344CB8AC3E}">
        <p14:creationId xmlns:p14="http://schemas.microsoft.com/office/powerpoint/2010/main" val="37076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71676-693D-DFE0-F8DD-4DDE7DE531D8}"/>
              </a:ext>
            </a:extLst>
          </p:cNvPr>
          <p:cNvSpPr>
            <a:spLocks noGrp="1"/>
          </p:cNvSpPr>
          <p:nvPr>
            <p:ph type="title"/>
          </p:nvPr>
        </p:nvSpPr>
        <p:spPr>
          <a:xfrm>
            <a:off x="838200" y="365125"/>
            <a:ext cx="10515600" cy="804769"/>
          </a:xfrm>
        </p:spPr>
        <p:txBody>
          <a:bodyPr/>
          <a:lstStyle/>
          <a:p>
            <a:r>
              <a:rPr lang="en-US" dirty="0"/>
              <a:t>Myth #5 – </a:t>
            </a:r>
            <a:r>
              <a:rPr lang="en-US" sz="4000" b="1" dirty="0"/>
              <a:t>Jesus was a Socialist / Communist</a:t>
            </a:r>
          </a:p>
        </p:txBody>
      </p:sp>
      <p:pic>
        <p:nvPicPr>
          <p:cNvPr id="7" name="Picture 6">
            <a:extLst>
              <a:ext uri="{FF2B5EF4-FFF2-40B4-BE49-F238E27FC236}">
                <a16:creationId xmlns:a16="http://schemas.microsoft.com/office/drawing/2014/main" xmlns="" id="{6EA2C096-5A88-5A20-DFEB-C765A6C2F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69894"/>
            <a:ext cx="5002305" cy="5503696"/>
          </a:xfrm>
          <a:prstGeom prst="rect">
            <a:avLst/>
          </a:prstGeom>
        </p:spPr>
      </p:pic>
      <p:pic>
        <p:nvPicPr>
          <p:cNvPr id="9" name="Picture 8">
            <a:extLst>
              <a:ext uri="{FF2B5EF4-FFF2-40B4-BE49-F238E27FC236}">
                <a16:creationId xmlns:a16="http://schemas.microsoft.com/office/drawing/2014/main" xmlns="" id="{5BDF9D09-2192-CD36-DBBF-E05F16EE0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540492"/>
            <a:ext cx="4762500" cy="4762500"/>
          </a:xfrm>
          <a:prstGeom prst="rect">
            <a:avLst/>
          </a:prstGeom>
        </p:spPr>
      </p:pic>
    </p:spTree>
    <p:extLst>
      <p:ext uri="{BB962C8B-B14F-4D97-AF65-F5344CB8AC3E}">
        <p14:creationId xmlns:p14="http://schemas.microsoft.com/office/powerpoint/2010/main" val="49812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C77461-F6DF-017D-2DAD-8EEECF3B63C9}"/>
              </a:ext>
            </a:extLst>
          </p:cNvPr>
          <p:cNvSpPr>
            <a:spLocks noGrp="1"/>
          </p:cNvSpPr>
          <p:nvPr>
            <p:ph idx="1"/>
          </p:nvPr>
        </p:nvSpPr>
        <p:spPr>
          <a:xfrm>
            <a:off x="838200" y="416859"/>
            <a:ext cx="10515600" cy="6037729"/>
          </a:xfrm>
        </p:spPr>
        <p:txBody>
          <a:bodyPr/>
          <a:lstStyle/>
          <a:p>
            <a:r>
              <a:rPr lang="en-US" sz="3200" dirty="0"/>
              <a:t>This myth puts an over-emphasis on Acts 2:44-45.</a:t>
            </a:r>
          </a:p>
          <a:p>
            <a:pPr lvl="1"/>
            <a:r>
              <a:rPr lang="en-US" sz="2800" dirty="0"/>
              <a:t>We are expected / instructed to be a “charitable” people.</a:t>
            </a:r>
          </a:p>
          <a:p>
            <a:pPr lvl="1"/>
            <a:r>
              <a:rPr lang="en-US" sz="2800" dirty="0"/>
              <a:t>However, that charity is to be voluntary, not compulsory!</a:t>
            </a:r>
          </a:p>
          <a:p>
            <a:pPr lvl="1"/>
            <a:r>
              <a:rPr lang="en-US" sz="2800" dirty="0"/>
              <a:t>From the heart, not from dictate.</a:t>
            </a:r>
          </a:p>
          <a:p>
            <a:pPr lvl="1"/>
            <a:endParaRPr lang="en-US" dirty="0"/>
          </a:p>
          <a:p>
            <a:r>
              <a:rPr lang="en-US" sz="3200" dirty="0"/>
              <a:t>Problem with Mark 10:21-25 is:</a:t>
            </a:r>
          </a:p>
          <a:p>
            <a:pPr lvl="1"/>
            <a:r>
              <a:rPr lang="en-US" sz="2800" dirty="0"/>
              <a:t>“What must</a:t>
            </a:r>
            <a:r>
              <a:rPr lang="en-US" sz="2800" u="sng" dirty="0"/>
              <a:t> </a:t>
            </a:r>
            <a:r>
              <a:rPr lang="en-US" sz="2800" b="1" u="sng" dirty="0"/>
              <a:t>I </a:t>
            </a:r>
            <a:r>
              <a:rPr lang="en-US" sz="2800" dirty="0"/>
              <a:t>do to inherit eternal life?” (vs. 17)</a:t>
            </a:r>
          </a:p>
          <a:p>
            <a:pPr lvl="1"/>
            <a:r>
              <a:rPr lang="en-US" sz="2800" dirty="0"/>
              <a:t>Jesus is a very personal Savior.</a:t>
            </a:r>
          </a:p>
          <a:p>
            <a:pPr lvl="1"/>
            <a:r>
              <a:rPr lang="en-US" sz="2800" dirty="0"/>
              <a:t>He gave this man a very personal, intimate answer suited to him.</a:t>
            </a:r>
          </a:p>
          <a:p>
            <a:pPr lvl="1"/>
            <a:r>
              <a:rPr lang="en-US" sz="2800" dirty="0"/>
              <a:t>Jesus was not speaking in </a:t>
            </a:r>
            <a:r>
              <a:rPr lang="en-US" sz="2800" u="sng" dirty="0"/>
              <a:t>universal</a:t>
            </a:r>
            <a:r>
              <a:rPr lang="en-US" sz="2800" dirty="0"/>
              <a:t> truths here.</a:t>
            </a:r>
          </a:p>
          <a:p>
            <a:pPr lvl="1"/>
            <a:r>
              <a:rPr lang="en-US" sz="2800" dirty="0"/>
              <a:t>The issue and the answer could be different for everyone.</a:t>
            </a:r>
          </a:p>
          <a:p>
            <a:pPr lvl="1"/>
            <a:r>
              <a:rPr lang="en-US" sz="2800" dirty="0"/>
              <a:t>Fill in the blank, what is it for you?</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9834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A21A7-98A2-70D9-A37F-3D2084AE5F12}"/>
              </a:ext>
            </a:extLst>
          </p:cNvPr>
          <p:cNvSpPr>
            <a:spLocks noGrp="1"/>
          </p:cNvSpPr>
          <p:nvPr>
            <p:ph type="title"/>
          </p:nvPr>
        </p:nvSpPr>
        <p:spPr>
          <a:xfrm>
            <a:off x="838200" y="324784"/>
            <a:ext cx="10000129" cy="1033369"/>
          </a:xfrm>
        </p:spPr>
        <p:txBody>
          <a:bodyPr>
            <a:normAutofit/>
          </a:bodyPr>
          <a:lstStyle/>
          <a:p>
            <a:r>
              <a:rPr lang="en-US" sz="4000" b="1" dirty="0"/>
              <a:t>The Bible has a lot to say about private property.</a:t>
            </a:r>
          </a:p>
        </p:txBody>
      </p:sp>
      <p:sp>
        <p:nvSpPr>
          <p:cNvPr id="3" name="Content Placeholder 2">
            <a:extLst>
              <a:ext uri="{FF2B5EF4-FFF2-40B4-BE49-F238E27FC236}">
                <a16:creationId xmlns:a16="http://schemas.microsoft.com/office/drawing/2014/main" xmlns="" id="{B0C4E5F1-46E0-B2C9-90A5-5C39BF5226D1}"/>
              </a:ext>
            </a:extLst>
          </p:cNvPr>
          <p:cNvSpPr>
            <a:spLocks noGrp="1"/>
          </p:cNvSpPr>
          <p:nvPr>
            <p:ph idx="1"/>
          </p:nvPr>
        </p:nvSpPr>
        <p:spPr>
          <a:xfrm>
            <a:off x="838200" y="1358152"/>
            <a:ext cx="10515600" cy="5175063"/>
          </a:xfrm>
        </p:spPr>
        <p:txBody>
          <a:bodyPr/>
          <a:lstStyle/>
          <a:p>
            <a:r>
              <a:rPr lang="en-US" dirty="0"/>
              <a:t>The 10 Commandments</a:t>
            </a:r>
          </a:p>
          <a:p>
            <a:pPr lvl="1"/>
            <a:r>
              <a:rPr lang="en-US" sz="2800" dirty="0"/>
              <a:t>Thou shalt not </a:t>
            </a:r>
            <a:r>
              <a:rPr lang="en-US" sz="2800" b="1" dirty="0"/>
              <a:t>steal</a:t>
            </a:r>
            <a:r>
              <a:rPr lang="en-US" sz="2800" dirty="0"/>
              <a:t>.  </a:t>
            </a:r>
          </a:p>
          <a:p>
            <a:pPr lvl="1"/>
            <a:r>
              <a:rPr lang="en-US" sz="2800" dirty="0"/>
              <a:t>Thou shalt not </a:t>
            </a:r>
            <a:r>
              <a:rPr lang="en-US" sz="2800" b="1" dirty="0"/>
              <a:t>covet</a:t>
            </a:r>
            <a:r>
              <a:rPr lang="en-US" sz="2800" dirty="0"/>
              <a:t> thy neighbor’s... Stuff</a:t>
            </a:r>
          </a:p>
          <a:p>
            <a:r>
              <a:rPr lang="en-US" dirty="0"/>
              <a:t>Proverbs 3:9-10</a:t>
            </a:r>
          </a:p>
          <a:p>
            <a:pPr lvl="1"/>
            <a:r>
              <a:rPr lang="en-US" sz="2800" dirty="0"/>
              <a:t>“Honor the Lord with your </a:t>
            </a:r>
            <a:r>
              <a:rPr lang="en-US" sz="2800" b="1" dirty="0"/>
              <a:t>wealth</a:t>
            </a:r>
            <a:r>
              <a:rPr lang="en-US" sz="2800" dirty="0"/>
              <a:t>, with the firstfruits of all </a:t>
            </a:r>
            <a:r>
              <a:rPr lang="en-US" sz="2800" b="1" dirty="0"/>
              <a:t>your</a:t>
            </a:r>
            <a:r>
              <a:rPr lang="en-US" sz="2800" dirty="0"/>
              <a:t> crops; then </a:t>
            </a:r>
            <a:r>
              <a:rPr lang="en-US" sz="2800" b="1" dirty="0"/>
              <a:t>your</a:t>
            </a:r>
            <a:r>
              <a:rPr lang="en-US" sz="2800" dirty="0"/>
              <a:t> barns will be filled to overflowing, and </a:t>
            </a:r>
            <a:r>
              <a:rPr lang="en-US" sz="2800" b="1" dirty="0"/>
              <a:t>your</a:t>
            </a:r>
            <a:r>
              <a:rPr lang="en-US" sz="2800" dirty="0"/>
              <a:t> vats will brim over with new wine.” </a:t>
            </a:r>
          </a:p>
          <a:p>
            <a:r>
              <a:rPr lang="en-US" dirty="0"/>
              <a:t>Jesus taught often concerning private property in Parables</a:t>
            </a:r>
          </a:p>
          <a:p>
            <a:pPr lvl="1"/>
            <a:r>
              <a:rPr lang="en-US" sz="2800" dirty="0"/>
              <a:t>“A man planted a vineyard.  He put a wall around it, dug a pit for the winepress and built a watchtower.” (Mark 12:1)</a:t>
            </a:r>
          </a:p>
          <a:p>
            <a:pPr lvl="1"/>
            <a:r>
              <a:rPr lang="en-US" sz="2800" dirty="0"/>
              <a:t>Why would he need a wall &amp; watchtower if he didn’t own it?</a:t>
            </a:r>
          </a:p>
          <a:p>
            <a:pPr lvl="1"/>
            <a:endParaRPr lang="en-US" dirty="0"/>
          </a:p>
        </p:txBody>
      </p:sp>
    </p:spTree>
    <p:extLst>
      <p:ext uri="{BB962C8B-B14F-4D97-AF65-F5344CB8AC3E}">
        <p14:creationId xmlns:p14="http://schemas.microsoft.com/office/powerpoint/2010/main" val="28531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6EA4C-0DA3-5E51-983B-F6A48267E872}"/>
              </a:ext>
            </a:extLst>
          </p:cNvPr>
          <p:cNvSpPr>
            <a:spLocks noGrp="1"/>
          </p:cNvSpPr>
          <p:nvPr>
            <p:ph type="title"/>
          </p:nvPr>
        </p:nvSpPr>
        <p:spPr>
          <a:xfrm>
            <a:off x="838200" y="365126"/>
            <a:ext cx="9650506" cy="845110"/>
          </a:xfrm>
        </p:spPr>
        <p:txBody>
          <a:bodyPr>
            <a:normAutofit/>
          </a:bodyPr>
          <a:lstStyle/>
          <a:p>
            <a:r>
              <a:rPr lang="en-US" sz="4000" b="1" dirty="0"/>
              <a:t>We need to work for a living!</a:t>
            </a:r>
          </a:p>
        </p:txBody>
      </p:sp>
      <p:sp>
        <p:nvSpPr>
          <p:cNvPr id="3" name="Content Placeholder 2">
            <a:extLst>
              <a:ext uri="{FF2B5EF4-FFF2-40B4-BE49-F238E27FC236}">
                <a16:creationId xmlns:a16="http://schemas.microsoft.com/office/drawing/2014/main" xmlns="" id="{11C9672A-BCA5-1C9F-56CD-FC0132912C93}"/>
              </a:ext>
            </a:extLst>
          </p:cNvPr>
          <p:cNvSpPr>
            <a:spLocks noGrp="1"/>
          </p:cNvSpPr>
          <p:nvPr>
            <p:ph idx="1"/>
          </p:nvPr>
        </p:nvSpPr>
        <p:spPr>
          <a:xfrm>
            <a:off x="838200" y="1344706"/>
            <a:ext cx="10515600" cy="5284694"/>
          </a:xfrm>
        </p:spPr>
        <p:txBody>
          <a:bodyPr>
            <a:normAutofit lnSpcReduction="10000"/>
          </a:bodyPr>
          <a:lstStyle/>
          <a:p>
            <a:pPr algn="l"/>
            <a:r>
              <a:rPr lang="en-US" b="0" i="0" dirty="0">
                <a:solidFill>
                  <a:srgbClr val="000000"/>
                </a:solidFill>
                <a:effectLst/>
                <a:latin typeface="system-ui"/>
              </a:rPr>
              <a:t>Working is a result of the Curse </a:t>
            </a:r>
            <a:r>
              <a:rPr lang="en-US" sz="2400" b="0" i="0" dirty="0">
                <a:solidFill>
                  <a:srgbClr val="000000"/>
                </a:solidFill>
                <a:effectLst/>
                <a:latin typeface="system-ui"/>
              </a:rPr>
              <a:t>(Gen. 3:17-19)</a:t>
            </a:r>
          </a:p>
          <a:p>
            <a:pPr algn="l"/>
            <a:r>
              <a:rPr lang="en-US" b="0" i="0" dirty="0">
                <a:solidFill>
                  <a:srgbClr val="000000"/>
                </a:solidFill>
                <a:effectLst/>
                <a:latin typeface="system-ui"/>
              </a:rPr>
              <a:t>“Do not defraud or rob your neighbor.  Do not hold back the </a:t>
            </a:r>
            <a:r>
              <a:rPr lang="en-US" b="1" i="0" dirty="0">
                <a:solidFill>
                  <a:srgbClr val="000000"/>
                </a:solidFill>
                <a:effectLst/>
                <a:latin typeface="system-ui"/>
              </a:rPr>
              <a:t>wages</a:t>
            </a:r>
            <a:r>
              <a:rPr lang="en-US" b="0" i="0" dirty="0">
                <a:solidFill>
                  <a:srgbClr val="000000"/>
                </a:solidFill>
                <a:effectLst/>
                <a:latin typeface="system-ui"/>
              </a:rPr>
              <a:t> of a hired worker overnight.”  </a:t>
            </a:r>
            <a:r>
              <a:rPr lang="en-US" sz="2400" b="0" i="0" dirty="0">
                <a:solidFill>
                  <a:srgbClr val="000000"/>
                </a:solidFill>
                <a:effectLst/>
                <a:latin typeface="system-ui"/>
              </a:rPr>
              <a:t>(Lev. 19:13)</a:t>
            </a:r>
          </a:p>
          <a:p>
            <a:pPr algn="l"/>
            <a:r>
              <a:rPr lang="en-US" b="0" i="0" dirty="0">
                <a:solidFill>
                  <a:srgbClr val="000000"/>
                </a:solidFill>
                <a:effectLst/>
                <a:latin typeface="system-ui"/>
              </a:rPr>
              <a:t>“for the </a:t>
            </a:r>
            <a:r>
              <a:rPr lang="en-US" b="1" i="0" dirty="0">
                <a:solidFill>
                  <a:srgbClr val="000000"/>
                </a:solidFill>
                <a:effectLst/>
                <a:latin typeface="system-ui"/>
              </a:rPr>
              <a:t>worker</a:t>
            </a:r>
            <a:r>
              <a:rPr lang="en-US" b="0" i="0" dirty="0">
                <a:solidFill>
                  <a:srgbClr val="000000"/>
                </a:solidFill>
                <a:effectLst/>
                <a:latin typeface="system-ui"/>
              </a:rPr>
              <a:t> deserves his wages” </a:t>
            </a:r>
            <a:r>
              <a:rPr lang="en-US" sz="2400" b="0" i="0" dirty="0">
                <a:solidFill>
                  <a:srgbClr val="000000"/>
                </a:solidFill>
                <a:effectLst/>
                <a:latin typeface="system-ui"/>
              </a:rPr>
              <a:t>(Luke 10:7)</a:t>
            </a:r>
          </a:p>
          <a:p>
            <a:pPr algn="l"/>
            <a:r>
              <a:rPr lang="en-US" b="1" i="0" baseline="30000" dirty="0">
                <a:solidFill>
                  <a:srgbClr val="000000"/>
                </a:solidFill>
                <a:effectLst/>
                <a:latin typeface="system-ui"/>
              </a:rPr>
              <a:t>11 </a:t>
            </a:r>
            <a:r>
              <a:rPr lang="en-US" b="0" i="0" dirty="0">
                <a:solidFill>
                  <a:srgbClr val="000000"/>
                </a:solidFill>
                <a:effectLst/>
                <a:latin typeface="system-ui"/>
              </a:rPr>
              <a:t>and to make it your ambition to lead a quiet life: You should mind your own business and </a:t>
            </a:r>
            <a:r>
              <a:rPr lang="en-US" b="1" i="0" dirty="0">
                <a:solidFill>
                  <a:srgbClr val="000000"/>
                </a:solidFill>
                <a:effectLst/>
                <a:latin typeface="system-ui"/>
              </a:rPr>
              <a:t>work</a:t>
            </a:r>
            <a:r>
              <a:rPr lang="en-US" b="0" i="0" dirty="0">
                <a:solidFill>
                  <a:srgbClr val="000000"/>
                </a:solidFill>
                <a:effectLst/>
                <a:latin typeface="system-ui"/>
              </a:rPr>
              <a:t> with your hands, just as we told you, </a:t>
            </a:r>
            <a:r>
              <a:rPr lang="en-US" b="1" i="0" baseline="30000" dirty="0">
                <a:solidFill>
                  <a:srgbClr val="000000"/>
                </a:solidFill>
                <a:effectLst/>
                <a:latin typeface="system-ui"/>
              </a:rPr>
              <a:t>12 </a:t>
            </a:r>
            <a:r>
              <a:rPr lang="en-US" b="0" i="0" dirty="0">
                <a:solidFill>
                  <a:srgbClr val="000000"/>
                </a:solidFill>
                <a:effectLst/>
                <a:latin typeface="system-ui"/>
              </a:rPr>
              <a:t>so that your daily life may win the respect of outsiders and so that you will </a:t>
            </a:r>
            <a:r>
              <a:rPr lang="en-US" b="0" i="0" u="sng" dirty="0">
                <a:solidFill>
                  <a:srgbClr val="000000"/>
                </a:solidFill>
                <a:effectLst/>
                <a:latin typeface="system-ui"/>
              </a:rPr>
              <a:t>not</a:t>
            </a:r>
            <a:r>
              <a:rPr lang="en-US" b="0" i="0" dirty="0">
                <a:solidFill>
                  <a:srgbClr val="000000"/>
                </a:solidFill>
                <a:effectLst/>
                <a:latin typeface="system-ui"/>
              </a:rPr>
              <a:t> be </a:t>
            </a:r>
            <a:r>
              <a:rPr lang="en-US" b="0" i="0" u="sng" dirty="0">
                <a:solidFill>
                  <a:srgbClr val="000000"/>
                </a:solidFill>
                <a:effectLst/>
                <a:latin typeface="system-ui"/>
              </a:rPr>
              <a:t>dependent</a:t>
            </a:r>
            <a:r>
              <a:rPr lang="en-US" b="0" i="0" dirty="0">
                <a:solidFill>
                  <a:srgbClr val="000000"/>
                </a:solidFill>
                <a:effectLst/>
                <a:latin typeface="system-ui"/>
              </a:rPr>
              <a:t> on anybody.</a:t>
            </a:r>
            <a:r>
              <a:rPr lang="en-US" dirty="0">
                <a:solidFill>
                  <a:srgbClr val="000000"/>
                </a:solidFill>
                <a:latin typeface="system-ui"/>
              </a:rPr>
              <a:t> 	 	</a:t>
            </a:r>
            <a:r>
              <a:rPr lang="en-US" sz="2400" dirty="0">
                <a:solidFill>
                  <a:srgbClr val="000000"/>
                </a:solidFill>
                <a:latin typeface="system-ui"/>
              </a:rPr>
              <a:t>(1 Thess.)</a:t>
            </a:r>
          </a:p>
          <a:p>
            <a:pPr algn="l"/>
            <a:endParaRPr lang="en-US" b="1" i="0" baseline="30000" dirty="0">
              <a:solidFill>
                <a:srgbClr val="000000"/>
              </a:solidFill>
              <a:effectLst/>
              <a:latin typeface="system-ui"/>
            </a:endParaRPr>
          </a:p>
          <a:p>
            <a:pPr algn="l"/>
            <a:r>
              <a:rPr lang="en-US" b="1" i="0" baseline="30000" dirty="0">
                <a:solidFill>
                  <a:srgbClr val="000000"/>
                </a:solidFill>
                <a:effectLst/>
                <a:latin typeface="system-ui"/>
              </a:rPr>
              <a:t>10 </a:t>
            </a:r>
            <a:r>
              <a:rPr lang="en-US" b="0" i="0" dirty="0">
                <a:solidFill>
                  <a:srgbClr val="000000"/>
                </a:solidFill>
                <a:effectLst/>
                <a:latin typeface="system-ui"/>
              </a:rPr>
              <a:t>For even when we were with you, we gave you this rule: “</a:t>
            </a:r>
            <a:r>
              <a:rPr lang="en-US" b="0" i="0" dirty="0">
                <a:solidFill>
                  <a:srgbClr val="FF0000"/>
                </a:solidFill>
                <a:effectLst/>
                <a:latin typeface="system-ui"/>
              </a:rPr>
              <a:t>The one who is unwilling to work shall not eat. </a:t>
            </a:r>
            <a:r>
              <a:rPr lang="en-US" b="0" i="0" dirty="0">
                <a:solidFill>
                  <a:srgbClr val="000000"/>
                </a:solidFill>
                <a:effectLst/>
                <a:latin typeface="system-ui"/>
              </a:rPr>
              <a:t> </a:t>
            </a:r>
            <a:r>
              <a:rPr lang="en-US" b="1" i="0" baseline="30000" dirty="0">
                <a:solidFill>
                  <a:srgbClr val="000000"/>
                </a:solidFill>
                <a:effectLst/>
                <a:latin typeface="system-ui"/>
              </a:rPr>
              <a:t>11 </a:t>
            </a:r>
            <a:r>
              <a:rPr lang="en-US" b="0" i="0" dirty="0">
                <a:solidFill>
                  <a:srgbClr val="000000"/>
                </a:solidFill>
                <a:effectLst/>
                <a:latin typeface="system-ui"/>
              </a:rPr>
              <a:t>We hear that some among you are </a:t>
            </a:r>
            <a:r>
              <a:rPr lang="en-US" b="0" i="0" u="sng" dirty="0">
                <a:solidFill>
                  <a:srgbClr val="000000"/>
                </a:solidFill>
                <a:effectLst/>
                <a:latin typeface="system-ui"/>
              </a:rPr>
              <a:t>idle</a:t>
            </a:r>
            <a:r>
              <a:rPr lang="en-US" b="0" i="0" dirty="0">
                <a:solidFill>
                  <a:srgbClr val="000000"/>
                </a:solidFill>
                <a:effectLst/>
                <a:latin typeface="system-ui"/>
              </a:rPr>
              <a:t> and disruptive. They are not busy; they are busybodies.”</a:t>
            </a:r>
          </a:p>
          <a:p>
            <a:pPr marL="0" indent="0" algn="l">
              <a:buNone/>
            </a:pPr>
            <a:r>
              <a:rPr lang="en-US" dirty="0">
                <a:solidFill>
                  <a:srgbClr val="000000"/>
                </a:solidFill>
                <a:latin typeface="system-ui"/>
              </a:rPr>
              <a:t>									</a:t>
            </a:r>
            <a:r>
              <a:rPr lang="en-US" sz="2400" dirty="0">
                <a:solidFill>
                  <a:srgbClr val="000000"/>
                </a:solidFill>
                <a:latin typeface="system-ui"/>
              </a:rPr>
              <a:t>(2 Thess.)</a:t>
            </a:r>
          </a:p>
          <a:p>
            <a:pPr algn="l"/>
            <a:endParaRPr lang="en-US" b="0" i="0" dirty="0">
              <a:solidFill>
                <a:srgbClr val="000000"/>
              </a:solidFill>
              <a:effectLst/>
              <a:latin typeface="system-ui"/>
            </a:endParaRPr>
          </a:p>
          <a:p>
            <a:endParaRPr lang="en-US" dirty="0"/>
          </a:p>
        </p:txBody>
      </p:sp>
    </p:spTree>
    <p:extLst>
      <p:ext uri="{BB962C8B-B14F-4D97-AF65-F5344CB8AC3E}">
        <p14:creationId xmlns:p14="http://schemas.microsoft.com/office/powerpoint/2010/main" val="2794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5B066-6560-0FB6-87F1-0FB6E7C8BB6D}"/>
              </a:ext>
            </a:extLst>
          </p:cNvPr>
          <p:cNvSpPr>
            <a:spLocks noGrp="1"/>
          </p:cNvSpPr>
          <p:nvPr>
            <p:ph type="title"/>
          </p:nvPr>
        </p:nvSpPr>
        <p:spPr>
          <a:xfrm>
            <a:off x="838200" y="365126"/>
            <a:ext cx="8265459" cy="710640"/>
          </a:xfrm>
        </p:spPr>
        <p:txBody>
          <a:bodyPr/>
          <a:lstStyle/>
          <a:p>
            <a:r>
              <a:rPr lang="en-US" dirty="0"/>
              <a:t>So what?</a:t>
            </a:r>
          </a:p>
        </p:txBody>
      </p:sp>
      <p:sp>
        <p:nvSpPr>
          <p:cNvPr id="3" name="Content Placeholder 2">
            <a:extLst>
              <a:ext uri="{FF2B5EF4-FFF2-40B4-BE49-F238E27FC236}">
                <a16:creationId xmlns:a16="http://schemas.microsoft.com/office/drawing/2014/main" xmlns="" id="{8B980C3D-B3A6-7D47-2C94-5BDDB13FA203}"/>
              </a:ext>
            </a:extLst>
          </p:cNvPr>
          <p:cNvSpPr>
            <a:spLocks noGrp="1"/>
          </p:cNvSpPr>
          <p:nvPr>
            <p:ph idx="1"/>
          </p:nvPr>
        </p:nvSpPr>
        <p:spPr>
          <a:xfrm>
            <a:off x="838200" y="1277470"/>
            <a:ext cx="10515600" cy="5109883"/>
          </a:xfrm>
        </p:spPr>
        <p:txBody>
          <a:bodyPr/>
          <a:lstStyle/>
          <a:p>
            <a:r>
              <a:rPr lang="en-US" dirty="0"/>
              <a:t>Never be ashamed of the Gospel.</a:t>
            </a:r>
          </a:p>
          <a:p>
            <a:pPr lvl="1"/>
            <a:r>
              <a:rPr lang="en-US" b="1" i="0" baseline="30000" dirty="0">
                <a:solidFill>
                  <a:srgbClr val="000000"/>
                </a:solidFill>
                <a:effectLst/>
                <a:latin typeface="system-ui"/>
              </a:rPr>
              <a:t>16 </a:t>
            </a:r>
            <a:r>
              <a:rPr lang="en-US" b="0" i="0" dirty="0">
                <a:solidFill>
                  <a:srgbClr val="000000"/>
                </a:solidFill>
                <a:effectLst/>
                <a:latin typeface="system-ui"/>
              </a:rPr>
              <a:t>For I am not ashamed of the gospel, because it is the power of God that brings salvation to everyone who believes: first to the Jew, then to the Gentile. </a:t>
            </a:r>
            <a:r>
              <a:rPr lang="en-US" b="1" i="0" baseline="30000" dirty="0">
                <a:solidFill>
                  <a:srgbClr val="000000"/>
                </a:solidFill>
                <a:effectLst/>
                <a:latin typeface="system-ui"/>
              </a:rPr>
              <a:t>17 </a:t>
            </a:r>
            <a:r>
              <a:rPr lang="en-US" b="0" i="0" dirty="0">
                <a:solidFill>
                  <a:srgbClr val="000000"/>
                </a:solidFill>
                <a:effectLst/>
                <a:latin typeface="system-ui"/>
              </a:rPr>
              <a:t>For in the gospel the righteousness of God is revealed—a righteousness that is by faith from first to last…  (Romans)</a:t>
            </a:r>
          </a:p>
          <a:p>
            <a:r>
              <a:rPr lang="en-US" b="0" i="0" dirty="0">
                <a:solidFill>
                  <a:srgbClr val="000000"/>
                </a:solidFill>
                <a:effectLst/>
                <a:latin typeface="system-ui"/>
              </a:rPr>
              <a:t>Never apologize for the Word of God.</a:t>
            </a:r>
          </a:p>
          <a:p>
            <a:pPr lvl="1"/>
            <a:r>
              <a:rPr lang="en-US" b="1" i="0" baseline="30000" dirty="0">
                <a:solidFill>
                  <a:srgbClr val="000000"/>
                </a:solidFill>
                <a:effectLst/>
                <a:latin typeface="system-ui"/>
              </a:rPr>
              <a:t>16 </a:t>
            </a:r>
            <a:r>
              <a:rPr lang="en-US" b="0" i="0" dirty="0">
                <a:solidFill>
                  <a:srgbClr val="000000"/>
                </a:solidFill>
                <a:effectLst/>
                <a:latin typeface="system-ui"/>
              </a:rPr>
              <a:t>All Scripture is God-breathed and is useful for teaching, rebuking, correcting and training in righteousness, </a:t>
            </a:r>
            <a:r>
              <a:rPr lang="en-US" b="1" i="0" baseline="30000" dirty="0">
                <a:solidFill>
                  <a:srgbClr val="000000"/>
                </a:solidFill>
                <a:effectLst/>
                <a:latin typeface="system-ui"/>
              </a:rPr>
              <a:t>17 </a:t>
            </a:r>
            <a:r>
              <a:rPr lang="en-US" b="0" i="0" dirty="0">
                <a:solidFill>
                  <a:srgbClr val="000000"/>
                </a:solidFill>
                <a:effectLst/>
                <a:latin typeface="system-ui"/>
              </a:rPr>
              <a:t>so that the servant of God</a:t>
            </a:r>
            <a:r>
              <a:rPr lang="en-US" baseline="30000" dirty="0">
                <a:solidFill>
                  <a:srgbClr val="000000"/>
                </a:solidFill>
                <a:latin typeface="system-ui"/>
              </a:rPr>
              <a:t> </a:t>
            </a:r>
            <a:r>
              <a:rPr lang="en-US" b="0" i="0" dirty="0">
                <a:solidFill>
                  <a:srgbClr val="000000"/>
                </a:solidFill>
                <a:effectLst/>
                <a:latin typeface="system-ui"/>
              </a:rPr>
              <a:t>may be thoroughly equipped for every good work. (2 Timothy)</a:t>
            </a:r>
          </a:p>
          <a:p>
            <a:r>
              <a:rPr lang="en-US" dirty="0">
                <a:solidFill>
                  <a:srgbClr val="000000"/>
                </a:solidFill>
                <a:latin typeface="system-ui"/>
              </a:rPr>
              <a:t>People have the right to be offended.  </a:t>
            </a:r>
          </a:p>
          <a:p>
            <a:r>
              <a:rPr lang="en-US" b="0" i="0" dirty="0">
                <a:solidFill>
                  <a:srgbClr val="000000"/>
                </a:solidFill>
                <a:effectLst/>
                <a:latin typeface="system-ui"/>
              </a:rPr>
              <a:t>That’s not your concern.  Your job is to be gently faithful.</a:t>
            </a:r>
          </a:p>
          <a:p>
            <a:pPr lvl="1"/>
            <a:r>
              <a:rPr lang="en-US" dirty="0">
                <a:solidFill>
                  <a:srgbClr val="000000"/>
                </a:solidFill>
                <a:latin typeface="system-ui"/>
              </a:rPr>
              <a:t>Read the account from </a:t>
            </a:r>
            <a:r>
              <a:rPr lang="en-US" i="1" dirty="0">
                <a:solidFill>
                  <a:srgbClr val="000000"/>
                </a:solidFill>
                <a:latin typeface="system-ui"/>
              </a:rPr>
              <a:t>The Name</a:t>
            </a:r>
            <a:r>
              <a:rPr lang="en-US" dirty="0">
                <a:solidFill>
                  <a:srgbClr val="000000"/>
                </a:solidFill>
                <a:latin typeface="system-ui"/>
              </a:rPr>
              <a:t>, by Franklin Graham (pp 18-19).</a:t>
            </a:r>
            <a:endParaRPr lang="en-US" b="0" i="0" dirty="0">
              <a:solidFill>
                <a:srgbClr val="000000"/>
              </a:solidFill>
              <a:effectLst/>
              <a:latin typeface="system-ui"/>
            </a:endParaRPr>
          </a:p>
          <a:p>
            <a:pPr lvl="1"/>
            <a:endParaRPr lang="en-US" b="0" i="0" dirty="0">
              <a:solidFill>
                <a:srgbClr val="000000"/>
              </a:solidFill>
              <a:effectLst/>
              <a:latin typeface="system-ui"/>
            </a:endParaRPr>
          </a:p>
          <a:p>
            <a:pPr lvl="1"/>
            <a:endParaRPr lang="en-US" dirty="0"/>
          </a:p>
        </p:txBody>
      </p:sp>
    </p:spTree>
    <p:extLst>
      <p:ext uri="{BB962C8B-B14F-4D97-AF65-F5344CB8AC3E}">
        <p14:creationId xmlns:p14="http://schemas.microsoft.com/office/powerpoint/2010/main" val="944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FF7536-5256-80BA-8441-3F1881DCFDEA}"/>
              </a:ext>
            </a:extLst>
          </p:cNvPr>
          <p:cNvSpPr>
            <a:spLocks noGrp="1"/>
          </p:cNvSpPr>
          <p:nvPr>
            <p:ph idx="1"/>
          </p:nvPr>
        </p:nvSpPr>
        <p:spPr>
          <a:xfrm>
            <a:off x="838200" y="537882"/>
            <a:ext cx="10515600" cy="5822577"/>
          </a:xfrm>
        </p:spPr>
        <p:txBody>
          <a:bodyPr/>
          <a:lstStyle/>
          <a:p>
            <a:pPr marL="0" indent="0">
              <a:buNone/>
            </a:pPr>
            <a:endParaRPr lang="en-US" sz="3200" b="1" i="0" baseline="30000" dirty="0">
              <a:solidFill>
                <a:srgbClr val="000000"/>
              </a:solidFill>
              <a:effectLst/>
              <a:latin typeface="system-ui"/>
            </a:endParaRPr>
          </a:p>
          <a:p>
            <a:pPr marL="0" indent="0">
              <a:buNone/>
            </a:pPr>
            <a:r>
              <a:rPr lang="en-US" sz="3200" b="1" baseline="30000" dirty="0"/>
              <a:t>16 </a:t>
            </a:r>
            <a:r>
              <a:rPr lang="en-US" sz="3200" dirty="0"/>
              <a:t>Watch your </a:t>
            </a:r>
            <a:r>
              <a:rPr lang="en-US" sz="3200" u="sng" dirty="0"/>
              <a:t>life</a:t>
            </a:r>
            <a:r>
              <a:rPr lang="en-US" sz="3200" dirty="0"/>
              <a:t> and </a:t>
            </a:r>
            <a:r>
              <a:rPr lang="en-US" sz="3200" b="1" dirty="0"/>
              <a:t>doctrine</a:t>
            </a:r>
            <a:r>
              <a:rPr lang="en-US" sz="3200" dirty="0"/>
              <a:t> closely. Persevere in them, because if you do, you will save both yourself and your hearers.  (1 Timothy 4)</a:t>
            </a:r>
            <a:endParaRPr lang="en-US" sz="3200" b="1" baseline="30000" dirty="0">
              <a:solidFill>
                <a:srgbClr val="000000"/>
              </a:solidFill>
              <a:latin typeface="system-ui"/>
            </a:endParaRPr>
          </a:p>
          <a:p>
            <a:pPr marL="0" indent="0">
              <a:buNone/>
            </a:pPr>
            <a:endParaRPr lang="en-US" sz="3200" b="1" i="0" baseline="30000" dirty="0">
              <a:solidFill>
                <a:srgbClr val="000000"/>
              </a:solidFill>
              <a:effectLst/>
              <a:latin typeface="system-ui"/>
            </a:endParaRPr>
          </a:p>
          <a:p>
            <a:pPr marL="0" indent="0">
              <a:buNone/>
            </a:pPr>
            <a:r>
              <a:rPr lang="en-US" sz="3200" b="1" i="0" baseline="30000" dirty="0">
                <a:solidFill>
                  <a:srgbClr val="000000"/>
                </a:solidFill>
                <a:effectLst/>
                <a:latin typeface="system-ui"/>
              </a:rPr>
              <a:t>5 </a:t>
            </a:r>
            <a:r>
              <a:rPr lang="en-US" sz="3200" b="0" i="0" dirty="0">
                <a:solidFill>
                  <a:srgbClr val="000000"/>
                </a:solidFill>
                <a:effectLst/>
                <a:latin typeface="system-ui"/>
              </a:rPr>
              <a:t>But you, </a:t>
            </a:r>
            <a:r>
              <a:rPr lang="en-US" sz="3200" b="0" i="0" u="sng" dirty="0">
                <a:solidFill>
                  <a:srgbClr val="000000"/>
                </a:solidFill>
                <a:effectLst/>
                <a:latin typeface="system-ui"/>
              </a:rPr>
              <a:t>keep your head </a:t>
            </a:r>
            <a:r>
              <a:rPr lang="en-US" sz="3200" b="0" i="0" dirty="0">
                <a:solidFill>
                  <a:srgbClr val="000000"/>
                </a:solidFill>
                <a:effectLst/>
                <a:latin typeface="system-ui"/>
              </a:rPr>
              <a:t>in all situations, endure </a:t>
            </a:r>
            <a:r>
              <a:rPr lang="en-US" sz="3200" b="1" i="0" dirty="0">
                <a:solidFill>
                  <a:srgbClr val="000000"/>
                </a:solidFill>
                <a:effectLst/>
                <a:latin typeface="system-ui"/>
              </a:rPr>
              <a:t>hardship</a:t>
            </a:r>
            <a:r>
              <a:rPr lang="en-US" sz="3200" b="0" i="0" dirty="0">
                <a:solidFill>
                  <a:srgbClr val="000000"/>
                </a:solidFill>
                <a:effectLst/>
                <a:latin typeface="system-ui"/>
              </a:rPr>
              <a:t>, do the work of an evangelist, discharge all the duties of your ministry.</a:t>
            </a:r>
          </a:p>
          <a:p>
            <a:pPr marL="0" indent="0">
              <a:buNone/>
            </a:pPr>
            <a:endParaRPr lang="en-US" sz="3200" b="0" i="0" dirty="0">
              <a:solidFill>
                <a:srgbClr val="000000"/>
              </a:solidFill>
              <a:effectLst/>
              <a:latin typeface="system-ui"/>
            </a:endParaRPr>
          </a:p>
          <a:p>
            <a:pPr marL="0" indent="0">
              <a:buNone/>
            </a:pPr>
            <a:r>
              <a:rPr lang="en-US" sz="3200" b="1" i="0" baseline="30000" dirty="0">
                <a:solidFill>
                  <a:srgbClr val="000000"/>
                </a:solidFill>
                <a:effectLst/>
                <a:latin typeface="system-ui"/>
              </a:rPr>
              <a:t>18 </a:t>
            </a:r>
            <a:r>
              <a:rPr lang="en-US" sz="3200" b="0" i="0" dirty="0">
                <a:solidFill>
                  <a:srgbClr val="000000"/>
                </a:solidFill>
                <a:effectLst/>
                <a:latin typeface="system-ui"/>
              </a:rPr>
              <a:t>The Lord will </a:t>
            </a:r>
            <a:r>
              <a:rPr lang="en-US" sz="3200" b="1" i="0" dirty="0">
                <a:solidFill>
                  <a:srgbClr val="000000"/>
                </a:solidFill>
                <a:effectLst/>
                <a:latin typeface="system-ui"/>
              </a:rPr>
              <a:t>rescue</a:t>
            </a:r>
            <a:r>
              <a:rPr lang="en-US" sz="3200" b="0" i="0" dirty="0">
                <a:solidFill>
                  <a:srgbClr val="000000"/>
                </a:solidFill>
                <a:effectLst/>
                <a:latin typeface="system-ui"/>
              </a:rPr>
              <a:t> me (you) from every evil attack and will bring me (</a:t>
            </a:r>
            <a:r>
              <a:rPr lang="en-US" sz="3200" dirty="0">
                <a:solidFill>
                  <a:srgbClr val="000000"/>
                </a:solidFill>
                <a:latin typeface="system-ui"/>
              </a:rPr>
              <a:t>you) </a:t>
            </a:r>
            <a:r>
              <a:rPr lang="en-US" sz="3200" b="0" i="0" dirty="0">
                <a:solidFill>
                  <a:srgbClr val="000000"/>
                </a:solidFill>
                <a:effectLst/>
                <a:latin typeface="system-ui"/>
              </a:rPr>
              <a:t>safely to his heavenly kingdom. To him be glory for ever and ever. Amen.</a:t>
            </a:r>
            <a:endParaRPr lang="en-US" sz="3200" dirty="0"/>
          </a:p>
        </p:txBody>
      </p:sp>
    </p:spTree>
    <p:extLst>
      <p:ext uri="{BB962C8B-B14F-4D97-AF65-F5344CB8AC3E}">
        <p14:creationId xmlns:p14="http://schemas.microsoft.com/office/powerpoint/2010/main" val="27912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5CDB5D-3525-8929-F6D7-C8C96D6F5D0A}"/>
              </a:ext>
            </a:extLst>
          </p:cNvPr>
          <p:cNvSpPr>
            <a:spLocks noGrp="1"/>
          </p:cNvSpPr>
          <p:nvPr>
            <p:ph idx="1"/>
          </p:nvPr>
        </p:nvSpPr>
        <p:spPr>
          <a:xfrm>
            <a:off x="838200" y="645459"/>
            <a:ext cx="10515600" cy="5531504"/>
          </a:xfrm>
        </p:spPr>
        <p:txBody>
          <a:bodyPr/>
          <a:lstStyle/>
          <a:p>
            <a:pPr marL="0" indent="0">
              <a:buNone/>
            </a:pPr>
            <a:r>
              <a:rPr lang="en-US" b="1" i="0" baseline="30000" dirty="0">
                <a:solidFill>
                  <a:srgbClr val="000000"/>
                </a:solidFill>
                <a:effectLst/>
                <a:latin typeface="system-ui"/>
              </a:rPr>
              <a:t>10 </a:t>
            </a:r>
            <a:r>
              <a:rPr lang="en-US" b="0" i="0" dirty="0">
                <a:solidFill>
                  <a:srgbClr val="000000"/>
                </a:solidFill>
                <a:effectLst/>
                <a:latin typeface="system-ui"/>
              </a:rPr>
              <a:t>You, however, know all about my teaching, my way of life, my purpose, faith, patience, love, endurance, </a:t>
            </a:r>
            <a:r>
              <a:rPr lang="en-US" b="1" i="0" baseline="30000" dirty="0">
                <a:solidFill>
                  <a:srgbClr val="000000"/>
                </a:solidFill>
                <a:effectLst/>
                <a:latin typeface="system-ui"/>
              </a:rPr>
              <a:t>11 </a:t>
            </a:r>
            <a:r>
              <a:rPr lang="en-US" b="0" i="0" dirty="0">
                <a:solidFill>
                  <a:srgbClr val="000000"/>
                </a:solidFill>
                <a:effectLst/>
                <a:latin typeface="system-ui"/>
              </a:rPr>
              <a:t>persecutions, sufferings—what kinds of things happened to me in Antioch, Iconium and Lystra, the persecutions I endured. Yet the Lord rescued me from all of them. </a:t>
            </a:r>
            <a:r>
              <a:rPr lang="en-US" b="1" i="0" baseline="30000" dirty="0">
                <a:solidFill>
                  <a:srgbClr val="000000"/>
                </a:solidFill>
                <a:effectLst/>
                <a:latin typeface="system-ui"/>
              </a:rPr>
              <a:t>12 </a:t>
            </a:r>
            <a:r>
              <a:rPr lang="en-US" b="0" i="0" dirty="0">
                <a:solidFill>
                  <a:srgbClr val="000000"/>
                </a:solidFill>
                <a:effectLst/>
                <a:latin typeface="system-ui"/>
              </a:rPr>
              <a:t>In fact, everyone who wants to live a godly life in Christ Jesus will be persecuted, </a:t>
            </a:r>
            <a:r>
              <a:rPr lang="en-US" b="1" i="0" baseline="30000" dirty="0">
                <a:solidFill>
                  <a:srgbClr val="000000"/>
                </a:solidFill>
                <a:effectLst/>
                <a:latin typeface="system-ui"/>
              </a:rPr>
              <a:t>13 </a:t>
            </a:r>
            <a:r>
              <a:rPr lang="en-US" b="0" i="0" dirty="0">
                <a:solidFill>
                  <a:srgbClr val="000000"/>
                </a:solidFill>
                <a:effectLst/>
                <a:latin typeface="system-ui"/>
              </a:rPr>
              <a:t>while evildoers and impostors will go from bad to worse, deceiving and being deceived. </a:t>
            </a:r>
            <a:r>
              <a:rPr lang="en-US" b="1" i="0" baseline="30000" dirty="0">
                <a:solidFill>
                  <a:srgbClr val="000000"/>
                </a:solidFill>
                <a:effectLst/>
                <a:latin typeface="system-ui"/>
              </a:rPr>
              <a:t>14 </a:t>
            </a:r>
            <a:r>
              <a:rPr lang="en-US" b="0" i="0" dirty="0">
                <a:solidFill>
                  <a:srgbClr val="000000"/>
                </a:solidFill>
                <a:effectLst/>
                <a:latin typeface="system-ui"/>
              </a:rPr>
              <a:t>But as for you, continue in what you have learned and have become convinced of, because you know those from whom you learned it, </a:t>
            </a:r>
            <a:r>
              <a:rPr lang="en-US" b="1" i="0" baseline="30000" dirty="0">
                <a:solidFill>
                  <a:srgbClr val="000000"/>
                </a:solidFill>
                <a:effectLst/>
                <a:latin typeface="system-ui"/>
              </a:rPr>
              <a:t>15 </a:t>
            </a:r>
            <a:r>
              <a:rPr lang="en-US" b="0" i="0" dirty="0">
                <a:solidFill>
                  <a:srgbClr val="000000"/>
                </a:solidFill>
                <a:effectLst/>
                <a:latin typeface="system-ui"/>
              </a:rPr>
              <a:t>and how from infancy you have known the Holy Scriptures, which are able to make you wise for salvation through faith in Christ Jesus. </a:t>
            </a:r>
            <a:r>
              <a:rPr lang="en-US" b="1" i="0" baseline="30000" dirty="0">
                <a:solidFill>
                  <a:srgbClr val="000000"/>
                </a:solidFill>
                <a:effectLst/>
                <a:latin typeface="system-ui"/>
              </a:rPr>
              <a:t>16 </a:t>
            </a:r>
            <a:r>
              <a:rPr lang="en-US" b="0" i="0" dirty="0">
                <a:solidFill>
                  <a:srgbClr val="000000"/>
                </a:solidFill>
                <a:effectLst/>
                <a:latin typeface="system-ui"/>
              </a:rPr>
              <a:t>All Scripture is God-breathed and is useful for teaching, rebuking, correcting and training in righteousness, </a:t>
            </a:r>
            <a:r>
              <a:rPr lang="en-US" b="1" i="0" baseline="30000" dirty="0">
                <a:solidFill>
                  <a:srgbClr val="000000"/>
                </a:solidFill>
                <a:effectLst/>
                <a:latin typeface="system-ui"/>
              </a:rPr>
              <a:t>17 </a:t>
            </a:r>
            <a:r>
              <a:rPr lang="en-US" b="0" i="0" dirty="0">
                <a:solidFill>
                  <a:srgbClr val="000000"/>
                </a:solidFill>
                <a:effectLst/>
                <a:latin typeface="system-ui"/>
              </a:rPr>
              <a:t>so that the servant of God</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may be thoroughly equipped for every good work.  (2 Tim. 3)</a:t>
            </a:r>
            <a:endParaRPr lang="en-US" dirty="0"/>
          </a:p>
        </p:txBody>
      </p:sp>
    </p:spTree>
    <p:extLst>
      <p:ext uri="{BB962C8B-B14F-4D97-AF65-F5344CB8AC3E}">
        <p14:creationId xmlns:p14="http://schemas.microsoft.com/office/powerpoint/2010/main" val="3243051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2A5AE1-7E64-1AA2-3706-5C6B42296AFF}"/>
              </a:ext>
            </a:extLst>
          </p:cNvPr>
          <p:cNvSpPr>
            <a:spLocks noGrp="1"/>
          </p:cNvSpPr>
          <p:nvPr>
            <p:ph idx="1"/>
          </p:nvPr>
        </p:nvSpPr>
        <p:spPr>
          <a:xfrm>
            <a:off x="972670" y="951565"/>
            <a:ext cx="10515600" cy="5516470"/>
          </a:xfrm>
        </p:spPr>
        <p:txBody>
          <a:bodyPr>
            <a:normAutofit lnSpcReduction="10000"/>
          </a:bodyPr>
          <a:lstStyle/>
          <a:p>
            <a:pPr marL="0" indent="0">
              <a:buNone/>
            </a:pPr>
            <a:r>
              <a:rPr lang="en-US" b="1" i="0" dirty="0">
                <a:solidFill>
                  <a:srgbClr val="000000"/>
                </a:solidFill>
                <a:effectLst/>
                <a:latin typeface="system-ui"/>
              </a:rPr>
              <a:t>4 </a:t>
            </a:r>
            <a:r>
              <a:rPr lang="en-US" b="0" i="0" dirty="0">
                <a:solidFill>
                  <a:srgbClr val="000000"/>
                </a:solidFill>
                <a:effectLst/>
                <a:latin typeface="system-ui"/>
              </a:rPr>
              <a:t>In the presence of God and of Christ Jesus, who will judge the living and the dead, and in view of his appearing and his kingdom, I give you this charge: </a:t>
            </a:r>
            <a:r>
              <a:rPr lang="en-US" b="1" i="0" baseline="30000" dirty="0">
                <a:solidFill>
                  <a:srgbClr val="000000"/>
                </a:solidFill>
                <a:effectLst/>
                <a:latin typeface="system-ui"/>
              </a:rPr>
              <a:t>2 </a:t>
            </a:r>
            <a:r>
              <a:rPr lang="en-US" b="0" i="0" dirty="0">
                <a:solidFill>
                  <a:srgbClr val="000000"/>
                </a:solidFill>
                <a:effectLst/>
                <a:latin typeface="system-ui"/>
              </a:rPr>
              <a:t>Preach the word; be prepared in season and out of season; correct, rebuke and encourage—with great patience and careful instruction. </a:t>
            </a:r>
            <a:r>
              <a:rPr lang="en-US" b="1" i="0" baseline="30000" dirty="0">
                <a:solidFill>
                  <a:srgbClr val="000000"/>
                </a:solidFill>
                <a:effectLst/>
                <a:latin typeface="system-ui"/>
              </a:rPr>
              <a:t>3 </a:t>
            </a:r>
            <a:r>
              <a:rPr lang="en-US" b="0" i="0" dirty="0">
                <a:solidFill>
                  <a:srgbClr val="000000"/>
                </a:solidFill>
                <a:effectLst/>
                <a:latin typeface="system-ui"/>
              </a:rPr>
              <a:t>For the time will come when people will not put up with sound doctrine. Instead, to suit their own desires, they will gather around them a great number of teachers to say what their itching ears want to hear. </a:t>
            </a:r>
            <a:r>
              <a:rPr lang="en-US" b="1" i="0" baseline="30000" dirty="0">
                <a:solidFill>
                  <a:srgbClr val="000000"/>
                </a:solidFill>
                <a:effectLst/>
                <a:latin typeface="system-ui"/>
              </a:rPr>
              <a:t>4 </a:t>
            </a:r>
            <a:r>
              <a:rPr lang="en-US" b="0" i="0" dirty="0">
                <a:solidFill>
                  <a:srgbClr val="000000"/>
                </a:solidFill>
                <a:effectLst/>
                <a:latin typeface="system-ui"/>
              </a:rPr>
              <a:t>They will turn their ears away from the truth and turn aside to myths. </a:t>
            </a:r>
            <a:r>
              <a:rPr lang="en-US" b="1" i="0" baseline="30000" dirty="0">
                <a:solidFill>
                  <a:srgbClr val="000000"/>
                </a:solidFill>
                <a:effectLst/>
                <a:latin typeface="system-ui"/>
              </a:rPr>
              <a:t>5 </a:t>
            </a:r>
            <a:r>
              <a:rPr lang="en-US" b="0" i="0" dirty="0">
                <a:solidFill>
                  <a:srgbClr val="000000"/>
                </a:solidFill>
                <a:effectLst/>
                <a:latin typeface="system-ui"/>
              </a:rPr>
              <a:t>But you, keep your head in all situations, endure hardship, do the work of an evangelist, discharge all the duties of your ministry.</a:t>
            </a:r>
          </a:p>
          <a:p>
            <a:pPr marL="0" indent="0">
              <a:buNone/>
            </a:pPr>
            <a:endParaRPr lang="en-US" b="0" i="0" dirty="0">
              <a:solidFill>
                <a:srgbClr val="000000"/>
              </a:solidFill>
              <a:effectLst/>
              <a:latin typeface="system-ui"/>
            </a:endParaRPr>
          </a:p>
          <a:p>
            <a:pPr marL="0" indent="0">
              <a:buNone/>
            </a:pPr>
            <a:r>
              <a:rPr lang="en-US" b="1" i="0" baseline="30000" dirty="0">
                <a:solidFill>
                  <a:srgbClr val="000000"/>
                </a:solidFill>
                <a:effectLst/>
                <a:latin typeface="system-ui"/>
              </a:rPr>
              <a:t>18 </a:t>
            </a:r>
            <a:r>
              <a:rPr lang="en-US" b="0" i="0" dirty="0">
                <a:solidFill>
                  <a:srgbClr val="000000"/>
                </a:solidFill>
                <a:effectLst/>
                <a:latin typeface="system-ui"/>
              </a:rPr>
              <a:t>The Lord will rescue me from every evil attack and will bring me safely to his heavenly kingdom. To him be glory for ever and ever. Amen.</a:t>
            </a:r>
            <a:endParaRPr lang="en-US" dirty="0"/>
          </a:p>
        </p:txBody>
      </p:sp>
    </p:spTree>
    <p:extLst>
      <p:ext uri="{BB962C8B-B14F-4D97-AF65-F5344CB8AC3E}">
        <p14:creationId xmlns:p14="http://schemas.microsoft.com/office/powerpoint/2010/main" val="4035113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6B4C1-BAE7-806B-3694-958A8B9AAA80}"/>
              </a:ext>
            </a:extLst>
          </p:cNvPr>
          <p:cNvSpPr>
            <a:spLocks noGrp="1"/>
          </p:cNvSpPr>
          <p:nvPr>
            <p:ph type="title"/>
          </p:nvPr>
        </p:nvSpPr>
        <p:spPr/>
        <p:txBody>
          <a:bodyPr>
            <a:normAutofit/>
          </a:bodyPr>
          <a:lstStyle/>
          <a:p>
            <a:r>
              <a:rPr lang="en-US" sz="2000" dirty="0">
                <a:latin typeface="Arial Black" panose="020B0A04020102020204" pitchFamily="34" charset="0"/>
              </a:rPr>
              <a:t>Avoid godless chatter, because those who indulge in it will become more and more ungodly.  Their teaching will spread like gangrene.  (2:16-17)</a:t>
            </a:r>
          </a:p>
        </p:txBody>
      </p:sp>
      <p:sp>
        <p:nvSpPr>
          <p:cNvPr id="3" name="Content Placeholder 2">
            <a:extLst>
              <a:ext uri="{FF2B5EF4-FFF2-40B4-BE49-F238E27FC236}">
                <a16:creationId xmlns:a16="http://schemas.microsoft.com/office/drawing/2014/main" xmlns="" id="{760C6F1A-5607-B508-3BE5-CF0F5961756A}"/>
              </a:ext>
            </a:extLst>
          </p:cNvPr>
          <p:cNvSpPr>
            <a:spLocks noGrp="1"/>
          </p:cNvSpPr>
          <p:nvPr>
            <p:ph idx="1"/>
          </p:nvPr>
        </p:nvSpPr>
        <p:spPr>
          <a:xfrm>
            <a:off x="838200" y="1825625"/>
            <a:ext cx="10515600" cy="4790328"/>
          </a:xfrm>
        </p:spPr>
        <p:txBody>
          <a:bodyPr>
            <a:normAutofit lnSpcReduction="10000"/>
          </a:bodyPr>
          <a:lstStyle/>
          <a:p>
            <a:r>
              <a:rPr lang="en-US" dirty="0"/>
              <a:t>Our world / nation is a very different place than it was 15 years ago!</a:t>
            </a:r>
          </a:p>
          <a:p>
            <a:r>
              <a:rPr lang="en-US" dirty="0"/>
              <a:t>Social media has given everyone a voice.</a:t>
            </a:r>
          </a:p>
          <a:p>
            <a:r>
              <a:rPr lang="en-US" dirty="0"/>
              <a:t>It’s easy to get drawn into godless chatter and to be very rude.</a:t>
            </a:r>
          </a:p>
          <a:p>
            <a:r>
              <a:rPr lang="en-US" dirty="0"/>
              <a:t>I started a Facebook account in 2020 (out of sheer boredom).</a:t>
            </a:r>
          </a:p>
          <a:p>
            <a:r>
              <a:rPr lang="en-US" dirty="0"/>
              <a:t>We need to be aware of how our comments and posts effect our Christian witness.</a:t>
            </a:r>
          </a:p>
          <a:p>
            <a:r>
              <a:rPr lang="en-US" dirty="0"/>
              <a:t>Does anyone know what “gangrene” is / how it starts?</a:t>
            </a:r>
          </a:p>
          <a:p>
            <a:r>
              <a:rPr lang="en-US" dirty="0"/>
              <a:t>Make sure your teaching and words are not destructive.</a:t>
            </a:r>
          </a:p>
          <a:p>
            <a:r>
              <a:rPr lang="en-US" dirty="0"/>
              <a:t>“Everyone who confesses the name of the Lord must turn away from wickedness.”   (God and sin don’t mix!)</a:t>
            </a:r>
          </a:p>
          <a:p>
            <a:endParaRPr lang="en-US" dirty="0"/>
          </a:p>
        </p:txBody>
      </p:sp>
    </p:spTree>
    <p:extLst>
      <p:ext uri="{BB962C8B-B14F-4D97-AF65-F5344CB8AC3E}">
        <p14:creationId xmlns:p14="http://schemas.microsoft.com/office/powerpoint/2010/main" val="848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D19A9-D098-5178-273A-78B9CB488412}"/>
              </a:ext>
            </a:extLst>
          </p:cNvPr>
          <p:cNvSpPr>
            <a:spLocks noGrp="1"/>
          </p:cNvSpPr>
          <p:nvPr>
            <p:ph type="title"/>
          </p:nvPr>
        </p:nvSpPr>
        <p:spPr>
          <a:xfrm>
            <a:off x="838200" y="365126"/>
            <a:ext cx="10515600" cy="939240"/>
          </a:xfrm>
        </p:spPr>
        <p:txBody>
          <a:bodyPr>
            <a:normAutofit/>
          </a:bodyPr>
          <a:lstStyle/>
          <a:p>
            <a:r>
              <a:rPr lang="en-US" sz="2000" dirty="0">
                <a:latin typeface="Arial Black" panose="020B0A04020102020204" pitchFamily="34" charset="0"/>
              </a:rPr>
              <a:t>Don’t have anything to do with foolish and stupid arguments, because you know they produce quarrels.  (2:23) </a:t>
            </a:r>
          </a:p>
        </p:txBody>
      </p:sp>
      <p:sp>
        <p:nvSpPr>
          <p:cNvPr id="3" name="Content Placeholder 2">
            <a:extLst>
              <a:ext uri="{FF2B5EF4-FFF2-40B4-BE49-F238E27FC236}">
                <a16:creationId xmlns:a16="http://schemas.microsoft.com/office/drawing/2014/main" xmlns="" id="{90E8372A-9BAB-B229-4BB0-7B7D55CD7EC9}"/>
              </a:ext>
            </a:extLst>
          </p:cNvPr>
          <p:cNvSpPr>
            <a:spLocks noGrp="1"/>
          </p:cNvSpPr>
          <p:nvPr>
            <p:ph idx="1"/>
          </p:nvPr>
        </p:nvSpPr>
        <p:spPr>
          <a:xfrm>
            <a:off x="838200" y="1465728"/>
            <a:ext cx="10515600" cy="5027145"/>
          </a:xfrm>
        </p:spPr>
        <p:txBody>
          <a:bodyPr/>
          <a:lstStyle/>
          <a:p>
            <a:r>
              <a:rPr lang="en-US" dirty="0"/>
              <a:t>Getting into a Facebook comment battle with someone can be very time consuming and very draining!</a:t>
            </a:r>
          </a:p>
          <a:p>
            <a:r>
              <a:rPr lang="en-US" dirty="0"/>
              <a:t>Like what you like and skim over the “foolish &amp; stupid arguments.” </a:t>
            </a:r>
          </a:p>
          <a:p>
            <a:r>
              <a:rPr lang="en-US" dirty="0"/>
              <a:t>This doesn’t mean that we don’t defend the things of God, but in most cases, were not going to convince others to change their POV.</a:t>
            </a:r>
          </a:p>
          <a:p>
            <a:r>
              <a:rPr lang="en-US" dirty="0"/>
              <a:t>It becomes an exercise in futility!  Amen?</a:t>
            </a:r>
          </a:p>
          <a:p>
            <a:r>
              <a:rPr lang="en-US" dirty="0"/>
              <a:t>“Opponents must be gently instructed…” (Read 2:25-26)</a:t>
            </a:r>
          </a:p>
          <a:p>
            <a:r>
              <a:rPr lang="en-US" dirty="0"/>
              <a:t>What are some of the key words/ phrases that you hear?</a:t>
            </a:r>
          </a:p>
          <a:p>
            <a:r>
              <a:rPr lang="en-US" b="1" dirty="0"/>
              <a:t>God</a:t>
            </a:r>
            <a:r>
              <a:rPr lang="en-US" dirty="0"/>
              <a:t> plays an awfully </a:t>
            </a:r>
            <a:r>
              <a:rPr lang="en-US" b="1" u="sng" dirty="0"/>
              <a:t>BIG</a:t>
            </a:r>
            <a:r>
              <a:rPr lang="en-US" dirty="0"/>
              <a:t> role in what we are “gently” trying to do!</a:t>
            </a:r>
          </a:p>
          <a:p>
            <a:r>
              <a:rPr lang="en-US" dirty="0"/>
              <a:t>God’s strong arm (man’s will) vs. God’s finger work (Creation).</a:t>
            </a:r>
          </a:p>
        </p:txBody>
      </p:sp>
    </p:spTree>
    <p:extLst>
      <p:ext uri="{BB962C8B-B14F-4D97-AF65-F5344CB8AC3E}">
        <p14:creationId xmlns:p14="http://schemas.microsoft.com/office/powerpoint/2010/main" val="35549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2921C-9FF3-9AB4-A382-7EBA2310052D}"/>
              </a:ext>
            </a:extLst>
          </p:cNvPr>
          <p:cNvSpPr>
            <a:spLocks noGrp="1"/>
          </p:cNvSpPr>
          <p:nvPr>
            <p:ph type="title"/>
          </p:nvPr>
        </p:nvSpPr>
        <p:spPr>
          <a:xfrm>
            <a:off x="838200" y="351679"/>
            <a:ext cx="10161494" cy="683746"/>
          </a:xfrm>
        </p:spPr>
        <p:txBody>
          <a:bodyPr>
            <a:normAutofit/>
          </a:bodyPr>
          <a:lstStyle/>
          <a:p>
            <a:r>
              <a:rPr lang="en-US" sz="2400" dirty="0">
                <a:latin typeface="Arial Black" panose="020B0A04020102020204" pitchFamily="34" charset="0"/>
              </a:rPr>
              <a:t>There will be terrible times in the last days.  (3:1-5)</a:t>
            </a:r>
          </a:p>
        </p:txBody>
      </p:sp>
      <p:pic>
        <p:nvPicPr>
          <p:cNvPr id="5" name="Content Placeholder 4">
            <a:extLst>
              <a:ext uri="{FF2B5EF4-FFF2-40B4-BE49-F238E27FC236}">
                <a16:creationId xmlns:a16="http://schemas.microsoft.com/office/drawing/2014/main" xmlns="" id="{EADF3D04-3046-68DE-B83C-67F96BE1A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384" y="4603053"/>
            <a:ext cx="2143125" cy="2143125"/>
          </a:xfrm>
        </p:spPr>
      </p:pic>
      <p:pic>
        <p:nvPicPr>
          <p:cNvPr id="13" name="Picture 12">
            <a:extLst>
              <a:ext uri="{FF2B5EF4-FFF2-40B4-BE49-F238E27FC236}">
                <a16:creationId xmlns:a16="http://schemas.microsoft.com/office/drawing/2014/main" xmlns="" id="{6A7449AB-CAAE-D138-83EB-94E0361D5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02" y="4379343"/>
            <a:ext cx="4086009" cy="2293804"/>
          </a:xfrm>
          <a:prstGeom prst="rect">
            <a:avLst/>
          </a:prstGeom>
        </p:spPr>
      </p:pic>
      <p:pic>
        <p:nvPicPr>
          <p:cNvPr id="15" name="Picture 14">
            <a:extLst>
              <a:ext uri="{FF2B5EF4-FFF2-40B4-BE49-F238E27FC236}">
                <a16:creationId xmlns:a16="http://schemas.microsoft.com/office/drawing/2014/main" xmlns="" id="{BC9237BC-E7B1-9F80-C913-A62ABEC50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32" y="1110362"/>
            <a:ext cx="4144652" cy="2970334"/>
          </a:xfrm>
          <a:prstGeom prst="rect">
            <a:avLst/>
          </a:prstGeom>
        </p:spPr>
      </p:pic>
      <p:pic>
        <p:nvPicPr>
          <p:cNvPr id="16" name="Picture 15">
            <a:extLst>
              <a:ext uri="{FF2B5EF4-FFF2-40B4-BE49-F238E27FC236}">
                <a16:creationId xmlns:a16="http://schemas.microsoft.com/office/drawing/2014/main" xmlns="" id="{C0D422A8-1325-A005-E83E-06C2CB07BAA3}"/>
              </a:ext>
            </a:extLst>
          </p:cNvPr>
          <p:cNvPicPr>
            <a:picLocks noChangeAspect="1"/>
          </p:cNvPicPr>
          <p:nvPr/>
        </p:nvPicPr>
        <p:blipFill>
          <a:blip r:embed="rId5"/>
          <a:stretch>
            <a:fillRect/>
          </a:stretch>
        </p:blipFill>
        <p:spPr>
          <a:xfrm>
            <a:off x="5597624" y="1098683"/>
            <a:ext cx="6096000" cy="3048000"/>
          </a:xfrm>
          <a:prstGeom prst="rect">
            <a:avLst/>
          </a:prstGeom>
        </p:spPr>
      </p:pic>
      <p:pic>
        <p:nvPicPr>
          <p:cNvPr id="18" name="Picture 17">
            <a:extLst>
              <a:ext uri="{FF2B5EF4-FFF2-40B4-BE49-F238E27FC236}">
                <a16:creationId xmlns:a16="http://schemas.microsoft.com/office/drawing/2014/main" xmlns="" id="{070D56CE-43F8-FDA6-E728-D7533BEC3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0354" y="4406497"/>
            <a:ext cx="4270846" cy="2266650"/>
          </a:xfrm>
          <a:prstGeom prst="rect">
            <a:avLst/>
          </a:prstGeom>
        </p:spPr>
      </p:pic>
    </p:spTree>
    <p:extLst>
      <p:ext uri="{BB962C8B-B14F-4D97-AF65-F5344CB8AC3E}">
        <p14:creationId xmlns:p14="http://schemas.microsoft.com/office/powerpoint/2010/main" val="309924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42DA6-E5F7-64B1-3601-C3B9C40FAD7F}"/>
              </a:ext>
            </a:extLst>
          </p:cNvPr>
          <p:cNvSpPr>
            <a:spLocks noGrp="1"/>
          </p:cNvSpPr>
          <p:nvPr>
            <p:ph type="title"/>
          </p:nvPr>
        </p:nvSpPr>
        <p:spPr>
          <a:xfrm>
            <a:off x="838200" y="365126"/>
            <a:ext cx="10515600" cy="818216"/>
          </a:xfrm>
        </p:spPr>
        <p:txBody>
          <a:bodyPr>
            <a:normAutofit/>
          </a:bodyPr>
          <a:lstStyle/>
          <a:p>
            <a:r>
              <a:rPr lang="en-US" sz="2000" dirty="0">
                <a:latin typeface="Arial Black" panose="020B0A04020102020204" pitchFamily="34" charset="0"/>
              </a:rPr>
              <a:t>“…having a form of godliness but denying its power.  Have nothing to do with such people.” (3:5)</a:t>
            </a:r>
            <a:r>
              <a:rPr lang="en-US" sz="2000" dirty="0"/>
              <a:t>  </a:t>
            </a:r>
          </a:p>
        </p:txBody>
      </p:sp>
      <p:sp>
        <p:nvSpPr>
          <p:cNvPr id="3" name="Content Placeholder 2">
            <a:extLst>
              <a:ext uri="{FF2B5EF4-FFF2-40B4-BE49-F238E27FC236}">
                <a16:creationId xmlns:a16="http://schemas.microsoft.com/office/drawing/2014/main" xmlns="" id="{EA5E3000-89D9-BB78-4F7A-F4FB7217CB83}"/>
              </a:ext>
            </a:extLst>
          </p:cNvPr>
          <p:cNvSpPr>
            <a:spLocks noGrp="1"/>
          </p:cNvSpPr>
          <p:nvPr>
            <p:ph idx="1"/>
          </p:nvPr>
        </p:nvSpPr>
        <p:spPr>
          <a:xfrm>
            <a:off x="838200" y="1425388"/>
            <a:ext cx="10515600" cy="4751575"/>
          </a:xfrm>
        </p:spPr>
        <p:txBody>
          <a:bodyPr/>
          <a:lstStyle/>
          <a:p>
            <a:r>
              <a:rPr lang="en-US" dirty="0"/>
              <a:t>Humanity is created in the image and likeness of God.  (Genesis)</a:t>
            </a:r>
          </a:p>
          <a:p>
            <a:r>
              <a:rPr lang="en-US" dirty="0"/>
              <a:t>Humanity has a conscience, but it becomes seared &amp; ineffective.</a:t>
            </a:r>
          </a:p>
          <a:p>
            <a:r>
              <a:rPr lang="en-US" dirty="0"/>
              <a:t>(See Romans 2:12-15).  </a:t>
            </a:r>
          </a:p>
          <a:p>
            <a:r>
              <a:rPr lang="en-US" dirty="0"/>
              <a:t>Obedience is more important than intellectual agreement! </a:t>
            </a:r>
          </a:p>
          <a:p>
            <a:r>
              <a:rPr lang="en-US" dirty="0"/>
              <a:t>Calling oneself a Christian is easier than being one.</a:t>
            </a:r>
          </a:p>
          <a:p>
            <a:r>
              <a:rPr lang="en-US" dirty="0"/>
              <a:t>Tough language!  </a:t>
            </a:r>
          </a:p>
          <a:p>
            <a:r>
              <a:rPr lang="en-US" dirty="0"/>
              <a:t>Paul tells the Corinthians to expel the immoral brother!</a:t>
            </a:r>
          </a:p>
          <a:p>
            <a:r>
              <a:rPr lang="en-US" dirty="0"/>
              <a:t>(See 1 Cor. 5:1-5)</a:t>
            </a:r>
          </a:p>
          <a:p>
            <a:endParaRPr lang="en-US" dirty="0"/>
          </a:p>
        </p:txBody>
      </p:sp>
    </p:spTree>
    <p:extLst>
      <p:ext uri="{BB962C8B-B14F-4D97-AF65-F5344CB8AC3E}">
        <p14:creationId xmlns:p14="http://schemas.microsoft.com/office/powerpoint/2010/main" val="23361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0356E-1B62-2FC0-5CC5-EA883A5B7437}"/>
              </a:ext>
            </a:extLst>
          </p:cNvPr>
          <p:cNvSpPr>
            <a:spLocks noGrp="1"/>
          </p:cNvSpPr>
          <p:nvPr>
            <p:ph type="title"/>
          </p:nvPr>
        </p:nvSpPr>
        <p:spPr/>
        <p:txBody>
          <a:bodyPr>
            <a:normAutofit/>
          </a:bodyPr>
          <a:lstStyle/>
          <a:p>
            <a:r>
              <a:rPr lang="en-US" sz="2000" dirty="0">
                <a:latin typeface="Arial Black" panose="020B0A04020102020204" pitchFamily="34" charset="0"/>
              </a:rPr>
              <a:t>…everyone who wants to live a godly life in Christ Jesus will be persecuted, while evildoers and imposters will go from bad to worse, deceiving and being deceived.” (3:12-13)</a:t>
            </a:r>
          </a:p>
        </p:txBody>
      </p:sp>
      <p:pic>
        <p:nvPicPr>
          <p:cNvPr id="5" name="Content Placeholder 4">
            <a:extLst>
              <a:ext uri="{FF2B5EF4-FFF2-40B4-BE49-F238E27FC236}">
                <a16:creationId xmlns:a16="http://schemas.microsoft.com/office/drawing/2014/main" xmlns="" id="{B104E8B4-057C-A967-A17A-A9AC9EAA5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509" y="1690688"/>
            <a:ext cx="4892209" cy="4892209"/>
          </a:xfrm>
        </p:spPr>
      </p:pic>
      <p:pic>
        <p:nvPicPr>
          <p:cNvPr id="7" name="Picture 6">
            <a:extLst>
              <a:ext uri="{FF2B5EF4-FFF2-40B4-BE49-F238E27FC236}">
                <a16:creationId xmlns:a16="http://schemas.microsoft.com/office/drawing/2014/main" xmlns="" id="{C75746F7-3CBD-F3CB-33CC-9D948B750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409" y="1690688"/>
            <a:ext cx="6024283" cy="4892208"/>
          </a:xfrm>
          <a:prstGeom prst="rect">
            <a:avLst/>
          </a:prstGeom>
        </p:spPr>
      </p:pic>
    </p:spTree>
    <p:extLst>
      <p:ext uri="{BB962C8B-B14F-4D97-AF65-F5344CB8AC3E}">
        <p14:creationId xmlns:p14="http://schemas.microsoft.com/office/powerpoint/2010/main" val="162096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1169</Words>
  <Application>Microsoft Office PowerPoint</Application>
  <PresentationFormat>Custom</PresentationFormat>
  <Paragraphs>154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Modern Day Myths in the Church (Excerpts from 2 Timothy)</vt:lpstr>
      <vt:lpstr>PowerPoint Presentation</vt:lpstr>
      <vt:lpstr>PowerPoint Presentation</vt:lpstr>
      <vt:lpstr>PowerPoint Presentation</vt:lpstr>
      <vt:lpstr>Avoid godless chatter, because those who indulge in it will become more and more ungodly.  Their teaching will spread like gangrene.  (2:16-17)</vt:lpstr>
      <vt:lpstr>Don’t have anything to do with foolish and stupid arguments, because you know they produce quarrels.  (2:23) </vt:lpstr>
      <vt:lpstr>There will be terrible times in the last days.  (3:1-5)</vt:lpstr>
      <vt:lpstr>“…having a form of godliness but denying its power.  Have nothing to do with such people.” (3:5)  </vt:lpstr>
      <vt:lpstr>…everyone who wants to live a godly life in Christ Jesus will be persecuted, while evildoers and imposters will go from bad to worse, deceiving and being deceived.” (3:12-13)</vt:lpstr>
      <vt:lpstr>But as for you, continue in what you have learned and have become convinced of, because you know those from whom you learned it, and how from infancy you have known the Holy Scriptures…  (3:14-15)</vt:lpstr>
      <vt:lpstr>PowerPoint Presentation</vt:lpstr>
      <vt:lpstr>Myth #1  </vt:lpstr>
      <vt:lpstr>AKA:  Tolerance is King!</vt:lpstr>
      <vt:lpstr>“Cheap Grace” – acc. to Dietrich Bonhoeffer</vt:lpstr>
      <vt:lpstr>Streams of Living Water – Richard Foster</vt:lpstr>
      <vt:lpstr>Myth #2 – The Church should take care of everyone.</vt:lpstr>
      <vt:lpstr>PowerPoint Presentation</vt:lpstr>
      <vt:lpstr>Myth #3 - Preaching the hard truth is hate speech!</vt:lpstr>
      <vt:lpstr>PowerPoint Presentation</vt:lpstr>
      <vt:lpstr>Myth #4 – If you love God and Country you’re a White  Christian Nationalist.</vt:lpstr>
      <vt:lpstr>PowerPoint Presentation</vt:lpstr>
      <vt:lpstr>Myth #5 – Jesus was a Socialist / Communist</vt:lpstr>
      <vt:lpstr>PowerPoint Presentation</vt:lpstr>
      <vt:lpstr>The Bible has a lot to say about private property.</vt:lpstr>
      <vt:lpstr>We need to work for a living!</vt:lpstr>
      <vt:lpstr>So what?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Day Myths in the Church (Excerpts from 2 Timothy)</dc:title>
  <dc:creator>Stephen Lindemuth</dc:creator>
  <cp:lastModifiedBy>LifeGate</cp:lastModifiedBy>
  <cp:revision>3</cp:revision>
  <dcterms:created xsi:type="dcterms:W3CDTF">2023-08-24T16:42:20Z</dcterms:created>
  <dcterms:modified xsi:type="dcterms:W3CDTF">2023-08-27T16:20:49Z</dcterms:modified>
</cp:coreProperties>
</file>