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564" r:id="rId3"/>
    <p:sldId id="565" r:id="rId4"/>
    <p:sldId id="566" r:id="rId5"/>
    <p:sldId id="567" r:id="rId6"/>
    <p:sldId id="568" r:id="rId7"/>
    <p:sldId id="563" r:id="rId8"/>
    <p:sldId id="562" r:id="rId9"/>
    <p:sldId id="541" r:id="rId10"/>
    <p:sldId id="545" r:id="rId11"/>
    <p:sldId id="537" r:id="rId12"/>
    <p:sldId id="552" r:id="rId13"/>
    <p:sldId id="553" r:id="rId14"/>
    <p:sldId id="560" r:id="rId15"/>
    <p:sldId id="561" r:id="rId16"/>
    <p:sldId id="542" r:id="rId17"/>
    <p:sldId id="522" r:id="rId18"/>
    <p:sldId id="544" r:id="rId19"/>
    <p:sldId id="554" r:id="rId20"/>
    <p:sldId id="513" r:id="rId21"/>
    <p:sldId id="546" r:id="rId22"/>
    <p:sldId id="524" r:id="rId23"/>
    <p:sldId id="549" r:id="rId24"/>
    <p:sldId id="551" r:id="rId25"/>
    <p:sldId id="557" r:id="rId26"/>
    <p:sldId id="558" r:id="rId27"/>
    <p:sldId id="547" r:id="rId28"/>
    <p:sldId id="548" r:id="rId29"/>
    <p:sldId id="559" r:id="rId30"/>
    <p:sldId id="518" r:id="rId31"/>
    <p:sldId id="514" r:id="rId32"/>
    <p:sldId id="555" r:id="rId33"/>
    <p:sldId id="556" r:id="rId34"/>
    <p:sldId id="521" r:id="rId35"/>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CBA2"/>
    <a:srgbClr val="FDD8B9"/>
    <a:srgbClr val="B92D14"/>
    <a:srgbClr val="4D4D4D"/>
    <a:srgbClr val="DEDEDE"/>
    <a:srgbClr val="35759D"/>
    <a:srgbClr val="35B19D"/>
    <a:srgbClr val="20A6C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46" autoAdjust="0"/>
    <p:restoredTop sz="95636" autoAdjust="0"/>
  </p:normalViewPr>
  <p:slideViewPr>
    <p:cSldViewPr>
      <p:cViewPr>
        <p:scale>
          <a:sx n="70" d="100"/>
          <a:sy n="70" d="100"/>
        </p:scale>
        <p:origin x="-2730"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12C09-144B-462C-BBCC-71782B1B2A17}" type="doc">
      <dgm:prSet loTypeId="urn:microsoft.com/office/officeart/2005/8/layout/vList2" loCatId="list" qsTypeId="urn:microsoft.com/office/officeart/2005/8/quickstyle/3d4" qsCatId="3D" csTypeId="urn:microsoft.com/office/officeart/2005/8/colors/accent1_4" csCatId="accent1" phldr="1"/>
      <dgm:spPr/>
      <dgm:t>
        <a:bodyPr/>
        <a:lstStyle/>
        <a:p>
          <a:endParaRPr lang="en-US"/>
        </a:p>
      </dgm:t>
    </dgm:pt>
    <dgm:pt modelId="{1A171E91-4573-462F-8BA1-80D143929D7F}">
      <dgm:prSet custT="1"/>
      <dgm:spPr/>
      <dgm:t>
        <a:bodyPr/>
        <a:lstStyle/>
        <a:p>
          <a:pPr algn="ctr" rtl="0"/>
          <a:r>
            <a:rPr lang="en-US" sz="4000" b="1" dirty="0" smtClean="0">
              <a:effectLst>
                <a:outerShdw blurRad="38100" dist="38100" dir="2700000" algn="tl">
                  <a:srgbClr val="000000">
                    <a:alpha val="43137"/>
                  </a:srgbClr>
                </a:outerShdw>
              </a:effectLst>
            </a:rPr>
            <a:t>For Our Time Of Crisis</a:t>
          </a:r>
          <a:endParaRPr lang="en-US" sz="4000" b="1" dirty="0">
            <a:effectLst>
              <a:outerShdw blurRad="38100" dist="38100" dir="2700000" algn="tl">
                <a:srgbClr val="000000">
                  <a:alpha val="43137"/>
                </a:srgbClr>
              </a:outerShdw>
            </a:effectLst>
          </a:endParaRPr>
        </a:p>
      </dgm:t>
    </dgm:pt>
    <dgm:pt modelId="{F06D5C67-FC5D-41EE-942B-5AE88A37DD24}" type="parTrans" cxnId="{374F72EF-B697-4846-9E87-261585FF34DC}">
      <dgm:prSet/>
      <dgm:spPr/>
      <dgm:t>
        <a:bodyPr/>
        <a:lstStyle/>
        <a:p>
          <a:endParaRPr lang="en-US" sz="1800" b="1">
            <a:solidFill>
              <a:srgbClr val="FF9933"/>
            </a:solidFill>
          </a:endParaRPr>
        </a:p>
      </dgm:t>
    </dgm:pt>
    <dgm:pt modelId="{754FAFBE-3E98-4867-9DF5-815A63E819CA}" type="sibTrans" cxnId="{374F72EF-B697-4846-9E87-261585FF34DC}">
      <dgm:prSet/>
      <dgm:spPr/>
      <dgm:t>
        <a:bodyPr/>
        <a:lstStyle/>
        <a:p>
          <a:endParaRPr lang="en-US" sz="1800" b="1">
            <a:solidFill>
              <a:srgbClr val="FF9933"/>
            </a:solidFill>
          </a:endParaRPr>
        </a:p>
      </dgm:t>
    </dgm:pt>
    <dgm:pt modelId="{A2FC727E-8135-452C-886B-2452434CF75F}" type="pres">
      <dgm:prSet presAssocID="{ABD12C09-144B-462C-BBCC-71782B1B2A17}" presName="linear" presStyleCnt="0">
        <dgm:presLayoutVars>
          <dgm:animLvl val="lvl"/>
          <dgm:resizeHandles val="exact"/>
        </dgm:presLayoutVars>
      </dgm:prSet>
      <dgm:spPr/>
      <dgm:t>
        <a:bodyPr/>
        <a:lstStyle/>
        <a:p>
          <a:endParaRPr lang="en-US"/>
        </a:p>
      </dgm:t>
    </dgm:pt>
    <dgm:pt modelId="{05043CC9-F5BD-4C11-9F84-5285E0E0975D}" type="pres">
      <dgm:prSet presAssocID="{1A171E91-4573-462F-8BA1-80D143929D7F}" presName="parentText" presStyleLbl="node1" presStyleIdx="0" presStyleCnt="1" custLinFactY="100000" custLinFactNeighborX="253" custLinFactNeighborY="100099">
        <dgm:presLayoutVars>
          <dgm:chMax val="0"/>
          <dgm:bulletEnabled val="1"/>
        </dgm:presLayoutVars>
      </dgm:prSet>
      <dgm:spPr/>
      <dgm:t>
        <a:bodyPr/>
        <a:lstStyle/>
        <a:p>
          <a:endParaRPr lang="en-US"/>
        </a:p>
      </dgm:t>
    </dgm:pt>
  </dgm:ptLst>
  <dgm:cxnLst>
    <dgm:cxn modelId="{2ACBFE29-7782-49B6-8AEA-42456AAC479D}" type="presOf" srcId="{1A171E91-4573-462F-8BA1-80D143929D7F}" destId="{05043CC9-F5BD-4C11-9F84-5285E0E0975D}" srcOrd="0" destOrd="0" presId="urn:microsoft.com/office/officeart/2005/8/layout/vList2"/>
    <dgm:cxn modelId="{4F0E5549-34B6-4A78-863F-552373697075}" type="presOf" srcId="{ABD12C09-144B-462C-BBCC-71782B1B2A17}" destId="{A2FC727E-8135-452C-886B-2452434CF75F}" srcOrd="0" destOrd="0" presId="urn:microsoft.com/office/officeart/2005/8/layout/vList2"/>
    <dgm:cxn modelId="{374F72EF-B697-4846-9E87-261585FF34DC}" srcId="{ABD12C09-144B-462C-BBCC-71782B1B2A17}" destId="{1A171E91-4573-462F-8BA1-80D143929D7F}" srcOrd="0" destOrd="0" parTransId="{F06D5C67-FC5D-41EE-942B-5AE88A37DD24}" sibTransId="{754FAFBE-3E98-4867-9DF5-815A63E819CA}"/>
    <dgm:cxn modelId="{AA6ABE61-14F1-416B-80F9-410204E5BDE3}" type="presParOf" srcId="{A2FC727E-8135-452C-886B-2452434CF75F}" destId="{05043CC9-F5BD-4C11-9F84-5285E0E0975D}" srcOrd="0" destOrd="0" presId="urn:microsoft.com/office/officeart/2005/8/layout/vList2"/>
  </dgm:cxnLst>
  <dgm:bg>
    <a:solidFill>
      <a:schemeClr val="accent1">
        <a:hueOff val="0"/>
        <a:satOff val="0"/>
        <a:lumOff val="0"/>
        <a:alpha val="75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43CC9-F5BD-4C11-9F84-5285E0E0975D}">
      <dsp:nvSpPr>
        <dsp:cNvPr id="0" name=""/>
        <dsp:cNvSpPr/>
      </dsp:nvSpPr>
      <dsp:spPr>
        <a:xfrm>
          <a:off x="0" y="11"/>
          <a:ext cx="7315200" cy="609588"/>
        </a:xfrm>
        <a:prstGeom prst="roundRect">
          <a:avLst/>
        </a:prstGeom>
        <a:solidFill>
          <a:schemeClr val="accent1">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For Our Time Of Crisis</a:t>
          </a:r>
          <a:endParaRPr lang="en-US" sz="4000" b="1" kern="1200" dirty="0">
            <a:effectLst>
              <a:outerShdw blurRad="38100" dist="38100" dir="2700000" algn="tl">
                <a:srgbClr val="000000">
                  <a:alpha val="43137"/>
                </a:srgbClr>
              </a:outerShdw>
            </a:effectLst>
          </a:endParaRPr>
        </a:p>
      </dsp:txBody>
      <dsp:txXfrm>
        <a:off x="29758" y="29769"/>
        <a:ext cx="7255684" cy="5500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5704938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image" Target="../media/image3.jpeg"/><Relationship Id="rId9" Type="http://schemas.openxmlformats.org/officeDocument/2006/relationships/diagramColors" Target="../diagrams/colors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5334000"/>
            <a:ext cx="83058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Sunday, September 3, 2023</a:t>
            </a:r>
          </a:p>
        </p:txBody>
      </p:sp>
      <p:sp>
        <p:nvSpPr>
          <p:cNvPr id="5" name="TextBox 4"/>
          <p:cNvSpPr txBox="1"/>
          <p:nvPr/>
        </p:nvSpPr>
        <p:spPr>
          <a:xfrm>
            <a:off x="152400" y="4572000"/>
            <a:ext cx="86106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Sermon For LifeGate</a:t>
            </a:r>
            <a:endParaRPr lang="en-US" sz="4400" b="1" dirty="0">
              <a:effectLst>
                <a:outerShdw blurRad="38100" dist="38100" dir="2700000" algn="tl">
                  <a:srgbClr val="000000">
                    <a:alpha val="43137"/>
                  </a:srgbClr>
                </a:outerShdw>
              </a:effectLst>
            </a:endParaRPr>
          </a:p>
        </p:txBody>
      </p:sp>
      <p:pic>
        <p:nvPicPr>
          <p:cNvPr id="2050" name="Picture 2" descr="Bible Audiobook • The Words of Jesus | Scripture Music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b="17592"/>
          <a:stretch/>
        </p:blipFill>
        <p:spPr bwMode="auto">
          <a:xfrm>
            <a:off x="800100" y="1143000"/>
            <a:ext cx="7315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lt Center Summer Series | Hult Center"/>
          <p:cNvPicPr>
            <a:picLocks noChangeAspect="1" noChangeArrowheads="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7111" t="56058" r="35555" b="19942"/>
          <a:stretch/>
        </p:blipFill>
        <p:spPr bwMode="auto">
          <a:xfrm>
            <a:off x="800100" y="271130"/>
            <a:ext cx="7315200" cy="871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4202916540"/>
              </p:ext>
            </p:extLst>
          </p:nvPr>
        </p:nvGraphicFramePr>
        <p:xfrm>
          <a:off x="800100" y="3962400"/>
          <a:ext cx="7315200" cy="609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381000" y="5985301"/>
            <a:ext cx="83058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Matthew Chapter 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2362200"/>
            <a:ext cx="8305800" cy="2246769"/>
          </a:xfrm>
          <a:prstGeom prst="rect">
            <a:avLst/>
          </a:prstGeom>
        </p:spPr>
        <p:txBody>
          <a:bodyPr wrap="square">
            <a:spAutoFit/>
          </a:bodyPr>
          <a:lstStyle/>
          <a:p>
            <a:pPr algn="l"/>
            <a:r>
              <a:rPr lang="en-US" sz="2000" dirty="0" smtClean="0">
                <a:solidFill>
                  <a:srgbClr val="FFFF00"/>
                </a:solidFill>
              </a:rPr>
              <a:t>STEP THROUGH (BY GRACE) </a:t>
            </a:r>
            <a:r>
              <a:rPr lang="en-US" sz="2000" dirty="0">
                <a:solidFill>
                  <a:srgbClr val="FFFF00"/>
                </a:solidFill>
              </a:rPr>
              <a:t>THE PERSONALITY CONFLICTS – THE WEARINESS OF </a:t>
            </a:r>
          </a:p>
          <a:p>
            <a:pPr algn="l"/>
            <a:r>
              <a:rPr lang="en-US" sz="2000" dirty="0">
                <a:solidFill>
                  <a:srgbClr val="FFFF00"/>
                </a:solidFill>
              </a:rPr>
              <a:t>DIFFERENCES – </a:t>
            </a:r>
            <a:r>
              <a:rPr lang="en-US" sz="2000" dirty="0" smtClean="0">
                <a:solidFill>
                  <a:srgbClr val="FFFF00"/>
                </a:solidFill>
              </a:rPr>
              <a:t> Personal – family – marriage - regional</a:t>
            </a:r>
          </a:p>
          <a:p>
            <a:pPr algn="l"/>
            <a:endParaRPr lang="en-US" sz="2000" dirty="0">
              <a:solidFill>
                <a:srgbClr val="FFFF00"/>
              </a:solidFill>
            </a:endParaRPr>
          </a:p>
          <a:p>
            <a:pPr algn="l"/>
            <a:r>
              <a:rPr lang="en-US" sz="2000" dirty="0" smtClean="0">
                <a:solidFill>
                  <a:srgbClr val="FFFF00"/>
                </a:solidFill>
              </a:rPr>
              <a:t>THEREFORE - WE SEEK AS A COMMUNITY TO OVERCOME BY GROWING </a:t>
            </a:r>
            <a:r>
              <a:rPr lang="en-US" sz="2000" dirty="0">
                <a:solidFill>
                  <a:srgbClr val="FFFF00"/>
                </a:solidFill>
              </a:rPr>
              <a:t>IN GRACE </a:t>
            </a:r>
          </a:p>
          <a:p>
            <a:pPr algn="l"/>
            <a:r>
              <a:rPr lang="en-US" sz="2000" dirty="0">
                <a:solidFill>
                  <a:srgbClr val="FFFF00"/>
                </a:solidFill>
              </a:rPr>
              <a:t> </a:t>
            </a:r>
          </a:p>
        </p:txBody>
      </p:sp>
      <p:sp>
        <p:nvSpPr>
          <p:cNvPr id="6" name="Title 1"/>
          <p:cNvSpPr txBox="1">
            <a:spLocks/>
          </p:cNvSpPr>
          <p:nvPr/>
        </p:nvSpPr>
        <p:spPr bwMode="auto">
          <a:xfrm>
            <a:off x="304800" y="-152400"/>
            <a:ext cx="8686800" cy="16002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000" b="1" kern="0" dirty="0" smtClean="0">
                <a:solidFill>
                  <a:srgbClr val="FFFF00"/>
                </a:solidFill>
                <a:effectLst>
                  <a:outerShdw blurRad="38100" dist="38100" dir="2700000" algn="tl">
                    <a:srgbClr val="000000">
                      <a:alpha val="43137"/>
                    </a:srgbClr>
                  </a:outerShdw>
                </a:effectLst>
              </a:rPr>
              <a:t>This Summer Showed Us Areas God </a:t>
            </a:r>
          </a:p>
          <a:p>
            <a:pPr algn="ctr"/>
            <a:r>
              <a:rPr lang="en-US" sz="3000" b="1" kern="0" dirty="0" smtClean="0">
                <a:solidFill>
                  <a:srgbClr val="FFFF00"/>
                </a:solidFill>
                <a:effectLst>
                  <a:outerShdw blurRad="38100" dist="38100" dir="2700000" algn="tl">
                    <a:srgbClr val="000000">
                      <a:alpha val="43137"/>
                    </a:srgbClr>
                  </a:outerShdw>
                </a:effectLst>
              </a:rPr>
              <a:t>Is Refining In Each Of Us – It will require Humility And Standing Together As Destiny Partners </a:t>
            </a:r>
            <a:endParaRPr lang="en-US" sz="30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228600" y="1600200"/>
            <a:ext cx="8686800" cy="1200329"/>
          </a:xfrm>
          <a:prstGeom prst="rect">
            <a:avLst/>
          </a:prstGeom>
        </p:spPr>
        <p:txBody>
          <a:bodyPr wrap="square">
            <a:spAutoFit/>
          </a:bodyPr>
          <a:lstStyle/>
          <a:p>
            <a:r>
              <a:rPr lang="en-US" dirty="0" smtClean="0"/>
              <a:t>Be </a:t>
            </a:r>
            <a:r>
              <a:rPr lang="en-US" dirty="0"/>
              <a:t>kind and compassionate to one another, forgiving each other, just as in Christ God forgave you. </a:t>
            </a:r>
            <a:r>
              <a:rPr lang="en-US" b="1" dirty="0"/>
              <a:t>Ephesians 4:32 (NIV) </a:t>
            </a:r>
            <a:r>
              <a:rPr lang="en-US" dirty="0"/>
              <a:t/>
            </a:r>
            <a:br>
              <a:rPr lang="en-US" dirty="0"/>
            </a:br>
            <a:endParaRPr lang="en-US" dirty="0"/>
          </a:p>
        </p:txBody>
      </p:sp>
      <p:sp>
        <p:nvSpPr>
          <p:cNvPr id="3" name="Rectangle 2"/>
          <p:cNvSpPr/>
          <p:nvPr/>
        </p:nvSpPr>
        <p:spPr>
          <a:xfrm>
            <a:off x="228600" y="4410670"/>
            <a:ext cx="8686800" cy="923330"/>
          </a:xfrm>
          <a:prstGeom prst="rect">
            <a:avLst/>
          </a:prstGeom>
        </p:spPr>
        <p:txBody>
          <a:bodyPr wrap="square">
            <a:spAutoFit/>
          </a:bodyPr>
          <a:lstStyle/>
          <a:p>
            <a:r>
              <a:rPr lang="en-US" sz="1800" baseline="30000" dirty="0"/>
              <a:t>6 </a:t>
            </a:r>
            <a:r>
              <a:rPr lang="en-US" sz="1800" dirty="0"/>
              <a:t> And David was greatly distressed; </a:t>
            </a:r>
            <a:r>
              <a:rPr lang="en-US" sz="1800" dirty="0" smtClean="0"/>
              <a:t>because </a:t>
            </a:r>
            <a:r>
              <a:rPr lang="en-US" sz="1800" dirty="0"/>
              <a:t>the soul of all the people was grieved, every man for his sons and for his daughters: </a:t>
            </a:r>
            <a:r>
              <a:rPr lang="en-US" sz="1800" b="1" dirty="0">
                <a:solidFill>
                  <a:srgbClr val="FFFF00"/>
                </a:solidFill>
              </a:rPr>
              <a:t>but David encouraged himself in the </a:t>
            </a:r>
            <a:r>
              <a:rPr lang="en-US" sz="1800" b="1" cap="small" dirty="0">
                <a:solidFill>
                  <a:srgbClr val="FFFF00"/>
                </a:solidFill>
              </a:rPr>
              <a:t>LORD</a:t>
            </a:r>
            <a:r>
              <a:rPr lang="en-US" sz="1800" b="1" dirty="0">
                <a:solidFill>
                  <a:srgbClr val="FFFF00"/>
                </a:solidFill>
              </a:rPr>
              <a:t> his God</a:t>
            </a:r>
            <a:r>
              <a:rPr lang="en-US" sz="1800" dirty="0"/>
              <a:t>. </a:t>
            </a:r>
            <a:r>
              <a:rPr lang="en-US" sz="1800" b="1" dirty="0"/>
              <a:t>1 Samuel 30:6 (KJV) </a:t>
            </a:r>
            <a:endParaRPr lang="en-US" sz="1800" dirty="0"/>
          </a:p>
        </p:txBody>
      </p:sp>
      <p:sp>
        <p:nvSpPr>
          <p:cNvPr id="4" name="Rectangle 3"/>
          <p:cNvSpPr/>
          <p:nvPr/>
        </p:nvSpPr>
        <p:spPr>
          <a:xfrm>
            <a:off x="304800" y="5569803"/>
            <a:ext cx="8534400" cy="830997"/>
          </a:xfrm>
          <a:prstGeom prst="rect">
            <a:avLst/>
          </a:prstGeom>
        </p:spPr>
        <p:txBody>
          <a:bodyPr wrap="square">
            <a:spAutoFit/>
          </a:bodyPr>
          <a:lstStyle/>
          <a:p>
            <a:r>
              <a:rPr lang="en-US" dirty="0" smtClean="0"/>
              <a:t>And </a:t>
            </a:r>
            <a:r>
              <a:rPr lang="en-US" dirty="0"/>
              <a:t>Saul's son Jonathan went to David at </a:t>
            </a:r>
            <a:r>
              <a:rPr lang="en-US" dirty="0" err="1"/>
              <a:t>Horesh</a:t>
            </a:r>
            <a:r>
              <a:rPr lang="en-US" dirty="0"/>
              <a:t> </a:t>
            </a:r>
            <a:r>
              <a:rPr lang="en-US" b="1" dirty="0">
                <a:solidFill>
                  <a:srgbClr val="FFFF00"/>
                </a:solidFill>
              </a:rPr>
              <a:t>and helped him find strength in God. </a:t>
            </a:r>
            <a:r>
              <a:rPr lang="en-US" b="1" dirty="0"/>
              <a:t>1 Samuel 23:16 (NIV</a:t>
            </a:r>
            <a:r>
              <a:rPr lang="en-US" b="1" dirty="0" smtClean="0"/>
              <a:t>)</a:t>
            </a:r>
            <a:endParaRPr lang="en-US" dirty="0"/>
          </a:p>
        </p:txBody>
      </p:sp>
    </p:spTree>
    <p:extLst>
      <p:ext uri="{BB962C8B-B14F-4D97-AF65-F5344CB8AC3E}">
        <p14:creationId xmlns:p14="http://schemas.microsoft.com/office/powerpoint/2010/main" val="1215622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171271"/>
            <a:ext cx="8610600" cy="954107"/>
          </a:xfrm>
          <a:prstGeom prst="rect">
            <a:avLst/>
          </a:prstGeom>
          <a:solidFill>
            <a:schemeClr val="accent6">
              <a:lumMod val="60000"/>
              <a:lumOff val="40000"/>
              <a:alpha val="66000"/>
            </a:schemeClr>
          </a:solidFill>
        </p:spPr>
        <p:txBody>
          <a:bodyPr wrap="square">
            <a:spAutoFit/>
          </a:bodyPr>
          <a:lstStyle/>
          <a:p>
            <a:pPr algn="ctr"/>
            <a:r>
              <a:rPr lang="en-US" sz="2800" b="1" dirty="0" smtClean="0">
                <a:solidFill>
                  <a:srgbClr val="FFFF00"/>
                </a:solidFill>
                <a:effectLst>
                  <a:outerShdw blurRad="38100" dist="38100" dir="2700000" algn="tl">
                    <a:srgbClr val="000000">
                      <a:alpha val="43137"/>
                    </a:srgbClr>
                  </a:outerShdw>
                </a:effectLst>
              </a:rPr>
              <a:t>God’s Finger Made the Universe</a:t>
            </a:r>
          </a:p>
          <a:p>
            <a:pPr algn="ctr"/>
            <a:r>
              <a:rPr lang="en-US" sz="2800" b="1" dirty="0" smtClean="0">
                <a:solidFill>
                  <a:srgbClr val="FFFF00"/>
                </a:solidFill>
                <a:effectLst>
                  <a:outerShdw blurRad="38100" dist="38100" dir="2700000" algn="tl">
                    <a:srgbClr val="000000">
                      <a:alpha val="43137"/>
                    </a:srgbClr>
                  </a:outerShdw>
                </a:effectLst>
              </a:rPr>
              <a:t>But It Takes The Arm of God To Change Hearts </a:t>
            </a:r>
            <a:endParaRPr lang="en-US" sz="280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19100" y="1447800"/>
            <a:ext cx="8229600" cy="1015663"/>
          </a:xfrm>
          <a:prstGeom prst="rect">
            <a:avLst/>
          </a:prstGeom>
        </p:spPr>
        <p:txBody>
          <a:bodyPr wrap="square">
            <a:spAutoFit/>
          </a:bodyPr>
          <a:lstStyle/>
          <a:p>
            <a:r>
              <a:rPr lang="en-US" sz="2000" dirty="0" smtClean="0">
                <a:solidFill>
                  <a:srgbClr val="FFFF00"/>
                </a:solidFill>
              </a:rPr>
              <a:t>When </a:t>
            </a:r>
            <a:r>
              <a:rPr lang="en-US" sz="2000" dirty="0">
                <a:solidFill>
                  <a:srgbClr val="FFFF00"/>
                </a:solidFill>
              </a:rPr>
              <a:t>I consider your heavens, the work of your fingers, the moon and the stars, which you have set in place, </a:t>
            </a:r>
            <a:r>
              <a:rPr lang="en-US" sz="2000" dirty="0" smtClean="0">
                <a:solidFill>
                  <a:srgbClr val="FFFF00"/>
                </a:solidFill>
              </a:rPr>
              <a:t>what </a:t>
            </a:r>
            <a:r>
              <a:rPr lang="en-US" sz="2000" dirty="0">
                <a:solidFill>
                  <a:srgbClr val="FFFF00"/>
                </a:solidFill>
              </a:rPr>
              <a:t>is man that you are mindful of him, the </a:t>
            </a:r>
            <a:r>
              <a:rPr lang="en-US" sz="2000" dirty="0" smtClean="0">
                <a:solidFill>
                  <a:srgbClr val="FFFF00"/>
                </a:solidFill>
              </a:rPr>
              <a:t>Son </a:t>
            </a:r>
            <a:r>
              <a:rPr lang="en-US" sz="2000" dirty="0">
                <a:solidFill>
                  <a:srgbClr val="FFFF00"/>
                </a:solidFill>
              </a:rPr>
              <a:t>of man that you care for </a:t>
            </a:r>
            <a:r>
              <a:rPr lang="en-US" sz="2000" dirty="0" smtClean="0">
                <a:solidFill>
                  <a:srgbClr val="FFFF00"/>
                </a:solidFill>
              </a:rPr>
              <a:t>Him</a:t>
            </a:r>
            <a:r>
              <a:rPr lang="en-US" sz="2000" dirty="0">
                <a:solidFill>
                  <a:srgbClr val="FFFF00"/>
                </a:solidFill>
              </a:rPr>
              <a:t>? </a:t>
            </a:r>
            <a:r>
              <a:rPr lang="en-US" sz="2000" b="1" dirty="0">
                <a:solidFill>
                  <a:srgbClr val="FFFF00"/>
                </a:solidFill>
              </a:rPr>
              <a:t>Psalm 8:3-4 (NIV) </a:t>
            </a:r>
            <a:endParaRPr lang="en-US" sz="2000" dirty="0">
              <a:solidFill>
                <a:srgbClr val="FFFF00"/>
              </a:solidFill>
            </a:endParaRPr>
          </a:p>
        </p:txBody>
      </p:sp>
      <p:sp>
        <p:nvSpPr>
          <p:cNvPr id="4" name="Rectangle 3"/>
          <p:cNvSpPr/>
          <p:nvPr/>
        </p:nvSpPr>
        <p:spPr>
          <a:xfrm>
            <a:off x="381000" y="2743200"/>
            <a:ext cx="8610600" cy="1323439"/>
          </a:xfrm>
          <a:prstGeom prst="rect">
            <a:avLst/>
          </a:prstGeom>
        </p:spPr>
        <p:txBody>
          <a:bodyPr wrap="square">
            <a:spAutoFit/>
          </a:bodyPr>
          <a:lstStyle/>
          <a:p>
            <a:r>
              <a:rPr lang="en-US" sz="2000" dirty="0" smtClean="0"/>
              <a:t>The </a:t>
            </a:r>
            <a:r>
              <a:rPr lang="en-US" sz="2000" dirty="0"/>
              <a:t>heart is deceitful above all things and beyond cure. Who can understand it? </a:t>
            </a:r>
            <a:r>
              <a:rPr lang="en-US" sz="2000" baseline="30000" dirty="0"/>
              <a:t>10 </a:t>
            </a:r>
            <a:r>
              <a:rPr lang="en-US" sz="2000" dirty="0"/>
              <a:t> "I the </a:t>
            </a:r>
            <a:r>
              <a:rPr lang="en-US" sz="2000" cap="small" dirty="0"/>
              <a:t>LORD</a:t>
            </a:r>
            <a:r>
              <a:rPr lang="en-US" sz="2000" dirty="0"/>
              <a:t> search the heart and examine the mind, to reward a man according to his conduct, according to what his </a:t>
            </a:r>
            <a:r>
              <a:rPr lang="en-US" sz="2000" dirty="0" smtClean="0"/>
              <a:t>deeds deserve</a:t>
            </a:r>
            <a:r>
              <a:rPr lang="en-US" sz="2000" dirty="0"/>
              <a:t>." </a:t>
            </a:r>
            <a:r>
              <a:rPr lang="en-US" sz="2000" b="1" dirty="0"/>
              <a:t>Jeremiah 17:9-10 (NIV) </a:t>
            </a:r>
            <a:endParaRPr lang="en-US" sz="2000" dirty="0"/>
          </a:p>
        </p:txBody>
      </p:sp>
      <p:sp>
        <p:nvSpPr>
          <p:cNvPr id="5" name="Rectangle 4"/>
          <p:cNvSpPr/>
          <p:nvPr/>
        </p:nvSpPr>
        <p:spPr>
          <a:xfrm>
            <a:off x="342900" y="4191000"/>
            <a:ext cx="8305800" cy="830997"/>
          </a:xfrm>
          <a:prstGeom prst="rect">
            <a:avLst/>
          </a:prstGeom>
        </p:spPr>
        <p:txBody>
          <a:bodyPr wrap="square">
            <a:spAutoFit/>
          </a:bodyPr>
          <a:lstStyle/>
          <a:p>
            <a:r>
              <a:rPr lang="en-US" dirty="0">
                <a:solidFill>
                  <a:srgbClr val="FFFF00"/>
                </a:solidFill>
              </a:rPr>
              <a:t>I will heal their backsliding, I will love them freely: for mine anger is turned away from him. Hosea 14:4 (KJV) </a:t>
            </a:r>
          </a:p>
        </p:txBody>
      </p:sp>
      <p:sp>
        <p:nvSpPr>
          <p:cNvPr id="7" name="Rectangle 6"/>
          <p:cNvSpPr/>
          <p:nvPr/>
        </p:nvSpPr>
        <p:spPr>
          <a:xfrm>
            <a:off x="152400" y="5410200"/>
            <a:ext cx="8839200" cy="1200329"/>
          </a:xfrm>
          <a:prstGeom prst="rect">
            <a:avLst/>
          </a:prstGeom>
        </p:spPr>
        <p:txBody>
          <a:bodyPr wrap="square">
            <a:spAutoFit/>
          </a:bodyPr>
          <a:lstStyle/>
          <a:p>
            <a:r>
              <a:rPr lang="en-US" dirty="0" smtClean="0"/>
              <a:t>Some </a:t>
            </a:r>
            <a:r>
              <a:rPr lang="en-US" dirty="0"/>
              <a:t>of the wise will stumble, so that they may be </a:t>
            </a:r>
            <a:r>
              <a:rPr lang="en-US" dirty="0" smtClean="0"/>
              <a:t>1/refined</a:t>
            </a:r>
            <a:r>
              <a:rPr lang="en-US" dirty="0"/>
              <a:t>, </a:t>
            </a:r>
            <a:r>
              <a:rPr lang="en-US" dirty="0" smtClean="0"/>
              <a:t>2/purified </a:t>
            </a:r>
            <a:r>
              <a:rPr lang="en-US" dirty="0"/>
              <a:t>and </a:t>
            </a:r>
            <a:r>
              <a:rPr lang="en-US" dirty="0" smtClean="0"/>
              <a:t>3/made </a:t>
            </a:r>
            <a:r>
              <a:rPr lang="en-US" dirty="0"/>
              <a:t>spotless until the time of the end, for it will still come at the appointed time. </a:t>
            </a:r>
            <a:r>
              <a:rPr lang="en-US" b="1" dirty="0"/>
              <a:t>Daniel 11:34-35 (NIV) </a:t>
            </a:r>
            <a:endParaRPr lang="en-US" dirty="0"/>
          </a:p>
        </p:txBody>
      </p:sp>
    </p:spTree>
    <p:extLst>
      <p:ext uri="{BB962C8B-B14F-4D97-AF65-F5344CB8AC3E}">
        <p14:creationId xmlns:p14="http://schemas.microsoft.com/office/powerpoint/2010/main" val="164293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Difference Between Tyrants and Leaders</a:t>
            </a:r>
            <a:endParaRPr lang="en-US" sz="3200" b="1" kern="0" dirty="0">
              <a:solidFill>
                <a:srgbClr val="FFFF00"/>
              </a:solidFill>
              <a:effectLst>
                <a:outerShdw blurRad="38100" dist="38100" dir="2700000" algn="tl">
                  <a:srgbClr val="000000">
                    <a:alpha val="43137"/>
                  </a:srgbClr>
                </a:outerShdw>
              </a:effectLst>
            </a:endParaRPr>
          </a:p>
        </p:txBody>
      </p:sp>
      <p:pic>
        <p:nvPicPr>
          <p:cNvPr id="2" name="Picture 2" descr="Nast shows Tweed's source of power: control of the ballot box. &quot;As long as I count the Votes, what are you going to do about i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990600"/>
            <a:ext cx="4495800" cy="48736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5/55/William_Magear_%27Boss%27_Tweed_%281870%29_crop.jpg/220px-William_Magear_%27Boss%27_Tweed_%281870%29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1742415" cy="2273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4953000"/>
            <a:ext cx="3276600" cy="338554"/>
          </a:xfrm>
          <a:prstGeom prst="rect">
            <a:avLst/>
          </a:prstGeom>
          <a:noFill/>
        </p:spPr>
        <p:txBody>
          <a:bodyPr wrap="square" rtlCol="0">
            <a:spAutoFit/>
          </a:bodyPr>
          <a:lstStyle/>
          <a:p>
            <a:r>
              <a:rPr lang="en-US" sz="1600" dirty="0" smtClean="0"/>
              <a:t>William (Boss) Tweed</a:t>
            </a:r>
            <a:endParaRPr lang="en-US" sz="1600" dirty="0"/>
          </a:p>
        </p:txBody>
      </p:sp>
      <p:sp>
        <p:nvSpPr>
          <p:cNvPr id="4" name="TextBox 3"/>
          <p:cNvSpPr txBox="1"/>
          <p:nvPr/>
        </p:nvSpPr>
        <p:spPr>
          <a:xfrm>
            <a:off x="228600" y="1524000"/>
            <a:ext cx="4038600" cy="954107"/>
          </a:xfrm>
          <a:prstGeom prst="rect">
            <a:avLst/>
          </a:prstGeom>
          <a:noFill/>
        </p:spPr>
        <p:txBody>
          <a:bodyPr wrap="square" rtlCol="0">
            <a:spAutoFit/>
          </a:bodyPr>
          <a:lstStyle/>
          <a:p>
            <a:r>
              <a:rPr lang="en-US" sz="2800" dirty="0" smtClean="0">
                <a:solidFill>
                  <a:srgbClr val="FFFF00"/>
                </a:solidFill>
              </a:rPr>
              <a:t>Tyrants Build Machines </a:t>
            </a:r>
          </a:p>
          <a:p>
            <a:r>
              <a:rPr lang="en-US" sz="2800" dirty="0" smtClean="0">
                <a:solidFill>
                  <a:srgbClr val="FFFF00"/>
                </a:solidFill>
              </a:rPr>
              <a:t>Leaders Build Influence </a:t>
            </a:r>
            <a:endParaRPr lang="en-US" sz="2800" dirty="0">
              <a:solidFill>
                <a:srgbClr val="FFFF00"/>
              </a:solidFill>
            </a:endParaRPr>
          </a:p>
        </p:txBody>
      </p:sp>
      <p:pic>
        <p:nvPicPr>
          <p:cNvPr id="10242" name="Picture 2" descr="Richard J. Daley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590800"/>
            <a:ext cx="1615029" cy="21608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52600" y="4936123"/>
            <a:ext cx="3276600" cy="338554"/>
          </a:xfrm>
          <a:prstGeom prst="rect">
            <a:avLst/>
          </a:prstGeom>
          <a:noFill/>
        </p:spPr>
        <p:txBody>
          <a:bodyPr wrap="square" rtlCol="0">
            <a:spAutoFit/>
          </a:bodyPr>
          <a:lstStyle/>
          <a:p>
            <a:r>
              <a:rPr lang="en-US" sz="1600" dirty="0" smtClean="0"/>
              <a:t>Mayor Richard Daley</a:t>
            </a:r>
            <a:endParaRPr lang="en-US" sz="1600" dirty="0"/>
          </a:p>
        </p:txBody>
      </p:sp>
      <p:sp>
        <p:nvSpPr>
          <p:cNvPr id="6" name="Rectangle 5"/>
          <p:cNvSpPr/>
          <p:nvPr/>
        </p:nvSpPr>
        <p:spPr>
          <a:xfrm>
            <a:off x="0" y="5943600"/>
            <a:ext cx="9067800" cy="830997"/>
          </a:xfrm>
          <a:prstGeom prst="rect">
            <a:avLst/>
          </a:prstGeom>
        </p:spPr>
        <p:txBody>
          <a:bodyPr wrap="square">
            <a:spAutoFit/>
          </a:bodyPr>
          <a:lstStyle/>
          <a:p>
            <a:r>
              <a:rPr lang="en-US" sz="1600" dirty="0" smtClean="0">
                <a:solidFill>
                  <a:srgbClr val="FFFF00"/>
                </a:solidFill>
              </a:rPr>
              <a:t>“The </a:t>
            </a:r>
            <a:r>
              <a:rPr lang="en-US" sz="1600" dirty="0">
                <a:solidFill>
                  <a:srgbClr val="FFFF00"/>
                </a:solidFill>
              </a:rPr>
              <a:t>“anti-authoritarian spirit that was part of the hippie movement was a threat to machine politics which was built on the foundation of blind obedience [to a system]. Richard Daley understood that when power shifted to the grass-roots level into the streets political bosses like him would suffer.” </a:t>
            </a:r>
          </a:p>
        </p:txBody>
      </p:sp>
    </p:spTree>
    <p:extLst>
      <p:ext uri="{BB962C8B-B14F-4D97-AF65-F5344CB8AC3E}">
        <p14:creationId xmlns:p14="http://schemas.microsoft.com/office/powerpoint/2010/main" val="20124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God does not make us MACHINES</a:t>
            </a:r>
          </a:p>
          <a:p>
            <a:pPr algn="ctr"/>
            <a:r>
              <a:rPr lang="en-US" sz="2800" b="1" kern="0" dirty="0" smtClean="0">
                <a:solidFill>
                  <a:srgbClr val="FFFF00"/>
                </a:solidFill>
                <a:effectLst>
                  <a:outerShdw blurRad="38100" dist="38100" dir="2700000" algn="tl">
                    <a:srgbClr val="000000">
                      <a:alpha val="43137"/>
                    </a:srgbClr>
                  </a:outerShdw>
                </a:effectLst>
              </a:rPr>
              <a:t>God INFLUENCES us to be </a:t>
            </a:r>
          </a:p>
          <a:p>
            <a:pPr algn="ctr"/>
            <a:r>
              <a:rPr lang="en-US" sz="2800" b="1" kern="0" dirty="0" smtClean="0">
                <a:solidFill>
                  <a:srgbClr val="FFFF00"/>
                </a:solidFill>
                <a:effectLst>
                  <a:outerShdw blurRad="38100" dist="38100" dir="2700000" algn="tl">
                    <a:srgbClr val="000000">
                      <a:alpha val="43137"/>
                    </a:srgbClr>
                  </a:outerShdw>
                </a:effectLst>
              </a:rPr>
              <a:t>transformed by His Love and truth</a:t>
            </a:r>
            <a:endParaRPr lang="en-US" sz="28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08230" y="1676400"/>
            <a:ext cx="8763000" cy="4401205"/>
          </a:xfrm>
          <a:prstGeom prst="rect">
            <a:avLst/>
          </a:prstGeom>
        </p:spPr>
        <p:txBody>
          <a:bodyPr wrap="square">
            <a:spAutoFit/>
          </a:bodyPr>
          <a:lstStyle/>
          <a:p>
            <a:r>
              <a:rPr lang="en-US" sz="2800" dirty="0" smtClean="0"/>
              <a:t>For </a:t>
            </a:r>
            <a:r>
              <a:rPr lang="en-US" sz="2800" dirty="0"/>
              <a:t>Christ's </a:t>
            </a:r>
            <a:r>
              <a:rPr lang="en-US" sz="2800" dirty="0" smtClean="0"/>
              <a:t>LOVE </a:t>
            </a:r>
            <a:r>
              <a:rPr lang="en-US" sz="2800" dirty="0"/>
              <a:t>compels us, because we are convinced that </a:t>
            </a:r>
            <a:r>
              <a:rPr lang="en-US" sz="2800" dirty="0" smtClean="0"/>
              <a:t>One </a:t>
            </a:r>
            <a:r>
              <a:rPr lang="en-US" sz="2800" dirty="0"/>
              <a:t>died for all, and therefore all died. </a:t>
            </a:r>
            <a:r>
              <a:rPr lang="en-US" sz="2800" baseline="30000" dirty="0"/>
              <a:t>15 </a:t>
            </a:r>
            <a:r>
              <a:rPr lang="en-US" sz="2800" dirty="0"/>
              <a:t> And </a:t>
            </a:r>
            <a:r>
              <a:rPr lang="en-US" sz="2800" dirty="0" smtClean="0"/>
              <a:t>He </a:t>
            </a:r>
            <a:r>
              <a:rPr lang="en-US" sz="2800" dirty="0"/>
              <a:t>died for all, that those who live should no longer live for themselves but for </a:t>
            </a:r>
            <a:r>
              <a:rPr lang="en-US" sz="2800" dirty="0" smtClean="0"/>
              <a:t>Him </a:t>
            </a:r>
            <a:r>
              <a:rPr lang="en-US" sz="2800" dirty="0"/>
              <a:t>who died for them and was raised again. </a:t>
            </a:r>
            <a:r>
              <a:rPr lang="en-US" sz="2800" baseline="30000" dirty="0"/>
              <a:t>16 </a:t>
            </a:r>
            <a:r>
              <a:rPr lang="en-US" sz="2800" dirty="0"/>
              <a:t> So from now on we regard no one from a worldly point of view. Though we once regarded Christ in this way, we do so no longer. </a:t>
            </a:r>
            <a:r>
              <a:rPr lang="en-US" sz="2800" baseline="30000" dirty="0"/>
              <a:t>17 </a:t>
            </a:r>
            <a:r>
              <a:rPr lang="en-US" sz="2800" dirty="0"/>
              <a:t> </a:t>
            </a:r>
            <a:r>
              <a:rPr lang="en-US" sz="2800" b="1" dirty="0">
                <a:solidFill>
                  <a:srgbClr val="FFFF00"/>
                </a:solidFill>
              </a:rPr>
              <a:t>Therefore, if anyone is in Christ, he is a new creation; the old has gone, the new has come! </a:t>
            </a:r>
            <a:endParaRPr lang="en-US" sz="2800" b="1" dirty="0" smtClean="0">
              <a:solidFill>
                <a:srgbClr val="FFFF00"/>
              </a:solidFill>
            </a:endParaRPr>
          </a:p>
          <a:p>
            <a:r>
              <a:rPr lang="en-US" sz="2800" b="1" dirty="0" smtClean="0"/>
              <a:t>2 </a:t>
            </a:r>
            <a:r>
              <a:rPr lang="en-US" sz="2800" b="1" dirty="0"/>
              <a:t>Corinthians 5:14-17 (NIV) </a:t>
            </a:r>
            <a:endParaRPr lang="en-US" sz="2800" dirty="0"/>
          </a:p>
        </p:txBody>
      </p:sp>
    </p:spTree>
    <p:extLst>
      <p:ext uri="{BB962C8B-B14F-4D97-AF65-F5344CB8AC3E}">
        <p14:creationId xmlns:p14="http://schemas.microsoft.com/office/powerpoint/2010/main" val="1690085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romans1015.com/wp-content/uploads/2019/02/Tommy-Hicks.3.jpg"/>
          <p:cNvPicPr/>
          <p:nvPr/>
        </p:nvPicPr>
        <p:blipFill>
          <a:blip r:embed="rId2">
            <a:extLst>
              <a:ext uri="{28A0092B-C50C-407E-A947-70E740481C1C}">
                <a14:useLocalDpi xmlns:a14="http://schemas.microsoft.com/office/drawing/2010/main" val="0"/>
              </a:ext>
            </a:extLst>
          </a:blip>
          <a:srcRect/>
          <a:stretch>
            <a:fillRect/>
          </a:stretch>
        </p:blipFill>
        <p:spPr bwMode="auto">
          <a:xfrm>
            <a:off x="4307438" y="2895600"/>
            <a:ext cx="4521200" cy="3117850"/>
          </a:xfrm>
          <a:prstGeom prst="rect">
            <a:avLst/>
          </a:prstGeom>
          <a:noFill/>
          <a:ln>
            <a:noFill/>
          </a:ln>
        </p:spPr>
      </p:pic>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In A Time of Tyranny – 1954</a:t>
            </a:r>
          </a:p>
          <a:p>
            <a:pPr algn="ctr"/>
            <a:r>
              <a:rPr lang="en-US" sz="3200" b="1" kern="0" dirty="0" smtClean="0">
                <a:solidFill>
                  <a:srgbClr val="FFFF00"/>
                </a:solidFill>
                <a:effectLst>
                  <a:outerShdw blurRad="38100" dist="38100" dir="2700000" algn="tl">
                    <a:srgbClr val="000000">
                      <a:alpha val="43137"/>
                    </a:srgbClr>
                  </a:outerShdw>
                </a:effectLst>
              </a:rPr>
              <a:t>Revival In Argentina </a:t>
            </a:r>
            <a:endParaRPr lang="en-US" sz="3200" b="1" kern="0" dirty="0">
              <a:solidFill>
                <a:srgbClr val="FFFF00"/>
              </a:solidFill>
              <a:effectLst>
                <a:outerShdw blurRad="38100" dist="38100" dir="2700000" algn="tl">
                  <a:srgbClr val="000000">
                    <a:alpha val="43137"/>
                  </a:srgbClr>
                </a:outerShdw>
              </a:effectLst>
            </a:endParaRPr>
          </a:p>
        </p:txBody>
      </p:sp>
      <p:pic>
        <p:nvPicPr>
          <p:cNvPr id="6" name="Picture 5" descr="https://romans1015.com/wp-content/uploads/2019/02/Juan-Peron.jpg"/>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11972"/>
            <a:ext cx="4178300" cy="2929255"/>
          </a:xfrm>
          <a:prstGeom prst="rect">
            <a:avLst/>
          </a:prstGeom>
          <a:noFill/>
          <a:ln>
            <a:noFill/>
          </a:ln>
        </p:spPr>
      </p:pic>
      <p:sp>
        <p:nvSpPr>
          <p:cNvPr id="7" name="TextBox 6"/>
          <p:cNvSpPr txBox="1"/>
          <p:nvPr/>
        </p:nvSpPr>
        <p:spPr>
          <a:xfrm>
            <a:off x="457200" y="4741227"/>
            <a:ext cx="4076700" cy="707886"/>
          </a:xfrm>
          <a:prstGeom prst="rect">
            <a:avLst/>
          </a:prstGeom>
          <a:noFill/>
        </p:spPr>
        <p:txBody>
          <a:bodyPr wrap="square" rtlCol="0">
            <a:spAutoFit/>
          </a:bodyPr>
          <a:lstStyle/>
          <a:p>
            <a:r>
              <a:rPr lang="en-US" sz="2000" dirty="0" smtClean="0"/>
              <a:t>Argentina Dictator </a:t>
            </a:r>
          </a:p>
          <a:p>
            <a:r>
              <a:rPr lang="en-US" sz="2000" dirty="0" smtClean="0"/>
              <a:t>Juan Peron</a:t>
            </a:r>
            <a:endParaRPr lang="en-US" sz="2000" dirty="0"/>
          </a:p>
        </p:txBody>
      </p:sp>
      <p:sp>
        <p:nvSpPr>
          <p:cNvPr id="8" name="TextBox 7"/>
          <p:cNvSpPr txBox="1"/>
          <p:nvPr/>
        </p:nvSpPr>
        <p:spPr>
          <a:xfrm>
            <a:off x="4686300" y="6013450"/>
            <a:ext cx="4076700" cy="707886"/>
          </a:xfrm>
          <a:prstGeom prst="rect">
            <a:avLst/>
          </a:prstGeom>
          <a:noFill/>
        </p:spPr>
        <p:txBody>
          <a:bodyPr wrap="square" rtlCol="0">
            <a:spAutoFit/>
          </a:bodyPr>
          <a:lstStyle/>
          <a:p>
            <a:r>
              <a:rPr lang="en-US" sz="2000" dirty="0" smtClean="0"/>
              <a:t>American Evangelist</a:t>
            </a:r>
          </a:p>
          <a:p>
            <a:r>
              <a:rPr lang="en-US" sz="2000" dirty="0" smtClean="0"/>
              <a:t>Tommy Hicks  1954</a:t>
            </a:r>
            <a:endParaRPr lang="en-US" sz="2000" dirty="0"/>
          </a:p>
        </p:txBody>
      </p:sp>
      <p:sp>
        <p:nvSpPr>
          <p:cNvPr id="9" name="Rectangle 8"/>
          <p:cNvSpPr/>
          <p:nvPr/>
        </p:nvSpPr>
        <p:spPr>
          <a:xfrm>
            <a:off x="4495800" y="1524000"/>
            <a:ext cx="4572000" cy="1200329"/>
          </a:xfrm>
          <a:prstGeom prst="rect">
            <a:avLst/>
          </a:prstGeom>
        </p:spPr>
        <p:txBody>
          <a:bodyPr>
            <a:spAutoFit/>
          </a:bodyPr>
          <a:lstStyle/>
          <a:p>
            <a:r>
              <a:rPr lang="en-US" sz="1800" i="1" dirty="0"/>
              <a:t>For two snows will not pass over the earth until thou shalt go to this land, for thou shalt not go by boat nor by land, but as a bird, flying through the air shalt thou go.</a:t>
            </a:r>
            <a:endParaRPr lang="en-US" sz="1800" dirty="0"/>
          </a:p>
        </p:txBody>
      </p:sp>
    </p:spTree>
    <p:extLst>
      <p:ext uri="{BB962C8B-B14F-4D97-AF65-F5344CB8AC3E}">
        <p14:creationId xmlns:p14="http://schemas.microsoft.com/office/powerpoint/2010/main" val="13908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romans1015.com/wp-content/uploads/2019/02/Stadium-Filling-Up.jpg"/>
          <p:cNvPicPr/>
          <p:nvPr/>
        </p:nvPicPr>
        <p:blipFill>
          <a:blip r:embed="rId2">
            <a:extLst>
              <a:ext uri="{28A0092B-C50C-407E-A947-70E740481C1C}">
                <a14:useLocalDpi xmlns:a14="http://schemas.microsoft.com/office/drawing/2010/main" val="0"/>
              </a:ext>
            </a:extLst>
          </a:blip>
          <a:srcRect/>
          <a:stretch>
            <a:fillRect/>
          </a:stretch>
        </p:blipFill>
        <p:spPr bwMode="auto">
          <a:xfrm>
            <a:off x="381000" y="626198"/>
            <a:ext cx="6368415" cy="4140200"/>
          </a:xfrm>
          <a:prstGeom prst="rect">
            <a:avLst/>
          </a:prstGeom>
          <a:noFill/>
          <a:ln>
            <a:noFill/>
          </a:ln>
        </p:spPr>
      </p:pic>
      <p:pic>
        <p:nvPicPr>
          <p:cNvPr id="4" name="Picture 3" descr="https://romans1015.com/wp-content/uploads/2019/02/Huracan-Stadium.jpg"/>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1200"/>
            <a:ext cx="6870700" cy="4673600"/>
          </a:xfrm>
          <a:prstGeom prst="rect">
            <a:avLst/>
          </a:prstGeom>
          <a:noFill/>
          <a:ln>
            <a:noFill/>
          </a:ln>
        </p:spPr>
      </p:pic>
      <p:sp>
        <p:nvSpPr>
          <p:cNvPr id="6" name="TextBox 5"/>
          <p:cNvSpPr txBox="1"/>
          <p:nvPr/>
        </p:nvSpPr>
        <p:spPr>
          <a:xfrm>
            <a:off x="1066800" y="76200"/>
            <a:ext cx="7315200" cy="461665"/>
          </a:xfrm>
          <a:prstGeom prst="rect">
            <a:avLst/>
          </a:prstGeom>
          <a:noFill/>
        </p:spPr>
        <p:txBody>
          <a:bodyPr wrap="square" rtlCol="0">
            <a:spAutoFit/>
          </a:bodyPr>
          <a:lstStyle/>
          <a:p>
            <a:r>
              <a:rPr lang="en-US" dirty="0" smtClean="0"/>
              <a:t>Lasted 52 Days – over three million attended </a:t>
            </a:r>
            <a:endParaRPr lang="en-US" dirty="0"/>
          </a:p>
        </p:txBody>
      </p:sp>
    </p:spTree>
    <p:extLst>
      <p:ext uri="{BB962C8B-B14F-4D97-AF65-F5344CB8AC3E}">
        <p14:creationId xmlns:p14="http://schemas.microsoft.com/office/powerpoint/2010/main" val="347135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400" b="1" kern="0" dirty="0" smtClean="0">
                <a:solidFill>
                  <a:srgbClr val="FFFF00"/>
                </a:solidFill>
                <a:effectLst>
                  <a:outerShdw blurRad="38100" dist="38100" dir="2700000" algn="tl">
                    <a:srgbClr val="000000">
                      <a:alpha val="43137"/>
                    </a:srgbClr>
                  </a:outerShdw>
                </a:effectLst>
              </a:rPr>
              <a:t>Don’t Discount Yourself – God is Strongly Urging And Calling</a:t>
            </a:r>
          </a:p>
          <a:p>
            <a:pPr algn="ctr"/>
            <a:r>
              <a:rPr lang="en-US" sz="2400" b="1" kern="0" dirty="0" smtClean="0">
                <a:solidFill>
                  <a:srgbClr val="FFFF00"/>
                </a:solidFill>
                <a:effectLst>
                  <a:outerShdw blurRad="38100" dist="38100" dir="2700000" algn="tl">
                    <a:srgbClr val="000000">
                      <a:alpha val="43137"/>
                    </a:srgbClr>
                  </a:outerShdw>
                </a:effectLst>
              </a:rPr>
              <a:t>Everyone to Himself – The Prodigals – The Backsliders – The Weak – The Strong … Everyone </a:t>
            </a:r>
            <a:endParaRPr lang="en-US" sz="24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57200" y="1342072"/>
            <a:ext cx="8305800" cy="1477328"/>
          </a:xfrm>
          <a:prstGeom prst="rect">
            <a:avLst/>
          </a:prstGeom>
        </p:spPr>
        <p:txBody>
          <a:bodyPr wrap="square">
            <a:spAutoFit/>
          </a:bodyPr>
          <a:lstStyle/>
          <a:p>
            <a:r>
              <a:rPr lang="en-US" sz="1800" baseline="30000" dirty="0"/>
              <a:t>1 </a:t>
            </a:r>
            <a:r>
              <a:rPr lang="en-US" sz="1800" dirty="0"/>
              <a:t> "Come, all you who are thirsty, come to the waters; and you who have no money, come, buy and eat! Come, buy wine and milk without money and without cost. </a:t>
            </a:r>
            <a:r>
              <a:rPr lang="en-US" sz="1800" baseline="30000" dirty="0"/>
              <a:t>2 </a:t>
            </a:r>
            <a:r>
              <a:rPr lang="en-US" sz="1800" dirty="0"/>
              <a:t> Why spend money on what is not bread, and your labor on what does not satisfy? Listen, listen to me, and eat what is good, and your soul will delight in the richest of fare. </a:t>
            </a:r>
            <a:r>
              <a:rPr lang="en-US" sz="1800" b="1" dirty="0"/>
              <a:t>Isaiah 55:1-2 (NIV) </a:t>
            </a:r>
            <a:endParaRPr lang="en-US" sz="1800" dirty="0"/>
          </a:p>
        </p:txBody>
      </p:sp>
      <p:sp>
        <p:nvSpPr>
          <p:cNvPr id="6" name="Rectangle 5"/>
          <p:cNvSpPr/>
          <p:nvPr/>
        </p:nvSpPr>
        <p:spPr>
          <a:xfrm>
            <a:off x="76200" y="2895600"/>
            <a:ext cx="8953500" cy="923330"/>
          </a:xfrm>
          <a:prstGeom prst="rect">
            <a:avLst/>
          </a:prstGeom>
        </p:spPr>
        <p:txBody>
          <a:bodyPr wrap="square">
            <a:spAutoFit/>
          </a:bodyPr>
          <a:lstStyle/>
          <a:p>
            <a:r>
              <a:rPr lang="en-US" sz="1800" dirty="0">
                <a:solidFill>
                  <a:srgbClr val="FFFF00"/>
                </a:solidFill>
              </a:rPr>
              <a:t> Seek the </a:t>
            </a:r>
            <a:r>
              <a:rPr lang="en-US" sz="1800" cap="small" dirty="0">
                <a:solidFill>
                  <a:srgbClr val="FFFF00"/>
                </a:solidFill>
              </a:rPr>
              <a:t>LORD</a:t>
            </a:r>
            <a:r>
              <a:rPr lang="en-US" sz="1800" dirty="0">
                <a:solidFill>
                  <a:srgbClr val="FFFF00"/>
                </a:solidFill>
              </a:rPr>
              <a:t> while </a:t>
            </a:r>
            <a:r>
              <a:rPr lang="en-US" sz="1800" dirty="0" smtClean="0">
                <a:solidFill>
                  <a:srgbClr val="FFFF00"/>
                </a:solidFill>
              </a:rPr>
              <a:t>He </a:t>
            </a:r>
            <a:r>
              <a:rPr lang="en-US" sz="1800" dirty="0">
                <a:solidFill>
                  <a:srgbClr val="FFFF00"/>
                </a:solidFill>
              </a:rPr>
              <a:t>may be found; call on </a:t>
            </a:r>
            <a:r>
              <a:rPr lang="en-US" sz="1800" dirty="0" smtClean="0">
                <a:solidFill>
                  <a:srgbClr val="FFFF00"/>
                </a:solidFill>
              </a:rPr>
              <a:t>Him </a:t>
            </a:r>
            <a:r>
              <a:rPr lang="en-US" sz="1800" dirty="0">
                <a:solidFill>
                  <a:srgbClr val="FFFF00"/>
                </a:solidFill>
              </a:rPr>
              <a:t>while </a:t>
            </a:r>
            <a:r>
              <a:rPr lang="en-US" sz="1800" dirty="0" smtClean="0">
                <a:solidFill>
                  <a:srgbClr val="FFFF00"/>
                </a:solidFill>
              </a:rPr>
              <a:t>He </a:t>
            </a:r>
            <a:r>
              <a:rPr lang="en-US" sz="1800" dirty="0">
                <a:solidFill>
                  <a:srgbClr val="FFFF00"/>
                </a:solidFill>
              </a:rPr>
              <a:t>is near. </a:t>
            </a:r>
            <a:r>
              <a:rPr lang="en-US" sz="1800" baseline="30000" dirty="0">
                <a:solidFill>
                  <a:srgbClr val="FFFF00"/>
                </a:solidFill>
              </a:rPr>
              <a:t>7 </a:t>
            </a:r>
            <a:r>
              <a:rPr lang="en-US" sz="1800" dirty="0">
                <a:solidFill>
                  <a:srgbClr val="FFFF00"/>
                </a:solidFill>
              </a:rPr>
              <a:t> Let the wicked forsake his way and the evil man his thoughts. Let him turn to the </a:t>
            </a:r>
            <a:r>
              <a:rPr lang="en-US" sz="1800" cap="small" dirty="0">
                <a:solidFill>
                  <a:srgbClr val="FFFF00"/>
                </a:solidFill>
              </a:rPr>
              <a:t>LORD</a:t>
            </a:r>
            <a:r>
              <a:rPr lang="en-US" sz="1800" dirty="0">
                <a:solidFill>
                  <a:srgbClr val="FFFF00"/>
                </a:solidFill>
              </a:rPr>
              <a:t>, and </a:t>
            </a:r>
            <a:r>
              <a:rPr lang="en-US" sz="1800" dirty="0" smtClean="0">
                <a:solidFill>
                  <a:srgbClr val="FFFF00"/>
                </a:solidFill>
              </a:rPr>
              <a:t>He </a:t>
            </a:r>
            <a:r>
              <a:rPr lang="en-US" sz="1800" dirty="0">
                <a:solidFill>
                  <a:srgbClr val="FFFF00"/>
                </a:solidFill>
              </a:rPr>
              <a:t>will have mercy on him, and to our God, for </a:t>
            </a:r>
            <a:r>
              <a:rPr lang="en-US" sz="1800" dirty="0" smtClean="0">
                <a:solidFill>
                  <a:srgbClr val="FFFF00"/>
                </a:solidFill>
              </a:rPr>
              <a:t>He </a:t>
            </a:r>
            <a:r>
              <a:rPr lang="en-US" sz="1800" dirty="0">
                <a:solidFill>
                  <a:srgbClr val="FFFF00"/>
                </a:solidFill>
              </a:rPr>
              <a:t>will freely pardon. </a:t>
            </a:r>
            <a:r>
              <a:rPr lang="en-US" sz="1800" b="1" dirty="0">
                <a:solidFill>
                  <a:srgbClr val="FFFF00"/>
                </a:solidFill>
              </a:rPr>
              <a:t>Isaiah </a:t>
            </a:r>
            <a:r>
              <a:rPr lang="en-US" sz="1800" b="1" dirty="0" smtClean="0">
                <a:solidFill>
                  <a:srgbClr val="FFFF00"/>
                </a:solidFill>
              </a:rPr>
              <a:t>55:6-7</a:t>
            </a:r>
            <a:endParaRPr lang="en-US" sz="1800" dirty="0">
              <a:solidFill>
                <a:srgbClr val="FFFF00"/>
              </a:solidFill>
            </a:endParaRPr>
          </a:p>
        </p:txBody>
      </p:sp>
      <p:sp>
        <p:nvSpPr>
          <p:cNvPr id="7" name="Rectangle 6"/>
          <p:cNvSpPr/>
          <p:nvPr/>
        </p:nvSpPr>
        <p:spPr>
          <a:xfrm>
            <a:off x="190500" y="4038600"/>
            <a:ext cx="8839200" cy="2585323"/>
          </a:xfrm>
          <a:prstGeom prst="rect">
            <a:avLst/>
          </a:prstGeom>
        </p:spPr>
        <p:txBody>
          <a:bodyPr wrap="square">
            <a:spAutoFit/>
          </a:bodyPr>
          <a:lstStyle/>
          <a:p>
            <a:r>
              <a:rPr lang="en-US" sz="1800" baseline="30000" dirty="0"/>
              <a:t>15 </a:t>
            </a:r>
            <a:r>
              <a:rPr lang="en-US" sz="1800" dirty="0"/>
              <a:t> For this is what the high and lofty One says-- </a:t>
            </a:r>
            <a:r>
              <a:rPr lang="en-US" sz="1800" dirty="0" smtClean="0"/>
              <a:t>He </a:t>
            </a:r>
            <a:r>
              <a:rPr lang="en-US" sz="1800" dirty="0"/>
              <a:t>who lives forever, whose </a:t>
            </a:r>
            <a:r>
              <a:rPr lang="en-US" sz="1800" dirty="0" smtClean="0"/>
              <a:t>Name </a:t>
            </a:r>
            <a:r>
              <a:rPr lang="en-US" sz="1800" dirty="0"/>
              <a:t>is holy: "I live in a high and holy place, but also with him who is contrite and lowly in spirit, to revive the spirit of the lowly and to revive the heart of the contrite. </a:t>
            </a:r>
            <a:r>
              <a:rPr lang="en-US" sz="1800" baseline="30000" dirty="0"/>
              <a:t>16 </a:t>
            </a:r>
            <a:r>
              <a:rPr lang="en-US" sz="1800" dirty="0"/>
              <a:t> I will not accuse forever, nor will I always be angry, for then the spirit of man would grow faint before </a:t>
            </a:r>
            <a:r>
              <a:rPr lang="en-US" sz="1800" dirty="0" smtClean="0"/>
              <a:t>Me-</a:t>
            </a:r>
            <a:r>
              <a:rPr lang="en-US" sz="1800" dirty="0"/>
              <a:t>- the breath of man that I have created. </a:t>
            </a:r>
            <a:r>
              <a:rPr lang="en-US" sz="1800" baseline="30000" dirty="0"/>
              <a:t>17 </a:t>
            </a:r>
            <a:r>
              <a:rPr lang="en-US" sz="1800" dirty="0"/>
              <a:t> I was enraged by his sinful greed; I punished him, and hid my face in anger, yet he kept on in his willful ways. </a:t>
            </a:r>
            <a:r>
              <a:rPr lang="en-US" sz="1800" baseline="30000" dirty="0"/>
              <a:t>18 </a:t>
            </a:r>
            <a:r>
              <a:rPr lang="en-US" sz="1800" dirty="0">
                <a:solidFill>
                  <a:srgbClr val="FFFF00"/>
                </a:solidFill>
              </a:rPr>
              <a:t> I have seen his ways, but I will heal him;</a:t>
            </a:r>
            <a:r>
              <a:rPr lang="en-US" sz="1800" dirty="0"/>
              <a:t> I will guide him and restore comfort to him, </a:t>
            </a:r>
            <a:r>
              <a:rPr lang="en-US" sz="1800" baseline="30000" dirty="0"/>
              <a:t>19 </a:t>
            </a:r>
            <a:r>
              <a:rPr lang="en-US" sz="1800" dirty="0"/>
              <a:t> creating praise on the lips of the mourners in Israel. Peace, peace, to those far and near," says the </a:t>
            </a:r>
            <a:r>
              <a:rPr lang="en-US" sz="1800" cap="small" dirty="0"/>
              <a:t>LORD</a:t>
            </a:r>
            <a:r>
              <a:rPr lang="en-US" sz="1800" dirty="0"/>
              <a:t>. "And I will heal them." </a:t>
            </a:r>
            <a:r>
              <a:rPr lang="en-US" sz="1800" b="1" dirty="0"/>
              <a:t>Isaiah 57:15-19 (NIV) </a:t>
            </a:r>
            <a:endParaRPr lang="en-US" sz="1800" dirty="0"/>
          </a:p>
        </p:txBody>
      </p:sp>
    </p:spTree>
    <p:extLst>
      <p:ext uri="{BB962C8B-B14F-4D97-AF65-F5344CB8AC3E}">
        <p14:creationId xmlns:p14="http://schemas.microsoft.com/office/powerpoint/2010/main" val="253397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59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400" b="1" kern="0" dirty="0" smtClean="0">
                <a:solidFill>
                  <a:srgbClr val="FFFF00"/>
                </a:solidFill>
                <a:effectLst>
                  <a:outerShdw blurRad="38100" dist="38100" dir="2700000" algn="tl">
                    <a:srgbClr val="000000">
                      <a:alpha val="43137"/>
                    </a:srgbClr>
                  </a:outerShdw>
                </a:effectLst>
              </a:rPr>
              <a:t>God Is Raising Up A Last Days Army – Jesus-Centered</a:t>
            </a:r>
          </a:p>
          <a:p>
            <a:pPr algn="ctr"/>
            <a:r>
              <a:rPr lang="en-US" sz="2400" b="1" kern="0" dirty="0" smtClean="0">
                <a:solidFill>
                  <a:srgbClr val="FFFF00"/>
                </a:solidFill>
                <a:effectLst>
                  <a:outerShdw blurRad="38100" dist="38100" dir="2700000" algn="tl">
                    <a:srgbClr val="000000">
                      <a:alpha val="43137"/>
                    </a:srgbClr>
                  </a:outerShdw>
                </a:effectLst>
              </a:rPr>
              <a:t>Full Of The Holy Spirit That Will Not Quit Or Discount Itself </a:t>
            </a:r>
          </a:p>
          <a:p>
            <a:pPr algn="ctr"/>
            <a:r>
              <a:rPr lang="en-US" sz="2400" b="1" kern="0" dirty="0" smtClean="0">
                <a:solidFill>
                  <a:srgbClr val="FFFF00"/>
                </a:solidFill>
                <a:effectLst>
                  <a:outerShdw blurRad="38100" dist="38100" dir="2700000" algn="tl">
                    <a:srgbClr val="000000">
                      <a:alpha val="43137"/>
                    </a:srgbClr>
                  </a:outerShdw>
                </a:effectLst>
              </a:rPr>
              <a:t>But Be Spirit-led - Full Of Integrity, Prayer, and Self-starters </a:t>
            </a:r>
            <a:endParaRPr lang="en-US" sz="24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304800" y="1447800"/>
            <a:ext cx="8382000" cy="707886"/>
          </a:xfrm>
          <a:prstGeom prst="rect">
            <a:avLst/>
          </a:prstGeom>
        </p:spPr>
        <p:txBody>
          <a:bodyPr wrap="square">
            <a:spAutoFit/>
          </a:bodyPr>
          <a:lstStyle/>
          <a:p>
            <a:r>
              <a:rPr lang="en-US" sz="2000" dirty="0" smtClean="0"/>
              <a:t>So </a:t>
            </a:r>
            <a:r>
              <a:rPr lang="en-US" sz="2000" dirty="0"/>
              <a:t>I prophesied as </a:t>
            </a:r>
            <a:r>
              <a:rPr lang="en-US" sz="2000" dirty="0" smtClean="0"/>
              <a:t>He </a:t>
            </a:r>
            <a:r>
              <a:rPr lang="en-US" sz="2000" dirty="0"/>
              <a:t>commanded me, </a:t>
            </a:r>
            <a:r>
              <a:rPr lang="en-US" sz="2000" dirty="0">
                <a:solidFill>
                  <a:srgbClr val="FFFF00"/>
                </a:solidFill>
              </a:rPr>
              <a:t>and breath entered them; they came to life and stood up on their feet--a vast army</a:t>
            </a:r>
            <a:r>
              <a:rPr lang="en-US" sz="2000" dirty="0"/>
              <a:t>. </a:t>
            </a:r>
            <a:r>
              <a:rPr lang="en-US" sz="2000" b="1" dirty="0"/>
              <a:t>Ezekiel 37:10 (NIV) </a:t>
            </a:r>
            <a:endParaRPr lang="en-US" sz="2000" dirty="0"/>
          </a:p>
        </p:txBody>
      </p:sp>
      <p:sp>
        <p:nvSpPr>
          <p:cNvPr id="8" name="Rectangle 7"/>
          <p:cNvSpPr/>
          <p:nvPr/>
        </p:nvSpPr>
        <p:spPr>
          <a:xfrm>
            <a:off x="342900" y="2322493"/>
            <a:ext cx="8610600" cy="830997"/>
          </a:xfrm>
          <a:prstGeom prst="rect">
            <a:avLst/>
          </a:prstGeom>
        </p:spPr>
        <p:txBody>
          <a:bodyPr wrap="square">
            <a:spAutoFit/>
          </a:bodyPr>
          <a:lstStyle/>
          <a:p>
            <a:r>
              <a:rPr lang="en-US" dirty="0" smtClean="0">
                <a:solidFill>
                  <a:srgbClr val="FFFF00"/>
                </a:solidFill>
              </a:rPr>
              <a:t>The </a:t>
            </a:r>
            <a:r>
              <a:rPr lang="en-US" dirty="0">
                <a:solidFill>
                  <a:srgbClr val="FFFF00"/>
                </a:solidFill>
              </a:rPr>
              <a:t>people that do know their God shall be strong, and do </a:t>
            </a:r>
            <a:r>
              <a:rPr lang="en-US" i="1" dirty="0">
                <a:solidFill>
                  <a:srgbClr val="FFFF00"/>
                </a:solidFill>
              </a:rPr>
              <a:t>exploits</a:t>
            </a:r>
            <a:r>
              <a:rPr lang="en-US" dirty="0">
                <a:solidFill>
                  <a:srgbClr val="FFFF00"/>
                </a:solidFill>
              </a:rPr>
              <a:t>. </a:t>
            </a:r>
            <a:r>
              <a:rPr lang="en-US" b="1" dirty="0">
                <a:solidFill>
                  <a:srgbClr val="FFFF00"/>
                </a:solidFill>
              </a:rPr>
              <a:t>Daniel </a:t>
            </a:r>
            <a:r>
              <a:rPr lang="en-US" b="1" dirty="0" smtClean="0">
                <a:solidFill>
                  <a:srgbClr val="FFFF00"/>
                </a:solidFill>
              </a:rPr>
              <a:t>11:32b </a:t>
            </a:r>
            <a:r>
              <a:rPr lang="en-US" b="1" dirty="0">
                <a:solidFill>
                  <a:srgbClr val="FFFF00"/>
                </a:solidFill>
              </a:rPr>
              <a:t>(KJV) </a:t>
            </a:r>
            <a:endParaRPr lang="en-US" dirty="0">
              <a:solidFill>
                <a:srgbClr val="FFFF00"/>
              </a:solidFill>
            </a:endParaRPr>
          </a:p>
        </p:txBody>
      </p:sp>
      <p:sp>
        <p:nvSpPr>
          <p:cNvPr id="9" name="Rectangle 8"/>
          <p:cNvSpPr/>
          <p:nvPr/>
        </p:nvSpPr>
        <p:spPr>
          <a:xfrm>
            <a:off x="152400" y="3200400"/>
            <a:ext cx="8991600" cy="1631216"/>
          </a:xfrm>
          <a:prstGeom prst="rect">
            <a:avLst/>
          </a:prstGeom>
        </p:spPr>
        <p:txBody>
          <a:bodyPr wrap="square">
            <a:spAutoFit/>
          </a:bodyPr>
          <a:lstStyle/>
          <a:p>
            <a:r>
              <a:rPr lang="en-US" sz="2000" dirty="0" smtClean="0"/>
              <a:t>"On </a:t>
            </a:r>
            <a:r>
              <a:rPr lang="en-US" sz="2000" dirty="0"/>
              <a:t>that day I will make the leaders of Judah like a firepot in a woodpile, like a flaming torch among sheaves. They will consume right and left all the surrounding peoples, </a:t>
            </a:r>
            <a:r>
              <a:rPr lang="en-US" sz="2000" baseline="30000" dirty="0" smtClean="0"/>
              <a:t> 8 </a:t>
            </a:r>
            <a:r>
              <a:rPr lang="en-US" sz="2000" dirty="0"/>
              <a:t> On that </a:t>
            </a:r>
            <a:r>
              <a:rPr lang="en-US" sz="2000" dirty="0" smtClean="0"/>
              <a:t>day the </a:t>
            </a:r>
            <a:r>
              <a:rPr lang="en-US" sz="2000" dirty="0"/>
              <a:t>feeblest among them will be like David, and the house of David will be like God, like the Angel of the </a:t>
            </a:r>
            <a:r>
              <a:rPr lang="en-US" sz="2000" cap="small" dirty="0"/>
              <a:t>LORD</a:t>
            </a:r>
            <a:r>
              <a:rPr lang="en-US" sz="2000" dirty="0"/>
              <a:t> going before them. </a:t>
            </a:r>
            <a:r>
              <a:rPr lang="en-US" sz="2000" b="1" dirty="0"/>
              <a:t>Zechariah </a:t>
            </a:r>
            <a:r>
              <a:rPr lang="en-US" sz="2000" b="1" dirty="0" smtClean="0"/>
              <a:t>12:6,8 </a:t>
            </a:r>
            <a:r>
              <a:rPr lang="en-US" sz="2000" b="1" dirty="0"/>
              <a:t>(NIV) </a:t>
            </a:r>
            <a:endParaRPr lang="en-US" sz="2000" dirty="0"/>
          </a:p>
        </p:txBody>
      </p:sp>
      <p:sp>
        <p:nvSpPr>
          <p:cNvPr id="10" name="Rectangle 9"/>
          <p:cNvSpPr/>
          <p:nvPr/>
        </p:nvSpPr>
        <p:spPr>
          <a:xfrm>
            <a:off x="228600" y="5921514"/>
            <a:ext cx="8763000" cy="707886"/>
          </a:xfrm>
          <a:prstGeom prst="rect">
            <a:avLst/>
          </a:prstGeom>
        </p:spPr>
        <p:txBody>
          <a:bodyPr wrap="square">
            <a:spAutoFit/>
          </a:bodyPr>
          <a:lstStyle/>
          <a:p>
            <a:r>
              <a:rPr lang="en-US" sz="2000" dirty="0" smtClean="0">
                <a:solidFill>
                  <a:schemeClr val="bg1"/>
                </a:solidFill>
              </a:rPr>
              <a:t>"And </a:t>
            </a:r>
            <a:r>
              <a:rPr lang="en-US" sz="2000" dirty="0">
                <a:solidFill>
                  <a:schemeClr val="bg1"/>
                </a:solidFill>
              </a:rPr>
              <a:t>I will pour out on the house of David and the inhabitants of Jerusalem a spirit of grace and supplication. </a:t>
            </a:r>
            <a:r>
              <a:rPr lang="en-US" sz="2000" b="1" dirty="0" smtClean="0">
                <a:solidFill>
                  <a:schemeClr val="bg1"/>
                </a:solidFill>
              </a:rPr>
              <a:t>Zechariah </a:t>
            </a:r>
            <a:r>
              <a:rPr lang="en-US" sz="2000" b="1" dirty="0">
                <a:solidFill>
                  <a:schemeClr val="bg1"/>
                </a:solidFill>
              </a:rPr>
              <a:t>12:10 (NIV) </a:t>
            </a:r>
            <a:endParaRPr lang="en-US" sz="2000" dirty="0">
              <a:solidFill>
                <a:schemeClr val="bg1"/>
              </a:solidFill>
            </a:endParaRPr>
          </a:p>
        </p:txBody>
      </p:sp>
      <p:sp>
        <p:nvSpPr>
          <p:cNvPr id="12" name="Rectangle 11"/>
          <p:cNvSpPr/>
          <p:nvPr/>
        </p:nvSpPr>
        <p:spPr>
          <a:xfrm>
            <a:off x="381000" y="4876800"/>
            <a:ext cx="8534400" cy="1015663"/>
          </a:xfrm>
          <a:prstGeom prst="rect">
            <a:avLst/>
          </a:prstGeom>
        </p:spPr>
        <p:txBody>
          <a:bodyPr wrap="square">
            <a:spAutoFit/>
          </a:bodyPr>
          <a:lstStyle/>
          <a:p>
            <a:r>
              <a:rPr lang="en-US" sz="2000" dirty="0" smtClean="0">
                <a:solidFill>
                  <a:srgbClr val="FFFF00"/>
                </a:solidFill>
              </a:rPr>
              <a:t>Out </a:t>
            </a:r>
            <a:r>
              <a:rPr lang="en-US" sz="2000" dirty="0">
                <a:solidFill>
                  <a:srgbClr val="FFFF00"/>
                </a:solidFill>
              </a:rPr>
              <a:t>of the mouths of babes and </a:t>
            </a:r>
            <a:r>
              <a:rPr lang="en-US" sz="2000" dirty="0" smtClean="0">
                <a:solidFill>
                  <a:srgbClr val="FFFF00"/>
                </a:solidFill>
              </a:rPr>
              <a:t>infants </a:t>
            </a:r>
            <a:r>
              <a:rPr lang="en-US" sz="2000" dirty="0">
                <a:solidFill>
                  <a:srgbClr val="FFFF00"/>
                </a:solidFill>
              </a:rPr>
              <a:t>You have established strength because of Your foes, that You might silence the enemy and the avenger. </a:t>
            </a:r>
            <a:r>
              <a:rPr lang="en-US" sz="2000" b="1" dirty="0">
                <a:solidFill>
                  <a:srgbClr val="FFFF00"/>
                </a:solidFill>
              </a:rPr>
              <a:t>Psalm 8:2 (AMP</a:t>
            </a:r>
            <a:r>
              <a:rPr lang="en-US" sz="2000" b="1" dirty="0" smtClean="0">
                <a:solidFill>
                  <a:srgbClr val="FFFF00"/>
                </a:solidFill>
              </a:rPr>
              <a:t>)</a:t>
            </a:r>
            <a:endParaRPr lang="en-US" sz="2000" dirty="0">
              <a:solidFill>
                <a:srgbClr val="FFFF00"/>
              </a:solidFill>
            </a:endParaRPr>
          </a:p>
        </p:txBody>
      </p:sp>
    </p:spTree>
    <p:extLst>
      <p:ext uri="{BB962C8B-B14F-4D97-AF65-F5344CB8AC3E}">
        <p14:creationId xmlns:p14="http://schemas.microsoft.com/office/powerpoint/2010/main" val="4240621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304800"/>
            <a:ext cx="8915400" cy="830997"/>
          </a:xfrm>
          <a:prstGeom prst="rect">
            <a:avLst/>
          </a:prstGeom>
          <a:solidFill>
            <a:schemeClr val="bg2">
              <a:lumMod val="40000"/>
              <a:lumOff val="60000"/>
              <a:alpha val="53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mn-lt"/>
              </a:rPr>
              <a:t>Jesus Increased His Teaching and Revelations on The Holy Spirit The Closer He Came To The End of His Ministry </a:t>
            </a:r>
          </a:p>
        </p:txBody>
      </p:sp>
      <p:cxnSp>
        <p:nvCxnSpPr>
          <p:cNvPr id="3" name="Straight Connector 2"/>
          <p:cNvCxnSpPr/>
          <p:nvPr/>
        </p:nvCxnSpPr>
        <p:spPr bwMode="auto">
          <a:xfrm>
            <a:off x="571500" y="4114800"/>
            <a:ext cx="8420100" cy="0"/>
          </a:xfrm>
          <a:prstGeom prst="line">
            <a:avLst/>
          </a:prstGeom>
          <a:gradFill rotWithShape="1">
            <a:gsLst>
              <a:gs pos="0">
                <a:schemeClr val="bg2">
                  <a:gamma/>
                  <a:tint val="26667"/>
                  <a:invGamma/>
                </a:schemeClr>
              </a:gs>
              <a:gs pos="100000">
                <a:schemeClr val="bg2">
                  <a:alpha val="14999"/>
                </a:schemeClr>
              </a:gs>
            </a:gsLst>
            <a:lin ang="5400000" scaled="1"/>
          </a:gradFill>
          <a:ln w="412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0" name="Picture 2" descr="Picture a Christmas Manger Baby Jesus Panel 36x42 Inches - Ets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3140272"/>
            <a:ext cx="650362" cy="7892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8769" y="4648200"/>
            <a:ext cx="7579431" cy="457200"/>
          </a:xfrm>
          <a:prstGeom prst="rect">
            <a:avLst/>
          </a:prstGeom>
          <a:noFill/>
        </p:spPr>
        <p:txBody>
          <a:bodyPr wrap="square" rtlCol="0">
            <a:spAutoFit/>
          </a:bodyPr>
          <a:lstStyle/>
          <a:p>
            <a:r>
              <a:rPr lang="en-US" dirty="0" smtClean="0">
                <a:solidFill>
                  <a:srgbClr val="FFFF00"/>
                </a:solidFill>
              </a:rPr>
              <a:t>The Life Of Jesus and His Teaching On The Holy Spirit  </a:t>
            </a:r>
            <a:endParaRPr lang="en-US" dirty="0">
              <a:solidFill>
                <a:srgbClr val="FFFF00"/>
              </a:solidFill>
            </a:endParaRPr>
          </a:p>
        </p:txBody>
      </p:sp>
      <p:sp>
        <p:nvSpPr>
          <p:cNvPr id="7" name="TextBox 6"/>
          <p:cNvSpPr txBox="1"/>
          <p:nvPr/>
        </p:nvSpPr>
        <p:spPr>
          <a:xfrm>
            <a:off x="228600" y="4267200"/>
            <a:ext cx="1295400" cy="457200"/>
          </a:xfrm>
          <a:prstGeom prst="rect">
            <a:avLst/>
          </a:prstGeom>
          <a:noFill/>
        </p:spPr>
        <p:txBody>
          <a:bodyPr wrap="square" rtlCol="0">
            <a:spAutoFit/>
          </a:bodyPr>
          <a:lstStyle/>
          <a:p>
            <a:r>
              <a:rPr lang="en-US" dirty="0" smtClean="0"/>
              <a:t>Birth </a:t>
            </a:r>
            <a:endParaRPr lang="en-US" dirty="0"/>
          </a:p>
        </p:txBody>
      </p:sp>
      <p:pic>
        <p:nvPicPr>
          <p:cNvPr id="2052" name="Picture 4" descr="Why Was Jesus Baptized? | Sabbath School 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134008"/>
            <a:ext cx="655621" cy="874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57400" y="4262735"/>
            <a:ext cx="1295400" cy="461665"/>
          </a:xfrm>
          <a:prstGeom prst="rect">
            <a:avLst/>
          </a:prstGeom>
          <a:noFill/>
        </p:spPr>
        <p:txBody>
          <a:bodyPr wrap="square" rtlCol="0">
            <a:spAutoFit/>
          </a:bodyPr>
          <a:lstStyle/>
          <a:p>
            <a:r>
              <a:rPr lang="en-US" dirty="0" smtClean="0"/>
              <a:t>Baptism</a:t>
            </a:r>
            <a:endParaRPr lang="en-US" dirty="0"/>
          </a:p>
        </p:txBody>
      </p:sp>
      <p:pic>
        <p:nvPicPr>
          <p:cNvPr id="2054" name="Picture 6" descr="The gaze of the crucified Jesus - Pope Francis at Assisi and a lesson for  me - Marge Steinhage Fenel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2995602"/>
            <a:ext cx="763725" cy="9763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Reflection and Prayer for Pentecost: By Carol Burns – Growing Old Grace –  ful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995602"/>
            <a:ext cx="1356116" cy="9574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72962" y="4191000"/>
            <a:ext cx="1295400" cy="461665"/>
          </a:xfrm>
          <a:prstGeom prst="rect">
            <a:avLst/>
          </a:prstGeom>
          <a:noFill/>
        </p:spPr>
        <p:txBody>
          <a:bodyPr wrap="square" rtlCol="0">
            <a:spAutoFit/>
          </a:bodyPr>
          <a:lstStyle/>
          <a:p>
            <a:r>
              <a:rPr lang="en-US" dirty="0" smtClean="0"/>
              <a:t>Cross</a:t>
            </a:r>
            <a:endParaRPr lang="en-US" dirty="0"/>
          </a:p>
        </p:txBody>
      </p:sp>
      <p:sp>
        <p:nvSpPr>
          <p:cNvPr id="14" name="TextBox 13"/>
          <p:cNvSpPr txBox="1"/>
          <p:nvPr/>
        </p:nvSpPr>
        <p:spPr>
          <a:xfrm>
            <a:off x="6934200" y="4191000"/>
            <a:ext cx="1775041" cy="461665"/>
          </a:xfrm>
          <a:prstGeom prst="rect">
            <a:avLst/>
          </a:prstGeom>
          <a:noFill/>
        </p:spPr>
        <p:txBody>
          <a:bodyPr wrap="square" rtlCol="0">
            <a:spAutoFit/>
          </a:bodyPr>
          <a:lstStyle/>
          <a:p>
            <a:r>
              <a:rPr lang="en-US" dirty="0" smtClean="0"/>
              <a:t>Pentecost</a:t>
            </a:r>
            <a:endParaRPr lang="en-US" dirty="0"/>
          </a:p>
        </p:txBody>
      </p:sp>
      <p:sp>
        <p:nvSpPr>
          <p:cNvPr id="11" name="Freeform 10"/>
          <p:cNvSpPr/>
          <p:nvPr/>
        </p:nvSpPr>
        <p:spPr bwMode="auto">
          <a:xfrm>
            <a:off x="199176" y="1502556"/>
            <a:ext cx="8474044" cy="1358339"/>
          </a:xfrm>
          <a:custGeom>
            <a:avLst/>
            <a:gdLst>
              <a:gd name="connsiteX0" fmla="*/ 0 w 8474044"/>
              <a:gd name="connsiteY0" fmla="*/ 1358339 h 1358339"/>
              <a:gd name="connsiteX1" fmla="*/ 434567 w 8474044"/>
              <a:gd name="connsiteY1" fmla="*/ 797024 h 1358339"/>
              <a:gd name="connsiteX2" fmla="*/ 434567 w 8474044"/>
              <a:gd name="connsiteY2" fmla="*/ 489206 h 1358339"/>
              <a:gd name="connsiteX3" fmla="*/ 615636 w 8474044"/>
              <a:gd name="connsiteY3" fmla="*/ 308137 h 1358339"/>
              <a:gd name="connsiteX4" fmla="*/ 787652 w 8474044"/>
              <a:gd name="connsiteY4" fmla="*/ 570688 h 1358339"/>
              <a:gd name="connsiteX5" fmla="*/ 841973 w 8474044"/>
              <a:gd name="connsiteY5" fmla="*/ 751757 h 1358339"/>
              <a:gd name="connsiteX6" fmla="*/ 832919 w 8474044"/>
              <a:gd name="connsiteY6" fmla="*/ 1041468 h 1358339"/>
              <a:gd name="connsiteX7" fmla="*/ 905347 w 8474044"/>
              <a:gd name="connsiteY7" fmla="*/ 1195377 h 1358339"/>
              <a:gd name="connsiteX8" fmla="*/ 1104523 w 8474044"/>
              <a:gd name="connsiteY8" fmla="*/ 1195377 h 1358339"/>
              <a:gd name="connsiteX9" fmla="*/ 1321806 w 8474044"/>
              <a:gd name="connsiteY9" fmla="*/ 1195377 h 1358339"/>
              <a:gd name="connsiteX10" fmla="*/ 1692998 w 8474044"/>
              <a:gd name="connsiteY10" fmla="*/ 1195377 h 1358339"/>
              <a:gd name="connsiteX11" fmla="*/ 2018923 w 8474044"/>
              <a:gd name="connsiteY11" fmla="*/ 797024 h 1358339"/>
              <a:gd name="connsiteX12" fmla="*/ 2037030 w 8474044"/>
              <a:gd name="connsiteY12" fmla="*/ 787971 h 1358339"/>
              <a:gd name="connsiteX13" fmla="*/ 2100404 w 8474044"/>
              <a:gd name="connsiteY13" fmla="*/ 625008 h 1358339"/>
              <a:gd name="connsiteX14" fmla="*/ 2218099 w 8474044"/>
              <a:gd name="connsiteY14" fmla="*/ 552581 h 1358339"/>
              <a:gd name="connsiteX15" fmla="*/ 2435382 w 8474044"/>
              <a:gd name="connsiteY15" fmla="*/ 552581 h 1358339"/>
              <a:gd name="connsiteX16" fmla="*/ 2489703 w 8474044"/>
              <a:gd name="connsiteY16" fmla="*/ 724596 h 1358339"/>
              <a:gd name="connsiteX17" fmla="*/ 2516864 w 8474044"/>
              <a:gd name="connsiteY17" fmla="*/ 923773 h 1358339"/>
              <a:gd name="connsiteX18" fmla="*/ 2842788 w 8474044"/>
              <a:gd name="connsiteY18" fmla="*/ 1095789 h 1358339"/>
              <a:gd name="connsiteX19" fmla="*/ 3322622 w 8474044"/>
              <a:gd name="connsiteY19" fmla="*/ 1068628 h 1358339"/>
              <a:gd name="connsiteX20" fmla="*/ 3567066 w 8474044"/>
              <a:gd name="connsiteY20" fmla="*/ 1041468 h 1358339"/>
              <a:gd name="connsiteX21" fmla="*/ 4137434 w 8474044"/>
              <a:gd name="connsiteY21" fmla="*/ 1032414 h 1358339"/>
              <a:gd name="connsiteX22" fmla="*/ 4463359 w 8474044"/>
              <a:gd name="connsiteY22" fmla="*/ 987147 h 1358339"/>
              <a:gd name="connsiteX23" fmla="*/ 4716856 w 8474044"/>
              <a:gd name="connsiteY23" fmla="*/ 824185 h 1358339"/>
              <a:gd name="connsiteX24" fmla="*/ 4988460 w 8474044"/>
              <a:gd name="connsiteY24" fmla="*/ 824185 h 1358339"/>
              <a:gd name="connsiteX25" fmla="*/ 5305331 w 8474044"/>
              <a:gd name="connsiteY25" fmla="*/ 824185 h 1358339"/>
              <a:gd name="connsiteX26" fmla="*/ 5413973 w 8474044"/>
              <a:gd name="connsiteY26" fmla="*/ 824185 h 1358339"/>
              <a:gd name="connsiteX27" fmla="*/ 5667470 w 8474044"/>
              <a:gd name="connsiteY27" fmla="*/ 869452 h 1358339"/>
              <a:gd name="connsiteX28" fmla="*/ 5893806 w 8474044"/>
              <a:gd name="connsiteY28" fmla="*/ 824185 h 1358339"/>
              <a:gd name="connsiteX29" fmla="*/ 6264998 w 8474044"/>
              <a:gd name="connsiteY29" fmla="*/ 824185 h 1358339"/>
              <a:gd name="connsiteX30" fmla="*/ 6518495 w 8474044"/>
              <a:gd name="connsiteY30" fmla="*/ 625008 h 1358339"/>
              <a:gd name="connsiteX31" fmla="*/ 6853474 w 8474044"/>
              <a:gd name="connsiteY31" fmla="*/ 579741 h 1358339"/>
              <a:gd name="connsiteX32" fmla="*/ 7224666 w 8474044"/>
              <a:gd name="connsiteY32" fmla="*/ 118014 h 1358339"/>
              <a:gd name="connsiteX33" fmla="*/ 7432895 w 8474044"/>
              <a:gd name="connsiteY33" fmla="*/ 90854 h 1358339"/>
              <a:gd name="connsiteX34" fmla="*/ 7976103 w 8474044"/>
              <a:gd name="connsiteY34" fmla="*/ 136121 h 1358339"/>
              <a:gd name="connsiteX35" fmla="*/ 8474044 w 8474044"/>
              <a:gd name="connsiteY35" fmla="*/ 319 h 13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74044" h="1358339">
                <a:moveTo>
                  <a:pt x="0" y="1358339"/>
                </a:moveTo>
                <a:cubicBezTo>
                  <a:pt x="181069" y="1150109"/>
                  <a:pt x="362139" y="941879"/>
                  <a:pt x="434567" y="797024"/>
                </a:cubicBezTo>
                <a:cubicBezTo>
                  <a:pt x="506995" y="652169"/>
                  <a:pt x="404389" y="570687"/>
                  <a:pt x="434567" y="489206"/>
                </a:cubicBezTo>
                <a:cubicBezTo>
                  <a:pt x="464745" y="407725"/>
                  <a:pt x="556788" y="294557"/>
                  <a:pt x="615636" y="308137"/>
                </a:cubicBezTo>
                <a:cubicBezTo>
                  <a:pt x="674484" y="321717"/>
                  <a:pt x="749929" y="496751"/>
                  <a:pt x="787652" y="570688"/>
                </a:cubicBezTo>
                <a:cubicBezTo>
                  <a:pt x="825375" y="644625"/>
                  <a:pt x="834429" y="673294"/>
                  <a:pt x="841973" y="751757"/>
                </a:cubicBezTo>
                <a:cubicBezTo>
                  <a:pt x="849518" y="830220"/>
                  <a:pt x="822357" y="967531"/>
                  <a:pt x="832919" y="1041468"/>
                </a:cubicBezTo>
                <a:cubicBezTo>
                  <a:pt x="843481" y="1115405"/>
                  <a:pt x="860080" y="1169725"/>
                  <a:pt x="905347" y="1195377"/>
                </a:cubicBezTo>
                <a:cubicBezTo>
                  <a:pt x="950614" y="1221029"/>
                  <a:pt x="1104523" y="1195377"/>
                  <a:pt x="1104523" y="1195377"/>
                </a:cubicBezTo>
                <a:lnTo>
                  <a:pt x="1321806" y="1195377"/>
                </a:lnTo>
                <a:cubicBezTo>
                  <a:pt x="1419885" y="1195377"/>
                  <a:pt x="1576812" y="1261769"/>
                  <a:pt x="1692998" y="1195377"/>
                </a:cubicBezTo>
                <a:cubicBezTo>
                  <a:pt x="1809184" y="1128985"/>
                  <a:pt x="1961584" y="864925"/>
                  <a:pt x="2018923" y="797024"/>
                </a:cubicBezTo>
                <a:cubicBezTo>
                  <a:pt x="2076262" y="729123"/>
                  <a:pt x="2023450" y="816640"/>
                  <a:pt x="2037030" y="787971"/>
                </a:cubicBezTo>
                <a:cubicBezTo>
                  <a:pt x="2050610" y="759302"/>
                  <a:pt x="2070226" y="664240"/>
                  <a:pt x="2100404" y="625008"/>
                </a:cubicBezTo>
                <a:cubicBezTo>
                  <a:pt x="2130582" y="585776"/>
                  <a:pt x="2162269" y="564652"/>
                  <a:pt x="2218099" y="552581"/>
                </a:cubicBezTo>
                <a:cubicBezTo>
                  <a:pt x="2273929" y="540510"/>
                  <a:pt x="2390115" y="523912"/>
                  <a:pt x="2435382" y="552581"/>
                </a:cubicBezTo>
                <a:cubicBezTo>
                  <a:pt x="2480649" y="581250"/>
                  <a:pt x="2476123" y="662731"/>
                  <a:pt x="2489703" y="724596"/>
                </a:cubicBezTo>
                <a:cubicBezTo>
                  <a:pt x="2503283" y="786461"/>
                  <a:pt x="2458017" y="861907"/>
                  <a:pt x="2516864" y="923773"/>
                </a:cubicBezTo>
                <a:cubicBezTo>
                  <a:pt x="2575712" y="985638"/>
                  <a:pt x="2708495" y="1071647"/>
                  <a:pt x="2842788" y="1095789"/>
                </a:cubicBezTo>
                <a:cubicBezTo>
                  <a:pt x="2977081" y="1119931"/>
                  <a:pt x="3201909" y="1077681"/>
                  <a:pt x="3322622" y="1068628"/>
                </a:cubicBezTo>
                <a:cubicBezTo>
                  <a:pt x="3443335" y="1059575"/>
                  <a:pt x="3431264" y="1047504"/>
                  <a:pt x="3567066" y="1041468"/>
                </a:cubicBezTo>
                <a:cubicBezTo>
                  <a:pt x="3702868" y="1035432"/>
                  <a:pt x="3988052" y="1041467"/>
                  <a:pt x="4137434" y="1032414"/>
                </a:cubicBezTo>
                <a:cubicBezTo>
                  <a:pt x="4286816" y="1023361"/>
                  <a:pt x="4366789" y="1021852"/>
                  <a:pt x="4463359" y="987147"/>
                </a:cubicBezTo>
                <a:cubicBezTo>
                  <a:pt x="4559929" y="952442"/>
                  <a:pt x="4629339" y="851345"/>
                  <a:pt x="4716856" y="824185"/>
                </a:cubicBezTo>
                <a:cubicBezTo>
                  <a:pt x="4804373" y="797025"/>
                  <a:pt x="4988460" y="824185"/>
                  <a:pt x="4988460" y="824185"/>
                </a:cubicBezTo>
                <a:lnTo>
                  <a:pt x="5305331" y="824185"/>
                </a:lnTo>
                <a:cubicBezTo>
                  <a:pt x="5376250" y="824185"/>
                  <a:pt x="5353617" y="816641"/>
                  <a:pt x="5413973" y="824185"/>
                </a:cubicBezTo>
                <a:cubicBezTo>
                  <a:pt x="5474329" y="831729"/>
                  <a:pt x="5587498" y="869452"/>
                  <a:pt x="5667470" y="869452"/>
                </a:cubicBezTo>
                <a:cubicBezTo>
                  <a:pt x="5747442" y="869452"/>
                  <a:pt x="5794218" y="831729"/>
                  <a:pt x="5893806" y="824185"/>
                </a:cubicBezTo>
                <a:cubicBezTo>
                  <a:pt x="5993394" y="816641"/>
                  <a:pt x="6160883" y="857381"/>
                  <a:pt x="6264998" y="824185"/>
                </a:cubicBezTo>
                <a:cubicBezTo>
                  <a:pt x="6369113" y="790989"/>
                  <a:pt x="6420416" y="665749"/>
                  <a:pt x="6518495" y="625008"/>
                </a:cubicBezTo>
                <a:cubicBezTo>
                  <a:pt x="6616574" y="584267"/>
                  <a:pt x="6735779" y="664240"/>
                  <a:pt x="6853474" y="579741"/>
                </a:cubicBezTo>
                <a:cubicBezTo>
                  <a:pt x="6971169" y="495242"/>
                  <a:pt x="7128096" y="199495"/>
                  <a:pt x="7224666" y="118014"/>
                </a:cubicBezTo>
                <a:cubicBezTo>
                  <a:pt x="7321236" y="36533"/>
                  <a:pt x="7307656" y="87836"/>
                  <a:pt x="7432895" y="90854"/>
                </a:cubicBezTo>
                <a:cubicBezTo>
                  <a:pt x="7558134" y="93872"/>
                  <a:pt x="7802578" y="151210"/>
                  <a:pt x="7976103" y="136121"/>
                </a:cubicBezTo>
                <a:cubicBezTo>
                  <a:pt x="8149628" y="121032"/>
                  <a:pt x="8365402" y="-7226"/>
                  <a:pt x="8474044" y="319"/>
                </a:cubicBezTo>
              </a:path>
            </a:pathLst>
          </a:custGeom>
          <a:no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Freeform 11"/>
          <p:cNvSpPr/>
          <p:nvPr/>
        </p:nvSpPr>
        <p:spPr bwMode="auto">
          <a:xfrm rot="21372036">
            <a:off x="500580" y="1459296"/>
            <a:ext cx="8066638" cy="1444860"/>
          </a:xfrm>
          <a:custGeom>
            <a:avLst/>
            <a:gdLst>
              <a:gd name="connsiteX0" fmla="*/ 0 w 8066638"/>
              <a:gd name="connsiteY0" fmla="*/ 1321806 h 1444860"/>
              <a:gd name="connsiteX1" fmla="*/ 217283 w 8066638"/>
              <a:gd name="connsiteY1" fmla="*/ 887240 h 1444860"/>
              <a:gd name="connsiteX2" fmla="*/ 425513 w 8066638"/>
              <a:gd name="connsiteY2" fmla="*/ 679010 h 1444860"/>
              <a:gd name="connsiteX3" fmla="*/ 615636 w 8066638"/>
              <a:gd name="connsiteY3" fmla="*/ 452673 h 1444860"/>
              <a:gd name="connsiteX4" fmla="*/ 805758 w 8066638"/>
              <a:gd name="connsiteY4" fmla="*/ 525101 h 1444860"/>
              <a:gd name="connsiteX5" fmla="*/ 805758 w 8066638"/>
              <a:gd name="connsiteY5" fmla="*/ 697117 h 1444860"/>
              <a:gd name="connsiteX6" fmla="*/ 823865 w 8066638"/>
              <a:gd name="connsiteY6" fmla="*/ 1041148 h 1444860"/>
              <a:gd name="connsiteX7" fmla="*/ 950614 w 8066638"/>
              <a:gd name="connsiteY7" fmla="*/ 1158843 h 1444860"/>
              <a:gd name="connsiteX8" fmla="*/ 1330859 w 8066638"/>
              <a:gd name="connsiteY8" fmla="*/ 1348966 h 1444860"/>
              <a:gd name="connsiteX9" fmla="*/ 1683944 w 8066638"/>
              <a:gd name="connsiteY9" fmla="*/ 1430447 h 1444860"/>
              <a:gd name="connsiteX10" fmla="*/ 1892174 w 8066638"/>
              <a:gd name="connsiteY10" fmla="*/ 1430447 h 1444860"/>
              <a:gd name="connsiteX11" fmla="*/ 1901228 w 8066638"/>
              <a:gd name="connsiteY11" fmla="*/ 1285592 h 1444860"/>
              <a:gd name="connsiteX12" fmla="*/ 2027976 w 8066638"/>
              <a:gd name="connsiteY12" fmla="*/ 1004935 h 1444860"/>
              <a:gd name="connsiteX13" fmla="*/ 2109457 w 8066638"/>
              <a:gd name="connsiteY13" fmla="*/ 642796 h 1444860"/>
              <a:gd name="connsiteX14" fmla="*/ 2218099 w 8066638"/>
              <a:gd name="connsiteY14" fmla="*/ 642796 h 1444860"/>
              <a:gd name="connsiteX15" fmla="*/ 2381061 w 8066638"/>
              <a:gd name="connsiteY15" fmla="*/ 642796 h 1444860"/>
              <a:gd name="connsiteX16" fmla="*/ 2453489 w 8066638"/>
              <a:gd name="connsiteY16" fmla="*/ 778598 h 1444860"/>
              <a:gd name="connsiteX17" fmla="*/ 2525917 w 8066638"/>
              <a:gd name="connsiteY17" fmla="*/ 896293 h 1444860"/>
              <a:gd name="connsiteX18" fmla="*/ 2589291 w 8066638"/>
              <a:gd name="connsiteY18" fmla="*/ 1032095 h 1444860"/>
              <a:gd name="connsiteX19" fmla="*/ 2716039 w 8066638"/>
              <a:gd name="connsiteY19" fmla="*/ 1122630 h 1444860"/>
              <a:gd name="connsiteX20" fmla="*/ 3032911 w 8066638"/>
              <a:gd name="connsiteY20" fmla="*/ 1086416 h 1444860"/>
              <a:gd name="connsiteX21" fmla="*/ 3503691 w 8066638"/>
              <a:gd name="connsiteY21" fmla="*/ 1086416 h 1444860"/>
              <a:gd name="connsiteX22" fmla="*/ 3748135 w 8066638"/>
              <a:gd name="connsiteY22" fmla="*/ 986828 h 1444860"/>
              <a:gd name="connsiteX23" fmla="*/ 4191754 w 8066638"/>
              <a:gd name="connsiteY23" fmla="*/ 995881 h 1444860"/>
              <a:gd name="connsiteX24" fmla="*/ 4562946 w 8066638"/>
              <a:gd name="connsiteY24" fmla="*/ 968721 h 1444860"/>
              <a:gd name="connsiteX25" fmla="*/ 5015620 w 8066638"/>
              <a:gd name="connsiteY25" fmla="*/ 968721 h 1444860"/>
              <a:gd name="connsiteX26" fmla="*/ 5305331 w 8066638"/>
              <a:gd name="connsiteY26" fmla="*/ 887240 h 1444860"/>
              <a:gd name="connsiteX27" fmla="*/ 5450186 w 8066638"/>
              <a:gd name="connsiteY27" fmla="*/ 832919 h 1444860"/>
              <a:gd name="connsiteX28" fmla="*/ 5739897 w 8066638"/>
              <a:gd name="connsiteY28" fmla="*/ 715224 h 1444860"/>
              <a:gd name="connsiteX29" fmla="*/ 5957180 w 8066638"/>
              <a:gd name="connsiteY29" fmla="*/ 715224 h 1444860"/>
              <a:gd name="connsiteX30" fmla="*/ 6120142 w 8066638"/>
              <a:gd name="connsiteY30" fmla="*/ 715224 h 1444860"/>
              <a:gd name="connsiteX31" fmla="*/ 6228784 w 8066638"/>
              <a:gd name="connsiteY31" fmla="*/ 760491 h 1444860"/>
              <a:gd name="connsiteX32" fmla="*/ 6455121 w 8066638"/>
              <a:gd name="connsiteY32" fmla="*/ 760491 h 1444860"/>
              <a:gd name="connsiteX33" fmla="*/ 6654297 w 8066638"/>
              <a:gd name="connsiteY33" fmla="*/ 760491 h 1444860"/>
              <a:gd name="connsiteX34" fmla="*/ 6762939 w 8066638"/>
              <a:gd name="connsiteY34" fmla="*/ 669956 h 1444860"/>
              <a:gd name="connsiteX35" fmla="*/ 6953061 w 8066638"/>
              <a:gd name="connsiteY35" fmla="*/ 470780 h 1444860"/>
              <a:gd name="connsiteX36" fmla="*/ 6989275 w 8066638"/>
              <a:gd name="connsiteY36" fmla="*/ 353085 h 1444860"/>
              <a:gd name="connsiteX37" fmla="*/ 7342360 w 8066638"/>
              <a:gd name="connsiteY37" fmla="*/ 226337 h 1444860"/>
              <a:gd name="connsiteX38" fmla="*/ 7505323 w 8066638"/>
              <a:gd name="connsiteY38" fmla="*/ 135802 h 1444860"/>
              <a:gd name="connsiteX39" fmla="*/ 7722606 w 8066638"/>
              <a:gd name="connsiteY39" fmla="*/ 90535 h 1444860"/>
              <a:gd name="connsiteX40" fmla="*/ 8066638 w 8066638"/>
              <a:gd name="connsiteY40" fmla="*/ 0 h 14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66638" h="1444860">
                <a:moveTo>
                  <a:pt x="0" y="1321806"/>
                </a:moveTo>
                <a:cubicBezTo>
                  <a:pt x="73182" y="1158089"/>
                  <a:pt x="146364" y="994373"/>
                  <a:pt x="217283" y="887240"/>
                </a:cubicBezTo>
                <a:cubicBezTo>
                  <a:pt x="288202" y="780107"/>
                  <a:pt x="359121" y="751438"/>
                  <a:pt x="425513" y="679010"/>
                </a:cubicBezTo>
                <a:cubicBezTo>
                  <a:pt x="491905" y="606582"/>
                  <a:pt x="552262" y="478324"/>
                  <a:pt x="615636" y="452673"/>
                </a:cubicBezTo>
                <a:cubicBezTo>
                  <a:pt x="679010" y="427021"/>
                  <a:pt x="774071" y="484360"/>
                  <a:pt x="805758" y="525101"/>
                </a:cubicBezTo>
                <a:cubicBezTo>
                  <a:pt x="837445" y="565842"/>
                  <a:pt x="802740" y="611109"/>
                  <a:pt x="805758" y="697117"/>
                </a:cubicBezTo>
                <a:cubicBezTo>
                  <a:pt x="808776" y="783125"/>
                  <a:pt x="799722" y="964194"/>
                  <a:pt x="823865" y="1041148"/>
                </a:cubicBezTo>
                <a:cubicBezTo>
                  <a:pt x="848008" y="1118102"/>
                  <a:pt x="866115" y="1107540"/>
                  <a:pt x="950614" y="1158843"/>
                </a:cubicBezTo>
                <a:cubicBezTo>
                  <a:pt x="1035113" y="1210146"/>
                  <a:pt x="1208637" y="1303699"/>
                  <a:pt x="1330859" y="1348966"/>
                </a:cubicBezTo>
                <a:cubicBezTo>
                  <a:pt x="1453081" y="1394233"/>
                  <a:pt x="1590391" y="1416867"/>
                  <a:pt x="1683944" y="1430447"/>
                </a:cubicBezTo>
                <a:cubicBezTo>
                  <a:pt x="1777497" y="1444027"/>
                  <a:pt x="1855960" y="1454590"/>
                  <a:pt x="1892174" y="1430447"/>
                </a:cubicBezTo>
                <a:cubicBezTo>
                  <a:pt x="1928388" y="1406304"/>
                  <a:pt x="1878594" y="1356511"/>
                  <a:pt x="1901228" y="1285592"/>
                </a:cubicBezTo>
                <a:cubicBezTo>
                  <a:pt x="1923862" y="1214673"/>
                  <a:pt x="1993271" y="1112068"/>
                  <a:pt x="2027976" y="1004935"/>
                </a:cubicBezTo>
                <a:cubicBezTo>
                  <a:pt x="2062681" y="897802"/>
                  <a:pt x="2077770" y="703152"/>
                  <a:pt x="2109457" y="642796"/>
                </a:cubicBezTo>
                <a:cubicBezTo>
                  <a:pt x="2141144" y="582440"/>
                  <a:pt x="2218099" y="642796"/>
                  <a:pt x="2218099" y="642796"/>
                </a:cubicBezTo>
                <a:cubicBezTo>
                  <a:pt x="2263366" y="642796"/>
                  <a:pt x="2341829" y="620162"/>
                  <a:pt x="2381061" y="642796"/>
                </a:cubicBezTo>
                <a:cubicBezTo>
                  <a:pt x="2420293" y="665430"/>
                  <a:pt x="2429346" y="736349"/>
                  <a:pt x="2453489" y="778598"/>
                </a:cubicBezTo>
                <a:cubicBezTo>
                  <a:pt x="2477632" y="820847"/>
                  <a:pt x="2503283" y="854044"/>
                  <a:pt x="2525917" y="896293"/>
                </a:cubicBezTo>
                <a:cubicBezTo>
                  <a:pt x="2548551" y="938542"/>
                  <a:pt x="2557604" y="994372"/>
                  <a:pt x="2589291" y="1032095"/>
                </a:cubicBezTo>
                <a:cubicBezTo>
                  <a:pt x="2620978" y="1069818"/>
                  <a:pt x="2642102" y="1113576"/>
                  <a:pt x="2716039" y="1122630"/>
                </a:cubicBezTo>
                <a:cubicBezTo>
                  <a:pt x="2789976" y="1131683"/>
                  <a:pt x="2901636" y="1092452"/>
                  <a:pt x="3032911" y="1086416"/>
                </a:cubicBezTo>
                <a:cubicBezTo>
                  <a:pt x="3164186" y="1080380"/>
                  <a:pt x="3384487" y="1103014"/>
                  <a:pt x="3503691" y="1086416"/>
                </a:cubicBezTo>
                <a:cubicBezTo>
                  <a:pt x="3622895" y="1069818"/>
                  <a:pt x="3633458" y="1001917"/>
                  <a:pt x="3748135" y="986828"/>
                </a:cubicBezTo>
                <a:cubicBezTo>
                  <a:pt x="3862812" y="971739"/>
                  <a:pt x="4055952" y="998899"/>
                  <a:pt x="4191754" y="995881"/>
                </a:cubicBezTo>
                <a:cubicBezTo>
                  <a:pt x="4327556" y="992863"/>
                  <a:pt x="4425635" y="973248"/>
                  <a:pt x="4562946" y="968721"/>
                </a:cubicBezTo>
                <a:cubicBezTo>
                  <a:pt x="4700257" y="964194"/>
                  <a:pt x="4891889" y="982301"/>
                  <a:pt x="5015620" y="968721"/>
                </a:cubicBezTo>
                <a:cubicBezTo>
                  <a:pt x="5139351" y="955141"/>
                  <a:pt x="5232903" y="909874"/>
                  <a:pt x="5305331" y="887240"/>
                </a:cubicBezTo>
                <a:cubicBezTo>
                  <a:pt x="5377759" y="864606"/>
                  <a:pt x="5377758" y="861588"/>
                  <a:pt x="5450186" y="832919"/>
                </a:cubicBezTo>
                <a:cubicBezTo>
                  <a:pt x="5522614" y="804250"/>
                  <a:pt x="5655398" y="734840"/>
                  <a:pt x="5739897" y="715224"/>
                </a:cubicBezTo>
                <a:cubicBezTo>
                  <a:pt x="5824396" y="695608"/>
                  <a:pt x="5957180" y="715224"/>
                  <a:pt x="5957180" y="715224"/>
                </a:cubicBezTo>
                <a:cubicBezTo>
                  <a:pt x="6020554" y="715224"/>
                  <a:pt x="6074875" y="707679"/>
                  <a:pt x="6120142" y="715224"/>
                </a:cubicBezTo>
                <a:cubicBezTo>
                  <a:pt x="6165409" y="722768"/>
                  <a:pt x="6172954" y="752946"/>
                  <a:pt x="6228784" y="760491"/>
                </a:cubicBezTo>
                <a:cubicBezTo>
                  <a:pt x="6284614" y="768036"/>
                  <a:pt x="6455121" y="760491"/>
                  <a:pt x="6455121" y="760491"/>
                </a:cubicBezTo>
                <a:cubicBezTo>
                  <a:pt x="6526040" y="760491"/>
                  <a:pt x="6602994" y="775580"/>
                  <a:pt x="6654297" y="760491"/>
                </a:cubicBezTo>
                <a:cubicBezTo>
                  <a:pt x="6705600" y="745402"/>
                  <a:pt x="6713145" y="718241"/>
                  <a:pt x="6762939" y="669956"/>
                </a:cubicBezTo>
                <a:cubicBezTo>
                  <a:pt x="6812733" y="621671"/>
                  <a:pt x="6915338" y="523592"/>
                  <a:pt x="6953061" y="470780"/>
                </a:cubicBezTo>
                <a:cubicBezTo>
                  <a:pt x="6990784" y="417968"/>
                  <a:pt x="6924392" y="393825"/>
                  <a:pt x="6989275" y="353085"/>
                </a:cubicBezTo>
                <a:cubicBezTo>
                  <a:pt x="7054158" y="312345"/>
                  <a:pt x="7256352" y="262551"/>
                  <a:pt x="7342360" y="226337"/>
                </a:cubicBezTo>
                <a:cubicBezTo>
                  <a:pt x="7428368" y="190123"/>
                  <a:pt x="7441949" y="158436"/>
                  <a:pt x="7505323" y="135802"/>
                </a:cubicBezTo>
                <a:cubicBezTo>
                  <a:pt x="7568697" y="113168"/>
                  <a:pt x="7629054" y="113169"/>
                  <a:pt x="7722606" y="90535"/>
                </a:cubicBezTo>
                <a:cubicBezTo>
                  <a:pt x="7816158" y="67901"/>
                  <a:pt x="7941398" y="33950"/>
                  <a:pt x="8066638" y="0"/>
                </a:cubicBezTo>
              </a:path>
            </a:pathLst>
          </a:custGeom>
          <a:noFill/>
          <a:ln w="444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Freeform 14"/>
          <p:cNvSpPr/>
          <p:nvPr/>
        </p:nvSpPr>
        <p:spPr bwMode="auto">
          <a:xfrm>
            <a:off x="3238877" y="1564969"/>
            <a:ext cx="3847723" cy="1539089"/>
          </a:xfrm>
          <a:custGeom>
            <a:avLst/>
            <a:gdLst>
              <a:gd name="connsiteX0" fmla="*/ 0 w 3847723"/>
              <a:gd name="connsiteY0" fmla="*/ 1539089 h 1539089"/>
              <a:gd name="connsiteX1" fmla="*/ 968721 w 3847723"/>
              <a:gd name="connsiteY1" fmla="*/ 1502875 h 1539089"/>
              <a:gd name="connsiteX2" fmla="*/ 1358020 w 3847723"/>
              <a:gd name="connsiteY2" fmla="*/ 1403287 h 1539089"/>
              <a:gd name="connsiteX3" fmla="*/ 1720159 w 3847723"/>
              <a:gd name="connsiteY3" fmla="*/ 1466661 h 1539089"/>
              <a:gd name="connsiteX4" fmla="*/ 1964602 w 3847723"/>
              <a:gd name="connsiteY4" fmla="*/ 1403287 h 1539089"/>
              <a:gd name="connsiteX5" fmla="*/ 2145671 w 3847723"/>
              <a:gd name="connsiteY5" fmla="*/ 1231271 h 1539089"/>
              <a:gd name="connsiteX6" fmla="*/ 2471596 w 3847723"/>
              <a:gd name="connsiteY6" fmla="*/ 968721 h 1539089"/>
              <a:gd name="connsiteX7" fmla="*/ 2661719 w 3847723"/>
              <a:gd name="connsiteY7" fmla="*/ 597529 h 1539089"/>
              <a:gd name="connsiteX8" fmla="*/ 2842788 w 3847723"/>
              <a:gd name="connsiteY8" fmla="*/ 362138 h 1539089"/>
              <a:gd name="connsiteX9" fmla="*/ 3087232 w 3847723"/>
              <a:gd name="connsiteY9" fmla="*/ 181069 h 1539089"/>
              <a:gd name="connsiteX10" fmla="*/ 3476531 w 3847723"/>
              <a:gd name="connsiteY10" fmla="*/ 90535 h 1539089"/>
              <a:gd name="connsiteX11" fmla="*/ 3739081 w 3847723"/>
              <a:gd name="connsiteY11" fmla="*/ 9053 h 1539089"/>
              <a:gd name="connsiteX12" fmla="*/ 3847723 w 3847723"/>
              <a:gd name="connsiteY12" fmla="*/ 0 h 15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7723" h="1539089">
                <a:moveTo>
                  <a:pt x="0" y="1539089"/>
                </a:moveTo>
                <a:cubicBezTo>
                  <a:pt x="371192" y="1532299"/>
                  <a:pt x="742384" y="1525509"/>
                  <a:pt x="968721" y="1502875"/>
                </a:cubicBezTo>
                <a:cubicBezTo>
                  <a:pt x="1195058" y="1480241"/>
                  <a:pt x="1232780" y="1409323"/>
                  <a:pt x="1358020" y="1403287"/>
                </a:cubicBezTo>
                <a:cubicBezTo>
                  <a:pt x="1483260" y="1397251"/>
                  <a:pt x="1619062" y="1466661"/>
                  <a:pt x="1720159" y="1466661"/>
                </a:cubicBezTo>
                <a:cubicBezTo>
                  <a:pt x="1821256" y="1466661"/>
                  <a:pt x="1893683" y="1442519"/>
                  <a:pt x="1964602" y="1403287"/>
                </a:cubicBezTo>
                <a:cubicBezTo>
                  <a:pt x="2035521" y="1364055"/>
                  <a:pt x="2061172" y="1303699"/>
                  <a:pt x="2145671" y="1231271"/>
                </a:cubicBezTo>
                <a:cubicBezTo>
                  <a:pt x="2230170" y="1158843"/>
                  <a:pt x="2385588" y="1074345"/>
                  <a:pt x="2471596" y="968721"/>
                </a:cubicBezTo>
                <a:cubicBezTo>
                  <a:pt x="2557604" y="863097"/>
                  <a:pt x="2599854" y="698626"/>
                  <a:pt x="2661719" y="597529"/>
                </a:cubicBezTo>
                <a:cubicBezTo>
                  <a:pt x="2723584" y="496432"/>
                  <a:pt x="2771869" y="431548"/>
                  <a:pt x="2842788" y="362138"/>
                </a:cubicBezTo>
                <a:cubicBezTo>
                  <a:pt x="2913707" y="292728"/>
                  <a:pt x="2981608" y="226336"/>
                  <a:pt x="3087232" y="181069"/>
                </a:cubicBezTo>
                <a:cubicBezTo>
                  <a:pt x="3192856" y="135802"/>
                  <a:pt x="3367889" y="119204"/>
                  <a:pt x="3476531" y="90535"/>
                </a:cubicBezTo>
                <a:cubicBezTo>
                  <a:pt x="3585173" y="61866"/>
                  <a:pt x="3677216" y="24142"/>
                  <a:pt x="3739081" y="9053"/>
                </a:cubicBezTo>
                <a:cubicBezTo>
                  <a:pt x="3800946" y="-6036"/>
                  <a:pt x="3829616" y="4527"/>
                  <a:pt x="3847723" y="0"/>
                </a:cubicBezTo>
              </a:path>
            </a:pathLst>
          </a:custGeom>
          <a:no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Freeform 15"/>
          <p:cNvSpPr/>
          <p:nvPr/>
        </p:nvSpPr>
        <p:spPr bwMode="auto">
          <a:xfrm>
            <a:off x="2667000" y="1584356"/>
            <a:ext cx="4225327" cy="1430448"/>
          </a:xfrm>
          <a:custGeom>
            <a:avLst/>
            <a:gdLst>
              <a:gd name="connsiteX0" fmla="*/ 0 w 4689695"/>
              <a:gd name="connsiteY0" fmla="*/ 1430448 h 1430448"/>
              <a:gd name="connsiteX1" fmla="*/ 787652 w 4689695"/>
              <a:gd name="connsiteY1" fmla="*/ 1403287 h 1430448"/>
              <a:gd name="connsiteX2" fmla="*/ 1041149 w 4689695"/>
              <a:gd name="connsiteY2" fmla="*/ 1321806 h 1430448"/>
              <a:gd name="connsiteX3" fmla="*/ 1457608 w 4689695"/>
              <a:gd name="connsiteY3" fmla="*/ 1321806 h 1430448"/>
              <a:gd name="connsiteX4" fmla="*/ 1647731 w 4689695"/>
              <a:gd name="connsiteY4" fmla="*/ 1249378 h 1430448"/>
              <a:gd name="connsiteX5" fmla="*/ 1819747 w 4689695"/>
              <a:gd name="connsiteY5" fmla="*/ 1321806 h 1430448"/>
              <a:gd name="connsiteX6" fmla="*/ 2027976 w 4689695"/>
              <a:gd name="connsiteY6" fmla="*/ 1321806 h 1430448"/>
              <a:gd name="connsiteX7" fmla="*/ 2118511 w 4689695"/>
              <a:gd name="connsiteY7" fmla="*/ 905347 h 1430448"/>
              <a:gd name="connsiteX8" fmla="*/ 2245260 w 4689695"/>
              <a:gd name="connsiteY8" fmla="*/ 1032095 h 1430448"/>
              <a:gd name="connsiteX9" fmla="*/ 2362955 w 4689695"/>
              <a:gd name="connsiteY9" fmla="*/ 1104523 h 1430448"/>
              <a:gd name="connsiteX10" fmla="*/ 2426329 w 4689695"/>
              <a:gd name="connsiteY10" fmla="*/ 1231271 h 1430448"/>
              <a:gd name="connsiteX11" fmla="*/ 2761307 w 4689695"/>
              <a:gd name="connsiteY11" fmla="*/ 1231271 h 1430448"/>
              <a:gd name="connsiteX12" fmla="*/ 2960483 w 4689695"/>
              <a:gd name="connsiteY12" fmla="*/ 1041149 h 1430448"/>
              <a:gd name="connsiteX13" fmla="*/ 3150606 w 4689695"/>
              <a:gd name="connsiteY13" fmla="*/ 896293 h 1430448"/>
              <a:gd name="connsiteX14" fmla="*/ 3277355 w 4689695"/>
              <a:gd name="connsiteY14" fmla="*/ 697117 h 1430448"/>
              <a:gd name="connsiteX15" fmla="*/ 3458424 w 4689695"/>
              <a:gd name="connsiteY15" fmla="*/ 624689 h 1430448"/>
              <a:gd name="connsiteX16" fmla="*/ 3666654 w 4689695"/>
              <a:gd name="connsiteY16" fmla="*/ 534154 h 1430448"/>
              <a:gd name="connsiteX17" fmla="*/ 3902044 w 4689695"/>
              <a:gd name="connsiteY17" fmla="*/ 407406 h 1430448"/>
              <a:gd name="connsiteX18" fmla="*/ 4028792 w 4689695"/>
              <a:gd name="connsiteY18" fmla="*/ 362139 h 1430448"/>
              <a:gd name="connsiteX19" fmla="*/ 4689695 w 4689695"/>
              <a:gd name="connsiteY19" fmla="*/ 0 h 143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9695" h="1430448">
                <a:moveTo>
                  <a:pt x="0" y="1430448"/>
                </a:moveTo>
                <a:cubicBezTo>
                  <a:pt x="307063" y="1425921"/>
                  <a:pt x="614127" y="1421394"/>
                  <a:pt x="787652" y="1403287"/>
                </a:cubicBezTo>
                <a:cubicBezTo>
                  <a:pt x="961177" y="1385180"/>
                  <a:pt x="929490" y="1335386"/>
                  <a:pt x="1041149" y="1321806"/>
                </a:cubicBezTo>
                <a:cubicBezTo>
                  <a:pt x="1152808" y="1308226"/>
                  <a:pt x="1356511" y="1333877"/>
                  <a:pt x="1457608" y="1321806"/>
                </a:cubicBezTo>
                <a:cubicBezTo>
                  <a:pt x="1558705" y="1309735"/>
                  <a:pt x="1587375" y="1249378"/>
                  <a:pt x="1647731" y="1249378"/>
                </a:cubicBezTo>
                <a:cubicBezTo>
                  <a:pt x="1708087" y="1249378"/>
                  <a:pt x="1756373" y="1309735"/>
                  <a:pt x="1819747" y="1321806"/>
                </a:cubicBezTo>
                <a:cubicBezTo>
                  <a:pt x="1883121" y="1333877"/>
                  <a:pt x="1978182" y="1391216"/>
                  <a:pt x="2027976" y="1321806"/>
                </a:cubicBezTo>
                <a:cubicBezTo>
                  <a:pt x="2077770" y="1252396"/>
                  <a:pt x="2082297" y="953632"/>
                  <a:pt x="2118511" y="905347"/>
                </a:cubicBezTo>
                <a:cubicBezTo>
                  <a:pt x="2154725" y="857062"/>
                  <a:pt x="2204519" y="998899"/>
                  <a:pt x="2245260" y="1032095"/>
                </a:cubicBezTo>
                <a:cubicBezTo>
                  <a:pt x="2286001" y="1065291"/>
                  <a:pt x="2332777" y="1071327"/>
                  <a:pt x="2362955" y="1104523"/>
                </a:cubicBezTo>
                <a:cubicBezTo>
                  <a:pt x="2393133" y="1137719"/>
                  <a:pt x="2359937" y="1210146"/>
                  <a:pt x="2426329" y="1231271"/>
                </a:cubicBezTo>
                <a:cubicBezTo>
                  <a:pt x="2492721" y="1252396"/>
                  <a:pt x="2672281" y="1262958"/>
                  <a:pt x="2761307" y="1231271"/>
                </a:cubicBezTo>
                <a:cubicBezTo>
                  <a:pt x="2850333" y="1199584"/>
                  <a:pt x="2895600" y="1096979"/>
                  <a:pt x="2960483" y="1041149"/>
                </a:cubicBezTo>
                <a:cubicBezTo>
                  <a:pt x="3025366" y="985319"/>
                  <a:pt x="3097794" y="953632"/>
                  <a:pt x="3150606" y="896293"/>
                </a:cubicBezTo>
                <a:cubicBezTo>
                  <a:pt x="3203418" y="838954"/>
                  <a:pt x="3226052" y="742384"/>
                  <a:pt x="3277355" y="697117"/>
                </a:cubicBezTo>
                <a:cubicBezTo>
                  <a:pt x="3328658" y="651850"/>
                  <a:pt x="3393541" y="651849"/>
                  <a:pt x="3458424" y="624689"/>
                </a:cubicBezTo>
                <a:cubicBezTo>
                  <a:pt x="3523307" y="597529"/>
                  <a:pt x="3592717" y="570368"/>
                  <a:pt x="3666654" y="534154"/>
                </a:cubicBezTo>
                <a:cubicBezTo>
                  <a:pt x="3740591" y="497940"/>
                  <a:pt x="3841688" y="436075"/>
                  <a:pt x="3902044" y="407406"/>
                </a:cubicBezTo>
                <a:cubicBezTo>
                  <a:pt x="3962400" y="378737"/>
                  <a:pt x="3897517" y="430040"/>
                  <a:pt x="4028792" y="362139"/>
                </a:cubicBezTo>
                <a:cubicBezTo>
                  <a:pt x="4160067" y="294238"/>
                  <a:pt x="4424881" y="147119"/>
                  <a:pt x="4689695" y="0"/>
                </a:cubicBezTo>
              </a:path>
            </a:pathLst>
          </a:cu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8" name="Straight Connector 17"/>
          <p:cNvCxnSpPr/>
          <p:nvPr/>
        </p:nvCxnSpPr>
        <p:spPr bwMode="auto">
          <a:xfrm>
            <a:off x="297632" y="5600700"/>
            <a:ext cx="1363679" cy="0"/>
          </a:xfrm>
          <a:prstGeom prst="line">
            <a:avLst/>
          </a:prstGeom>
          <a:gradFill rotWithShape="1">
            <a:gsLst>
              <a:gs pos="0">
                <a:schemeClr val="bg2">
                  <a:gamma/>
                  <a:tint val="26667"/>
                  <a:invGamma/>
                </a:schemeClr>
              </a:gs>
              <a:gs pos="100000">
                <a:schemeClr val="bg2">
                  <a:alpha val="14999"/>
                </a:schemeClr>
              </a:gs>
            </a:gsLst>
            <a:lin ang="5400000" scaled="1"/>
          </a:gradFill>
          <a:ln w="412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1920089" y="5334000"/>
            <a:ext cx="2789222" cy="461665"/>
          </a:xfrm>
          <a:prstGeom prst="rect">
            <a:avLst/>
          </a:prstGeom>
          <a:noFill/>
        </p:spPr>
        <p:txBody>
          <a:bodyPr wrap="square" rtlCol="0">
            <a:spAutoFit/>
          </a:bodyPr>
          <a:lstStyle/>
          <a:p>
            <a:r>
              <a:rPr lang="en-US" dirty="0" smtClean="0"/>
              <a:t>Holy Spirit Activity </a:t>
            </a:r>
            <a:endParaRPr lang="en-US" dirty="0"/>
          </a:p>
        </p:txBody>
      </p:sp>
      <p:sp>
        <p:nvSpPr>
          <p:cNvPr id="25" name="TextBox 24"/>
          <p:cNvSpPr txBox="1"/>
          <p:nvPr/>
        </p:nvSpPr>
        <p:spPr>
          <a:xfrm>
            <a:off x="1889911" y="6019800"/>
            <a:ext cx="4958658" cy="461665"/>
          </a:xfrm>
          <a:prstGeom prst="rect">
            <a:avLst/>
          </a:prstGeom>
          <a:noFill/>
        </p:spPr>
        <p:txBody>
          <a:bodyPr wrap="square" rtlCol="0">
            <a:spAutoFit/>
          </a:bodyPr>
          <a:lstStyle/>
          <a:p>
            <a:r>
              <a:rPr lang="en-US" dirty="0" smtClean="0"/>
              <a:t>Jesus Teaching On the Holy Spirit</a:t>
            </a:r>
            <a:endParaRPr lang="en-US" dirty="0"/>
          </a:p>
        </p:txBody>
      </p:sp>
      <p:cxnSp>
        <p:nvCxnSpPr>
          <p:cNvPr id="26" name="Straight Connector 25"/>
          <p:cNvCxnSpPr/>
          <p:nvPr/>
        </p:nvCxnSpPr>
        <p:spPr bwMode="auto">
          <a:xfrm>
            <a:off x="228600" y="6250632"/>
            <a:ext cx="1363679" cy="0"/>
          </a:xfrm>
          <a:prstGeom prst="line">
            <a:avLst/>
          </a:prstGeom>
          <a:gradFill rotWithShape="1">
            <a:gsLst>
              <a:gs pos="0">
                <a:schemeClr val="bg2">
                  <a:gamma/>
                  <a:tint val="26667"/>
                  <a:invGamma/>
                </a:schemeClr>
              </a:gs>
              <a:gs pos="100000">
                <a:schemeClr val="bg2">
                  <a:alpha val="14999"/>
                </a:schemeClr>
              </a:gs>
            </a:gsLst>
            <a:lin ang="5400000" scaled="1"/>
          </a:gradFill>
          <a:ln w="412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4686300" y="5105400"/>
            <a:ext cx="4610100" cy="830997"/>
          </a:xfrm>
          <a:prstGeom prst="rect">
            <a:avLst/>
          </a:prstGeom>
          <a:noFill/>
        </p:spPr>
        <p:txBody>
          <a:bodyPr wrap="square" rtlCol="0">
            <a:spAutoFit/>
          </a:bodyPr>
          <a:lstStyle/>
          <a:p>
            <a:pPr algn="l"/>
            <a:r>
              <a:rPr lang="en-US" sz="1600" dirty="0" smtClean="0"/>
              <a:t>Jesus teaches on the Holy Spirit  approximately 12 times in his early and middle ministry but 11 times in the last week and post resurrection  </a:t>
            </a:r>
            <a:endParaRPr lang="en-US" sz="1600" dirty="0"/>
          </a:p>
        </p:txBody>
      </p:sp>
    </p:spTree>
    <p:extLst>
      <p:ext uri="{BB962C8B-B14F-4D97-AF65-F5344CB8AC3E}">
        <p14:creationId xmlns:p14="http://schemas.microsoft.com/office/powerpoint/2010/main" val="384837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P spid="14" grpId="0"/>
      <p:bldP spid="12" grpId="0" animBg="1"/>
      <p:bldP spid="16" grpId="0" animBg="1"/>
      <p:bldP spid="20" grpId="0"/>
      <p:bldP spid="25"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The Last Words Of Jesus </a:t>
            </a:r>
            <a:endParaRPr lang="en-US"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198422" y="2133600"/>
            <a:ext cx="8610600" cy="3046988"/>
          </a:xfrm>
          <a:prstGeom prst="rect">
            <a:avLst/>
          </a:prstGeom>
        </p:spPr>
        <p:txBody>
          <a:bodyPr wrap="square">
            <a:spAutoFit/>
          </a:bodyPr>
          <a:lstStyle/>
          <a:p>
            <a:r>
              <a:rPr lang="en-US" sz="3200" dirty="0" smtClean="0"/>
              <a:t>But </a:t>
            </a:r>
            <a:r>
              <a:rPr lang="en-US" sz="3200" dirty="0"/>
              <a:t>I tell you the truth: It is for your good that I am going away. Unless I go away, the Counselor will not come to you; but if I go, I will send </a:t>
            </a:r>
            <a:r>
              <a:rPr lang="en-US" sz="3200" dirty="0" smtClean="0"/>
              <a:t>Him </a:t>
            </a:r>
            <a:r>
              <a:rPr lang="en-US" sz="3200" dirty="0"/>
              <a:t>to you. </a:t>
            </a:r>
            <a:r>
              <a:rPr lang="en-US" sz="3200" baseline="30000" dirty="0"/>
              <a:t>8 </a:t>
            </a:r>
            <a:r>
              <a:rPr lang="en-US" sz="3200" dirty="0"/>
              <a:t> When </a:t>
            </a:r>
            <a:r>
              <a:rPr lang="en-US" sz="3200" dirty="0" smtClean="0"/>
              <a:t>He </a:t>
            </a:r>
            <a:r>
              <a:rPr lang="en-US" sz="3200" dirty="0"/>
              <a:t>comes, </a:t>
            </a:r>
            <a:r>
              <a:rPr lang="en-US" sz="3200" dirty="0" smtClean="0"/>
              <a:t>He </a:t>
            </a:r>
            <a:r>
              <a:rPr lang="en-US" sz="3200" dirty="0"/>
              <a:t>will convict the world of guilt in regard to sin and righteousness and judgment: </a:t>
            </a:r>
            <a:r>
              <a:rPr lang="en-US" sz="3200" b="1" dirty="0"/>
              <a:t>John </a:t>
            </a:r>
            <a:r>
              <a:rPr lang="en-US" sz="3200" b="1" dirty="0" smtClean="0"/>
              <a:t>16:7-8</a:t>
            </a:r>
            <a:endParaRPr lang="en-US" sz="3200" dirty="0"/>
          </a:p>
        </p:txBody>
      </p:sp>
    </p:spTree>
    <p:extLst>
      <p:ext uri="{BB962C8B-B14F-4D97-AF65-F5344CB8AC3E}">
        <p14:creationId xmlns:p14="http://schemas.microsoft.com/office/powerpoint/2010/main" val="3834093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Getting Closer To The Finish Line</a:t>
            </a:r>
            <a:endParaRPr lang="en-US" sz="3200" b="1" kern="0" dirty="0">
              <a:solidFill>
                <a:srgbClr val="FFFF00"/>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444"/>
          <a:stretch/>
        </p:blipFill>
        <p:spPr bwMode="auto">
          <a:xfrm>
            <a:off x="762000" y="1752600"/>
            <a:ext cx="7848600" cy="4683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912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The Last Words Of Jesus </a:t>
            </a:r>
            <a:endParaRPr lang="en-US"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4800" y="1536174"/>
            <a:ext cx="8382000" cy="1938992"/>
          </a:xfrm>
          <a:prstGeom prst="rect">
            <a:avLst/>
          </a:prstGeom>
        </p:spPr>
        <p:txBody>
          <a:bodyPr wrap="square">
            <a:spAutoFit/>
          </a:bodyPr>
          <a:lstStyle/>
          <a:p>
            <a:r>
              <a:rPr lang="en-US" dirty="0" smtClean="0"/>
              <a:t>On </a:t>
            </a:r>
            <a:r>
              <a:rPr lang="en-US" dirty="0"/>
              <a:t>one occasion, while </a:t>
            </a:r>
            <a:r>
              <a:rPr lang="en-US" dirty="0" smtClean="0"/>
              <a:t>He </a:t>
            </a:r>
            <a:r>
              <a:rPr lang="en-US" dirty="0"/>
              <a:t>was eating with them, </a:t>
            </a:r>
            <a:r>
              <a:rPr lang="en-US" dirty="0" smtClean="0"/>
              <a:t>He </a:t>
            </a:r>
            <a:r>
              <a:rPr lang="en-US" dirty="0"/>
              <a:t>gave them this command: "Do not leave Jerusalem, but wait for the </a:t>
            </a:r>
            <a:r>
              <a:rPr lang="en-US" dirty="0" smtClean="0"/>
              <a:t>Gift </a:t>
            </a:r>
            <a:r>
              <a:rPr lang="en-US" dirty="0"/>
              <a:t>my Father promised, which you have heard </a:t>
            </a:r>
            <a:r>
              <a:rPr lang="en-US" dirty="0" smtClean="0"/>
              <a:t>Me </a:t>
            </a:r>
            <a:r>
              <a:rPr lang="en-US" dirty="0"/>
              <a:t>speak about. </a:t>
            </a:r>
            <a:r>
              <a:rPr lang="en-US" baseline="30000" dirty="0"/>
              <a:t>5 </a:t>
            </a:r>
            <a:r>
              <a:rPr lang="en-US" dirty="0"/>
              <a:t> For John baptized with water, </a:t>
            </a:r>
            <a:r>
              <a:rPr lang="en-US" dirty="0">
                <a:solidFill>
                  <a:srgbClr val="FFFF00"/>
                </a:solidFill>
              </a:rPr>
              <a:t>but in a few days you will be baptized with the Holy Spirit.</a:t>
            </a:r>
            <a:r>
              <a:rPr lang="en-US" dirty="0"/>
              <a:t>" </a:t>
            </a:r>
            <a:r>
              <a:rPr lang="en-US" b="1" dirty="0"/>
              <a:t>Acts </a:t>
            </a:r>
            <a:r>
              <a:rPr lang="en-US" b="1" dirty="0" smtClean="0"/>
              <a:t>1:4-5</a:t>
            </a:r>
            <a:endParaRPr lang="en-US" dirty="0"/>
          </a:p>
        </p:txBody>
      </p:sp>
      <p:sp>
        <p:nvSpPr>
          <p:cNvPr id="3" name="Rectangle 2"/>
          <p:cNvSpPr/>
          <p:nvPr/>
        </p:nvSpPr>
        <p:spPr>
          <a:xfrm>
            <a:off x="533400" y="3693855"/>
            <a:ext cx="7924800" cy="2554545"/>
          </a:xfrm>
          <a:prstGeom prst="rect">
            <a:avLst/>
          </a:prstGeom>
        </p:spPr>
        <p:txBody>
          <a:bodyPr wrap="square">
            <a:spAutoFit/>
          </a:bodyPr>
          <a:lstStyle/>
          <a:p>
            <a:r>
              <a:rPr lang="en-US" sz="3200" dirty="0" smtClean="0">
                <a:solidFill>
                  <a:srgbClr val="FFFF00"/>
                </a:solidFill>
              </a:rPr>
              <a:t>But </a:t>
            </a:r>
            <a:r>
              <a:rPr lang="en-US" sz="3200" dirty="0">
                <a:solidFill>
                  <a:srgbClr val="FFFF00"/>
                </a:solidFill>
              </a:rPr>
              <a:t>you will receive power when the Holy Spirit comes on you; and you will be </a:t>
            </a:r>
            <a:r>
              <a:rPr lang="en-US" sz="3200" dirty="0" smtClean="0">
                <a:solidFill>
                  <a:srgbClr val="FFFF00"/>
                </a:solidFill>
              </a:rPr>
              <a:t>My </a:t>
            </a:r>
            <a:r>
              <a:rPr lang="en-US" sz="3200" dirty="0">
                <a:solidFill>
                  <a:srgbClr val="FFFF00"/>
                </a:solidFill>
              </a:rPr>
              <a:t>witnesses in Jerusalem, and in all Judea and Samaria, and to the ends of the earth." </a:t>
            </a:r>
            <a:r>
              <a:rPr lang="en-US" sz="3200" b="1" dirty="0">
                <a:solidFill>
                  <a:srgbClr val="FFFF00"/>
                </a:solidFill>
              </a:rPr>
              <a:t>Acts 1:8 (NIV</a:t>
            </a:r>
            <a:r>
              <a:rPr lang="en-US" sz="3200" b="1" dirty="0" smtClean="0">
                <a:solidFill>
                  <a:srgbClr val="FFFF00"/>
                </a:solidFill>
              </a:rPr>
              <a:t>)</a:t>
            </a:r>
            <a:endParaRPr lang="en-US" sz="3200" dirty="0">
              <a:solidFill>
                <a:srgbClr val="FFFF00"/>
              </a:solidFill>
            </a:endParaRPr>
          </a:p>
        </p:txBody>
      </p:sp>
    </p:spTree>
    <p:extLst>
      <p:ext uri="{BB962C8B-B14F-4D97-AF65-F5344CB8AC3E}">
        <p14:creationId xmlns:p14="http://schemas.microsoft.com/office/powerpoint/2010/main" val="401577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304800"/>
            <a:ext cx="8534400" cy="1524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000" b="1" kern="0" dirty="0" smtClean="0">
                <a:solidFill>
                  <a:srgbClr val="FFFF00"/>
                </a:solidFill>
                <a:effectLst>
                  <a:outerShdw blurRad="38100" dist="38100" dir="2700000" algn="tl">
                    <a:srgbClr val="000000">
                      <a:alpha val="43137"/>
                    </a:srgbClr>
                  </a:outerShdw>
                </a:effectLst>
              </a:rPr>
              <a:t>What Is Jesus Emphasizing by bringing this crescendo of teaching on the Holy Spirit right before He leaves the Disciples.</a:t>
            </a:r>
            <a:endParaRPr lang="en-US" sz="30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152400" y="2011740"/>
            <a:ext cx="8686800" cy="1569660"/>
          </a:xfrm>
          <a:prstGeom prst="rect">
            <a:avLst/>
          </a:prstGeom>
          <a:noFill/>
        </p:spPr>
        <p:txBody>
          <a:bodyPr wrap="square" rtlCol="0">
            <a:spAutoFit/>
          </a:bodyPr>
          <a:lstStyle/>
          <a:p>
            <a:pPr algn="l"/>
            <a:r>
              <a:rPr lang="en-US" dirty="0" smtClean="0"/>
              <a:t>He was emphasizing the full blessing and provision of the extreme intervention He was about to provide at the CROSS would culminate in a GREAT GIFT called the filling and baptism of the Holy Spirit </a:t>
            </a:r>
            <a:r>
              <a:rPr lang="en-US" dirty="0" smtClean="0">
                <a:solidFill>
                  <a:srgbClr val="FFFF00"/>
                </a:solidFill>
              </a:rPr>
              <a:t>FOR ALL HIS DISCIPLES</a:t>
            </a:r>
            <a:r>
              <a:rPr lang="en-US" dirty="0" smtClean="0"/>
              <a:t>. </a:t>
            </a:r>
            <a:endParaRPr lang="en-US" dirty="0"/>
          </a:p>
        </p:txBody>
      </p:sp>
      <p:sp>
        <p:nvSpPr>
          <p:cNvPr id="6" name="TextBox 5"/>
          <p:cNvSpPr txBox="1"/>
          <p:nvPr/>
        </p:nvSpPr>
        <p:spPr>
          <a:xfrm>
            <a:off x="152400" y="3616404"/>
            <a:ext cx="8686800" cy="1107996"/>
          </a:xfrm>
          <a:prstGeom prst="rect">
            <a:avLst/>
          </a:prstGeom>
          <a:noFill/>
        </p:spPr>
        <p:txBody>
          <a:bodyPr wrap="square" rtlCol="0">
            <a:spAutoFit/>
          </a:bodyPr>
          <a:lstStyle/>
          <a:p>
            <a:pPr algn="l"/>
            <a:r>
              <a:rPr lang="en-US" sz="2200" dirty="0" smtClean="0"/>
              <a:t>BY DEFAULT - He was emphasizing that they could not reasonably expect effective LIVING or MINISTRY without tapping into this free gift by faith – intercession – and obedience to the coming Holy Spirit.</a:t>
            </a:r>
            <a:endParaRPr lang="en-US" sz="2200" dirty="0"/>
          </a:p>
        </p:txBody>
      </p:sp>
      <p:sp>
        <p:nvSpPr>
          <p:cNvPr id="7" name="TextBox 6"/>
          <p:cNvSpPr txBox="1"/>
          <p:nvPr/>
        </p:nvSpPr>
        <p:spPr>
          <a:xfrm>
            <a:off x="152400" y="4876800"/>
            <a:ext cx="8610600" cy="1785104"/>
          </a:xfrm>
          <a:prstGeom prst="rect">
            <a:avLst/>
          </a:prstGeom>
          <a:noFill/>
        </p:spPr>
        <p:txBody>
          <a:bodyPr wrap="square" rtlCol="0">
            <a:spAutoFit/>
          </a:bodyPr>
          <a:lstStyle/>
          <a:p>
            <a:pPr algn="l"/>
            <a:r>
              <a:rPr lang="en-US" sz="2200" dirty="0" smtClean="0"/>
              <a:t>Finally, His insistence that they TARRY in Jerusalem and not “hit the ground running” – meant the Holy Spirit is a gift sought after even after we have Him – we need to ASK – SEEK – KNOCK – nothing is AUTOMATIC – God requires that we HOST HIS PRESENCE and wait on Him for His greater enduement of power in each season.</a:t>
            </a:r>
            <a:endParaRPr lang="en-US" sz="2200" dirty="0"/>
          </a:p>
        </p:txBody>
      </p:sp>
    </p:spTree>
    <p:extLst>
      <p:ext uri="{BB962C8B-B14F-4D97-AF65-F5344CB8AC3E}">
        <p14:creationId xmlns:p14="http://schemas.microsoft.com/office/powerpoint/2010/main" val="110904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04800" y="304800"/>
            <a:ext cx="8534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DO NOT WAIT FOR OTHER’S </a:t>
            </a:r>
          </a:p>
          <a:p>
            <a:pPr algn="ctr"/>
            <a:r>
              <a:rPr lang="en-US" sz="3200" b="1" kern="0" dirty="0" smtClean="0">
                <a:solidFill>
                  <a:srgbClr val="FFFF00"/>
                </a:solidFill>
                <a:effectLst>
                  <a:outerShdw blurRad="38100" dist="38100" dir="2700000" algn="tl">
                    <a:srgbClr val="000000">
                      <a:alpha val="43137"/>
                    </a:srgbClr>
                  </a:outerShdw>
                </a:effectLst>
              </a:rPr>
              <a:t>TO ASSIGN YOUR PLACE IN MINISTRY</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81000" y="1676400"/>
            <a:ext cx="8382000" cy="1938992"/>
          </a:xfrm>
          <a:prstGeom prst="rect">
            <a:avLst/>
          </a:prstGeom>
        </p:spPr>
        <p:txBody>
          <a:bodyPr wrap="square">
            <a:spAutoFit/>
          </a:bodyPr>
          <a:lstStyle/>
          <a:p>
            <a:r>
              <a:rPr lang="en-US" dirty="0" smtClean="0"/>
              <a:t>THEREFORE, GOD </a:t>
            </a:r>
            <a:r>
              <a:rPr lang="en-US" dirty="0"/>
              <a:t>IS RAISING UP HOLY SPIRIT LED SELF-STARTERS – MEANING – THEY ARE NOT WAITING ON OTHERS TO MAKE A PLACE FOR THEM – GOD HAS GIFTED THEM AND THEY ARE STEPPING INTO HIS PREPARED </a:t>
            </a:r>
            <a:r>
              <a:rPr lang="en-US" dirty="0" smtClean="0"/>
              <a:t>PLACES OF SERVICE AND BLESSING</a:t>
            </a:r>
            <a:endParaRPr lang="en-US" dirty="0"/>
          </a:p>
        </p:txBody>
      </p:sp>
      <p:sp>
        <p:nvSpPr>
          <p:cNvPr id="4" name="Rectangle 3"/>
          <p:cNvSpPr/>
          <p:nvPr/>
        </p:nvSpPr>
        <p:spPr>
          <a:xfrm>
            <a:off x="533400" y="3733800"/>
            <a:ext cx="8001000" cy="1200329"/>
          </a:xfrm>
          <a:prstGeom prst="rect">
            <a:avLst/>
          </a:prstGeom>
        </p:spPr>
        <p:txBody>
          <a:bodyPr wrap="square">
            <a:spAutoFit/>
          </a:bodyPr>
          <a:lstStyle/>
          <a:p>
            <a:r>
              <a:rPr lang="en-US" dirty="0" smtClean="0"/>
              <a:t>For </a:t>
            </a:r>
            <a:r>
              <a:rPr lang="en-US" dirty="0"/>
              <a:t>we are God's workmanship, created in Christ Jesus to do good works, which God prepared in advance for us to do. </a:t>
            </a:r>
            <a:r>
              <a:rPr lang="en-US" b="1" dirty="0"/>
              <a:t>Ephesians 2:10 (NIV) </a:t>
            </a:r>
            <a:endParaRPr lang="en-US" dirty="0"/>
          </a:p>
        </p:txBody>
      </p:sp>
      <p:sp>
        <p:nvSpPr>
          <p:cNvPr id="6" name="Rectangle 5"/>
          <p:cNvSpPr/>
          <p:nvPr/>
        </p:nvSpPr>
        <p:spPr>
          <a:xfrm>
            <a:off x="304800" y="5181600"/>
            <a:ext cx="8534400" cy="1077218"/>
          </a:xfrm>
          <a:prstGeom prst="rect">
            <a:avLst/>
          </a:prstGeom>
        </p:spPr>
        <p:txBody>
          <a:bodyPr wrap="square">
            <a:spAutoFit/>
          </a:bodyPr>
          <a:lstStyle/>
          <a:p>
            <a:r>
              <a:rPr lang="en-US" sz="3200" dirty="0">
                <a:solidFill>
                  <a:srgbClr val="FFFF00"/>
                </a:solidFill>
              </a:rPr>
              <a:t>A man's gift </a:t>
            </a:r>
            <a:r>
              <a:rPr lang="en-US" sz="3200" dirty="0" smtClean="0">
                <a:solidFill>
                  <a:srgbClr val="FFFF00"/>
                </a:solidFill>
              </a:rPr>
              <a:t>makes </a:t>
            </a:r>
            <a:r>
              <a:rPr lang="en-US" sz="3200" dirty="0">
                <a:solidFill>
                  <a:srgbClr val="FFFF00"/>
                </a:solidFill>
              </a:rPr>
              <a:t>room for him, and </a:t>
            </a:r>
            <a:r>
              <a:rPr lang="en-US" sz="3200" dirty="0" smtClean="0">
                <a:solidFill>
                  <a:srgbClr val="FFFF00"/>
                </a:solidFill>
              </a:rPr>
              <a:t>brings </a:t>
            </a:r>
          </a:p>
          <a:p>
            <a:r>
              <a:rPr lang="en-US" sz="3200" dirty="0" smtClean="0">
                <a:solidFill>
                  <a:srgbClr val="FFFF00"/>
                </a:solidFill>
              </a:rPr>
              <a:t>him </a:t>
            </a:r>
            <a:r>
              <a:rPr lang="en-US" sz="3200" dirty="0">
                <a:solidFill>
                  <a:srgbClr val="FFFF00"/>
                </a:solidFill>
              </a:rPr>
              <a:t>before great men. Proverbs 18:16</a:t>
            </a:r>
          </a:p>
        </p:txBody>
      </p:sp>
    </p:spTree>
    <p:extLst>
      <p:ext uri="{BB962C8B-B14F-4D97-AF65-F5344CB8AC3E}">
        <p14:creationId xmlns:p14="http://schemas.microsoft.com/office/powerpoint/2010/main" val="4062027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304800"/>
            <a:ext cx="8534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Key Motivation of this Army is not </a:t>
            </a:r>
          </a:p>
          <a:p>
            <a:pPr algn="ctr"/>
            <a:r>
              <a:rPr lang="en-US" sz="3200" b="1" kern="0" dirty="0" smtClean="0">
                <a:solidFill>
                  <a:srgbClr val="FFFF00"/>
                </a:solidFill>
                <a:effectLst>
                  <a:outerShdw blurRad="38100" dist="38100" dir="2700000" algn="tl">
                    <a:srgbClr val="000000">
                      <a:alpha val="43137"/>
                    </a:srgbClr>
                  </a:outerShdw>
                </a:effectLst>
              </a:rPr>
              <a:t>GUILT – But LOVE And CONVICTION </a:t>
            </a:r>
            <a:endParaRPr lang="en-US" sz="3200" b="1"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228600" y="5334000"/>
            <a:ext cx="8763000" cy="1323439"/>
          </a:xfrm>
          <a:prstGeom prst="rect">
            <a:avLst/>
          </a:prstGeom>
        </p:spPr>
        <p:txBody>
          <a:bodyPr wrap="square">
            <a:spAutoFit/>
          </a:bodyPr>
          <a:lstStyle/>
          <a:p>
            <a:r>
              <a:rPr lang="en-US" sz="2000" baseline="30000" dirty="0"/>
              <a:t>32 </a:t>
            </a:r>
            <a:r>
              <a:rPr lang="en-US" sz="2000" dirty="0"/>
              <a:t> All the believers were one in heart and mind. No one claimed that any of his possessions was his own, </a:t>
            </a:r>
            <a:r>
              <a:rPr lang="en-US" sz="2000" b="1" dirty="0">
                <a:solidFill>
                  <a:srgbClr val="FFFF00"/>
                </a:solidFill>
              </a:rPr>
              <a:t>but they shared everything they had</a:t>
            </a:r>
            <a:r>
              <a:rPr lang="en-US" sz="2000" dirty="0"/>
              <a:t>. </a:t>
            </a:r>
            <a:r>
              <a:rPr lang="en-US" sz="2000" baseline="30000" dirty="0"/>
              <a:t>33 </a:t>
            </a:r>
            <a:r>
              <a:rPr lang="en-US" sz="2000" dirty="0"/>
              <a:t> With great power the apostles continued to testify to the resurrection of the Lord Jesus, </a:t>
            </a:r>
            <a:r>
              <a:rPr lang="en-US" sz="2000" b="1" dirty="0">
                <a:solidFill>
                  <a:srgbClr val="FFFF00"/>
                </a:solidFill>
              </a:rPr>
              <a:t>and much grace was upon them all</a:t>
            </a:r>
            <a:r>
              <a:rPr lang="en-US" sz="2000" dirty="0"/>
              <a:t>. </a:t>
            </a:r>
            <a:r>
              <a:rPr lang="en-US" sz="2000" b="1" dirty="0"/>
              <a:t>Acts 4:32-33 (NIV) </a:t>
            </a:r>
            <a:endParaRPr lang="en-US" sz="2000" dirty="0"/>
          </a:p>
        </p:txBody>
      </p:sp>
      <p:sp>
        <p:nvSpPr>
          <p:cNvPr id="7" name="Rectangle 6"/>
          <p:cNvSpPr/>
          <p:nvPr/>
        </p:nvSpPr>
        <p:spPr>
          <a:xfrm>
            <a:off x="236145" y="2163901"/>
            <a:ext cx="8686800" cy="3170099"/>
          </a:xfrm>
          <a:prstGeom prst="rect">
            <a:avLst/>
          </a:prstGeom>
        </p:spPr>
        <p:txBody>
          <a:bodyPr wrap="square">
            <a:spAutoFit/>
          </a:bodyPr>
          <a:lstStyle/>
          <a:p>
            <a:r>
              <a:rPr lang="en-US" sz="2000" baseline="30000" dirty="0"/>
              <a:t>42 </a:t>
            </a:r>
            <a:r>
              <a:rPr lang="en-US" sz="2000" dirty="0"/>
              <a:t> They devoted themselves to the apostles' teaching and to the fellowship, to the breaking of bread and to prayer. </a:t>
            </a:r>
            <a:r>
              <a:rPr lang="en-US" sz="2000" baseline="30000" dirty="0"/>
              <a:t>43 </a:t>
            </a:r>
            <a:r>
              <a:rPr lang="en-US" sz="2000" dirty="0"/>
              <a:t> Everyone was filled with awe, and many wonders and miraculous signs were done by the apostles. </a:t>
            </a:r>
            <a:r>
              <a:rPr lang="en-US" sz="2000" baseline="30000" dirty="0"/>
              <a:t>44 </a:t>
            </a:r>
            <a:r>
              <a:rPr lang="en-US" sz="2000" dirty="0"/>
              <a:t> All the believers were together and had everything in common. </a:t>
            </a:r>
            <a:r>
              <a:rPr lang="en-US" sz="2000" dirty="0" smtClean="0"/>
              <a:t>(CORPORATE PURPOSE) </a:t>
            </a:r>
            <a:r>
              <a:rPr lang="en-US" sz="2000" baseline="30000" dirty="0" smtClean="0"/>
              <a:t>45 </a:t>
            </a:r>
            <a:r>
              <a:rPr lang="en-US" sz="2000" dirty="0"/>
              <a:t> Selling their possessions and goods, they gave to anyone as he had </a:t>
            </a:r>
            <a:r>
              <a:rPr lang="en-US" sz="2000" dirty="0" smtClean="0"/>
              <a:t>need (FINANCES). </a:t>
            </a:r>
            <a:r>
              <a:rPr lang="en-US" sz="2000" baseline="30000" dirty="0"/>
              <a:t>46 </a:t>
            </a:r>
            <a:r>
              <a:rPr lang="en-US" sz="2000" dirty="0"/>
              <a:t> Every day they continued to meet together in the temple courts. </a:t>
            </a:r>
            <a:r>
              <a:rPr lang="en-US" sz="2000" dirty="0" smtClean="0"/>
              <a:t>(TIME) They </a:t>
            </a:r>
            <a:r>
              <a:rPr lang="en-US" sz="2000" dirty="0"/>
              <a:t>broke bread in their homes and ate together with glad and sincere </a:t>
            </a:r>
            <a:r>
              <a:rPr lang="en-US" sz="2000" dirty="0" smtClean="0"/>
              <a:t>hearts (RELATIONSHIPS) , </a:t>
            </a:r>
            <a:r>
              <a:rPr lang="en-US" sz="2000" baseline="30000" dirty="0"/>
              <a:t>47 </a:t>
            </a:r>
            <a:r>
              <a:rPr lang="en-US" sz="2000" dirty="0"/>
              <a:t> praising God and enjoying the favor of all the people. And the Lord added to their number daily those who were being saved. </a:t>
            </a:r>
            <a:r>
              <a:rPr lang="en-US" sz="2000" b="1" dirty="0"/>
              <a:t>Acts 2:42-47 (NIV) </a:t>
            </a:r>
            <a:endParaRPr lang="en-US" sz="2000" dirty="0"/>
          </a:p>
        </p:txBody>
      </p:sp>
      <p:sp>
        <p:nvSpPr>
          <p:cNvPr id="8" name="TextBox 7"/>
          <p:cNvSpPr txBox="1"/>
          <p:nvPr/>
        </p:nvSpPr>
        <p:spPr>
          <a:xfrm>
            <a:off x="301027" y="1524000"/>
            <a:ext cx="8618145" cy="523220"/>
          </a:xfrm>
          <a:prstGeom prst="rect">
            <a:avLst/>
          </a:prstGeom>
          <a:noFill/>
        </p:spPr>
        <p:txBody>
          <a:bodyPr wrap="square" rtlCol="0">
            <a:spAutoFit/>
          </a:bodyPr>
          <a:lstStyle/>
          <a:p>
            <a:r>
              <a:rPr lang="en-US" sz="2800" dirty="0" smtClean="0">
                <a:solidFill>
                  <a:srgbClr val="FFFF00"/>
                </a:solidFill>
              </a:rPr>
              <a:t>You cannot sustain a movement by being guilt-driven</a:t>
            </a:r>
            <a:endParaRPr lang="en-US" sz="2800" dirty="0">
              <a:solidFill>
                <a:srgbClr val="FFFF00"/>
              </a:solidFill>
            </a:endParaRPr>
          </a:p>
        </p:txBody>
      </p:sp>
    </p:spTree>
    <p:extLst>
      <p:ext uri="{BB962C8B-B14F-4D97-AF65-F5344CB8AC3E}">
        <p14:creationId xmlns:p14="http://schemas.microsoft.com/office/powerpoint/2010/main" val="2879998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HELP THE INDIVIDUAL BELIEVERS </a:t>
            </a:r>
          </a:p>
          <a:p>
            <a:pPr algn="ctr"/>
            <a:r>
              <a:rPr lang="en-US" sz="2800" b="1" kern="0" dirty="0" smtClean="0">
                <a:solidFill>
                  <a:srgbClr val="FFFF00"/>
                </a:solidFill>
                <a:effectLst>
                  <a:outerShdw blurRad="38100" dist="38100" dir="2700000" algn="tl">
                    <a:srgbClr val="000000">
                      <a:alpha val="43137"/>
                    </a:srgbClr>
                  </a:outerShdw>
                </a:effectLst>
              </a:rPr>
              <a:t>CORPORATE VISION AND PARTICIPATION </a:t>
            </a:r>
          </a:p>
          <a:p>
            <a:pPr algn="ctr"/>
            <a:r>
              <a:rPr lang="en-US" sz="2800" b="1" kern="0" dirty="0" smtClean="0">
                <a:solidFill>
                  <a:srgbClr val="FFFF00"/>
                </a:solidFill>
                <a:effectLst>
                  <a:outerShdw blurRad="38100" dist="38100" dir="2700000" algn="tl">
                    <a:srgbClr val="000000">
                      <a:alpha val="43137"/>
                    </a:srgbClr>
                  </a:outerShdw>
                </a:effectLst>
              </a:rPr>
              <a:t>NOT TO BE THEIR LAST PRIORITY</a:t>
            </a:r>
            <a:endParaRPr lang="en-US" sz="2800" b="1" kern="0" dirty="0">
              <a:solidFill>
                <a:srgbClr val="FFFF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995" r="8641" b="8499"/>
          <a:stretch/>
        </p:blipFill>
        <p:spPr bwMode="auto">
          <a:xfrm>
            <a:off x="215020" y="2743200"/>
            <a:ext cx="8701889" cy="377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Experience &quot;The Chosen&quot; with Good Shepherd this Lent - Good Shepherd  Lutheran Chu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20" y="1905000"/>
            <a:ext cx="3428999" cy="192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994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828800"/>
            <a:ext cx="8534400" cy="1815882"/>
          </a:xfrm>
          <a:prstGeom prst="rect">
            <a:avLst/>
          </a:prstGeom>
        </p:spPr>
        <p:txBody>
          <a:bodyPr wrap="square">
            <a:spAutoFit/>
          </a:bodyPr>
          <a:lstStyle/>
          <a:p>
            <a:r>
              <a:rPr lang="en-US" sz="2800" dirty="0" smtClean="0"/>
              <a:t>No </a:t>
            </a:r>
            <a:r>
              <a:rPr lang="en-US" sz="2800" dirty="0"/>
              <a:t>one serving as a soldier gets involved in civilian affairs--he wants to please his commanding officer. </a:t>
            </a:r>
            <a:endParaRPr lang="en-US" sz="2800" dirty="0" smtClean="0"/>
          </a:p>
          <a:p>
            <a:r>
              <a:rPr lang="en-US" sz="2800" b="1" dirty="0" smtClean="0"/>
              <a:t>2 </a:t>
            </a:r>
            <a:r>
              <a:rPr lang="en-US" sz="2800" b="1" dirty="0"/>
              <a:t>Timothy 2:4 (NIV) </a:t>
            </a:r>
            <a:r>
              <a:rPr lang="en-US" sz="2800" dirty="0"/>
              <a:t/>
            </a:r>
            <a:br>
              <a:rPr lang="en-US" sz="2800" dirty="0"/>
            </a:br>
            <a:endParaRPr lang="en-US" sz="2800" dirty="0"/>
          </a:p>
        </p:txBody>
      </p:sp>
      <p:sp>
        <p:nvSpPr>
          <p:cNvPr id="5" name="Title 1"/>
          <p:cNvSpPr txBox="1">
            <a:spLocks/>
          </p:cNvSpPr>
          <p:nvPr/>
        </p:nvSpPr>
        <p:spPr bwMode="auto">
          <a:xfrm>
            <a:off x="228600" y="1524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GET INVOLVED IN THE RIVER OF</a:t>
            </a:r>
          </a:p>
          <a:p>
            <a:pPr algn="ctr"/>
            <a:r>
              <a:rPr lang="en-US" sz="2800" b="1" kern="0" dirty="0" smtClean="0">
                <a:solidFill>
                  <a:srgbClr val="FFFF00"/>
                </a:solidFill>
                <a:effectLst>
                  <a:outerShdw blurRad="38100" dist="38100" dir="2700000" algn="tl">
                    <a:srgbClr val="000000">
                      <a:alpha val="43137"/>
                    </a:srgbClr>
                  </a:outerShdw>
                </a:effectLst>
              </a:rPr>
              <a:t>CHANGE – NOT JUST CIVILIAN AFFAIRS</a:t>
            </a:r>
            <a:endParaRPr lang="en-US" sz="2800" b="1" kern="0"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981200" y="3207603"/>
            <a:ext cx="5410200" cy="830997"/>
          </a:xfrm>
          <a:prstGeom prst="rect">
            <a:avLst/>
          </a:prstGeom>
          <a:noFill/>
        </p:spPr>
        <p:txBody>
          <a:bodyPr wrap="square" rtlCol="0">
            <a:spAutoFit/>
          </a:bodyPr>
          <a:lstStyle/>
          <a:p>
            <a:r>
              <a:rPr lang="en-US" dirty="0" smtClean="0"/>
              <a:t>Corporate Intercession</a:t>
            </a:r>
          </a:p>
          <a:p>
            <a:r>
              <a:rPr lang="en-US" dirty="0" smtClean="0"/>
              <a:t>Hosting The Presence of the Lord  </a:t>
            </a:r>
            <a:endParaRPr lang="en-US" dirty="0"/>
          </a:p>
        </p:txBody>
      </p:sp>
      <p:sp>
        <p:nvSpPr>
          <p:cNvPr id="7" name="TextBox 6"/>
          <p:cNvSpPr txBox="1"/>
          <p:nvPr/>
        </p:nvSpPr>
        <p:spPr>
          <a:xfrm>
            <a:off x="611863" y="4110335"/>
            <a:ext cx="4343400" cy="461665"/>
          </a:xfrm>
          <a:prstGeom prst="rect">
            <a:avLst/>
          </a:prstGeom>
          <a:noFill/>
        </p:spPr>
        <p:txBody>
          <a:bodyPr wrap="square" rtlCol="0">
            <a:spAutoFit/>
          </a:bodyPr>
          <a:lstStyle/>
          <a:p>
            <a:r>
              <a:rPr lang="en-US" dirty="0" smtClean="0"/>
              <a:t>LifeGroups</a:t>
            </a:r>
            <a:endParaRPr lang="en-US" dirty="0"/>
          </a:p>
        </p:txBody>
      </p:sp>
      <p:sp>
        <p:nvSpPr>
          <p:cNvPr id="8" name="TextBox 7"/>
          <p:cNvSpPr txBox="1"/>
          <p:nvPr/>
        </p:nvSpPr>
        <p:spPr>
          <a:xfrm>
            <a:off x="685800" y="5634335"/>
            <a:ext cx="4343400" cy="461665"/>
          </a:xfrm>
          <a:prstGeom prst="rect">
            <a:avLst/>
          </a:prstGeom>
          <a:noFill/>
        </p:spPr>
        <p:txBody>
          <a:bodyPr wrap="square" rtlCol="0">
            <a:spAutoFit/>
          </a:bodyPr>
          <a:lstStyle/>
          <a:p>
            <a:r>
              <a:rPr lang="en-US" dirty="0" smtClean="0"/>
              <a:t>Women’s Ministry</a:t>
            </a:r>
            <a:endParaRPr lang="en-US" dirty="0"/>
          </a:p>
        </p:txBody>
      </p:sp>
      <p:sp>
        <p:nvSpPr>
          <p:cNvPr id="9" name="TextBox 8"/>
          <p:cNvSpPr txBox="1"/>
          <p:nvPr/>
        </p:nvSpPr>
        <p:spPr>
          <a:xfrm>
            <a:off x="642796" y="4643735"/>
            <a:ext cx="4343400" cy="461665"/>
          </a:xfrm>
          <a:prstGeom prst="rect">
            <a:avLst/>
          </a:prstGeom>
          <a:noFill/>
        </p:spPr>
        <p:txBody>
          <a:bodyPr wrap="square" rtlCol="0">
            <a:spAutoFit/>
          </a:bodyPr>
          <a:lstStyle/>
          <a:p>
            <a:r>
              <a:rPr lang="en-US" dirty="0" smtClean="0"/>
              <a:t>Children’s Ministry</a:t>
            </a:r>
            <a:endParaRPr lang="en-US" dirty="0"/>
          </a:p>
        </p:txBody>
      </p:sp>
      <p:sp>
        <p:nvSpPr>
          <p:cNvPr id="10" name="TextBox 9"/>
          <p:cNvSpPr txBox="1"/>
          <p:nvPr/>
        </p:nvSpPr>
        <p:spPr>
          <a:xfrm>
            <a:off x="608091" y="5094838"/>
            <a:ext cx="4343400" cy="461665"/>
          </a:xfrm>
          <a:prstGeom prst="rect">
            <a:avLst/>
          </a:prstGeom>
          <a:noFill/>
        </p:spPr>
        <p:txBody>
          <a:bodyPr wrap="square" rtlCol="0">
            <a:spAutoFit/>
          </a:bodyPr>
          <a:lstStyle/>
          <a:p>
            <a:r>
              <a:rPr lang="en-US" dirty="0" smtClean="0"/>
              <a:t>Youth Ministry</a:t>
            </a:r>
            <a:endParaRPr lang="en-US" dirty="0"/>
          </a:p>
        </p:txBody>
      </p:sp>
      <p:sp>
        <p:nvSpPr>
          <p:cNvPr id="11" name="TextBox 10"/>
          <p:cNvSpPr txBox="1"/>
          <p:nvPr/>
        </p:nvSpPr>
        <p:spPr>
          <a:xfrm>
            <a:off x="714847" y="6172200"/>
            <a:ext cx="4343400" cy="461665"/>
          </a:xfrm>
          <a:prstGeom prst="rect">
            <a:avLst/>
          </a:prstGeom>
          <a:noFill/>
        </p:spPr>
        <p:txBody>
          <a:bodyPr wrap="square" rtlCol="0">
            <a:spAutoFit/>
          </a:bodyPr>
          <a:lstStyle/>
          <a:p>
            <a:r>
              <a:rPr lang="en-US" dirty="0" smtClean="0"/>
              <a:t>Men’s Ministry</a:t>
            </a:r>
            <a:endParaRPr lang="en-US" dirty="0"/>
          </a:p>
        </p:txBody>
      </p:sp>
      <p:sp>
        <p:nvSpPr>
          <p:cNvPr id="12" name="TextBox 11"/>
          <p:cNvSpPr txBox="1"/>
          <p:nvPr/>
        </p:nvSpPr>
        <p:spPr>
          <a:xfrm>
            <a:off x="4267200" y="4182070"/>
            <a:ext cx="4343400" cy="461665"/>
          </a:xfrm>
          <a:prstGeom prst="rect">
            <a:avLst/>
          </a:prstGeom>
          <a:noFill/>
        </p:spPr>
        <p:txBody>
          <a:bodyPr wrap="square" rtlCol="0">
            <a:spAutoFit/>
          </a:bodyPr>
          <a:lstStyle/>
          <a:p>
            <a:r>
              <a:rPr lang="en-US" dirty="0" smtClean="0"/>
              <a:t>Leading A Bible Study</a:t>
            </a:r>
            <a:endParaRPr lang="en-US" dirty="0"/>
          </a:p>
        </p:txBody>
      </p:sp>
      <p:sp>
        <p:nvSpPr>
          <p:cNvPr id="13" name="TextBox 12"/>
          <p:cNvSpPr txBox="1"/>
          <p:nvPr/>
        </p:nvSpPr>
        <p:spPr>
          <a:xfrm>
            <a:off x="4267200" y="4800600"/>
            <a:ext cx="4343400" cy="461665"/>
          </a:xfrm>
          <a:prstGeom prst="rect">
            <a:avLst/>
          </a:prstGeom>
          <a:noFill/>
        </p:spPr>
        <p:txBody>
          <a:bodyPr wrap="square" rtlCol="0">
            <a:spAutoFit/>
          </a:bodyPr>
          <a:lstStyle/>
          <a:p>
            <a:r>
              <a:rPr lang="en-US" dirty="0" smtClean="0"/>
              <a:t>Serving At a Gate of Influence</a:t>
            </a:r>
            <a:endParaRPr lang="en-US" dirty="0"/>
          </a:p>
        </p:txBody>
      </p:sp>
      <p:sp>
        <p:nvSpPr>
          <p:cNvPr id="14" name="TextBox 13"/>
          <p:cNvSpPr txBox="1"/>
          <p:nvPr/>
        </p:nvSpPr>
        <p:spPr>
          <a:xfrm>
            <a:off x="4416582" y="5403502"/>
            <a:ext cx="4343400" cy="461665"/>
          </a:xfrm>
          <a:prstGeom prst="rect">
            <a:avLst/>
          </a:prstGeom>
          <a:noFill/>
        </p:spPr>
        <p:txBody>
          <a:bodyPr wrap="square" rtlCol="0">
            <a:spAutoFit/>
          </a:bodyPr>
          <a:lstStyle/>
          <a:p>
            <a:r>
              <a:rPr lang="en-US" dirty="0" smtClean="0"/>
              <a:t>Sound/ Video</a:t>
            </a:r>
            <a:endParaRPr lang="en-US" dirty="0"/>
          </a:p>
        </p:txBody>
      </p:sp>
      <p:sp>
        <p:nvSpPr>
          <p:cNvPr id="15" name="TextBox 14"/>
          <p:cNvSpPr txBox="1"/>
          <p:nvPr/>
        </p:nvSpPr>
        <p:spPr>
          <a:xfrm>
            <a:off x="4416582" y="6096000"/>
            <a:ext cx="4343400" cy="461665"/>
          </a:xfrm>
          <a:prstGeom prst="rect">
            <a:avLst/>
          </a:prstGeom>
          <a:noFill/>
        </p:spPr>
        <p:txBody>
          <a:bodyPr wrap="square" rtlCol="0">
            <a:spAutoFit/>
          </a:bodyPr>
          <a:lstStyle/>
          <a:p>
            <a:r>
              <a:rPr lang="en-US" dirty="0" smtClean="0"/>
              <a:t>Social Media / Radio TV</a:t>
            </a:r>
            <a:endParaRPr lang="en-US" dirty="0"/>
          </a:p>
        </p:txBody>
      </p:sp>
    </p:spTree>
    <p:extLst>
      <p:ext uri="{BB962C8B-B14F-4D97-AF65-F5344CB8AC3E}">
        <p14:creationId xmlns:p14="http://schemas.microsoft.com/office/powerpoint/2010/main" val="31285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828800"/>
            <a:ext cx="8534400" cy="1815882"/>
          </a:xfrm>
          <a:prstGeom prst="rect">
            <a:avLst/>
          </a:prstGeom>
        </p:spPr>
        <p:txBody>
          <a:bodyPr wrap="square">
            <a:spAutoFit/>
          </a:bodyPr>
          <a:lstStyle/>
          <a:p>
            <a:r>
              <a:rPr lang="en-US" sz="2800" dirty="0" smtClean="0"/>
              <a:t>The </a:t>
            </a:r>
            <a:r>
              <a:rPr lang="en-US" sz="2800" dirty="0"/>
              <a:t>thief comes only to steal and kill and destroy; I have come that they may have life, and have it to the full. </a:t>
            </a:r>
            <a:r>
              <a:rPr lang="en-US" sz="2800" b="1" dirty="0"/>
              <a:t>John 10:10 (NIV) </a:t>
            </a:r>
            <a:r>
              <a:rPr lang="en-US" sz="2800" dirty="0"/>
              <a:t/>
            </a:r>
            <a:br>
              <a:rPr lang="en-US" sz="2800" dirty="0"/>
            </a:br>
            <a:endParaRPr lang="en-US" sz="2800" dirty="0"/>
          </a:p>
        </p:txBody>
      </p:sp>
      <p:sp>
        <p:nvSpPr>
          <p:cNvPr id="5" name="Title 1"/>
          <p:cNvSpPr txBox="1">
            <a:spLocks/>
          </p:cNvSpPr>
          <p:nvPr/>
        </p:nvSpPr>
        <p:spPr bwMode="auto">
          <a:xfrm>
            <a:off x="228600" y="1524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We’re Not Going To Allow The Enemy or the Culture</a:t>
            </a:r>
          </a:p>
          <a:p>
            <a:pPr algn="ctr"/>
            <a:r>
              <a:rPr lang="en-US" sz="2800" b="1" kern="0" dirty="0" smtClean="0">
                <a:solidFill>
                  <a:srgbClr val="FFFF00"/>
                </a:solidFill>
                <a:effectLst>
                  <a:outerShdw blurRad="38100" dist="38100" dir="2700000" algn="tl">
                    <a:srgbClr val="000000">
                      <a:alpha val="43137"/>
                    </a:srgbClr>
                  </a:outerShdw>
                </a:effectLst>
              </a:rPr>
              <a:t>Or the Problem To Steal Our Families Destiny </a:t>
            </a:r>
            <a:endParaRPr lang="en-US" sz="28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81000" y="3664803"/>
            <a:ext cx="8305800" cy="830997"/>
          </a:xfrm>
          <a:prstGeom prst="rect">
            <a:avLst/>
          </a:prstGeom>
        </p:spPr>
        <p:txBody>
          <a:bodyPr wrap="square">
            <a:spAutoFit/>
          </a:bodyPr>
          <a:lstStyle/>
          <a:p>
            <a:r>
              <a:rPr lang="en-US" baseline="30000" dirty="0"/>
              <a:t>26 </a:t>
            </a:r>
            <a:r>
              <a:rPr lang="en-US" dirty="0"/>
              <a:t> My flesh and my heart may fail, but God is the strength of my heart and my portion forever. </a:t>
            </a:r>
            <a:r>
              <a:rPr lang="en-US" b="1" dirty="0"/>
              <a:t>Psalm 73:26 (NIV</a:t>
            </a:r>
            <a:r>
              <a:rPr lang="en-US" b="1" dirty="0" smtClean="0"/>
              <a:t>)</a:t>
            </a:r>
            <a:endParaRPr lang="en-US" dirty="0"/>
          </a:p>
        </p:txBody>
      </p:sp>
    </p:spTree>
    <p:extLst>
      <p:ext uri="{BB962C8B-B14F-4D97-AF65-F5344CB8AC3E}">
        <p14:creationId xmlns:p14="http://schemas.microsoft.com/office/powerpoint/2010/main" val="4015210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o Plan and Lead Effective Prayer Meetings | C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9073" y="2895600"/>
            <a:ext cx="2900127" cy="16327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895600"/>
            <a:ext cx="5334000" cy="1846659"/>
          </a:xfrm>
          <a:prstGeom prst="rect">
            <a:avLst/>
          </a:prstGeom>
          <a:noFill/>
        </p:spPr>
        <p:txBody>
          <a:bodyPr wrap="square" rtlCol="0">
            <a:spAutoFit/>
          </a:bodyPr>
          <a:lstStyle/>
          <a:p>
            <a:r>
              <a:rPr lang="en-US" sz="1900" dirty="0" smtClean="0">
                <a:solidFill>
                  <a:srgbClr val="FFFF00"/>
                </a:solidFill>
              </a:rPr>
              <a:t>WE ARE EXPECTATION-CHALLENGED</a:t>
            </a:r>
          </a:p>
          <a:p>
            <a:r>
              <a:rPr lang="en-US" sz="1900" dirty="0" smtClean="0"/>
              <a:t>The culture we have to overcome is one where we have all been born and bread on tiny tired prayer meetings – that do not expect Heaven’s immediate intervention  - Good can some times happen but not the BEST.</a:t>
            </a:r>
            <a:endParaRPr lang="en-US" sz="1900" dirty="0"/>
          </a:p>
        </p:txBody>
      </p:sp>
      <p:sp>
        <p:nvSpPr>
          <p:cNvPr id="8" name="TextBox 7"/>
          <p:cNvSpPr txBox="1"/>
          <p:nvPr/>
        </p:nvSpPr>
        <p:spPr>
          <a:xfrm>
            <a:off x="152400" y="4800600"/>
            <a:ext cx="4800600" cy="1631216"/>
          </a:xfrm>
          <a:prstGeom prst="rect">
            <a:avLst/>
          </a:prstGeom>
          <a:noFill/>
        </p:spPr>
        <p:txBody>
          <a:bodyPr wrap="square" rtlCol="0">
            <a:spAutoFit/>
          </a:bodyPr>
          <a:lstStyle/>
          <a:p>
            <a:r>
              <a:rPr lang="en-US" sz="2000" dirty="0" smtClean="0">
                <a:solidFill>
                  <a:srgbClr val="FFFF00"/>
                </a:solidFill>
              </a:rPr>
              <a:t>WE ARE PRIORITY-CHALLENGED</a:t>
            </a:r>
          </a:p>
          <a:p>
            <a:r>
              <a:rPr lang="en-US" sz="2000" dirty="0" smtClean="0"/>
              <a:t>Our Corporate Church engagement is like – “Yeah I’ll do that if I get the time or my calendar opens up – my family is too important and busy- I’m exhausted.</a:t>
            </a:r>
            <a:endParaRPr lang="en-US" sz="2000" dirty="0"/>
          </a:p>
        </p:txBody>
      </p:sp>
      <p:sp>
        <p:nvSpPr>
          <p:cNvPr id="7" name="TextBox 6"/>
          <p:cNvSpPr txBox="1"/>
          <p:nvPr/>
        </p:nvSpPr>
        <p:spPr>
          <a:xfrm>
            <a:off x="2133600" y="2357735"/>
            <a:ext cx="5029200" cy="461665"/>
          </a:xfrm>
          <a:prstGeom prst="rect">
            <a:avLst/>
          </a:prstGeom>
          <a:noFill/>
        </p:spPr>
        <p:txBody>
          <a:bodyPr wrap="square" rtlCol="0">
            <a:spAutoFit/>
          </a:bodyPr>
          <a:lstStyle/>
          <a:p>
            <a:r>
              <a:rPr lang="en-US" dirty="0" smtClean="0">
                <a:solidFill>
                  <a:srgbClr val="FFFF00"/>
                </a:solidFill>
              </a:rPr>
              <a:t>Here’s Our Negatives </a:t>
            </a:r>
            <a:endParaRPr lang="en-US" dirty="0">
              <a:solidFill>
                <a:srgbClr val="FFFF00"/>
              </a:solidFill>
            </a:endParaRPr>
          </a:p>
        </p:txBody>
      </p:sp>
      <p:pic>
        <p:nvPicPr>
          <p:cNvPr id="4100" name="Picture 4" descr="Why you feel busy all the time (when you're actually not) - BBC Fu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630370"/>
            <a:ext cx="3505200" cy="19716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304800" y="76200"/>
            <a:ext cx="8534400" cy="2212032"/>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Consequently, LifeGate is determined to break the religious limitation off of our church and region by Hosting God’s Presence and Obeying His leading as we stand at the gates of influence and love each other through the battles.</a:t>
            </a:r>
            <a:endParaRPr lang="en-US" sz="28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0900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76200"/>
            <a:ext cx="8534400" cy="2212032"/>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Consequently, LifeGate is determined to break the religious limitation off of our church and region by Hosting God’s Presence and Obeying His leading as we stand at the gates of influence and love each other through the battles.</a:t>
            </a:r>
            <a:endParaRPr lang="en-US" sz="2800" b="1" kern="0"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132784" y="2743200"/>
            <a:ext cx="4876800" cy="2139047"/>
          </a:xfrm>
          <a:prstGeom prst="rect">
            <a:avLst/>
          </a:prstGeom>
          <a:noFill/>
        </p:spPr>
        <p:txBody>
          <a:bodyPr wrap="square" rtlCol="0">
            <a:spAutoFit/>
          </a:bodyPr>
          <a:lstStyle/>
          <a:p>
            <a:r>
              <a:rPr lang="en-US" sz="1900" dirty="0" smtClean="0">
                <a:solidFill>
                  <a:srgbClr val="FFFF00"/>
                </a:solidFill>
              </a:rPr>
              <a:t>WE ARE FREE TO CHART </a:t>
            </a:r>
          </a:p>
          <a:p>
            <a:r>
              <a:rPr lang="en-US" sz="1900" dirty="0" smtClean="0">
                <a:solidFill>
                  <a:srgbClr val="FFFF00"/>
                </a:solidFill>
              </a:rPr>
              <a:t>OUR OWN COURSE</a:t>
            </a:r>
          </a:p>
          <a:p>
            <a:r>
              <a:rPr lang="en-US" sz="1900" dirty="0" smtClean="0"/>
              <a:t>No one is holding LifeGate back we have been given a clean slate – we can develop our own culture of a Jesus –centered Revival and no one can tell us </a:t>
            </a:r>
          </a:p>
          <a:p>
            <a:r>
              <a:rPr lang="en-US" sz="1900" dirty="0" smtClean="0"/>
              <a:t>YOU CAN’T DO THAT</a:t>
            </a:r>
            <a:endParaRPr lang="en-US" sz="1900" dirty="0"/>
          </a:p>
        </p:txBody>
      </p:sp>
      <p:sp>
        <p:nvSpPr>
          <p:cNvPr id="8" name="TextBox 7"/>
          <p:cNvSpPr txBox="1"/>
          <p:nvPr/>
        </p:nvSpPr>
        <p:spPr>
          <a:xfrm>
            <a:off x="152400" y="4876800"/>
            <a:ext cx="5562600" cy="2031325"/>
          </a:xfrm>
          <a:prstGeom prst="rect">
            <a:avLst/>
          </a:prstGeom>
          <a:noFill/>
        </p:spPr>
        <p:txBody>
          <a:bodyPr wrap="square" rtlCol="0">
            <a:spAutoFit/>
          </a:bodyPr>
          <a:lstStyle/>
          <a:p>
            <a:r>
              <a:rPr lang="en-US" sz="1800" dirty="0" smtClean="0">
                <a:solidFill>
                  <a:srgbClr val="FFFF00"/>
                </a:solidFill>
              </a:rPr>
              <a:t>WE ARE YOUNG ENOUGH TO LEARN FROM OUR MISTAKES THROUGH HUMILITY</a:t>
            </a:r>
          </a:p>
          <a:p>
            <a:r>
              <a:rPr lang="en-US" sz="1800" dirty="0" smtClean="0"/>
              <a:t>We already have many Spirit-filled self-starters yet as we step into the unknown and learn as we go and stay humble and teachable WE HAVE NO VESTED INTEREST TO PROTECT THE </a:t>
            </a:r>
          </a:p>
          <a:p>
            <a:r>
              <a:rPr lang="en-US" sz="1800" dirty="0" smtClean="0"/>
              <a:t>MACHINE OF RELIGION </a:t>
            </a:r>
            <a:endParaRPr lang="en-US" sz="1800" dirty="0"/>
          </a:p>
        </p:txBody>
      </p:sp>
      <p:sp>
        <p:nvSpPr>
          <p:cNvPr id="7" name="TextBox 6"/>
          <p:cNvSpPr txBox="1"/>
          <p:nvPr/>
        </p:nvSpPr>
        <p:spPr>
          <a:xfrm>
            <a:off x="2133600" y="2286000"/>
            <a:ext cx="5029200" cy="461665"/>
          </a:xfrm>
          <a:prstGeom prst="rect">
            <a:avLst/>
          </a:prstGeom>
          <a:noFill/>
        </p:spPr>
        <p:txBody>
          <a:bodyPr wrap="square" rtlCol="0">
            <a:spAutoFit/>
          </a:bodyPr>
          <a:lstStyle/>
          <a:p>
            <a:r>
              <a:rPr lang="en-US" dirty="0" smtClean="0">
                <a:solidFill>
                  <a:srgbClr val="FFFF00"/>
                </a:solidFill>
              </a:rPr>
              <a:t>Here’s Our Positives  </a:t>
            </a:r>
            <a:endParaRPr lang="en-US" dirty="0">
              <a:solidFill>
                <a:srgbClr val="FFFF00"/>
              </a:solidFill>
            </a:endParaRPr>
          </a:p>
        </p:txBody>
      </p:sp>
      <p:pic>
        <p:nvPicPr>
          <p:cNvPr id="5122" name="Picture 2" descr="Ideas for prayer in small groups - GoThereFor.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780189"/>
            <a:ext cx="2895600" cy="19328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 Teachable You're Not Always Right Mean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85" b="27272"/>
          <a:stretch/>
        </p:blipFill>
        <p:spPr bwMode="auto">
          <a:xfrm>
            <a:off x="5948041" y="5105400"/>
            <a:ext cx="2845137" cy="153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94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48 Highway Exit Ramp Stock Photos, High-Res Pictures, and Images - 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36003"/>
            <a:ext cx="5829300" cy="38862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76200" y="-145197"/>
            <a:ext cx="8610600" cy="16764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400" b="1" kern="0" dirty="0" smtClean="0">
                <a:solidFill>
                  <a:srgbClr val="FFFF00"/>
                </a:solidFill>
                <a:effectLst>
                  <a:outerShdw blurRad="38100" dist="38100" dir="2700000" algn="tl">
                    <a:srgbClr val="000000">
                      <a:alpha val="43137"/>
                    </a:srgbClr>
                  </a:outerShdw>
                </a:effectLst>
              </a:rPr>
              <a:t>The Exit Ramp For us  (FROM ALL THE BUSYNESS AND DRAMA) Personally and Corporately – Is The Manifest Presence and Invasion Of The Holy Spirit </a:t>
            </a:r>
            <a:endParaRPr lang="en-US" sz="24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bwMode="auto">
          <a:xfrm>
            <a:off x="5181600" y="4122003"/>
            <a:ext cx="2590800" cy="533400"/>
          </a:xfrm>
          <a:prstGeom prst="rect">
            <a:avLst/>
          </a:prstGeom>
          <a:gradFill rotWithShape="1">
            <a:gsLst>
              <a:gs pos="0">
                <a:srgbClr val="00B050"/>
              </a:gs>
              <a:gs pos="100000">
                <a:schemeClr val="bg2">
                  <a:alpha val="14999"/>
                </a:schemeClr>
              </a:gs>
            </a:gsLst>
            <a:lin ang="5400000" scaled="1"/>
          </a:gra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TextBox 6"/>
          <p:cNvSpPr txBox="1"/>
          <p:nvPr/>
        </p:nvSpPr>
        <p:spPr>
          <a:xfrm>
            <a:off x="5181600" y="4179093"/>
            <a:ext cx="2552700" cy="400110"/>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Invasion of Heaven</a:t>
            </a:r>
            <a:endParaRPr lang="en-US" sz="2000" b="1" dirty="0">
              <a:effectLst>
                <a:outerShdw blurRad="38100" dist="38100" dir="2700000" algn="tl">
                  <a:srgbClr val="000000">
                    <a:alpha val="43137"/>
                  </a:srgbClr>
                </a:outerShdw>
              </a:effectLst>
            </a:endParaRPr>
          </a:p>
        </p:txBody>
      </p:sp>
      <p:sp>
        <p:nvSpPr>
          <p:cNvPr id="8" name="TextBox 7"/>
          <p:cNvSpPr txBox="1"/>
          <p:nvPr/>
        </p:nvSpPr>
        <p:spPr>
          <a:xfrm>
            <a:off x="304800" y="5874603"/>
            <a:ext cx="8382000" cy="830997"/>
          </a:xfrm>
          <a:prstGeom prst="rect">
            <a:avLst/>
          </a:prstGeom>
          <a:noFill/>
        </p:spPr>
        <p:txBody>
          <a:bodyPr wrap="square" rtlCol="0">
            <a:spAutoFit/>
          </a:bodyPr>
          <a:lstStyle/>
          <a:p>
            <a:r>
              <a:rPr lang="en-US" dirty="0" smtClean="0"/>
              <a:t>Without Deep Conviction and Spirit Moving we go around endless seasons of changing the furniture on a sinking ship</a:t>
            </a:r>
            <a:endParaRPr lang="en-US" dirty="0"/>
          </a:p>
        </p:txBody>
      </p:sp>
    </p:spTree>
    <p:extLst>
      <p:ext uri="{BB962C8B-B14F-4D97-AF65-F5344CB8AC3E}">
        <p14:creationId xmlns:p14="http://schemas.microsoft.com/office/powerpoint/2010/main" val="81164144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Tutorial On LifeGate App </a:t>
            </a:r>
            <a:endParaRPr lang="en-US" sz="3200" b="1" kern="0" dirty="0">
              <a:solidFill>
                <a:srgbClr val="FFFF00"/>
              </a:solidFill>
              <a:effectLst>
                <a:outerShdw blurRad="38100" dist="38100" dir="2700000" algn="tl">
                  <a:srgbClr val="000000">
                    <a:alpha val="43137"/>
                  </a:srgbClr>
                </a:outerShdw>
              </a:effectLst>
            </a:endParaRPr>
          </a:p>
        </p:txBody>
      </p:sp>
      <p:pic>
        <p:nvPicPr>
          <p:cNvPr id="2050" name="Picture 2" descr="About Help Me Connect - MN Dept. of Heal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131" y="1295171"/>
            <a:ext cx="5448300" cy="865675"/>
          </a:xfrm>
          <a:prstGeom prst="rect">
            <a:avLst/>
          </a:prstGeom>
          <a:solidFill>
            <a:schemeClr val="bg1"/>
          </a:solidFill>
        </p:spPr>
      </p:pic>
      <p:sp>
        <p:nvSpPr>
          <p:cNvPr id="5" name="TextBox 4"/>
          <p:cNvSpPr txBox="1"/>
          <p:nvPr/>
        </p:nvSpPr>
        <p:spPr>
          <a:xfrm>
            <a:off x="381000" y="2438400"/>
            <a:ext cx="3352800" cy="461665"/>
          </a:xfrm>
          <a:prstGeom prst="rect">
            <a:avLst/>
          </a:prstGeom>
          <a:noFill/>
        </p:spPr>
        <p:txBody>
          <a:bodyPr wrap="square" rtlCol="0">
            <a:spAutoFit/>
          </a:bodyPr>
          <a:lstStyle/>
          <a:p>
            <a:r>
              <a:rPr lang="en-US" dirty="0" smtClean="0"/>
              <a:t>Go to your App Store</a:t>
            </a:r>
            <a:endParaRPr lang="en-US"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21" b="46067"/>
          <a:stretch/>
        </p:blipFill>
        <p:spPr bwMode="auto">
          <a:xfrm>
            <a:off x="381000" y="3505200"/>
            <a:ext cx="339813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45217" y="1497175"/>
            <a:ext cx="3352800" cy="1569660"/>
          </a:xfrm>
          <a:prstGeom prst="rect">
            <a:avLst/>
          </a:prstGeom>
          <a:noFill/>
        </p:spPr>
        <p:txBody>
          <a:bodyPr wrap="square" rtlCol="0">
            <a:spAutoFit/>
          </a:bodyPr>
          <a:lstStyle/>
          <a:p>
            <a:r>
              <a:rPr lang="en-US" dirty="0" smtClean="0"/>
              <a:t>Open and</a:t>
            </a:r>
          </a:p>
          <a:p>
            <a:r>
              <a:rPr lang="en-US" dirty="0" smtClean="0"/>
              <a:t>Authenticate</a:t>
            </a:r>
          </a:p>
          <a:p>
            <a:r>
              <a:rPr lang="en-US" dirty="0" smtClean="0"/>
              <a:t>Choose </a:t>
            </a:r>
          </a:p>
          <a:p>
            <a:r>
              <a:rPr lang="en-US" dirty="0" smtClean="0"/>
              <a:t>LifeGate as Church</a:t>
            </a:r>
            <a:endParaRPr lang="en-US" dirty="0"/>
          </a:p>
        </p:txBody>
      </p:sp>
      <p:sp>
        <p:nvSpPr>
          <p:cNvPr id="9" name="TextBox 8"/>
          <p:cNvSpPr txBox="1"/>
          <p:nvPr/>
        </p:nvSpPr>
        <p:spPr>
          <a:xfrm>
            <a:off x="-107065" y="2819400"/>
            <a:ext cx="4374265" cy="461665"/>
          </a:xfrm>
          <a:prstGeom prst="rect">
            <a:avLst/>
          </a:prstGeom>
          <a:noFill/>
        </p:spPr>
        <p:txBody>
          <a:bodyPr wrap="square" rtlCol="0">
            <a:spAutoFit/>
          </a:bodyPr>
          <a:lstStyle/>
          <a:p>
            <a:r>
              <a:rPr lang="en-US" dirty="0" smtClean="0">
                <a:solidFill>
                  <a:srgbClr val="FFFF00"/>
                </a:solidFill>
              </a:rPr>
              <a:t>Choose Church Center App</a:t>
            </a:r>
            <a:endParaRPr lang="en-US" dirty="0">
              <a:solidFill>
                <a:srgbClr val="FFFF00"/>
              </a:solidFill>
            </a:endParaRPr>
          </a:p>
        </p:txBody>
      </p:sp>
      <p:sp>
        <p:nvSpPr>
          <p:cNvPr id="6" name="AutoShape 5" descr="Lifeg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2445" t="27133" r="12214" b="32407"/>
          <a:stretch/>
        </p:blipFill>
        <p:spPr bwMode="auto">
          <a:xfrm rot="21069513">
            <a:off x="4273769" y="2438400"/>
            <a:ext cx="1614653" cy="86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95"/>
          <a:stretch/>
        </p:blipFill>
        <p:spPr bwMode="auto">
          <a:xfrm>
            <a:off x="6442835" y="3171497"/>
            <a:ext cx="195756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bwMode="auto">
          <a:xfrm rot="8442354">
            <a:off x="3437659" y="5147402"/>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5747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HELP THE INDIVIDUAL BELIEVERS </a:t>
            </a:r>
          </a:p>
          <a:p>
            <a:pPr algn="ctr"/>
            <a:r>
              <a:rPr lang="en-US" sz="2800" b="1" kern="0" dirty="0" smtClean="0">
                <a:solidFill>
                  <a:srgbClr val="FFFF00"/>
                </a:solidFill>
                <a:effectLst>
                  <a:outerShdw blurRad="38100" dist="38100" dir="2700000" algn="tl">
                    <a:srgbClr val="000000">
                      <a:alpha val="43137"/>
                    </a:srgbClr>
                  </a:outerShdw>
                </a:effectLst>
              </a:rPr>
              <a:t>CORPORATE VISION AND PARTICIPATION </a:t>
            </a:r>
          </a:p>
          <a:p>
            <a:pPr algn="ctr"/>
            <a:r>
              <a:rPr lang="en-US" sz="2800" b="1" kern="0" dirty="0" smtClean="0">
                <a:solidFill>
                  <a:srgbClr val="FFFF00"/>
                </a:solidFill>
                <a:effectLst>
                  <a:outerShdw blurRad="38100" dist="38100" dir="2700000" algn="tl">
                    <a:srgbClr val="000000">
                      <a:alpha val="43137"/>
                    </a:srgbClr>
                  </a:outerShdw>
                </a:effectLst>
              </a:rPr>
              <a:t>NOT TO BE THEIR LAST PRIORITY</a:t>
            </a:r>
            <a:endParaRPr lang="en-US" sz="2800" b="1" kern="0" dirty="0">
              <a:solidFill>
                <a:srgbClr val="FFFF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995" r="8641" b="8499"/>
          <a:stretch/>
        </p:blipFill>
        <p:spPr bwMode="auto">
          <a:xfrm>
            <a:off x="215020" y="2743200"/>
            <a:ext cx="8701889" cy="377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Experience &quot;The Chosen&quot; with Good Shepherd this Lent - Good Shepherd  Lutheran Chu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20" y="1905000"/>
            <a:ext cx="3428999" cy="192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26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218182"/>
            <a:ext cx="8153400" cy="1077218"/>
          </a:xfrm>
          <a:prstGeom prst="rect">
            <a:avLst/>
          </a:prstGeom>
          <a:solidFill>
            <a:schemeClr val="bg2">
              <a:lumMod val="40000"/>
              <a:lumOff val="60000"/>
              <a:alpha val="41000"/>
            </a:schemeClr>
          </a:solidFill>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rPr>
              <a:t>Here Is The Scary Part</a:t>
            </a:r>
          </a:p>
          <a:p>
            <a:pPr algn="ctr"/>
            <a:r>
              <a:rPr lang="en-US" sz="3200" b="1" dirty="0" smtClean="0">
                <a:solidFill>
                  <a:srgbClr val="FFFF00"/>
                </a:solidFill>
                <a:effectLst>
                  <a:outerShdw blurRad="38100" dist="38100" dir="2700000" algn="tl">
                    <a:srgbClr val="000000">
                      <a:alpha val="43137"/>
                    </a:srgbClr>
                  </a:outerShdw>
                </a:effectLst>
              </a:rPr>
              <a:t>Of This Kingdom Shift We Are In</a:t>
            </a:r>
            <a:endParaRPr lang="en-US" sz="3200" dirty="0">
              <a:solidFill>
                <a:srgbClr val="FFFF00"/>
              </a:solidFill>
              <a:effectLst>
                <a:outerShdw blurRad="38100" dist="38100" dir="2700000" algn="tl">
                  <a:srgbClr val="000000">
                    <a:alpha val="43137"/>
                  </a:srgbClr>
                </a:outerShdw>
              </a:effectLst>
            </a:endParaRPr>
          </a:p>
        </p:txBody>
      </p:sp>
      <p:pic>
        <p:nvPicPr>
          <p:cNvPr id="3074" name="Picture 2" descr="Sun Aug 15 AM | Oasis Community Church Muskog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715000" cy="3209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5257800"/>
            <a:ext cx="8382000" cy="1200329"/>
          </a:xfrm>
          <a:prstGeom prst="rect">
            <a:avLst/>
          </a:prstGeom>
          <a:noFill/>
        </p:spPr>
        <p:txBody>
          <a:bodyPr wrap="square" rtlCol="0">
            <a:spAutoFit/>
          </a:bodyPr>
          <a:lstStyle/>
          <a:p>
            <a:r>
              <a:rPr lang="en-US" dirty="0" smtClean="0"/>
              <a:t>Your Friends and Family will tell you “You are part of a cult. This Jesus Kingdom – Holy Spirit revival stuff is way to serious to you and takes up too much of your life.”</a:t>
            </a:r>
            <a:endParaRPr lang="en-US" dirty="0"/>
          </a:p>
        </p:txBody>
      </p:sp>
    </p:spTree>
    <p:extLst>
      <p:ext uri="{BB962C8B-B14F-4D97-AF65-F5344CB8AC3E}">
        <p14:creationId xmlns:p14="http://schemas.microsoft.com/office/powerpoint/2010/main" val="2964521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59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400" b="1" kern="0" dirty="0" smtClean="0">
                <a:solidFill>
                  <a:srgbClr val="FFFF00"/>
                </a:solidFill>
                <a:effectLst>
                  <a:outerShdw blurRad="38100" dist="38100" dir="2700000" algn="tl">
                    <a:srgbClr val="000000">
                      <a:alpha val="43137"/>
                    </a:srgbClr>
                  </a:outerShdw>
                </a:effectLst>
              </a:rPr>
              <a:t>God Is Raising Up A Last Days Army – Jesus-Centered</a:t>
            </a:r>
          </a:p>
          <a:p>
            <a:pPr algn="ctr"/>
            <a:r>
              <a:rPr lang="en-US" sz="2400" b="1" kern="0" dirty="0" smtClean="0">
                <a:solidFill>
                  <a:srgbClr val="FFFF00"/>
                </a:solidFill>
                <a:effectLst>
                  <a:outerShdw blurRad="38100" dist="38100" dir="2700000" algn="tl">
                    <a:srgbClr val="000000">
                      <a:alpha val="43137"/>
                    </a:srgbClr>
                  </a:outerShdw>
                </a:effectLst>
              </a:rPr>
              <a:t>Full Of The Holy Spirit That Will Not Quit Or Discount Itself </a:t>
            </a:r>
          </a:p>
          <a:p>
            <a:pPr algn="ctr"/>
            <a:r>
              <a:rPr lang="en-US" sz="2400" b="1" kern="0" dirty="0" smtClean="0">
                <a:solidFill>
                  <a:srgbClr val="FFFF00"/>
                </a:solidFill>
                <a:effectLst>
                  <a:outerShdw blurRad="38100" dist="38100" dir="2700000" algn="tl">
                    <a:srgbClr val="000000">
                      <a:alpha val="43137"/>
                    </a:srgbClr>
                  </a:outerShdw>
                </a:effectLst>
              </a:rPr>
              <a:t>But Be Spirit-led - Full Of Integrity, Prayer, and Self-starters </a:t>
            </a:r>
            <a:endParaRPr lang="en-US" sz="24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304800" y="1600200"/>
            <a:ext cx="8382000" cy="707886"/>
          </a:xfrm>
          <a:prstGeom prst="rect">
            <a:avLst/>
          </a:prstGeom>
        </p:spPr>
        <p:txBody>
          <a:bodyPr wrap="square">
            <a:spAutoFit/>
          </a:bodyPr>
          <a:lstStyle/>
          <a:p>
            <a:r>
              <a:rPr lang="en-US" sz="2000" dirty="0" smtClean="0"/>
              <a:t>So </a:t>
            </a:r>
            <a:r>
              <a:rPr lang="en-US" sz="2000" dirty="0"/>
              <a:t>I prophesied as </a:t>
            </a:r>
            <a:r>
              <a:rPr lang="en-US" sz="2000" dirty="0" smtClean="0"/>
              <a:t>He </a:t>
            </a:r>
            <a:r>
              <a:rPr lang="en-US" sz="2000" dirty="0"/>
              <a:t>commanded me, </a:t>
            </a:r>
            <a:r>
              <a:rPr lang="en-US" sz="2000" dirty="0">
                <a:solidFill>
                  <a:srgbClr val="FFFF00"/>
                </a:solidFill>
              </a:rPr>
              <a:t>and breath entered them; they came to life and stood up on their feet--a vast army</a:t>
            </a:r>
            <a:r>
              <a:rPr lang="en-US" sz="2000" dirty="0"/>
              <a:t>. </a:t>
            </a:r>
            <a:r>
              <a:rPr lang="en-US" sz="2000" b="1" dirty="0"/>
              <a:t>Ezekiel 37:10 (NIV) </a:t>
            </a:r>
            <a:endParaRPr lang="en-US" sz="2000" dirty="0"/>
          </a:p>
        </p:txBody>
      </p:sp>
      <p:sp>
        <p:nvSpPr>
          <p:cNvPr id="8" name="Rectangle 7"/>
          <p:cNvSpPr/>
          <p:nvPr/>
        </p:nvSpPr>
        <p:spPr>
          <a:xfrm>
            <a:off x="342900" y="2322493"/>
            <a:ext cx="8610600" cy="954107"/>
          </a:xfrm>
          <a:prstGeom prst="rect">
            <a:avLst/>
          </a:prstGeom>
        </p:spPr>
        <p:txBody>
          <a:bodyPr wrap="square">
            <a:spAutoFit/>
          </a:bodyPr>
          <a:lstStyle/>
          <a:p>
            <a:r>
              <a:rPr lang="en-US" sz="2800" dirty="0" smtClean="0">
                <a:solidFill>
                  <a:srgbClr val="FFFF00"/>
                </a:solidFill>
              </a:rPr>
              <a:t>The </a:t>
            </a:r>
            <a:r>
              <a:rPr lang="en-US" sz="2800" dirty="0">
                <a:solidFill>
                  <a:srgbClr val="FFFF00"/>
                </a:solidFill>
              </a:rPr>
              <a:t>people that do know their God shall be strong, and do </a:t>
            </a:r>
            <a:r>
              <a:rPr lang="en-US" sz="2800" i="1" dirty="0">
                <a:solidFill>
                  <a:srgbClr val="FFFF00"/>
                </a:solidFill>
              </a:rPr>
              <a:t>exploits</a:t>
            </a:r>
            <a:r>
              <a:rPr lang="en-US" sz="2800" dirty="0">
                <a:solidFill>
                  <a:srgbClr val="FFFF00"/>
                </a:solidFill>
              </a:rPr>
              <a:t>. </a:t>
            </a:r>
            <a:r>
              <a:rPr lang="en-US" sz="2800" b="1" dirty="0">
                <a:solidFill>
                  <a:srgbClr val="FFFF00"/>
                </a:solidFill>
              </a:rPr>
              <a:t>Daniel </a:t>
            </a:r>
            <a:r>
              <a:rPr lang="en-US" sz="2800" b="1" dirty="0" smtClean="0">
                <a:solidFill>
                  <a:srgbClr val="FFFF00"/>
                </a:solidFill>
              </a:rPr>
              <a:t>11:32b </a:t>
            </a:r>
            <a:r>
              <a:rPr lang="en-US" sz="2800" b="1" dirty="0">
                <a:solidFill>
                  <a:srgbClr val="FFFF00"/>
                </a:solidFill>
              </a:rPr>
              <a:t>(KJV) </a:t>
            </a:r>
            <a:endParaRPr lang="en-US" sz="2800" dirty="0">
              <a:solidFill>
                <a:srgbClr val="FFFF00"/>
              </a:solidFill>
            </a:endParaRPr>
          </a:p>
        </p:txBody>
      </p:sp>
      <p:sp>
        <p:nvSpPr>
          <p:cNvPr id="9" name="Rectangle 8"/>
          <p:cNvSpPr/>
          <p:nvPr/>
        </p:nvSpPr>
        <p:spPr>
          <a:xfrm>
            <a:off x="152400" y="3276600"/>
            <a:ext cx="8991600" cy="1631216"/>
          </a:xfrm>
          <a:prstGeom prst="rect">
            <a:avLst/>
          </a:prstGeom>
        </p:spPr>
        <p:txBody>
          <a:bodyPr wrap="square">
            <a:spAutoFit/>
          </a:bodyPr>
          <a:lstStyle/>
          <a:p>
            <a:r>
              <a:rPr lang="en-US" sz="2000" dirty="0" smtClean="0"/>
              <a:t>"On </a:t>
            </a:r>
            <a:r>
              <a:rPr lang="en-US" sz="2000" dirty="0"/>
              <a:t>that day I will make the leaders of Judah like a firepot in a woodpile, like a flaming torch among sheaves. They will consume right and left all the surrounding peoples, </a:t>
            </a:r>
            <a:r>
              <a:rPr lang="en-US" sz="2000" baseline="30000" dirty="0" smtClean="0"/>
              <a:t> 8 </a:t>
            </a:r>
            <a:r>
              <a:rPr lang="en-US" sz="2000" dirty="0"/>
              <a:t> On that </a:t>
            </a:r>
            <a:r>
              <a:rPr lang="en-US" sz="2000" dirty="0" smtClean="0"/>
              <a:t>day the </a:t>
            </a:r>
            <a:r>
              <a:rPr lang="en-US" sz="2000" dirty="0"/>
              <a:t>feeblest among them will be like David, and the house of David will be like God, like the Angel of the </a:t>
            </a:r>
            <a:r>
              <a:rPr lang="en-US" sz="2000" cap="small" dirty="0"/>
              <a:t>LORD</a:t>
            </a:r>
            <a:r>
              <a:rPr lang="en-US" sz="2000" dirty="0"/>
              <a:t> going before them. </a:t>
            </a:r>
            <a:r>
              <a:rPr lang="en-US" sz="2000" b="1" dirty="0"/>
              <a:t>Zechariah </a:t>
            </a:r>
            <a:r>
              <a:rPr lang="en-US" sz="2000" b="1" dirty="0" smtClean="0"/>
              <a:t>12:6,8 </a:t>
            </a:r>
            <a:r>
              <a:rPr lang="en-US" sz="2000" b="1" dirty="0"/>
              <a:t>(NIV) </a:t>
            </a:r>
            <a:endParaRPr lang="en-US" sz="2000" dirty="0"/>
          </a:p>
        </p:txBody>
      </p:sp>
      <p:sp>
        <p:nvSpPr>
          <p:cNvPr id="10" name="Rectangle 9"/>
          <p:cNvSpPr/>
          <p:nvPr/>
        </p:nvSpPr>
        <p:spPr>
          <a:xfrm>
            <a:off x="228600" y="6073914"/>
            <a:ext cx="8763000" cy="707886"/>
          </a:xfrm>
          <a:prstGeom prst="rect">
            <a:avLst/>
          </a:prstGeom>
        </p:spPr>
        <p:txBody>
          <a:bodyPr wrap="square">
            <a:spAutoFit/>
          </a:bodyPr>
          <a:lstStyle/>
          <a:p>
            <a:r>
              <a:rPr lang="en-US" sz="2000" dirty="0" smtClean="0">
                <a:solidFill>
                  <a:schemeClr val="bg1"/>
                </a:solidFill>
              </a:rPr>
              <a:t>"And </a:t>
            </a:r>
            <a:r>
              <a:rPr lang="en-US" sz="2000" dirty="0">
                <a:solidFill>
                  <a:schemeClr val="bg1"/>
                </a:solidFill>
              </a:rPr>
              <a:t>I will pour out on the house of David and the inhabitants of Jerusalem a spirit of grace and supplication. </a:t>
            </a:r>
            <a:r>
              <a:rPr lang="en-US" sz="2000" b="1" dirty="0" smtClean="0">
                <a:solidFill>
                  <a:schemeClr val="bg1"/>
                </a:solidFill>
              </a:rPr>
              <a:t>Zechariah </a:t>
            </a:r>
            <a:r>
              <a:rPr lang="en-US" sz="2000" b="1" dirty="0">
                <a:solidFill>
                  <a:schemeClr val="bg1"/>
                </a:solidFill>
              </a:rPr>
              <a:t>12:10 (NIV) </a:t>
            </a:r>
            <a:endParaRPr lang="en-US" sz="2000" dirty="0">
              <a:solidFill>
                <a:schemeClr val="bg1"/>
              </a:solidFill>
            </a:endParaRPr>
          </a:p>
        </p:txBody>
      </p:sp>
      <p:sp>
        <p:nvSpPr>
          <p:cNvPr id="12" name="Rectangle 11"/>
          <p:cNvSpPr/>
          <p:nvPr/>
        </p:nvSpPr>
        <p:spPr>
          <a:xfrm>
            <a:off x="381000" y="5004137"/>
            <a:ext cx="8534400" cy="1015663"/>
          </a:xfrm>
          <a:prstGeom prst="rect">
            <a:avLst/>
          </a:prstGeom>
        </p:spPr>
        <p:txBody>
          <a:bodyPr wrap="square">
            <a:spAutoFit/>
          </a:bodyPr>
          <a:lstStyle/>
          <a:p>
            <a:r>
              <a:rPr lang="en-US" sz="2000" dirty="0" smtClean="0">
                <a:solidFill>
                  <a:srgbClr val="FFFF00"/>
                </a:solidFill>
              </a:rPr>
              <a:t>Out </a:t>
            </a:r>
            <a:r>
              <a:rPr lang="en-US" sz="2000" dirty="0">
                <a:solidFill>
                  <a:srgbClr val="FFFF00"/>
                </a:solidFill>
              </a:rPr>
              <a:t>of the mouths of babes and </a:t>
            </a:r>
            <a:r>
              <a:rPr lang="en-US" sz="2000" dirty="0" smtClean="0">
                <a:solidFill>
                  <a:srgbClr val="FFFF00"/>
                </a:solidFill>
              </a:rPr>
              <a:t>infants </a:t>
            </a:r>
            <a:r>
              <a:rPr lang="en-US" sz="2000" dirty="0">
                <a:solidFill>
                  <a:srgbClr val="FFFF00"/>
                </a:solidFill>
              </a:rPr>
              <a:t>You have established strength because of Your foes, that You might silence the enemy and the avenger. </a:t>
            </a:r>
            <a:r>
              <a:rPr lang="en-US" sz="2000" b="1" dirty="0">
                <a:solidFill>
                  <a:srgbClr val="FFFF00"/>
                </a:solidFill>
              </a:rPr>
              <a:t>Psalm 8:2 (AMP</a:t>
            </a:r>
            <a:r>
              <a:rPr lang="en-US" sz="2000" b="1" dirty="0" smtClean="0">
                <a:solidFill>
                  <a:srgbClr val="FFFF00"/>
                </a:solidFill>
              </a:rPr>
              <a:t>)</a:t>
            </a:r>
            <a:endParaRPr lang="en-US" sz="2000" dirty="0">
              <a:solidFill>
                <a:srgbClr val="FFFF00"/>
              </a:solidFill>
            </a:endParaRPr>
          </a:p>
        </p:txBody>
      </p:sp>
    </p:spTree>
    <p:extLst>
      <p:ext uri="{BB962C8B-B14F-4D97-AF65-F5344CB8AC3E}">
        <p14:creationId xmlns:p14="http://schemas.microsoft.com/office/powerpoint/2010/main" val="41649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442621"/>
            <a:ext cx="9067800" cy="5047536"/>
          </a:xfrm>
          <a:prstGeom prst="rect">
            <a:avLst/>
          </a:prstGeom>
        </p:spPr>
        <p:txBody>
          <a:bodyPr wrap="square">
            <a:spAutoFit/>
          </a:bodyPr>
          <a:lstStyle/>
          <a:p>
            <a:r>
              <a:rPr lang="en-US" sz="2300" dirty="0"/>
              <a:t>But let us not despair. Let us remember that as the Body of Christ begins to move in that which God has revealed through the Word and by the Holy Spirit that the heavenly host of God are being instructed as their role to support the Church. Let us remember that we are in the middle of a battle against spiritual wickedness in heavenly places against principalities against powers and against the world rulers in this present darkness. </a:t>
            </a:r>
            <a:r>
              <a:rPr lang="en-US" sz="2300" b="1" dirty="0"/>
              <a:t>And it is the Sword of the Spirit, which is the Word of God, accompanied by Spirit-filled prayer in the church that these heavenly hosts get their assignments and become the effective weapons in the unseen realm leveraged to bring victory as the Church moves in the power of God's Word and the enemies of God are being instructed as to their place, however unwillingly, they are under Christ's feet. T. Austin Sparks </a:t>
            </a:r>
            <a:endParaRPr lang="en-US" sz="2300" dirty="0"/>
          </a:p>
        </p:txBody>
      </p:sp>
      <p:sp>
        <p:nvSpPr>
          <p:cNvPr id="6" name="Rectangle 2"/>
          <p:cNvSpPr txBox="1">
            <a:spLocks noChangeArrowheads="1"/>
          </p:cNvSpPr>
          <p:nvPr/>
        </p:nvSpPr>
        <p:spPr>
          <a:xfrm>
            <a:off x="9808" y="434975"/>
            <a:ext cx="9134192" cy="631825"/>
          </a:xfrm>
          <a:prstGeom prst="rect">
            <a:avLst/>
          </a:prstGeom>
          <a:solidFill>
            <a:schemeClr val="accent1">
              <a:alpha val="58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200" b="1" dirty="0" smtClean="0">
                <a:solidFill>
                  <a:srgbClr val="FFFF00"/>
                </a:solidFill>
                <a:effectLst>
                  <a:outerShdw blurRad="50800" dist="127000" dir="8520000" sx="105000" sy="105000" algn="tl">
                    <a:srgbClr val="000000">
                      <a:alpha val="43137"/>
                    </a:srgbClr>
                  </a:outerShdw>
                </a:effectLst>
              </a:rPr>
              <a:t>Persistence, resistance, insistence</a:t>
            </a:r>
          </a:p>
        </p:txBody>
      </p:sp>
    </p:spTree>
    <p:extLst>
      <p:ext uri="{BB962C8B-B14F-4D97-AF65-F5344CB8AC3E}">
        <p14:creationId xmlns:p14="http://schemas.microsoft.com/office/powerpoint/2010/main" val="271901033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434975"/>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MAKE THIS PERSONAL? </a:t>
            </a:r>
          </a:p>
        </p:txBody>
      </p:sp>
      <p:sp>
        <p:nvSpPr>
          <p:cNvPr id="4" name="Rectangle 3"/>
          <p:cNvSpPr/>
          <p:nvPr/>
        </p:nvSpPr>
        <p:spPr>
          <a:xfrm>
            <a:off x="152400" y="1295400"/>
            <a:ext cx="8685028" cy="6494085"/>
          </a:xfrm>
          <a:prstGeom prst="rect">
            <a:avLst/>
          </a:prstGeom>
        </p:spPr>
        <p:txBody>
          <a:bodyPr wrap="square">
            <a:spAutoFit/>
          </a:bodyPr>
          <a:lstStyle/>
          <a:p>
            <a:pPr algn="l"/>
            <a:r>
              <a:rPr lang="en-US" sz="2600" dirty="0" smtClean="0"/>
              <a:t>1. You are in a great SHIFT – be aware how God is refining your heart and changing the CULTURE of LifeGate and the American Church.</a:t>
            </a:r>
            <a:endParaRPr lang="en-US" sz="2600" dirty="0"/>
          </a:p>
          <a:p>
            <a:pPr algn="l"/>
            <a:r>
              <a:rPr lang="en-US" sz="2600" dirty="0" smtClean="0"/>
              <a:t>2 . Pray without ceasing for fresh fillings of the Holy Spirit </a:t>
            </a:r>
          </a:p>
          <a:p>
            <a:pPr algn="l"/>
            <a:r>
              <a:rPr lang="en-US" sz="2600" dirty="0" smtClean="0"/>
              <a:t>3. Do not get into the flesh – if you are offended– STAY ABOVE THE FLESH through the Holy Spirit. </a:t>
            </a:r>
            <a:endParaRPr lang="en-US" sz="2600" b="1" dirty="0" smtClean="0">
              <a:solidFill>
                <a:srgbClr val="FFFF00"/>
              </a:solidFill>
            </a:endParaRPr>
          </a:p>
          <a:p>
            <a:pPr algn="l"/>
            <a:r>
              <a:rPr lang="en-US" sz="2600" dirty="0" smtClean="0"/>
              <a:t>4. Expect God to come through in your battles. (Positive confession of faith)</a:t>
            </a:r>
          </a:p>
          <a:p>
            <a:pPr algn="l"/>
            <a:r>
              <a:rPr lang="en-US" sz="2600" dirty="0" smtClean="0"/>
              <a:t>5. SUBMIT YOUR PERSONAL CALENDAR and cultural bondage to the Holy Spirit’s glory and let Him burn up the dross – preparing you to host His presence with the Body of Christ </a:t>
            </a:r>
          </a:p>
          <a:p>
            <a:pPr algn="l"/>
            <a:r>
              <a:rPr lang="en-US" sz="2600" dirty="0" smtClean="0"/>
              <a:t>6. Look for Destiny partners who will stand with you in the battle. </a:t>
            </a:r>
          </a:p>
          <a:p>
            <a:pPr algn="l"/>
            <a:r>
              <a:rPr lang="en-US" sz="2600" dirty="0" smtClean="0"/>
              <a:t> </a:t>
            </a:r>
          </a:p>
          <a:p>
            <a:pPr algn="l"/>
            <a:endParaRPr lang="en-US" sz="2600" dirty="0"/>
          </a:p>
        </p:txBody>
      </p:sp>
    </p:spTree>
    <p:extLst>
      <p:ext uri="{BB962C8B-B14F-4D97-AF65-F5344CB8AC3E}">
        <p14:creationId xmlns:p14="http://schemas.microsoft.com/office/powerpoint/2010/main" val="2907074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557" b="5255"/>
          <a:stretch/>
        </p:blipFill>
        <p:spPr bwMode="auto">
          <a:xfrm>
            <a:off x="533400" y="34159"/>
            <a:ext cx="3818304"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304800" y="4648200"/>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317626" y="5048647"/>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38100" y="6248400"/>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rot="4256784">
            <a:off x="1751455" y="5527547"/>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ight Arrow 8"/>
          <p:cNvSpPr/>
          <p:nvPr/>
        </p:nvSpPr>
        <p:spPr bwMode="auto">
          <a:xfrm rot="3703304">
            <a:off x="2878916" y="5523634"/>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37170"/>
            <a:ext cx="281538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bwMode="auto">
          <a:xfrm rot="8442354">
            <a:off x="7679656" y="2175603"/>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1743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34" b="4999"/>
          <a:stretch/>
        </p:blipFill>
        <p:spPr bwMode="auto">
          <a:xfrm>
            <a:off x="838200" y="78826"/>
            <a:ext cx="3581400" cy="674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rot="13850301">
            <a:off x="955794" y="1166916"/>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rot="13850301">
            <a:off x="2513306" y="999642"/>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rot="13850301">
            <a:off x="1592318" y="999641"/>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74" b="5504"/>
          <a:stretch/>
        </p:blipFill>
        <p:spPr bwMode="auto">
          <a:xfrm>
            <a:off x="5029200" y="216286"/>
            <a:ext cx="3425739" cy="6474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bwMode="auto">
          <a:xfrm rot="19604053">
            <a:off x="4856762" y="3689159"/>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655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4" t="5287" r="15173"/>
          <a:stretch/>
        </p:blipFill>
        <p:spPr bwMode="auto">
          <a:xfrm>
            <a:off x="381000" y="533400"/>
            <a:ext cx="838810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101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152400"/>
            <a:ext cx="8686800" cy="16002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000" b="1" kern="0" dirty="0" smtClean="0">
                <a:solidFill>
                  <a:srgbClr val="FFFF00"/>
                </a:solidFill>
                <a:effectLst>
                  <a:outerShdw blurRad="38100" dist="38100" dir="2700000" algn="tl">
                    <a:srgbClr val="000000">
                      <a:alpha val="43137"/>
                    </a:srgbClr>
                  </a:outerShdw>
                </a:effectLst>
              </a:rPr>
              <a:t>THIS MESSAGE IS NOT A GUILT TRIP</a:t>
            </a:r>
          </a:p>
          <a:p>
            <a:pPr algn="ctr"/>
            <a:r>
              <a:rPr lang="en-US" sz="3000" b="1" kern="0" dirty="0" smtClean="0">
                <a:solidFill>
                  <a:srgbClr val="FFFF00"/>
                </a:solidFill>
                <a:effectLst>
                  <a:outerShdw blurRad="38100" dist="38100" dir="2700000" algn="tl">
                    <a:srgbClr val="000000">
                      <a:alpha val="43137"/>
                    </a:srgbClr>
                  </a:outerShdw>
                </a:effectLst>
              </a:rPr>
              <a:t>OR A VENTING SESSION  – WHERE I AM FRUSTRATED </a:t>
            </a:r>
            <a:endParaRPr lang="en-US" sz="30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381000" y="2644170"/>
            <a:ext cx="8305800" cy="3170099"/>
          </a:xfrm>
          <a:prstGeom prst="rect">
            <a:avLst/>
          </a:prstGeom>
        </p:spPr>
        <p:txBody>
          <a:bodyPr wrap="square">
            <a:spAutoFit/>
          </a:bodyPr>
          <a:lstStyle/>
          <a:p>
            <a:r>
              <a:rPr lang="en-US" sz="4000" b="1" dirty="0">
                <a:solidFill>
                  <a:srgbClr val="FFFF00"/>
                </a:solidFill>
              </a:rPr>
              <a:t>CHRISTIANS ARE WILLING TO GIVE UP </a:t>
            </a:r>
            <a:r>
              <a:rPr lang="en-US" sz="4000" b="1" dirty="0" smtClean="0">
                <a:solidFill>
                  <a:srgbClr val="FFFF00"/>
                </a:solidFill>
              </a:rPr>
              <a:t>THEIR SIN</a:t>
            </a:r>
          </a:p>
          <a:p>
            <a:endParaRPr lang="en-US" sz="4000" dirty="0">
              <a:solidFill>
                <a:srgbClr val="FFFF00"/>
              </a:solidFill>
            </a:endParaRPr>
          </a:p>
          <a:p>
            <a:r>
              <a:rPr lang="en-US" sz="4000" b="1" dirty="0">
                <a:solidFill>
                  <a:srgbClr val="FFFF00"/>
                </a:solidFill>
              </a:rPr>
              <a:t>BUT THEY ARE NOT WILLING TO GIVE UP </a:t>
            </a:r>
            <a:r>
              <a:rPr lang="en-US" sz="4000" b="1" dirty="0" smtClean="0">
                <a:solidFill>
                  <a:srgbClr val="FFFF00"/>
                </a:solidFill>
              </a:rPr>
              <a:t>COMFORT </a:t>
            </a:r>
            <a:r>
              <a:rPr lang="en-US" sz="3200" dirty="0" smtClean="0"/>
              <a:t>Pete Ogilvie </a:t>
            </a:r>
            <a:endParaRPr lang="en-US" sz="4000" dirty="0"/>
          </a:p>
        </p:txBody>
      </p:sp>
    </p:spTree>
    <p:extLst>
      <p:ext uri="{BB962C8B-B14F-4D97-AF65-F5344CB8AC3E}">
        <p14:creationId xmlns:p14="http://schemas.microsoft.com/office/powerpoint/2010/main" val="3471602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560493"/>
            <a:ext cx="8610600" cy="954107"/>
          </a:xfrm>
          <a:prstGeom prst="rect">
            <a:avLst/>
          </a:prstGeom>
        </p:spPr>
        <p:txBody>
          <a:bodyPr wrap="square">
            <a:spAutoFit/>
          </a:bodyPr>
          <a:lstStyle/>
          <a:p>
            <a:r>
              <a:rPr lang="en-US" sz="2800" dirty="0" smtClean="0">
                <a:solidFill>
                  <a:srgbClr val="FFFF00"/>
                </a:solidFill>
              </a:rPr>
              <a:t>The </a:t>
            </a:r>
            <a:r>
              <a:rPr lang="en-US" sz="2800" dirty="0">
                <a:solidFill>
                  <a:srgbClr val="FFFF00"/>
                </a:solidFill>
              </a:rPr>
              <a:t>people that do know their God shall be strong, and do </a:t>
            </a:r>
            <a:r>
              <a:rPr lang="en-US" sz="2800" i="1" dirty="0">
                <a:solidFill>
                  <a:srgbClr val="FFFF00"/>
                </a:solidFill>
              </a:rPr>
              <a:t>exploits</a:t>
            </a:r>
            <a:r>
              <a:rPr lang="en-US" sz="2800" dirty="0">
                <a:solidFill>
                  <a:srgbClr val="FFFF00"/>
                </a:solidFill>
              </a:rPr>
              <a:t>. </a:t>
            </a:r>
            <a:r>
              <a:rPr lang="en-US" sz="2800" b="1" dirty="0">
                <a:solidFill>
                  <a:srgbClr val="FFFF00"/>
                </a:solidFill>
              </a:rPr>
              <a:t>Daniel </a:t>
            </a:r>
            <a:r>
              <a:rPr lang="en-US" sz="2800" b="1" dirty="0" smtClean="0">
                <a:solidFill>
                  <a:srgbClr val="FFFF00"/>
                </a:solidFill>
              </a:rPr>
              <a:t>11:32b </a:t>
            </a:r>
            <a:r>
              <a:rPr lang="en-US" sz="2800" b="1" dirty="0">
                <a:solidFill>
                  <a:srgbClr val="FFFF00"/>
                </a:solidFill>
              </a:rPr>
              <a:t>(KJV) </a:t>
            </a:r>
            <a:endParaRPr lang="en-US" sz="2800" dirty="0">
              <a:solidFill>
                <a:srgbClr val="FFFF00"/>
              </a:solidFill>
            </a:endParaRPr>
          </a:p>
        </p:txBody>
      </p:sp>
      <p:sp>
        <p:nvSpPr>
          <p:cNvPr id="5" name="Title 1"/>
          <p:cNvSpPr txBox="1">
            <a:spLocks/>
          </p:cNvSpPr>
          <p:nvPr/>
        </p:nvSpPr>
        <p:spPr bwMode="auto">
          <a:xfrm>
            <a:off x="304800" y="304800"/>
            <a:ext cx="86868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000" b="1" kern="0" dirty="0" smtClean="0">
                <a:solidFill>
                  <a:srgbClr val="FFFF00"/>
                </a:solidFill>
                <a:effectLst>
                  <a:outerShdw blurRad="38100" dist="38100" dir="2700000" algn="tl">
                    <a:srgbClr val="000000">
                      <a:alpha val="43137"/>
                    </a:srgbClr>
                  </a:outerShdw>
                </a:effectLst>
              </a:rPr>
              <a:t>Opening Thoughts </a:t>
            </a:r>
          </a:p>
          <a:p>
            <a:pPr algn="ctr"/>
            <a:r>
              <a:rPr lang="en-US" sz="3000" b="1" kern="0" dirty="0" smtClean="0">
                <a:solidFill>
                  <a:srgbClr val="FFFF00"/>
                </a:solidFill>
                <a:effectLst>
                  <a:outerShdw blurRad="38100" dist="38100" dir="2700000" algn="tl">
                    <a:srgbClr val="000000">
                      <a:alpha val="43137"/>
                    </a:srgbClr>
                  </a:outerShdw>
                </a:effectLst>
              </a:rPr>
              <a:t>Swimming Against The Current </a:t>
            </a:r>
            <a:endParaRPr lang="en-US" sz="3000" b="1" kern="0"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152400" y="5581471"/>
            <a:ext cx="8839200" cy="1200329"/>
          </a:xfrm>
          <a:prstGeom prst="rect">
            <a:avLst/>
          </a:prstGeom>
        </p:spPr>
        <p:txBody>
          <a:bodyPr wrap="square">
            <a:spAutoFit/>
          </a:bodyPr>
          <a:lstStyle/>
          <a:p>
            <a:r>
              <a:rPr lang="en-US" dirty="0" smtClean="0"/>
              <a:t>Some </a:t>
            </a:r>
            <a:r>
              <a:rPr lang="en-US" dirty="0"/>
              <a:t>of the wise will stumble, so that they may be </a:t>
            </a:r>
            <a:r>
              <a:rPr lang="en-US" dirty="0" smtClean="0"/>
              <a:t>1/refined</a:t>
            </a:r>
            <a:r>
              <a:rPr lang="en-US" dirty="0"/>
              <a:t>, </a:t>
            </a:r>
            <a:r>
              <a:rPr lang="en-US" dirty="0" smtClean="0"/>
              <a:t>2/purified </a:t>
            </a:r>
            <a:r>
              <a:rPr lang="en-US" dirty="0"/>
              <a:t>and </a:t>
            </a:r>
            <a:r>
              <a:rPr lang="en-US" dirty="0" smtClean="0"/>
              <a:t>3/made </a:t>
            </a:r>
            <a:r>
              <a:rPr lang="en-US" dirty="0"/>
              <a:t>spotless until the time of the end, for it will still come at the appointed time. </a:t>
            </a:r>
            <a:r>
              <a:rPr lang="en-US" b="1" dirty="0"/>
              <a:t>Daniel 11:34-35 (NIV) </a:t>
            </a:r>
            <a:endParaRPr lang="en-US" dirty="0"/>
          </a:p>
        </p:txBody>
      </p:sp>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24" t="10457" r="11479" b="13211"/>
          <a:stretch/>
        </p:blipFill>
        <p:spPr bwMode="auto">
          <a:xfrm rot="1372396">
            <a:off x="4827026" y="576971"/>
            <a:ext cx="3387159" cy="47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1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42395"/>
            <a:ext cx="8610600" cy="3970318"/>
          </a:xfrm>
          <a:prstGeom prst="rect">
            <a:avLst/>
          </a:prstGeom>
        </p:spPr>
        <p:txBody>
          <a:bodyPr wrap="square">
            <a:spAutoFit/>
          </a:bodyPr>
          <a:lstStyle/>
          <a:p>
            <a:r>
              <a:rPr lang="en-US" sz="3600" b="1" dirty="0" smtClean="0">
                <a:solidFill>
                  <a:srgbClr val="FFFF00"/>
                </a:solidFill>
              </a:rPr>
              <a:t>“GOD </a:t>
            </a:r>
            <a:r>
              <a:rPr lang="en-US" sz="3600" b="1" dirty="0">
                <a:solidFill>
                  <a:srgbClr val="FFFF00"/>
                </a:solidFill>
              </a:rPr>
              <a:t>IS ROUSING THE WESTERN CHURCH OUT OF HER </a:t>
            </a:r>
            <a:r>
              <a:rPr lang="en-US" sz="3600" b="1" dirty="0" smtClean="0">
                <a:solidFill>
                  <a:srgbClr val="FFFF00"/>
                </a:solidFill>
              </a:rPr>
              <a:t>WORLDLY INDUCED SLUMBERING </a:t>
            </a:r>
            <a:r>
              <a:rPr lang="en-US" sz="3600" b="1" dirty="0">
                <a:solidFill>
                  <a:srgbClr val="FFFF00"/>
                </a:solidFill>
              </a:rPr>
              <a:t>INTO AN ENGAGED </a:t>
            </a:r>
            <a:r>
              <a:rPr lang="en-US" sz="3600" b="1" dirty="0" smtClean="0">
                <a:solidFill>
                  <a:srgbClr val="FFFF00"/>
                </a:solidFill>
              </a:rPr>
              <a:t>SPIRIT-FILLED GLORY </a:t>
            </a:r>
            <a:r>
              <a:rPr lang="en-US" sz="3600" b="1" dirty="0">
                <a:solidFill>
                  <a:srgbClr val="FFFF00"/>
                </a:solidFill>
              </a:rPr>
              <a:t>THAT MAKES HER THE PRIMARY </a:t>
            </a:r>
            <a:r>
              <a:rPr lang="en-US" sz="3600" b="1" dirty="0" smtClean="0">
                <a:solidFill>
                  <a:srgbClr val="FFFF00"/>
                </a:solidFill>
              </a:rPr>
              <a:t>INSTRUMENT </a:t>
            </a:r>
            <a:r>
              <a:rPr lang="en-US" sz="3600" b="1" dirty="0">
                <a:solidFill>
                  <a:srgbClr val="FFFF00"/>
                </a:solidFill>
              </a:rPr>
              <a:t>OF </a:t>
            </a:r>
            <a:r>
              <a:rPr lang="en-US" sz="3600" b="1" dirty="0" smtClean="0">
                <a:solidFill>
                  <a:srgbClr val="FFFF00"/>
                </a:solidFill>
              </a:rPr>
              <a:t>REFORMATION IN THE EARTH.”</a:t>
            </a:r>
            <a:endParaRPr lang="en-US" sz="3600" dirty="0">
              <a:solidFill>
                <a:srgbClr val="FFFF00"/>
              </a:solidFill>
            </a:endParaRPr>
          </a:p>
        </p:txBody>
      </p:sp>
      <p:sp>
        <p:nvSpPr>
          <p:cNvPr id="5" name="Rectangle 4"/>
          <p:cNvSpPr/>
          <p:nvPr/>
        </p:nvSpPr>
        <p:spPr>
          <a:xfrm>
            <a:off x="228600" y="5505271"/>
            <a:ext cx="8686800" cy="1384995"/>
          </a:xfrm>
          <a:prstGeom prst="rect">
            <a:avLst/>
          </a:prstGeom>
        </p:spPr>
        <p:txBody>
          <a:bodyPr wrap="square">
            <a:spAutoFit/>
          </a:bodyPr>
          <a:lstStyle/>
          <a:p>
            <a:r>
              <a:rPr lang="en-US" sz="2800" dirty="0" smtClean="0"/>
              <a:t>Nations </a:t>
            </a:r>
            <a:r>
              <a:rPr lang="en-US" sz="2800" dirty="0"/>
              <a:t>will come to your light, and kings to the brightness of your dawn. </a:t>
            </a:r>
            <a:r>
              <a:rPr lang="en-US" sz="2800" b="1" dirty="0"/>
              <a:t>Isaiah 60:3 (NIV) </a:t>
            </a:r>
            <a:r>
              <a:rPr lang="en-US" sz="2800" dirty="0"/>
              <a:t/>
            </a:r>
            <a:br>
              <a:rPr lang="en-US" sz="2800" dirty="0"/>
            </a:br>
            <a:endParaRPr lang="en-US" sz="2800" dirty="0"/>
          </a:p>
        </p:txBody>
      </p:sp>
    </p:spTree>
    <p:extLst>
      <p:ext uri="{BB962C8B-B14F-4D97-AF65-F5344CB8AC3E}">
        <p14:creationId xmlns:p14="http://schemas.microsoft.com/office/powerpoint/2010/main" val="1201106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88005</TotalTime>
  <Words>2306</Words>
  <Application>Microsoft Office PowerPoint</Application>
  <PresentationFormat>On-screen Show (4:3)</PresentationFormat>
  <Paragraphs>165</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749</cp:revision>
  <dcterms:created xsi:type="dcterms:W3CDTF">2019-07-16T01:08:30Z</dcterms:created>
  <dcterms:modified xsi:type="dcterms:W3CDTF">2023-09-03T16:00:11Z</dcterms:modified>
</cp:coreProperties>
</file>