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579" r:id="rId3"/>
    <p:sldId id="575" r:id="rId4"/>
    <p:sldId id="572" r:id="rId5"/>
    <p:sldId id="583" r:id="rId6"/>
    <p:sldId id="573" r:id="rId7"/>
    <p:sldId id="581" r:id="rId8"/>
    <p:sldId id="564" r:id="rId9"/>
    <p:sldId id="574" r:id="rId10"/>
    <p:sldId id="587" r:id="rId11"/>
    <p:sldId id="578" r:id="rId12"/>
    <p:sldId id="576" r:id="rId13"/>
    <p:sldId id="577" r:id="rId14"/>
    <p:sldId id="571" r:id="rId15"/>
    <p:sldId id="570" r:id="rId16"/>
    <p:sldId id="590" r:id="rId17"/>
    <p:sldId id="588" r:id="rId18"/>
    <p:sldId id="541" r:id="rId19"/>
    <p:sldId id="586" r:id="rId20"/>
    <p:sldId id="585" r:id="rId21"/>
    <p:sldId id="584" r:id="rId22"/>
    <p:sldId id="557" r:id="rId23"/>
    <p:sldId id="542" r:id="rId24"/>
    <p:sldId id="589" r:id="rId2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CCBA2"/>
    <a:srgbClr val="FDD8B9"/>
    <a:srgbClr val="B92D14"/>
    <a:srgbClr val="4D4D4D"/>
    <a:srgbClr val="DEDEDE"/>
    <a:srgbClr val="35759D"/>
    <a:srgbClr val="35B19D"/>
    <a:srgbClr val="20A6C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60" d="100"/>
          <a:sy n="60" d="100"/>
        </p:scale>
        <p:origin x="-3000" y="-10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5704938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5334000"/>
            <a:ext cx="8305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Sunday, September 24, 2023</a:t>
            </a:r>
          </a:p>
        </p:txBody>
      </p:sp>
      <p:sp>
        <p:nvSpPr>
          <p:cNvPr id="5" name="TextBox 4"/>
          <p:cNvSpPr txBox="1"/>
          <p:nvPr/>
        </p:nvSpPr>
        <p:spPr>
          <a:xfrm>
            <a:off x="152400" y="4572000"/>
            <a:ext cx="86106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Sermon For LifeGate</a:t>
            </a:r>
            <a:endParaRPr lang="en-US" sz="4400" b="1" dirty="0">
              <a:effectLst>
                <a:outerShdw blurRad="38100" dist="38100" dir="2700000" algn="tl">
                  <a:srgbClr val="000000">
                    <a:alpha val="43137"/>
                  </a:srgbClr>
                </a:outerShdw>
              </a:effectLst>
            </a:endParaRPr>
          </a:p>
        </p:txBody>
      </p:sp>
      <p:pic>
        <p:nvPicPr>
          <p:cNvPr id="1026" name="Picture 2" descr="Sermon - Preparing for the Harvest - 2/25/23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b="14083"/>
          <a:stretch/>
        </p:blipFill>
        <p:spPr bwMode="auto">
          <a:xfrm>
            <a:off x="533400" y="516048"/>
            <a:ext cx="8077200" cy="3903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800" b="1" kern="0" dirty="0" smtClean="0">
                <a:solidFill>
                  <a:srgbClr val="FFFF00"/>
                </a:solidFill>
                <a:effectLst>
                  <a:outerShdw blurRad="38100" dist="38100" dir="2700000" algn="tl">
                    <a:srgbClr val="000000">
                      <a:alpha val="43137"/>
                    </a:srgbClr>
                  </a:outerShdw>
                </a:effectLst>
              </a:rPr>
              <a:t>Covenant Protects Us</a:t>
            </a:r>
            <a:endParaRPr lang="en-US" sz="4800" b="1" kern="0" dirty="0">
              <a:solidFill>
                <a:srgbClr val="FFFF00"/>
              </a:solidFill>
              <a:effectLst>
                <a:outerShdw blurRad="38100" dist="38100" dir="2700000" algn="tl">
                  <a:srgbClr val="000000">
                    <a:alpha val="43137"/>
                  </a:srgbClr>
                </a:outerShdw>
              </a:effectLst>
            </a:endParaRPr>
          </a:p>
        </p:txBody>
      </p:sp>
      <p:pic>
        <p:nvPicPr>
          <p:cNvPr id="13314" name="Picture 2" descr="What Exactly Is A Covenant? - Barabbas Road Church in San Diego, 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447800"/>
            <a:ext cx="7143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7225" y="5004137"/>
            <a:ext cx="7724775" cy="1015663"/>
          </a:xfrm>
          <a:prstGeom prst="rect">
            <a:avLst/>
          </a:prstGeom>
        </p:spPr>
        <p:txBody>
          <a:bodyPr wrap="square">
            <a:spAutoFit/>
          </a:bodyPr>
          <a:lstStyle/>
          <a:p>
            <a:r>
              <a:rPr lang="en-US" sz="2000" dirty="0" smtClean="0"/>
              <a:t>For </a:t>
            </a:r>
            <a:r>
              <a:rPr lang="en-US" sz="2000" dirty="0"/>
              <a:t>wisdom will enter your heart, and knowledge will be </a:t>
            </a:r>
            <a:endParaRPr lang="en-US" sz="2000" dirty="0" smtClean="0"/>
          </a:p>
          <a:p>
            <a:r>
              <a:rPr lang="en-US" sz="2000" dirty="0" smtClean="0"/>
              <a:t>pleasant </a:t>
            </a:r>
            <a:r>
              <a:rPr lang="en-US" sz="2000" dirty="0"/>
              <a:t>to your soul. 11  </a:t>
            </a:r>
            <a:r>
              <a:rPr lang="en-US" sz="2000" b="1" dirty="0"/>
              <a:t>Discretion will protect you, and understanding will guard you.</a:t>
            </a:r>
            <a:r>
              <a:rPr lang="en-US" sz="2000" dirty="0"/>
              <a:t> Proverbs 2:7-11</a:t>
            </a:r>
          </a:p>
        </p:txBody>
      </p:sp>
    </p:spTree>
    <p:extLst>
      <p:ext uri="{BB962C8B-B14F-4D97-AF65-F5344CB8AC3E}">
        <p14:creationId xmlns:p14="http://schemas.microsoft.com/office/powerpoint/2010/main" val="876112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Two Major Things God Is Desiring To Strengthen At LifeGate This Fall</a:t>
            </a:r>
            <a:endParaRPr lang="en-US" sz="3200" b="1" kern="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371600" y="2902803"/>
            <a:ext cx="7543800" cy="830997"/>
          </a:xfrm>
          <a:prstGeom prst="rect">
            <a:avLst/>
          </a:prstGeom>
          <a:noFill/>
        </p:spPr>
        <p:txBody>
          <a:bodyPr wrap="square" rtlCol="0">
            <a:spAutoFit/>
          </a:bodyPr>
          <a:lstStyle/>
          <a:p>
            <a:r>
              <a:rPr lang="en-US" dirty="0" smtClean="0"/>
              <a:t>Strengthen A Culture of </a:t>
            </a:r>
            <a:r>
              <a:rPr lang="en-US" dirty="0" smtClean="0">
                <a:solidFill>
                  <a:srgbClr val="FFFF00"/>
                </a:solidFill>
              </a:rPr>
              <a:t>Hosting The Presence of The Lord Through Fervent Prayer and Worship </a:t>
            </a:r>
            <a:endParaRPr lang="en-US" dirty="0">
              <a:solidFill>
                <a:srgbClr val="FFFF00"/>
              </a:solidFill>
            </a:endParaRPr>
          </a:p>
        </p:txBody>
      </p:sp>
      <p:sp>
        <p:nvSpPr>
          <p:cNvPr id="6" name="TextBox 5"/>
          <p:cNvSpPr txBox="1"/>
          <p:nvPr/>
        </p:nvSpPr>
        <p:spPr>
          <a:xfrm>
            <a:off x="1143000" y="5486400"/>
            <a:ext cx="7543800" cy="1200329"/>
          </a:xfrm>
          <a:prstGeom prst="rect">
            <a:avLst/>
          </a:prstGeom>
          <a:noFill/>
        </p:spPr>
        <p:txBody>
          <a:bodyPr wrap="square" rtlCol="0">
            <a:spAutoFit/>
          </a:bodyPr>
          <a:lstStyle/>
          <a:p>
            <a:r>
              <a:rPr lang="en-US" dirty="0" smtClean="0"/>
              <a:t>Create A Culture of </a:t>
            </a:r>
            <a:r>
              <a:rPr lang="en-US" dirty="0" smtClean="0">
                <a:solidFill>
                  <a:srgbClr val="FFFF00"/>
                </a:solidFill>
              </a:rPr>
              <a:t>Honoring The Corporate Gathering of The Saints and “Respecting” the Property and Building He Has blessed us with </a:t>
            </a:r>
            <a:endParaRPr lang="en-US" dirty="0">
              <a:solidFill>
                <a:srgbClr val="FFFF00"/>
              </a:solidFill>
            </a:endParaRPr>
          </a:p>
        </p:txBody>
      </p:sp>
      <p:pic>
        <p:nvPicPr>
          <p:cNvPr id="1026" name="Picture 2" descr="10+ Wood Sailing Ship Nautical Vessel Tighten Stock Photos, Pictures &amp;  Royalty-Free Images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879227"/>
            <a:ext cx="2209800" cy="1530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4419600"/>
            <a:ext cx="5638800" cy="954107"/>
          </a:xfrm>
          <a:prstGeom prst="rect">
            <a:avLst/>
          </a:prstGeom>
          <a:noFill/>
        </p:spPr>
        <p:txBody>
          <a:bodyPr wrap="square" rtlCol="0">
            <a:spAutoFit/>
          </a:bodyPr>
          <a:lstStyle/>
          <a:p>
            <a:pPr algn="l"/>
            <a:r>
              <a:rPr lang="en-US" sz="3200" b="1" dirty="0" smtClean="0">
                <a:solidFill>
                  <a:srgbClr val="00B0F0"/>
                </a:solidFill>
              </a:rPr>
              <a:t>Tighten Our Ship</a:t>
            </a:r>
          </a:p>
          <a:p>
            <a:pPr algn="l"/>
            <a:r>
              <a:rPr lang="en-US" dirty="0" smtClean="0"/>
              <a:t>Build stronger “intentional ministry”</a:t>
            </a:r>
            <a:endParaRPr lang="en-US" dirty="0"/>
          </a:p>
        </p:txBody>
      </p:sp>
      <p:pic>
        <p:nvPicPr>
          <p:cNvPr id="1028" name="Picture 4" descr="Powerful Prayer For God's Protection &amp; Divine Covering | No Evil Will  Befall Your Home In Jesus Name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663"/>
          <a:stretch/>
        </p:blipFill>
        <p:spPr bwMode="auto">
          <a:xfrm>
            <a:off x="76200" y="1584716"/>
            <a:ext cx="2260036" cy="1362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8400" y="1636693"/>
            <a:ext cx="6781800" cy="954107"/>
          </a:xfrm>
          <a:prstGeom prst="rect">
            <a:avLst/>
          </a:prstGeom>
          <a:noFill/>
        </p:spPr>
        <p:txBody>
          <a:bodyPr wrap="square" rtlCol="0">
            <a:spAutoFit/>
          </a:bodyPr>
          <a:lstStyle/>
          <a:p>
            <a:pPr algn="l"/>
            <a:r>
              <a:rPr lang="en-US" sz="3200" b="1" dirty="0" smtClean="0">
                <a:solidFill>
                  <a:srgbClr val="00B0F0"/>
                </a:solidFill>
              </a:rPr>
              <a:t>Strengthen Our Vertical With God</a:t>
            </a:r>
          </a:p>
          <a:p>
            <a:pPr algn="l"/>
            <a:r>
              <a:rPr lang="en-US" dirty="0" smtClean="0"/>
              <a:t>Pioneer new levels of Breakthrough Intercession  </a:t>
            </a:r>
            <a:endParaRPr lang="en-US" dirty="0"/>
          </a:p>
        </p:txBody>
      </p:sp>
      <p:sp>
        <p:nvSpPr>
          <p:cNvPr id="3" name="Rectangle 2"/>
          <p:cNvSpPr/>
          <p:nvPr/>
        </p:nvSpPr>
        <p:spPr>
          <a:xfrm>
            <a:off x="3276600" y="3744187"/>
            <a:ext cx="4572000" cy="707886"/>
          </a:xfrm>
          <a:prstGeom prst="rect">
            <a:avLst/>
          </a:prstGeom>
        </p:spPr>
        <p:txBody>
          <a:bodyPr>
            <a:spAutoFit/>
          </a:bodyPr>
          <a:lstStyle/>
          <a:p>
            <a:r>
              <a:rPr lang="en-US" sz="2000" dirty="0"/>
              <a:t>Your rigging hangs loose: The mast is not held secure, the sail is not spread. </a:t>
            </a:r>
          </a:p>
        </p:txBody>
      </p:sp>
    </p:spTree>
    <p:extLst>
      <p:ext uri="{BB962C8B-B14F-4D97-AF65-F5344CB8AC3E}">
        <p14:creationId xmlns:p14="http://schemas.microsoft.com/office/powerpoint/2010/main" val="10940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Plan and Lead Effective Prayer Meetings | C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073" y="2895600"/>
            <a:ext cx="2900127" cy="16327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895600"/>
            <a:ext cx="5334000" cy="677108"/>
          </a:xfrm>
          <a:prstGeom prst="rect">
            <a:avLst/>
          </a:prstGeom>
          <a:noFill/>
        </p:spPr>
        <p:txBody>
          <a:bodyPr wrap="square" rtlCol="0">
            <a:spAutoFit/>
          </a:bodyPr>
          <a:lstStyle/>
          <a:p>
            <a:r>
              <a:rPr lang="en-US" sz="1900" dirty="0" smtClean="0">
                <a:solidFill>
                  <a:srgbClr val="FFFF00"/>
                </a:solidFill>
              </a:rPr>
              <a:t>WE ARE EXPECTATION-CHALLENGED</a:t>
            </a:r>
          </a:p>
          <a:p>
            <a:r>
              <a:rPr lang="en-US" sz="1900" dirty="0" smtClean="0"/>
              <a:t> </a:t>
            </a:r>
            <a:endParaRPr lang="en-US" sz="1900" dirty="0"/>
          </a:p>
        </p:txBody>
      </p:sp>
      <p:sp>
        <p:nvSpPr>
          <p:cNvPr id="8" name="TextBox 7"/>
          <p:cNvSpPr txBox="1"/>
          <p:nvPr/>
        </p:nvSpPr>
        <p:spPr>
          <a:xfrm>
            <a:off x="152400" y="4800600"/>
            <a:ext cx="4800600" cy="707886"/>
          </a:xfrm>
          <a:prstGeom prst="rect">
            <a:avLst/>
          </a:prstGeom>
          <a:noFill/>
        </p:spPr>
        <p:txBody>
          <a:bodyPr wrap="square" rtlCol="0">
            <a:spAutoFit/>
          </a:bodyPr>
          <a:lstStyle/>
          <a:p>
            <a:r>
              <a:rPr lang="en-US" sz="2000" dirty="0" smtClean="0">
                <a:solidFill>
                  <a:srgbClr val="FFFF00"/>
                </a:solidFill>
              </a:rPr>
              <a:t>WE ARE PRIORITY-CHALLENGED</a:t>
            </a:r>
          </a:p>
          <a:p>
            <a:r>
              <a:rPr lang="en-US" sz="2000" dirty="0" smtClean="0"/>
              <a:t> </a:t>
            </a:r>
            <a:endParaRPr lang="en-US" sz="2000" dirty="0"/>
          </a:p>
        </p:txBody>
      </p:sp>
      <p:sp>
        <p:nvSpPr>
          <p:cNvPr id="7" name="TextBox 6"/>
          <p:cNvSpPr txBox="1"/>
          <p:nvPr/>
        </p:nvSpPr>
        <p:spPr>
          <a:xfrm>
            <a:off x="2133600" y="2357735"/>
            <a:ext cx="5029200" cy="461665"/>
          </a:xfrm>
          <a:prstGeom prst="rect">
            <a:avLst/>
          </a:prstGeom>
          <a:noFill/>
        </p:spPr>
        <p:txBody>
          <a:bodyPr wrap="square" rtlCol="0">
            <a:spAutoFit/>
          </a:bodyPr>
          <a:lstStyle/>
          <a:p>
            <a:r>
              <a:rPr lang="en-US" dirty="0" smtClean="0">
                <a:solidFill>
                  <a:srgbClr val="FFFF00"/>
                </a:solidFill>
              </a:rPr>
              <a:t>Here’s Our Negatives </a:t>
            </a:r>
            <a:endParaRPr lang="en-US" dirty="0">
              <a:solidFill>
                <a:srgbClr val="FFFF00"/>
              </a:solidFill>
            </a:endParaRPr>
          </a:p>
        </p:txBody>
      </p:sp>
      <p:pic>
        <p:nvPicPr>
          <p:cNvPr id="4100" name="Picture 4" descr="Why you feel busy all the time (when you're actually not) - BBC Fu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630370"/>
            <a:ext cx="3505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304800" y="76200"/>
            <a:ext cx="8534400" cy="2212032"/>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Consequently, LifeGate is determined to break the religious limitation off of our congregation and region by Hosting God’s Presence and Obeying His leading as we stand at the gates of influence and love each other through the battles.</a:t>
            </a:r>
            <a:endParaRPr lang="en-US" sz="28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4696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76200"/>
            <a:ext cx="8534400" cy="2212032"/>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Consequently, LifeGate is determined to break the religious limitation off of our church and region by Hosting God’s Presence and Obeying His leading as we stand at the gates of influence and love each other through the battles.</a:t>
            </a:r>
            <a:endParaRPr lang="en-US" sz="2800" b="1" kern="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32784" y="2743200"/>
            <a:ext cx="4876800" cy="969496"/>
          </a:xfrm>
          <a:prstGeom prst="rect">
            <a:avLst/>
          </a:prstGeom>
          <a:noFill/>
        </p:spPr>
        <p:txBody>
          <a:bodyPr wrap="square" rtlCol="0">
            <a:spAutoFit/>
          </a:bodyPr>
          <a:lstStyle/>
          <a:p>
            <a:r>
              <a:rPr lang="en-US" sz="1900" dirty="0" smtClean="0">
                <a:solidFill>
                  <a:srgbClr val="FFFF00"/>
                </a:solidFill>
              </a:rPr>
              <a:t>WE ARE FREE TO CHART </a:t>
            </a:r>
          </a:p>
          <a:p>
            <a:r>
              <a:rPr lang="en-US" sz="1900" dirty="0" smtClean="0">
                <a:solidFill>
                  <a:srgbClr val="FFFF00"/>
                </a:solidFill>
              </a:rPr>
              <a:t>OUR OWN COURSE</a:t>
            </a:r>
          </a:p>
          <a:p>
            <a:r>
              <a:rPr lang="en-US" sz="1900" dirty="0" smtClean="0"/>
              <a:t> </a:t>
            </a:r>
            <a:endParaRPr lang="en-US" sz="1900" dirty="0"/>
          </a:p>
        </p:txBody>
      </p:sp>
      <p:sp>
        <p:nvSpPr>
          <p:cNvPr id="8" name="TextBox 7"/>
          <p:cNvSpPr txBox="1"/>
          <p:nvPr/>
        </p:nvSpPr>
        <p:spPr>
          <a:xfrm>
            <a:off x="152400" y="4876800"/>
            <a:ext cx="5562600" cy="923330"/>
          </a:xfrm>
          <a:prstGeom prst="rect">
            <a:avLst/>
          </a:prstGeom>
          <a:noFill/>
        </p:spPr>
        <p:txBody>
          <a:bodyPr wrap="square" rtlCol="0">
            <a:spAutoFit/>
          </a:bodyPr>
          <a:lstStyle/>
          <a:p>
            <a:r>
              <a:rPr lang="en-US" sz="1800" dirty="0" smtClean="0">
                <a:solidFill>
                  <a:srgbClr val="FFFF00"/>
                </a:solidFill>
              </a:rPr>
              <a:t>WE ARE YOUNG ENOUGH TO LEARN FROM OUR MISTAKES THROUGH HUMILITY</a:t>
            </a:r>
          </a:p>
          <a:p>
            <a:r>
              <a:rPr lang="en-US" sz="1800" dirty="0" smtClean="0"/>
              <a:t> </a:t>
            </a:r>
            <a:endParaRPr lang="en-US" sz="1800" dirty="0"/>
          </a:p>
        </p:txBody>
      </p:sp>
      <p:sp>
        <p:nvSpPr>
          <p:cNvPr id="7" name="TextBox 6"/>
          <p:cNvSpPr txBox="1"/>
          <p:nvPr/>
        </p:nvSpPr>
        <p:spPr>
          <a:xfrm>
            <a:off x="2133600" y="2286000"/>
            <a:ext cx="5029200" cy="461665"/>
          </a:xfrm>
          <a:prstGeom prst="rect">
            <a:avLst/>
          </a:prstGeom>
          <a:noFill/>
        </p:spPr>
        <p:txBody>
          <a:bodyPr wrap="square" rtlCol="0">
            <a:spAutoFit/>
          </a:bodyPr>
          <a:lstStyle/>
          <a:p>
            <a:r>
              <a:rPr lang="en-US" dirty="0" smtClean="0">
                <a:solidFill>
                  <a:srgbClr val="FFFF00"/>
                </a:solidFill>
              </a:rPr>
              <a:t>Here’s Our Positives  </a:t>
            </a:r>
            <a:endParaRPr lang="en-US" dirty="0">
              <a:solidFill>
                <a:srgbClr val="FFFF00"/>
              </a:solidFill>
            </a:endParaRPr>
          </a:p>
        </p:txBody>
      </p:sp>
      <p:pic>
        <p:nvPicPr>
          <p:cNvPr id="5122" name="Picture 2" descr="Ideas for prayer in small groups - GoThereFo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80189"/>
            <a:ext cx="2895600" cy="19328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 Teachable You're Not Always Right Mean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85" b="27272"/>
          <a:stretch/>
        </p:blipFill>
        <p:spPr bwMode="auto">
          <a:xfrm>
            <a:off x="5948041" y="5105400"/>
            <a:ext cx="2845137" cy="153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57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458831"/>
            <a:ext cx="8305800" cy="1815882"/>
          </a:xfrm>
          <a:prstGeom prst="rect">
            <a:avLst/>
          </a:prstGeom>
        </p:spPr>
        <p:txBody>
          <a:bodyPr wrap="square">
            <a:spAutoFit/>
          </a:bodyPr>
          <a:lstStyle/>
          <a:p>
            <a:r>
              <a:rPr lang="en-US" sz="2800" dirty="0" smtClean="0"/>
              <a:t>I </a:t>
            </a:r>
            <a:r>
              <a:rPr lang="en-US" sz="2800" dirty="0"/>
              <a:t>said to the </a:t>
            </a:r>
            <a:r>
              <a:rPr lang="en-US" sz="2800" cap="small" dirty="0"/>
              <a:t>LORD</a:t>
            </a:r>
            <a:r>
              <a:rPr lang="en-US" sz="2800" dirty="0"/>
              <a:t>, "You are my Lord; apart from you I have no good thing." </a:t>
            </a:r>
            <a:r>
              <a:rPr lang="en-US" sz="2800" baseline="30000" dirty="0"/>
              <a:t>3 </a:t>
            </a:r>
            <a:r>
              <a:rPr lang="en-US" sz="2800" dirty="0"/>
              <a:t> As for the saints who are in the land, they are the glorious ones in whom is all my delight. </a:t>
            </a:r>
            <a:r>
              <a:rPr lang="en-US" sz="2800" b="1" dirty="0" smtClean="0"/>
              <a:t>Psalm 16:2-3</a:t>
            </a:r>
            <a:endParaRPr lang="en-US" sz="2800" dirty="0"/>
          </a:p>
        </p:txBody>
      </p:sp>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We Are In A Paradigm Shift</a:t>
            </a:r>
          </a:p>
          <a:p>
            <a:pPr algn="ctr"/>
            <a:r>
              <a:rPr lang="en-US" sz="3200" b="1" kern="0" dirty="0" smtClean="0">
                <a:solidFill>
                  <a:srgbClr val="FFFF00"/>
                </a:solidFill>
                <a:effectLst>
                  <a:outerShdw blurRad="38100" dist="38100" dir="2700000" algn="tl">
                    <a:srgbClr val="000000">
                      <a:alpha val="43137"/>
                    </a:srgbClr>
                  </a:outerShdw>
                </a:effectLst>
              </a:rPr>
              <a:t>It Requires All Hands On Deck </a:t>
            </a:r>
            <a:endParaRPr lang="en-US" sz="3200" b="1" kern="0" dirty="0">
              <a:solidFill>
                <a:srgbClr val="FFFF00"/>
              </a:solidFill>
              <a:effectLst>
                <a:outerShdw blurRad="38100" dist="38100" dir="2700000" algn="tl">
                  <a:srgbClr val="000000">
                    <a:alpha val="43137"/>
                  </a:srgbClr>
                </a:outerShdw>
              </a:effectLst>
            </a:endParaRPr>
          </a:p>
        </p:txBody>
      </p:sp>
      <p:pic>
        <p:nvPicPr>
          <p:cNvPr id="7170" name="Picture 2" descr="M@TBD | Engage Church TL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95400"/>
            <a:ext cx="4567237" cy="3043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011740"/>
            <a:ext cx="3505200" cy="1569660"/>
          </a:xfrm>
          <a:prstGeom prst="rect">
            <a:avLst/>
          </a:prstGeom>
          <a:noFill/>
        </p:spPr>
        <p:txBody>
          <a:bodyPr wrap="square" rtlCol="0">
            <a:spAutoFit/>
          </a:bodyPr>
          <a:lstStyle/>
          <a:p>
            <a:r>
              <a:rPr lang="en-US" dirty="0" smtClean="0"/>
              <a:t>It’s The Saints</a:t>
            </a:r>
          </a:p>
          <a:p>
            <a:r>
              <a:rPr lang="en-US" dirty="0" smtClean="0"/>
              <a:t>Engaged In The Earth That Are Going To</a:t>
            </a:r>
            <a:r>
              <a:rPr lang="en-US" dirty="0"/>
              <a:t> </a:t>
            </a:r>
            <a:r>
              <a:rPr lang="en-US" dirty="0" smtClean="0"/>
              <a:t>Make The Difference</a:t>
            </a:r>
          </a:p>
        </p:txBody>
      </p:sp>
    </p:spTree>
    <p:extLst>
      <p:ext uri="{BB962C8B-B14F-4D97-AF65-F5344CB8AC3E}">
        <p14:creationId xmlns:p14="http://schemas.microsoft.com/office/powerpoint/2010/main" val="38360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74838"/>
            <a:ext cx="8153400" cy="2862322"/>
          </a:xfrm>
          <a:prstGeom prst="rect">
            <a:avLst/>
          </a:prstGeom>
        </p:spPr>
        <p:txBody>
          <a:bodyPr wrap="square">
            <a:spAutoFit/>
          </a:bodyPr>
          <a:lstStyle/>
          <a:p>
            <a:r>
              <a:rPr lang="en-US" sz="3600" dirty="0" smtClean="0"/>
              <a:t>Then </a:t>
            </a:r>
            <a:r>
              <a:rPr lang="en-US" sz="3600" dirty="0"/>
              <a:t>the </a:t>
            </a:r>
            <a:r>
              <a:rPr lang="en-US" sz="3600" cap="small" dirty="0"/>
              <a:t>LORD</a:t>
            </a:r>
            <a:r>
              <a:rPr lang="en-US" sz="3600" dirty="0"/>
              <a:t> replied: "Write down the revelation and make it plain on tablets so that a herald may run with it. </a:t>
            </a:r>
            <a:r>
              <a:rPr lang="en-US" sz="3600" b="1" dirty="0"/>
              <a:t>Habakkuk 2:2 (NIV) </a:t>
            </a:r>
            <a:r>
              <a:rPr lang="en-US" sz="3600" dirty="0"/>
              <a:t/>
            </a:r>
            <a:br>
              <a:rPr lang="en-US" sz="3600" dirty="0"/>
            </a:br>
            <a:endParaRPr lang="en-US" sz="3600" dirty="0"/>
          </a:p>
        </p:txBody>
      </p:sp>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800" b="1" kern="0" dirty="0" smtClean="0">
                <a:solidFill>
                  <a:srgbClr val="FFFF00"/>
                </a:solidFill>
                <a:effectLst>
                  <a:outerShdw blurRad="38100" dist="38100" dir="2700000" algn="tl">
                    <a:srgbClr val="000000">
                      <a:alpha val="43137"/>
                    </a:srgbClr>
                  </a:outerShdw>
                </a:effectLst>
              </a:rPr>
              <a:t>Make The Vision Clear </a:t>
            </a:r>
            <a:endParaRPr lang="en-US" sz="48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58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Discipling LifeGate Into Future HARVEST</a:t>
            </a:r>
          </a:p>
          <a:p>
            <a:pPr algn="ctr"/>
            <a:r>
              <a:rPr lang="en-US" sz="3200" b="1" kern="0" dirty="0" smtClean="0">
                <a:solidFill>
                  <a:srgbClr val="FFFF00"/>
                </a:solidFill>
                <a:effectLst>
                  <a:outerShdw blurRad="38100" dist="38100" dir="2700000" algn="tl">
                    <a:srgbClr val="000000">
                      <a:alpha val="43137"/>
                    </a:srgbClr>
                  </a:outerShdw>
                </a:effectLst>
              </a:rPr>
              <a:t>And Into An Intentional Healthy Culture</a:t>
            </a:r>
            <a:endParaRPr lang="en-US" sz="3200" b="1" kern="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914400" y="1455003"/>
            <a:ext cx="7543800" cy="830997"/>
          </a:xfrm>
          <a:prstGeom prst="rect">
            <a:avLst/>
          </a:prstGeom>
          <a:noFill/>
        </p:spPr>
        <p:txBody>
          <a:bodyPr wrap="square" rtlCol="0">
            <a:spAutoFit/>
          </a:bodyPr>
          <a:lstStyle/>
          <a:p>
            <a:r>
              <a:rPr lang="en-US" dirty="0" smtClean="0"/>
              <a:t>Culture of </a:t>
            </a:r>
            <a:r>
              <a:rPr lang="en-US" dirty="0" smtClean="0">
                <a:solidFill>
                  <a:srgbClr val="FFFF00"/>
                </a:solidFill>
              </a:rPr>
              <a:t>Hosting The Presence of The Lord Through Prayer and Worship </a:t>
            </a:r>
            <a:endParaRPr lang="en-US" dirty="0">
              <a:solidFill>
                <a:srgbClr val="FFFF00"/>
              </a:solidFill>
            </a:endParaRPr>
          </a:p>
        </p:txBody>
      </p:sp>
      <p:sp>
        <p:nvSpPr>
          <p:cNvPr id="6" name="TextBox 5"/>
          <p:cNvSpPr txBox="1"/>
          <p:nvPr/>
        </p:nvSpPr>
        <p:spPr>
          <a:xfrm>
            <a:off x="838200" y="2517338"/>
            <a:ext cx="7543800" cy="461665"/>
          </a:xfrm>
          <a:prstGeom prst="rect">
            <a:avLst/>
          </a:prstGeom>
          <a:noFill/>
        </p:spPr>
        <p:txBody>
          <a:bodyPr wrap="square" rtlCol="0">
            <a:spAutoFit/>
          </a:bodyPr>
          <a:lstStyle/>
          <a:p>
            <a:r>
              <a:rPr lang="en-US" dirty="0" smtClean="0"/>
              <a:t>Culture of </a:t>
            </a:r>
            <a:r>
              <a:rPr lang="en-US" dirty="0" smtClean="0">
                <a:solidFill>
                  <a:srgbClr val="FFFF00"/>
                </a:solidFill>
              </a:rPr>
              <a:t>Putting Christ In The Center </a:t>
            </a:r>
            <a:r>
              <a:rPr lang="en-US" dirty="0" smtClean="0"/>
              <a:t>of Everything</a:t>
            </a:r>
            <a:endParaRPr lang="en-US" dirty="0"/>
          </a:p>
        </p:txBody>
      </p:sp>
      <p:sp>
        <p:nvSpPr>
          <p:cNvPr id="7" name="TextBox 6"/>
          <p:cNvSpPr txBox="1"/>
          <p:nvPr/>
        </p:nvSpPr>
        <p:spPr>
          <a:xfrm>
            <a:off x="533400" y="3207603"/>
            <a:ext cx="8077200" cy="461665"/>
          </a:xfrm>
          <a:prstGeom prst="rect">
            <a:avLst/>
          </a:prstGeom>
          <a:noFill/>
        </p:spPr>
        <p:txBody>
          <a:bodyPr wrap="square" rtlCol="0">
            <a:spAutoFit/>
          </a:bodyPr>
          <a:lstStyle/>
          <a:p>
            <a:r>
              <a:rPr lang="en-US" dirty="0" smtClean="0"/>
              <a:t>Culture of Boldly </a:t>
            </a:r>
            <a:r>
              <a:rPr lang="en-US" dirty="0" smtClean="0">
                <a:solidFill>
                  <a:srgbClr val="FFFF00"/>
                </a:solidFill>
              </a:rPr>
              <a:t>Proclaiming The Eternal Word Of God</a:t>
            </a:r>
            <a:endParaRPr lang="en-US" dirty="0">
              <a:solidFill>
                <a:srgbClr val="FFFF00"/>
              </a:solidFill>
            </a:endParaRPr>
          </a:p>
        </p:txBody>
      </p:sp>
      <p:sp>
        <p:nvSpPr>
          <p:cNvPr id="8" name="TextBox 7"/>
          <p:cNvSpPr txBox="1"/>
          <p:nvPr/>
        </p:nvSpPr>
        <p:spPr>
          <a:xfrm>
            <a:off x="972493" y="3817203"/>
            <a:ext cx="7543800" cy="461665"/>
          </a:xfrm>
          <a:prstGeom prst="rect">
            <a:avLst/>
          </a:prstGeom>
          <a:noFill/>
        </p:spPr>
        <p:txBody>
          <a:bodyPr wrap="square" rtlCol="0">
            <a:spAutoFit/>
          </a:bodyPr>
          <a:lstStyle/>
          <a:p>
            <a:r>
              <a:rPr lang="en-US" dirty="0" smtClean="0">
                <a:solidFill>
                  <a:srgbClr val="FFFF00"/>
                </a:solidFill>
              </a:rPr>
              <a:t>Culture of Discipleship </a:t>
            </a:r>
            <a:r>
              <a:rPr lang="en-US" dirty="0" smtClean="0"/>
              <a:t>and Growth In Grace </a:t>
            </a:r>
            <a:endParaRPr lang="en-US" dirty="0"/>
          </a:p>
        </p:txBody>
      </p:sp>
      <p:sp>
        <p:nvSpPr>
          <p:cNvPr id="9" name="TextBox 8"/>
          <p:cNvSpPr txBox="1"/>
          <p:nvPr/>
        </p:nvSpPr>
        <p:spPr>
          <a:xfrm>
            <a:off x="914400" y="4503003"/>
            <a:ext cx="7543800" cy="461665"/>
          </a:xfrm>
          <a:prstGeom prst="rect">
            <a:avLst/>
          </a:prstGeom>
          <a:noFill/>
        </p:spPr>
        <p:txBody>
          <a:bodyPr wrap="square" rtlCol="0">
            <a:spAutoFit/>
          </a:bodyPr>
          <a:lstStyle/>
          <a:p>
            <a:r>
              <a:rPr lang="en-US" dirty="0" smtClean="0">
                <a:solidFill>
                  <a:srgbClr val="FFFF00"/>
                </a:solidFill>
              </a:rPr>
              <a:t>Culture of Honor </a:t>
            </a:r>
            <a:r>
              <a:rPr lang="en-US" dirty="0" smtClean="0"/>
              <a:t>– God – WORD - Time – His House </a:t>
            </a:r>
            <a:endParaRPr lang="en-US" dirty="0"/>
          </a:p>
        </p:txBody>
      </p:sp>
      <p:sp>
        <p:nvSpPr>
          <p:cNvPr id="10" name="TextBox 9"/>
          <p:cNvSpPr txBox="1"/>
          <p:nvPr/>
        </p:nvSpPr>
        <p:spPr>
          <a:xfrm>
            <a:off x="228600" y="5036403"/>
            <a:ext cx="8686800" cy="830997"/>
          </a:xfrm>
          <a:prstGeom prst="rect">
            <a:avLst/>
          </a:prstGeom>
          <a:noFill/>
        </p:spPr>
        <p:txBody>
          <a:bodyPr wrap="square" rtlCol="0">
            <a:spAutoFit/>
          </a:bodyPr>
          <a:lstStyle/>
          <a:p>
            <a:r>
              <a:rPr lang="en-US" dirty="0" smtClean="0">
                <a:solidFill>
                  <a:srgbClr val="FFFF00"/>
                </a:solidFill>
              </a:rPr>
              <a:t>Culture of Harmony Between Spirit-Led and Intentional Practical Strategies </a:t>
            </a:r>
            <a:r>
              <a:rPr lang="en-US" dirty="0" smtClean="0"/>
              <a:t>For Keeping Our House In Order</a:t>
            </a:r>
            <a:endParaRPr lang="en-US" dirty="0"/>
          </a:p>
        </p:txBody>
      </p:sp>
      <p:sp>
        <p:nvSpPr>
          <p:cNvPr id="11" name="TextBox 10"/>
          <p:cNvSpPr txBox="1"/>
          <p:nvPr/>
        </p:nvSpPr>
        <p:spPr>
          <a:xfrm>
            <a:off x="342900" y="5867400"/>
            <a:ext cx="8686800" cy="830997"/>
          </a:xfrm>
          <a:prstGeom prst="rect">
            <a:avLst/>
          </a:prstGeom>
          <a:noFill/>
        </p:spPr>
        <p:txBody>
          <a:bodyPr wrap="square" rtlCol="0">
            <a:spAutoFit/>
          </a:bodyPr>
          <a:lstStyle/>
          <a:p>
            <a:r>
              <a:rPr lang="en-US" dirty="0" smtClean="0"/>
              <a:t>Culture of </a:t>
            </a:r>
            <a:r>
              <a:rPr lang="en-US" dirty="0" smtClean="0">
                <a:solidFill>
                  <a:srgbClr val="FFFF00"/>
                </a:solidFill>
              </a:rPr>
              <a:t>Family-Centered Ministry </a:t>
            </a:r>
          </a:p>
          <a:p>
            <a:r>
              <a:rPr lang="en-US" dirty="0" smtClean="0">
                <a:solidFill>
                  <a:srgbClr val="FFFF00"/>
                </a:solidFill>
              </a:rPr>
              <a:t>That touches the Gates of Influence  </a:t>
            </a:r>
            <a:endParaRPr lang="en-US" dirty="0">
              <a:solidFill>
                <a:srgbClr val="FFFF00"/>
              </a:solidFill>
            </a:endParaRPr>
          </a:p>
        </p:txBody>
      </p:sp>
    </p:spTree>
    <p:extLst>
      <p:ext uri="{BB962C8B-B14F-4D97-AF65-F5344CB8AC3E}">
        <p14:creationId xmlns:p14="http://schemas.microsoft.com/office/powerpoint/2010/main" val="5866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r="935" b="2847"/>
          <a:stretch/>
        </p:blipFill>
        <p:spPr bwMode="auto">
          <a:xfrm>
            <a:off x="152400" y="1828800"/>
            <a:ext cx="8763000" cy="3581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9411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304800"/>
            <a:ext cx="86868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Where We Are Going Requires A Shift </a:t>
            </a:r>
          </a:p>
          <a:p>
            <a:pPr algn="ctr"/>
            <a:r>
              <a:rPr lang="en-US" sz="3600" b="1" kern="0" dirty="0" smtClean="0">
                <a:solidFill>
                  <a:srgbClr val="FFFF00"/>
                </a:solidFill>
                <a:effectLst>
                  <a:outerShdw blurRad="38100" dist="38100" dir="2700000" algn="tl">
                    <a:srgbClr val="000000">
                      <a:alpha val="43137"/>
                    </a:srgbClr>
                  </a:outerShdw>
                </a:effectLst>
              </a:rPr>
              <a:t>Of INTENTIONALITY </a:t>
            </a:r>
            <a:endParaRPr lang="en-US" sz="3600" b="1" kern="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1295400" y="1600200"/>
            <a:ext cx="6858000" cy="461665"/>
          </a:xfrm>
          <a:prstGeom prst="rect">
            <a:avLst/>
          </a:prstGeom>
          <a:noFill/>
        </p:spPr>
        <p:txBody>
          <a:bodyPr wrap="square" rtlCol="0">
            <a:spAutoFit/>
          </a:bodyPr>
          <a:lstStyle/>
          <a:p>
            <a:r>
              <a:rPr lang="en-US" dirty="0" smtClean="0"/>
              <a:t>Here’s How It Works To Accomplish A Mission </a:t>
            </a:r>
            <a:endParaRPr lang="en-US" dirty="0"/>
          </a:p>
        </p:txBody>
      </p:sp>
      <p:sp>
        <p:nvSpPr>
          <p:cNvPr id="3" name="TextBox 2"/>
          <p:cNvSpPr txBox="1"/>
          <p:nvPr/>
        </p:nvSpPr>
        <p:spPr>
          <a:xfrm>
            <a:off x="3733800" y="2133600"/>
            <a:ext cx="2743200" cy="1200329"/>
          </a:xfrm>
          <a:prstGeom prst="rect">
            <a:avLst/>
          </a:prstGeom>
          <a:noFill/>
        </p:spPr>
        <p:txBody>
          <a:bodyPr wrap="square" rtlCol="0">
            <a:spAutoFit/>
          </a:bodyPr>
          <a:lstStyle/>
          <a:p>
            <a:r>
              <a:rPr lang="en-US" dirty="0" smtClean="0"/>
              <a:t>Set Forth A CLEAR Vision – and goal to victory </a:t>
            </a:r>
            <a:endParaRPr lang="en-US" dirty="0"/>
          </a:p>
        </p:txBody>
      </p:sp>
      <p:sp>
        <p:nvSpPr>
          <p:cNvPr id="5" name="TextBox 4"/>
          <p:cNvSpPr txBox="1"/>
          <p:nvPr/>
        </p:nvSpPr>
        <p:spPr>
          <a:xfrm>
            <a:off x="6019800" y="3581400"/>
            <a:ext cx="2743200" cy="2308324"/>
          </a:xfrm>
          <a:prstGeom prst="rect">
            <a:avLst/>
          </a:prstGeom>
          <a:noFill/>
        </p:spPr>
        <p:txBody>
          <a:bodyPr wrap="square" rtlCol="0">
            <a:spAutoFit/>
          </a:bodyPr>
          <a:lstStyle/>
          <a:p>
            <a:r>
              <a:rPr lang="en-US" dirty="0" smtClean="0"/>
              <a:t>Give A Strong Direction and Set Minimal Boundaries and goals to get to the target</a:t>
            </a:r>
            <a:endParaRPr lang="en-US" dirty="0"/>
          </a:p>
        </p:txBody>
      </p:sp>
      <p:sp>
        <p:nvSpPr>
          <p:cNvPr id="7" name="TextBox 6"/>
          <p:cNvSpPr txBox="1"/>
          <p:nvPr/>
        </p:nvSpPr>
        <p:spPr>
          <a:xfrm>
            <a:off x="3048000" y="5181600"/>
            <a:ext cx="2743200" cy="1569660"/>
          </a:xfrm>
          <a:prstGeom prst="rect">
            <a:avLst/>
          </a:prstGeom>
          <a:noFill/>
        </p:spPr>
        <p:txBody>
          <a:bodyPr wrap="square" rtlCol="0">
            <a:spAutoFit/>
          </a:bodyPr>
          <a:lstStyle/>
          <a:p>
            <a:r>
              <a:rPr lang="en-US" dirty="0" smtClean="0"/>
              <a:t>Re-inforce and hold accountable those on the mission</a:t>
            </a:r>
            <a:endParaRPr lang="en-US" dirty="0"/>
          </a:p>
        </p:txBody>
      </p:sp>
      <p:sp>
        <p:nvSpPr>
          <p:cNvPr id="8" name="Right Arrow 7"/>
          <p:cNvSpPr/>
          <p:nvPr/>
        </p:nvSpPr>
        <p:spPr bwMode="auto">
          <a:xfrm rot="2723112">
            <a:off x="6440755" y="2745920"/>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0025056">
            <a:off x="5393294" y="5917303"/>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67833" y="3429000"/>
            <a:ext cx="2743200" cy="1200329"/>
          </a:xfrm>
          <a:prstGeom prst="rect">
            <a:avLst/>
          </a:prstGeom>
          <a:noFill/>
        </p:spPr>
        <p:txBody>
          <a:bodyPr wrap="square" rtlCol="0">
            <a:spAutoFit/>
          </a:bodyPr>
          <a:lstStyle/>
          <a:p>
            <a:r>
              <a:rPr lang="en-US" dirty="0" smtClean="0"/>
              <a:t>Celebrate the victories and learn from the mistakes </a:t>
            </a:r>
            <a:endParaRPr lang="en-US" dirty="0"/>
          </a:p>
        </p:txBody>
      </p:sp>
      <p:sp>
        <p:nvSpPr>
          <p:cNvPr id="11" name="Right Arrow 10"/>
          <p:cNvSpPr/>
          <p:nvPr/>
        </p:nvSpPr>
        <p:spPr bwMode="auto">
          <a:xfrm rot="13516349">
            <a:off x="1288168" y="5137187"/>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122" name="Picture 2" descr="Target Practice Pictures: Enhance Your Shooting Skil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7" r="11789"/>
          <a:stretch/>
        </p:blipFill>
        <p:spPr bwMode="auto">
          <a:xfrm>
            <a:off x="1089354" y="2318162"/>
            <a:ext cx="1243043"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52800" y="3429000"/>
            <a:ext cx="2438400" cy="1569660"/>
          </a:xfrm>
          <a:prstGeom prst="rect">
            <a:avLst/>
          </a:prstGeom>
          <a:noFill/>
        </p:spPr>
        <p:txBody>
          <a:bodyPr wrap="square" rtlCol="0">
            <a:spAutoFit/>
          </a:bodyPr>
          <a:lstStyle/>
          <a:p>
            <a:r>
              <a:rPr lang="en-US" dirty="0" smtClean="0">
                <a:solidFill>
                  <a:srgbClr val="00B0F0"/>
                </a:solidFill>
              </a:rPr>
              <a:t>Family</a:t>
            </a:r>
          </a:p>
          <a:p>
            <a:r>
              <a:rPr lang="en-US" dirty="0" smtClean="0">
                <a:solidFill>
                  <a:srgbClr val="00B0F0"/>
                </a:solidFill>
              </a:rPr>
              <a:t>Home-schooling</a:t>
            </a:r>
          </a:p>
          <a:p>
            <a:r>
              <a:rPr lang="en-US" dirty="0" smtClean="0">
                <a:solidFill>
                  <a:srgbClr val="00B0F0"/>
                </a:solidFill>
              </a:rPr>
              <a:t>Church ministry</a:t>
            </a:r>
          </a:p>
          <a:p>
            <a:r>
              <a:rPr lang="en-US" dirty="0" smtClean="0">
                <a:solidFill>
                  <a:srgbClr val="00B0F0"/>
                </a:solidFill>
              </a:rPr>
              <a:t>Business</a:t>
            </a:r>
            <a:endParaRPr lang="en-US" dirty="0">
              <a:solidFill>
                <a:srgbClr val="00B0F0"/>
              </a:solidFill>
            </a:endParaRPr>
          </a:p>
        </p:txBody>
      </p:sp>
    </p:spTree>
    <p:extLst>
      <p:ext uri="{BB962C8B-B14F-4D97-AF65-F5344CB8AC3E}">
        <p14:creationId xmlns:p14="http://schemas.microsoft.com/office/powerpoint/2010/main" val="12011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animBg="1"/>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52400"/>
            <a:ext cx="86868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We Are About To Double Our Size</a:t>
            </a:r>
          </a:p>
          <a:p>
            <a:pPr algn="ctr"/>
            <a:r>
              <a:rPr lang="en-US" sz="3600" b="1" kern="0" dirty="0" smtClean="0">
                <a:solidFill>
                  <a:srgbClr val="FFFF00"/>
                </a:solidFill>
                <a:effectLst>
                  <a:outerShdw blurRad="38100" dist="38100" dir="2700000" algn="tl">
                    <a:srgbClr val="000000">
                      <a:alpha val="43137"/>
                    </a:srgbClr>
                  </a:outerShdw>
                </a:effectLst>
              </a:rPr>
              <a:t>Of Building </a:t>
            </a:r>
            <a:endParaRPr lang="en-US" sz="3600" b="1" kern="0" dirty="0">
              <a:solidFill>
                <a:srgbClr val="FFFF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444"/>
          <a:stretch/>
        </p:blipFill>
        <p:spPr bwMode="auto">
          <a:xfrm>
            <a:off x="152400" y="2286000"/>
            <a:ext cx="3987309" cy="237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38600" y="1824335"/>
            <a:ext cx="4648200" cy="461665"/>
          </a:xfrm>
          <a:prstGeom prst="rect">
            <a:avLst/>
          </a:prstGeom>
          <a:noFill/>
        </p:spPr>
        <p:txBody>
          <a:bodyPr wrap="square" rtlCol="0">
            <a:spAutoFit/>
          </a:bodyPr>
          <a:lstStyle/>
          <a:p>
            <a:r>
              <a:rPr lang="en-US" dirty="0" smtClean="0"/>
              <a:t>We can double our chaos</a:t>
            </a:r>
            <a:endParaRPr lang="en-US" dirty="0"/>
          </a:p>
        </p:txBody>
      </p:sp>
      <p:sp>
        <p:nvSpPr>
          <p:cNvPr id="8" name="TextBox 7"/>
          <p:cNvSpPr txBox="1"/>
          <p:nvPr/>
        </p:nvSpPr>
        <p:spPr>
          <a:xfrm>
            <a:off x="4267200" y="2451355"/>
            <a:ext cx="4648200" cy="461665"/>
          </a:xfrm>
          <a:prstGeom prst="rect">
            <a:avLst/>
          </a:prstGeom>
          <a:noFill/>
        </p:spPr>
        <p:txBody>
          <a:bodyPr wrap="square" rtlCol="0">
            <a:spAutoFit/>
          </a:bodyPr>
          <a:lstStyle/>
          <a:p>
            <a:r>
              <a:rPr lang="en-US" dirty="0" smtClean="0"/>
              <a:t>Or  we can double our blessing</a:t>
            </a:r>
            <a:endParaRPr lang="en-US" dirty="0"/>
          </a:p>
        </p:txBody>
      </p:sp>
      <p:sp>
        <p:nvSpPr>
          <p:cNvPr id="9" name="TextBox 8"/>
          <p:cNvSpPr txBox="1"/>
          <p:nvPr/>
        </p:nvSpPr>
        <p:spPr>
          <a:xfrm>
            <a:off x="4201633" y="3048000"/>
            <a:ext cx="4648200" cy="830997"/>
          </a:xfrm>
          <a:prstGeom prst="rect">
            <a:avLst/>
          </a:prstGeom>
          <a:noFill/>
        </p:spPr>
        <p:txBody>
          <a:bodyPr wrap="square" rtlCol="0">
            <a:spAutoFit/>
          </a:bodyPr>
          <a:lstStyle/>
          <a:p>
            <a:r>
              <a:rPr lang="en-US" dirty="0" smtClean="0"/>
              <a:t>We can double our places to run and play and have fun</a:t>
            </a:r>
            <a:endParaRPr lang="en-US" dirty="0"/>
          </a:p>
        </p:txBody>
      </p:sp>
      <p:sp>
        <p:nvSpPr>
          <p:cNvPr id="10" name="TextBox 9"/>
          <p:cNvSpPr txBox="1"/>
          <p:nvPr/>
        </p:nvSpPr>
        <p:spPr>
          <a:xfrm>
            <a:off x="4277833" y="4064952"/>
            <a:ext cx="4648200" cy="1200329"/>
          </a:xfrm>
          <a:prstGeom prst="rect">
            <a:avLst/>
          </a:prstGeom>
          <a:noFill/>
        </p:spPr>
        <p:txBody>
          <a:bodyPr wrap="square" rtlCol="0">
            <a:spAutoFit/>
          </a:bodyPr>
          <a:lstStyle/>
          <a:p>
            <a:r>
              <a:rPr lang="en-US" dirty="0" smtClean="0"/>
              <a:t>Or we can double our ability to make warriors our of our children and youth</a:t>
            </a:r>
            <a:endParaRPr lang="en-US" dirty="0"/>
          </a:p>
        </p:txBody>
      </p:sp>
      <p:sp>
        <p:nvSpPr>
          <p:cNvPr id="11" name="TextBox 10"/>
          <p:cNvSpPr txBox="1"/>
          <p:nvPr/>
        </p:nvSpPr>
        <p:spPr>
          <a:xfrm>
            <a:off x="3200400" y="5402125"/>
            <a:ext cx="5631712" cy="1200329"/>
          </a:xfrm>
          <a:prstGeom prst="rect">
            <a:avLst/>
          </a:prstGeom>
          <a:noFill/>
        </p:spPr>
        <p:txBody>
          <a:bodyPr wrap="square" rtlCol="0">
            <a:spAutoFit/>
          </a:bodyPr>
          <a:lstStyle/>
          <a:p>
            <a:r>
              <a:rPr lang="en-US" dirty="0" smtClean="0"/>
              <a:t>And we can double our prayer army in hosting the presence of the Lord and bringing His glory into our region </a:t>
            </a:r>
            <a:endParaRPr lang="en-US" dirty="0"/>
          </a:p>
        </p:txBody>
      </p:sp>
    </p:spTree>
    <p:extLst>
      <p:ext uri="{BB962C8B-B14F-4D97-AF65-F5344CB8AC3E}">
        <p14:creationId xmlns:p14="http://schemas.microsoft.com/office/powerpoint/2010/main" val="12843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Opening Thoughts: Multifaceted Impacts - All Toge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29" y="762000"/>
            <a:ext cx="870857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304800"/>
            <a:ext cx="86868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Where We Are Going Requires A Shift </a:t>
            </a:r>
          </a:p>
          <a:p>
            <a:pPr algn="ctr"/>
            <a:r>
              <a:rPr lang="en-US" sz="3600" b="1" kern="0" dirty="0" smtClean="0">
                <a:solidFill>
                  <a:srgbClr val="FFFF00"/>
                </a:solidFill>
                <a:effectLst>
                  <a:outerShdw blurRad="38100" dist="38100" dir="2700000" algn="tl">
                    <a:srgbClr val="000000">
                      <a:alpha val="43137"/>
                    </a:srgbClr>
                  </a:outerShdw>
                </a:effectLst>
              </a:rPr>
              <a:t>Of INTENTIONALITY </a:t>
            </a:r>
            <a:r>
              <a:rPr lang="en-US" sz="3600" b="1" kern="0" dirty="0" smtClean="0">
                <a:solidFill>
                  <a:srgbClr val="00B0F0"/>
                </a:solidFill>
                <a:effectLst>
                  <a:outerShdw blurRad="38100" dist="38100" dir="2700000" algn="tl">
                    <a:srgbClr val="000000">
                      <a:alpha val="43137"/>
                    </a:srgbClr>
                  </a:outerShdw>
                </a:effectLst>
              </a:rPr>
              <a:t>FOR PRAYER</a:t>
            </a:r>
            <a:endParaRPr lang="en-US" sz="3600" b="1" kern="0" dirty="0">
              <a:solidFill>
                <a:srgbClr val="00B0F0"/>
              </a:solidFill>
              <a:effectLst>
                <a:outerShdw blurRad="38100" dist="38100" dir="2700000" algn="tl">
                  <a:srgbClr val="000000">
                    <a:alpha val="43137"/>
                  </a:srgbClr>
                </a:outerShdw>
              </a:effectLst>
            </a:endParaRPr>
          </a:p>
        </p:txBody>
      </p:sp>
      <p:sp>
        <p:nvSpPr>
          <p:cNvPr id="2" name="TextBox 1"/>
          <p:cNvSpPr txBox="1"/>
          <p:nvPr/>
        </p:nvSpPr>
        <p:spPr>
          <a:xfrm>
            <a:off x="1295400" y="1443335"/>
            <a:ext cx="6858000" cy="461665"/>
          </a:xfrm>
          <a:prstGeom prst="rect">
            <a:avLst/>
          </a:prstGeom>
          <a:noFill/>
        </p:spPr>
        <p:txBody>
          <a:bodyPr wrap="square" rtlCol="0">
            <a:spAutoFit/>
          </a:bodyPr>
          <a:lstStyle/>
          <a:p>
            <a:r>
              <a:rPr lang="en-US" dirty="0" smtClean="0"/>
              <a:t>Specifically For LifeGate </a:t>
            </a:r>
            <a:endParaRPr lang="en-US" dirty="0"/>
          </a:p>
        </p:txBody>
      </p:sp>
      <p:sp>
        <p:nvSpPr>
          <p:cNvPr id="3" name="TextBox 2"/>
          <p:cNvSpPr txBox="1"/>
          <p:nvPr/>
        </p:nvSpPr>
        <p:spPr>
          <a:xfrm>
            <a:off x="3048000" y="1981200"/>
            <a:ext cx="3048000" cy="2862322"/>
          </a:xfrm>
          <a:prstGeom prst="rect">
            <a:avLst/>
          </a:prstGeom>
          <a:noFill/>
        </p:spPr>
        <p:txBody>
          <a:bodyPr wrap="square" rtlCol="0">
            <a:spAutoFit/>
          </a:bodyPr>
          <a:lstStyle/>
          <a:p>
            <a:r>
              <a:rPr lang="en-US" sz="2000" dirty="0" smtClean="0"/>
              <a:t>We Will continue to</a:t>
            </a:r>
          </a:p>
          <a:p>
            <a:r>
              <a:rPr lang="en-US" sz="2000" dirty="0" smtClean="0"/>
              <a:t>Lay  out the vision and invite everyone of you into the INTERCESSORY MOVEMENT That will host the Presence of the Lord and Shake the darkness off our land</a:t>
            </a:r>
            <a:endParaRPr lang="en-US" sz="2000" dirty="0"/>
          </a:p>
        </p:txBody>
      </p:sp>
      <p:sp>
        <p:nvSpPr>
          <p:cNvPr id="5" name="TextBox 4"/>
          <p:cNvSpPr txBox="1"/>
          <p:nvPr/>
        </p:nvSpPr>
        <p:spPr>
          <a:xfrm>
            <a:off x="6248400" y="3465255"/>
            <a:ext cx="2743200" cy="2554545"/>
          </a:xfrm>
          <a:prstGeom prst="rect">
            <a:avLst/>
          </a:prstGeom>
          <a:noFill/>
        </p:spPr>
        <p:txBody>
          <a:bodyPr wrap="square" rtlCol="0">
            <a:spAutoFit/>
          </a:bodyPr>
          <a:lstStyle/>
          <a:p>
            <a:r>
              <a:rPr lang="en-US" sz="2000" dirty="0" smtClean="0"/>
              <a:t>More prayer warriors  are needed –</a:t>
            </a:r>
          </a:p>
          <a:p>
            <a:r>
              <a:rPr lang="en-US" sz="2000" dirty="0" smtClean="0"/>
              <a:t>Sacrifice to get into the Presence of the Lord corporately – change your schedule</a:t>
            </a:r>
          </a:p>
          <a:p>
            <a:r>
              <a:rPr lang="en-US" sz="2000" dirty="0" smtClean="0"/>
              <a:t>Become a GOD-CHASER with us</a:t>
            </a:r>
            <a:endParaRPr lang="en-US" sz="2000" dirty="0"/>
          </a:p>
        </p:txBody>
      </p:sp>
      <p:sp>
        <p:nvSpPr>
          <p:cNvPr id="7" name="TextBox 6"/>
          <p:cNvSpPr txBox="1"/>
          <p:nvPr/>
        </p:nvSpPr>
        <p:spPr>
          <a:xfrm>
            <a:off x="3048000" y="5181600"/>
            <a:ext cx="2743200" cy="1569660"/>
          </a:xfrm>
          <a:prstGeom prst="rect">
            <a:avLst/>
          </a:prstGeom>
          <a:noFill/>
        </p:spPr>
        <p:txBody>
          <a:bodyPr wrap="square" rtlCol="0">
            <a:spAutoFit/>
          </a:bodyPr>
          <a:lstStyle/>
          <a:p>
            <a:r>
              <a:rPr lang="en-US" dirty="0" smtClean="0"/>
              <a:t>Re-inforce and hold each other accountable to </a:t>
            </a:r>
          </a:p>
          <a:p>
            <a:r>
              <a:rPr lang="en-US" dirty="0" smtClean="0"/>
              <a:t>This shift</a:t>
            </a:r>
            <a:endParaRPr lang="en-US" dirty="0"/>
          </a:p>
        </p:txBody>
      </p:sp>
      <p:sp>
        <p:nvSpPr>
          <p:cNvPr id="8" name="Right Arrow 7"/>
          <p:cNvSpPr/>
          <p:nvPr/>
        </p:nvSpPr>
        <p:spPr bwMode="auto">
          <a:xfrm rot="2723112">
            <a:off x="6138388" y="2556990"/>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0025056">
            <a:off x="5393294" y="5917303"/>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04800" y="3371671"/>
            <a:ext cx="2743200" cy="1200329"/>
          </a:xfrm>
          <a:prstGeom prst="rect">
            <a:avLst/>
          </a:prstGeom>
          <a:noFill/>
        </p:spPr>
        <p:txBody>
          <a:bodyPr wrap="square" rtlCol="0">
            <a:spAutoFit/>
          </a:bodyPr>
          <a:lstStyle/>
          <a:p>
            <a:r>
              <a:rPr lang="en-US" dirty="0" smtClean="0"/>
              <a:t>Celebrate the victories and learn from the mistakes </a:t>
            </a:r>
            <a:endParaRPr lang="en-US" dirty="0"/>
          </a:p>
        </p:txBody>
      </p:sp>
      <p:sp>
        <p:nvSpPr>
          <p:cNvPr id="11" name="Right Arrow 10"/>
          <p:cNvSpPr/>
          <p:nvPr/>
        </p:nvSpPr>
        <p:spPr bwMode="auto">
          <a:xfrm rot="13516349">
            <a:off x="1288168" y="5137187"/>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122" name="Picture 2" descr="Target Practice Pictures: Enhance Your Shooting Skil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7" r="11789"/>
          <a:stretch/>
        </p:blipFill>
        <p:spPr bwMode="auto">
          <a:xfrm>
            <a:off x="1089354" y="2038828"/>
            <a:ext cx="124304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304800"/>
            <a:ext cx="86868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Where We Are Going Requires A Shift </a:t>
            </a:r>
          </a:p>
          <a:p>
            <a:pPr algn="ctr"/>
            <a:r>
              <a:rPr lang="en-US" sz="3600" b="1" kern="0" dirty="0" smtClean="0">
                <a:solidFill>
                  <a:srgbClr val="FFFF00"/>
                </a:solidFill>
                <a:effectLst>
                  <a:outerShdw blurRad="38100" dist="38100" dir="2700000" algn="tl">
                    <a:srgbClr val="000000">
                      <a:alpha val="43137"/>
                    </a:srgbClr>
                  </a:outerShdw>
                </a:effectLst>
              </a:rPr>
              <a:t>Of INTENTIONALITY </a:t>
            </a:r>
            <a:r>
              <a:rPr lang="en-US" sz="3600" b="1" kern="0" dirty="0" smtClean="0">
                <a:solidFill>
                  <a:srgbClr val="00B0F0"/>
                </a:solidFill>
                <a:effectLst>
                  <a:outerShdw blurRad="38100" dist="38100" dir="2700000" algn="tl">
                    <a:srgbClr val="000000">
                      <a:alpha val="43137"/>
                    </a:srgbClr>
                  </a:outerShdw>
                </a:effectLst>
              </a:rPr>
              <a:t>FOR MINISTRY</a:t>
            </a:r>
            <a:endParaRPr lang="en-US" sz="3600" b="1" kern="0" dirty="0">
              <a:solidFill>
                <a:srgbClr val="00B0F0"/>
              </a:solidFill>
              <a:effectLst>
                <a:outerShdw blurRad="38100" dist="38100" dir="2700000" algn="tl">
                  <a:srgbClr val="000000">
                    <a:alpha val="43137"/>
                  </a:srgbClr>
                </a:outerShdw>
              </a:effectLst>
            </a:endParaRPr>
          </a:p>
        </p:txBody>
      </p:sp>
      <p:sp>
        <p:nvSpPr>
          <p:cNvPr id="2" name="TextBox 1"/>
          <p:cNvSpPr txBox="1"/>
          <p:nvPr/>
        </p:nvSpPr>
        <p:spPr>
          <a:xfrm>
            <a:off x="1219200" y="1447800"/>
            <a:ext cx="6858000" cy="461665"/>
          </a:xfrm>
          <a:prstGeom prst="rect">
            <a:avLst/>
          </a:prstGeom>
          <a:noFill/>
        </p:spPr>
        <p:txBody>
          <a:bodyPr wrap="square" rtlCol="0">
            <a:spAutoFit/>
          </a:bodyPr>
          <a:lstStyle/>
          <a:p>
            <a:r>
              <a:rPr lang="en-US" dirty="0" smtClean="0"/>
              <a:t>Specifically For LifeGate </a:t>
            </a:r>
            <a:endParaRPr lang="en-US" dirty="0"/>
          </a:p>
        </p:txBody>
      </p:sp>
      <p:sp>
        <p:nvSpPr>
          <p:cNvPr id="3" name="TextBox 2"/>
          <p:cNvSpPr txBox="1"/>
          <p:nvPr/>
        </p:nvSpPr>
        <p:spPr>
          <a:xfrm>
            <a:off x="3352800" y="2133600"/>
            <a:ext cx="2743200" cy="2000548"/>
          </a:xfrm>
          <a:prstGeom prst="rect">
            <a:avLst/>
          </a:prstGeom>
          <a:noFill/>
        </p:spPr>
        <p:txBody>
          <a:bodyPr wrap="square" rtlCol="0">
            <a:spAutoFit/>
          </a:bodyPr>
          <a:lstStyle/>
          <a:p>
            <a:r>
              <a:rPr lang="en-US" sz="2000" dirty="0" smtClean="0"/>
              <a:t>Family-Centered</a:t>
            </a:r>
          </a:p>
          <a:p>
            <a:r>
              <a:rPr lang="en-US" sz="2000" dirty="0" smtClean="0"/>
              <a:t>Children’s and Youth Ministry</a:t>
            </a:r>
          </a:p>
          <a:p>
            <a:r>
              <a:rPr lang="en-US" sz="2000" dirty="0" smtClean="0"/>
              <a:t>That is dynamic</a:t>
            </a:r>
          </a:p>
          <a:p>
            <a:r>
              <a:rPr lang="en-US" sz="2000" dirty="0" smtClean="0"/>
              <a:t>Spirit-filled and</a:t>
            </a:r>
          </a:p>
          <a:p>
            <a:r>
              <a:rPr lang="en-US" sz="2000" dirty="0" smtClean="0"/>
              <a:t>Life-giving </a:t>
            </a:r>
            <a:endParaRPr lang="en-US" sz="2000" dirty="0"/>
          </a:p>
        </p:txBody>
      </p:sp>
      <p:sp>
        <p:nvSpPr>
          <p:cNvPr id="5" name="TextBox 4"/>
          <p:cNvSpPr txBox="1"/>
          <p:nvPr/>
        </p:nvSpPr>
        <p:spPr>
          <a:xfrm>
            <a:off x="6172200" y="3581400"/>
            <a:ext cx="2743200" cy="2554545"/>
          </a:xfrm>
          <a:prstGeom prst="rect">
            <a:avLst/>
          </a:prstGeom>
          <a:noFill/>
        </p:spPr>
        <p:txBody>
          <a:bodyPr wrap="square" rtlCol="0">
            <a:spAutoFit/>
          </a:bodyPr>
          <a:lstStyle/>
          <a:p>
            <a:r>
              <a:rPr lang="en-US" sz="2000" dirty="0" smtClean="0"/>
              <a:t>More Laborers  needed –</a:t>
            </a:r>
          </a:p>
          <a:p>
            <a:r>
              <a:rPr lang="en-US" sz="2000" dirty="0" smtClean="0"/>
              <a:t>Increased honor and respect from</a:t>
            </a:r>
          </a:p>
          <a:p>
            <a:r>
              <a:rPr lang="en-US" sz="2000" dirty="0" smtClean="0"/>
              <a:t>Children – tools to help teachers and leaders – be dynamic</a:t>
            </a:r>
          </a:p>
          <a:p>
            <a:r>
              <a:rPr lang="en-US" sz="2000" dirty="0" smtClean="0"/>
              <a:t>And scalable </a:t>
            </a:r>
            <a:endParaRPr lang="en-US" sz="2000" dirty="0"/>
          </a:p>
        </p:txBody>
      </p:sp>
      <p:sp>
        <p:nvSpPr>
          <p:cNvPr id="7" name="TextBox 6"/>
          <p:cNvSpPr txBox="1"/>
          <p:nvPr/>
        </p:nvSpPr>
        <p:spPr>
          <a:xfrm>
            <a:off x="2895600" y="5181600"/>
            <a:ext cx="2743200" cy="1569660"/>
          </a:xfrm>
          <a:prstGeom prst="rect">
            <a:avLst/>
          </a:prstGeom>
          <a:noFill/>
        </p:spPr>
        <p:txBody>
          <a:bodyPr wrap="square" rtlCol="0">
            <a:spAutoFit/>
          </a:bodyPr>
          <a:lstStyle/>
          <a:p>
            <a:r>
              <a:rPr lang="en-US" dirty="0" smtClean="0"/>
              <a:t>Re-inforce and hold accountable that our culture </a:t>
            </a:r>
          </a:p>
          <a:p>
            <a:r>
              <a:rPr lang="en-US" dirty="0" smtClean="0"/>
              <a:t>Is changing </a:t>
            </a:r>
            <a:endParaRPr lang="en-US" dirty="0"/>
          </a:p>
        </p:txBody>
      </p:sp>
      <p:sp>
        <p:nvSpPr>
          <p:cNvPr id="8" name="Right Arrow 7"/>
          <p:cNvSpPr/>
          <p:nvPr/>
        </p:nvSpPr>
        <p:spPr bwMode="auto">
          <a:xfrm rot="2723112">
            <a:off x="6138388" y="2556990"/>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0025056">
            <a:off x="5393294" y="5917303"/>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04800" y="3371671"/>
            <a:ext cx="2743200" cy="1200329"/>
          </a:xfrm>
          <a:prstGeom prst="rect">
            <a:avLst/>
          </a:prstGeom>
          <a:noFill/>
        </p:spPr>
        <p:txBody>
          <a:bodyPr wrap="square" rtlCol="0">
            <a:spAutoFit/>
          </a:bodyPr>
          <a:lstStyle/>
          <a:p>
            <a:r>
              <a:rPr lang="en-US" dirty="0" smtClean="0"/>
              <a:t>Celebrate the victories and learn from the mistakes </a:t>
            </a:r>
            <a:endParaRPr lang="en-US" dirty="0"/>
          </a:p>
        </p:txBody>
      </p:sp>
      <p:sp>
        <p:nvSpPr>
          <p:cNvPr id="11" name="Right Arrow 10"/>
          <p:cNvSpPr/>
          <p:nvPr/>
        </p:nvSpPr>
        <p:spPr bwMode="auto">
          <a:xfrm rot="13516349">
            <a:off x="1288168" y="5137187"/>
            <a:ext cx="13716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122" name="Picture 2" descr="Target Practice Pictures: Enhance Your Shooting Skil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7" r="11789"/>
          <a:stretch/>
        </p:blipFill>
        <p:spPr bwMode="auto">
          <a:xfrm>
            <a:off x="1089354" y="2038828"/>
            <a:ext cx="124304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534400" cy="1815882"/>
          </a:xfrm>
          <a:prstGeom prst="rect">
            <a:avLst/>
          </a:prstGeom>
        </p:spPr>
        <p:txBody>
          <a:bodyPr wrap="square">
            <a:spAutoFit/>
          </a:bodyPr>
          <a:lstStyle/>
          <a:p>
            <a:r>
              <a:rPr lang="en-US" sz="2800" dirty="0" smtClean="0"/>
              <a:t>No </a:t>
            </a:r>
            <a:r>
              <a:rPr lang="en-US" sz="2800" dirty="0"/>
              <a:t>one serving as a soldier gets involved in civilian affairs--he wants to please his commanding officer. </a:t>
            </a:r>
            <a:endParaRPr lang="en-US" sz="2800" dirty="0" smtClean="0"/>
          </a:p>
          <a:p>
            <a:r>
              <a:rPr lang="en-US" sz="2800" b="1" dirty="0" smtClean="0"/>
              <a:t>2 </a:t>
            </a:r>
            <a:r>
              <a:rPr lang="en-US" sz="2800" b="1" dirty="0"/>
              <a:t>Timothy 2:4 (NIV) </a:t>
            </a:r>
            <a:r>
              <a:rPr lang="en-US" sz="2800" dirty="0"/>
              <a:t/>
            </a:r>
            <a:br>
              <a:rPr lang="en-US" sz="2800" dirty="0"/>
            </a:br>
            <a:endParaRPr lang="en-US" sz="2800" dirty="0"/>
          </a:p>
        </p:txBody>
      </p:sp>
      <p:sp>
        <p:nvSpPr>
          <p:cNvPr id="5" name="Title 1"/>
          <p:cNvSpPr txBox="1">
            <a:spLocks/>
          </p:cNvSpPr>
          <p:nvPr/>
        </p:nvSpPr>
        <p:spPr bwMode="auto">
          <a:xfrm>
            <a:off x="228600" y="152400"/>
            <a:ext cx="8610600" cy="13716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GET INVOLVED IN THE RIVER OF</a:t>
            </a:r>
          </a:p>
          <a:p>
            <a:pPr algn="ctr"/>
            <a:r>
              <a:rPr lang="en-US" sz="2800" b="1" kern="0" dirty="0" smtClean="0">
                <a:solidFill>
                  <a:srgbClr val="FFFF00"/>
                </a:solidFill>
                <a:effectLst>
                  <a:outerShdw blurRad="38100" dist="38100" dir="2700000" algn="tl">
                    <a:srgbClr val="000000">
                      <a:alpha val="43137"/>
                    </a:srgbClr>
                  </a:outerShdw>
                </a:effectLst>
              </a:rPr>
              <a:t>CHANGE – NOT JUST CIVILIAN AFFAIRS</a:t>
            </a:r>
            <a:endParaRPr lang="en-US" sz="2800" b="1" kern="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981200" y="3207603"/>
            <a:ext cx="5410200" cy="830997"/>
          </a:xfrm>
          <a:prstGeom prst="rect">
            <a:avLst/>
          </a:prstGeom>
          <a:noFill/>
        </p:spPr>
        <p:txBody>
          <a:bodyPr wrap="square" rtlCol="0">
            <a:spAutoFit/>
          </a:bodyPr>
          <a:lstStyle/>
          <a:p>
            <a:r>
              <a:rPr lang="en-US" dirty="0" smtClean="0"/>
              <a:t>Corporate Intercession</a:t>
            </a:r>
          </a:p>
          <a:p>
            <a:r>
              <a:rPr lang="en-US" dirty="0" smtClean="0"/>
              <a:t>Hosting The Presence of the Lord  </a:t>
            </a:r>
            <a:endParaRPr lang="en-US" dirty="0"/>
          </a:p>
        </p:txBody>
      </p:sp>
      <p:sp>
        <p:nvSpPr>
          <p:cNvPr id="7" name="TextBox 6"/>
          <p:cNvSpPr txBox="1"/>
          <p:nvPr/>
        </p:nvSpPr>
        <p:spPr>
          <a:xfrm>
            <a:off x="611863" y="4110335"/>
            <a:ext cx="4343400" cy="461665"/>
          </a:xfrm>
          <a:prstGeom prst="rect">
            <a:avLst/>
          </a:prstGeom>
          <a:noFill/>
        </p:spPr>
        <p:txBody>
          <a:bodyPr wrap="square" rtlCol="0">
            <a:spAutoFit/>
          </a:bodyPr>
          <a:lstStyle/>
          <a:p>
            <a:r>
              <a:rPr lang="en-US" dirty="0" smtClean="0"/>
              <a:t>LifeGroups</a:t>
            </a:r>
            <a:endParaRPr lang="en-US" dirty="0"/>
          </a:p>
        </p:txBody>
      </p:sp>
      <p:sp>
        <p:nvSpPr>
          <p:cNvPr id="8" name="TextBox 7"/>
          <p:cNvSpPr txBox="1"/>
          <p:nvPr/>
        </p:nvSpPr>
        <p:spPr>
          <a:xfrm>
            <a:off x="685800" y="5634335"/>
            <a:ext cx="4343400" cy="461665"/>
          </a:xfrm>
          <a:prstGeom prst="rect">
            <a:avLst/>
          </a:prstGeom>
          <a:noFill/>
        </p:spPr>
        <p:txBody>
          <a:bodyPr wrap="square" rtlCol="0">
            <a:spAutoFit/>
          </a:bodyPr>
          <a:lstStyle/>
          <a:p>
            <a:r>
              <a:rPr lang="en-US" dirty="0" smtClean="0"/>
              <a:t>Women’s Ministry</a:t>
            </a:r>
            <a:endParaRPr lang="en-US" dirty="0"/>
          </a:p>
        </p:txBody>
      </p:sp>
      <p:sp>
        <p:nvSpPr>
          <p:cNvPr id="9" name="TextBox 8"/>
          <p:cNvSpPr txBox="1"/>
          <p:nvPr/>
        </p:nvSpPr>
        <p:spPr>
          <a:xfrm>
            <a:off x="642796" y="4643735"/>
            <a:ext cx="4343400" cy="461665"/>
          </a:xfrm>
          <a:prstGeom prst="rect">
            <a:avLst/>
          </a:prstGeom>
          <a:noFill/>
        </p:spPr>
        <p:txBody>
          <a:bodyPr wrap="square" rtlCol="0">
            <a:spAutoFit/>
          </a:bodyPr>
          <a:lstStyle/>
          <a:p>
            <a:r>
              <a:rPr lang="en-US" dirty="0" smtClean="0"/>
              <a:t>Children’s Ministry</a:t>
            </a:r>
            <a:endParaRPr lang="en-US" dirty="0"/>
          </a:p>
        </p:txBody>
      </p:sp>
      <p:sp>
        <p:nvSpPr>
          <p:cNvPr id="10" name="TextBox 9"/>
          <p:cNvSpPr txBox="1"/>
          <p:nvPr/>
        </p:nvSpPr>
        <p:spPr>
          <a:xfrm>
            <a:off x="608091" y="5094838"/>
            <a:ext cx="4343400" cy="461665"/>
          </a:xfrm>
          <a:prstGeom prst="rect">
            <a:avLst/>
          </a:prstGeom>
          <a:noFill/>
        </p:spPr>
        <p:txBody>
          <a:bodyPr wrap="square" rtlCol="0">
            <a:spAutoFit/>
          </a:bodyPr>
          <a:lstStyle/>
          <a:p>
            <a:r>
              <a:rPr lang="en-US" dirty="0" smtClean="0"/>
              <a:t>Youth Ministry</a:t>
            </a:r>
            <a:endParaRPr lang="en-US" dirty="0"/>
          </a:p>
        </p:txBody>
      </p:sp>
      <p:sp>
        <p:nvSpPr>
          <p:cNvPr id="11" name="TextBox 10"/>
          <p:cNvSpPr txBox="1"/>
          <p:nvPr/>
        </p:nvSpPr>
        <p:spPr>
          <a:xfrm>
            <a:off x="714847" y="6172200"/>
            <a:ext cx="4343400" cy="461665"/>
          </a:xfrm>
          <a:prstGeom prst="rect">
            <a:avLst/>
          </a:prstGeom>
          <a:noFill/>
        </p:spPr>
        <p:txBody>
          <a:bodyPr wrap="square" rtlCol="0">
            <a:spAutoFit/>
          </a:bodyPr>
          <a:lstStyle/>
          <a:p>
            <a:r>
              <a:rPr lang="en-US" dirty="0" smtClean="0"/>
              <a:t>Men’s Ministry</a:t>
            </a:r>
            <a:endParaRPr lang="en-US" dirty="0"/>
          </a:p>
        </p:txBody>
      </p:sp>
      <p:sp>
        <p:nvSpPr>
          <p:cNvPr id="12" name="TextBox 11"/>
          <p:cNvSpPr txBox="1"/>
          <p:nvPr/>
        </p:nvSpPr>
        <p:spPr>
          <a:xfrm>
            <a:off x="4267200" y="4182070"/>
            <a:ext cx="4343400" cy="461665"/>
          </a:xfrm>
          <a:prstGeom prst="rect">
            <a:avLst/>
          </a:prstGeom>
          <a:noFill/>
        </p:spPr>
        <p:txBody>
          <a:bodyPr wrap="square" rtlCol="0">
            <a:spAutoFit/>
          </a:bodyPr>
          <a:lstStyle/>
          <a:p>
            <a:r>
              <a:rPr lang="en-US" dirty="0" smtClean="0"/>
              <a:t>Leading A Bible Study</a:t>
            </a:r>
            <a:endParaRPr lang="en-US" dirty="0"/>
          </a:p>
        </p:txBody>
      </p:sp>
      <p:sp>
        <p:nvSpPr>
          <p:cNvPr id="13" name="TextBox 12"/>
          <p:cNvSpPr txBox="1"/>
          <p:nvPr/>
        </p:nvSpPr>
        <p:spPr>
          <a:xfrm>
            <a:off x="4267200" y="4800600"/>
            <a:ext cx="4343400" cy="461665"/>
          </a:xfrm>
          <a:prstGeom prst="rect">
            <a:avLst/>
          </a:prstGeom>
          <a:noFill/>
        </p:spPr>
        <p:txBody>
          <a:bodyPr wrap="square" rtlCol="0">
            <a:spAutoFit/>
          </a:bodyPr>
          <a:lstStyle/>
          <a:p>
            <a:r>
              <a:rPr lang="en-US" dirty="0" smtClean="0"/>
              <a:t>Serving At a Gate of Influence</a:t>
            </a:r>
            <a:endParaRPr lang="en-US" dirty="0"/>
          </a:p>
        </p:txBody>
      </p:sp>
      <p:sp>
        <p:nvSpPr>
          <p:cNvPr id="14" name="TextBox 13"/>
          <p:cNvSpPr txBox="1"/>
          <p:nvPr/>
        </p:nvSpPr>
        <p:spPr>
          <a:xfrm>
            <a:off x="4416582" y="5403502"/>
            <a:ext cx="4343400" cy="461665"/>
          </a:xfrm>
          <a:prstGeom prst="rect">
            <a:avLst/>
          </a:prstGeom>
          <a:noFill/>
        </p:spPr>
        <p:txBody>
          <a:bodyPr wrap="square" rtlCol="0">
            <a:spAutoFit/>
          </a:bodyPr>
          <a:lstStyle/>
          <a:p>
            <a:r>
              <a:rPr lang="en-US" dirty="0" smtClean="0"/>
              <a:t>Sound/ Video</a:t>
            </a:r>
            <a:endParaRPr lang="en-US" dirty="0"/>
          </a:p>
        </p:txBody>
      </p:sp>
      <p:sp>
        <p:nvSpPr>
          <p:cNvPr id="15" name="TextBox 14"/>
          <p:cNvSpPr txBox="1"/>
          <p:nvPr/>
        </p:nvSpPr>
        <p:spPr>
          <a:xfrm>
            <a:off x="4416582" y="6096000"/>
            <a:ext cx="4343400" cy="461665"/>
          </a:xfrm>
          <a:prstGeom prst="rect">
            <a:avLst/>
          </a:prstGeom>
          <a:noFill/>
        </p:spPr>
        <p:txBody>
          <a:bodyPr wrap="square" rtlCol="0">
            <a:spAutoFit/>
          </a:bodyPr>
          <a:lstStyle/>
          <a:p>
            <a:r>
              <a:rPr lang="en-US" dirty="0" smtClean="0"/>
              <a:t>Social Media / Radio TV</a:t>
            </a:r>
            <a:endParaRPr lang="en-US" dirty="0"/>
          </a:p>
        </p:txBody>
      </p:sp>
    </p:spTree>
    <p:extLst>
      <p:ext uri="{BB962C8B-B14F-4D97-AF65-F5344CB8AC3E}">
        <p14:creationId xmlns:p14="http://schemas.microsoft.com/office/powerpoint/2010/main" val="31285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400" b="1" kern="0" dirty="0" smtClean="0">
                <a:solidFill>
                  <a:srgbClr val="FFFF00"/>
                </a:solidFill>
                <a:effectLst>
                  <a:outerShdw blurRad="38100" dist="38100" dir="2700000" algn="tl">
                    <a:srgbClr val="000000">
                      <a:alpha val="43137"/>
                    </a:srgbClr>
                  </a:outerShdw>
                </a:effectLst>
              </a:rPr>
              <a:t>Don’t Discount Yourself – God is Strongly Urging And Calling</a:t>
            </a:r>
          </a:p>
          <a:p>
            <a:pPr algn="ctr"/>
            <a:r>
              <a:rPr lang="en-US" sz="2400" b="1" kern="0" dirty="0" smtClean="0">
                <a:solidFill>
                  <a:srgbClr val="FFFF00"/>
                </a:solidFill>
                <a:effectLst>
                  <a:outerShdw blurRad="38100" dist="38100" dir="2700000" algn="tl">
                    <a:srgbClr val="000000">
                      <a:alpha val="43137"/>
                    </a:srgbClr>
                  </a:outerShdw>
                </a:effectLst>
              </a:rPr>
              <a:t>Everyone to Himself – The Prodigals – The Backsliders – The Weak – The Strong … Everyone </a:t>
            </a:r>
            <a:endParaRPr lang="en-US" sz="2400" b="1" kern="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1028700" y="1600200"/>
            <a:ext cx="7010400" cy="646331"/>
          </a:xfrm>
          <a:prstGeom prst="rect">
            <a:avLst/>
          </a:prstGeom>
          <a:noFill/>
        </p:spPr>
        <p:txBody>
          <a:bodyPr wrap="square" rtlCol="0">
            <a:spAutoFit/>
          </a:bodyPr>
          <a:lstStyle/>
          <a:p>
            <a:r>
              <a:rPr lang="en-US" sz="3600" dirty="0" smtClean="0"/>
              <a:t>Next Sunday – October 1</a:t>
            </a:r>
            <a:r>
              <a:rPr lang="en-US" sz="3600" baseline="30000" dirty="0" smtClean="0"/>
              <a:t>st</a:t>
            </a:r>
            <a:r>
              <a:rPr lang="en-US" sz="3600" dirty="0" smtClean="0"/>
              <a:t> </a:t>
            </a:r>
            <a:endParaRPr lang="en-US" sz="3600" dirty="0"/>
          </a:p>
        </p:txBody>
      </p:sp>
      <p:sp>
        <p:nvSpPr>
          <p:cNvPr id="5" name="TextBox 4"/>
          <p:cNvSpPr txBox="1"/>
          <p:nvPr/>
        </p:nvSpPr>
        <p:spPr>
          <a:xfrm>
            <a:off x="228600" y="3579167"/>
            <a:ext cx="9220200" cy="523220"/>
          </a:xfrm>
          <a:prstGeom prst="rect">
            <a:avLst/>
          </a:prstGeom>
          <a:noFill/>
        </p:spPr>
        <p:txBody>
          <a:bodyPr wrap="square" rtlCol="0">
            <a:spAutoFit/>
          </a:bodyPr>
          <a:lstStyle/>
          <a:p>
            <a:pPr algn="l"/>
            <a:r>
              <a:rPr lang="en-US" sz="2800" dirty="0" smtClean="0"/>
              <a:t>Sign-up sheet for Children’s ministry (Sunday Mornings)</a:t>
            </a:r>
            <a:endParaRPr lang="en-US" sz="2800" dirty="0"/>
          </a:p>
        </p:txBody>
      </p:sp>
      <p:sp>
        <p:nvSpPr>
          <p:cNvPr id="6" name="TextBox 5"/>
          <p:cNvSpPr txBox="1"/>
          <p:nvPr/>
        </p:nvSpPr>
        <p:spPr>
          <a:xfrm>
            <a:off x="228600" y="4044376"/>
            <a:ext cx="7010400" cy="523220"/>
          </a:xfrm>
          <a:prstGeom prst="rect">
            <a:avLst/>
          </a:prstGeom>
          <a:noFill/>
        </p:spPr>
        <p:txBody>
          <a:bodyPr wrap="square" rtlCol="0">
            <a:spAutoFit/>
          </a:bodyPr>
          <a:lstStyle/>
          <a:p>
            <a:pPr algn="l"/>
            <a:r>
              <a:rPr lang="en-US" sz="2800" dirty="0" smtClean="0"/>
              <a:t>Sign-up sheet  for Play ground helper</a:t>
            </a:r>
            <a:endParaRPr lang="en-US" sz="2800" dirty="0"/>
          </a:p>
        </p:txBody>
      </p:sp>
      <p:sp>
        <p:nvSpPr>
          <p:cNvPr id="7" name="TextBox 6"/>
          <p:cNvSpPr txBox="1"/>
          <p:nvPr/>
        </p:nvSpPr>
        <p:spPr>
          <a:xfrm>
            <a:off x="228600" y="2438400"/>
            <a:ext cx="8534400" cy="523220"/>
          </a:xfrm>
          <a:prstGeom prst="rect">
            <a:avLst/>
          </a:prstGeom>
          <a:noFill/>
        </p:spPr>
        <p:txBody>
          <a:bodyPr wrap="square" rtlCol="0">
            <a:spAutoFit/>
          </a:bodyPr>
          <a:lstStyle/>
          <a:p>
            <a:r>
              <a:rPr lang="en-US" sz="2800" dirty="0" smtClean="0"/>
              <a:t>Preach A powerful sermon To the Youth And Children</a:t>
            </a:r>
            <a:endParaRPr lang="en-US" sz="2800" dirty="0"/>
          </a:p>
        </p:txBody>
      </p:sp>
      <p:sp>
        <p:nvSpPr>
          <p:cNvPr id="8" name="TextBox 7"/>
          <p:cNvSpPr txBox="1"/>
          <p:nvPr/>
        </p:nvSpPr>
        <p:spPr>
          <a:xfrm>
            <a:off x="228600" y="3119735"/>
            <a:ext cx="8839200" cy="523220"/>
          </a:xfrm>
          <a:prstGeom prst="rect">
            <a:avLst/>
          </a:prstGeom>
          <a:noFill/>
        </p:spPr>
        <p:txBody>
          <a:bodyPr wrap="square" rtlCol="0">
            <a:spAutoFit/>
          </a:bodyPr>
          <a:lstStyle/>
          <a:p>
            <a:pPr algn="l"/>
            <a:r>
              <a:rPr lang="en-US" sz="2800" dirty="0" smtClean="0"/>
              <a:t>Sign-up sheet for Youth Ministry (Wednesday nights) </a:t>
            </a:r>
            <a:endParaRPr lang="en-US" sz="2800" dirty="0"/>
          </a:p>
        </p:txBody>
      </p:sp>
      <p:sp>
        <p:nvSpPr>
          <p:cNvPr id="9" name="TextBox 8"/>
          <p:cNvSpPr txBox="1"/>
          <p:nvPr/>
        </p:nvSpPr>
        <p:spPr>
          <a:xfrm>
            <a:off x="228600" y="4535315"/>
            <a:ext cx="7010400" cy="523220"/>
          </a:xfrm>
          <a:prstGeom prst="rect">
            <a:avLst/>
          </a:prstGeom>
          <a:noFill/>
        </p:spPr>
        <p:txBody>
          <a:bodyPr wrap="square" rtlCol="0">
            <a:spAutoFit/>
          </a:bodyPr>
          <a:lstStyle/>
          <a:p>
            <a:pPr algn="l"/>
            <a:r>
              <a:rPr lang="en-US" sz="2800" dirty="0" smtClean="0"/>
              <a:t>Sign-up sheet for Hall Monitors </a:t>
            </a:r>
            <a:endParaRPr lang="en-US" sz="2800" dirty="0"/>
          </a:p>
        </p:txBody>
      </p:sp>
      <p:sp>
        <p:nvSpPr>
          <p:cNvPr id="10" name="TextBox 9"/>
          <p:cNvSpPr txBox="1"/>
          <p:nvPr/>
        </p:nvSpPr>
        <p:spPr>
          <a:xfrm>
            <a:off x="228600" y="5029200"/>
            <a:ext cx="8610600" cy="954107"/>
          </a:xfrm>
          <a:prstGeom prst="rect">
            <a:avLst/>
          </a:prstGeom>
          <a:noFill/>
        </p:spPr>
        <p:txBody>
          <a:bodyPr wrap="square" rtlCol="0">
            <a:spAutoFit/>
          </a:bodyPr>
          <a:lstStyle/>
          <a:p>
            <a:pPr algn="l"/>
            <a:r>
              <a:rPr lang="en-US" sz="2800" dirty="0" smtClean="0">
                <a:solidFill>
                  <a:srgbClr val="FFFF00"/>
                </a:solidFill>
              </a:rPr>
              <a:t>Sign-up sheet for Coffee-Time helpers </a:t>
            </a:r>
            <a:r>
              <a:rPr lang="en-US" sz="2800" dirty="0" smtClean="0"/>
              <a:t>– Once a month Coffee time from 9:30 AM – 9:50 AM</a:t>
            </a:r>
            <a:endParaRPr lang="en-US" sz="2800" dirty="0"/>
          </a:p>
        </p:txBody>
      </p:sp>
      <p:sp>
        <p:nvSpPr>
          <p:cNvPr id="11" name="TextBox 10"/>
          <p:cNvSpPr txBox="1"/>
          <p:nvPr/>
        </p:nvSpPr>
        <p:spPr>
          <a:xfrm>
            <a:off x="246320" y="5860197"/>
            <a:ext cx="8364279" cy="523220"/>
          </a:xfrm>
          <a:prstGeom prst="rect">
            <a:avLst/>
          </a:prstGeom>
          <a:noFill/>
        </p:spPr>
        <p:txBody>
          <a:bodyPr wrap="square" rtlCol="0">
            <a:spAutoFit/>
          </a:bodyPr>
          <a:lstStyle/>
          <a:p>
            <a:pPr algn="l"/>
            <a:r>
              <a:rPr lang="en-US" sz="2800" dirty="0" smtClean="0"/>
              <a:t>Sign-up sheet for Ushers to help seat people </a:t>
            </a:r>
            <a:endParaRPr lang="en-US" sz="2800" dirty="0"/>
          </a:p>
        </p:txBody>
      </p:sp>
    </p:spTree>
    <p:extLst>
      <p:ext uri="{BB962C8B-B14F-4D97-AF65-F5344CB8AC3E}">
        <p14:creationId xmlns:p14="http://schemas.microsoft.com/office/powerpoint/2010/main" val="253397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repare Yourself For Communion This Sunday - Koinos Christian Fellow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7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Today Is The Day Of Atonement </a:t>
            </a:r>
            <a:endParaRPr lang="en-US" b="1" kern="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04800" y="1600200"/>
            <a:ext cx="2895600" cy="1569660"/>
          </a:xfrm>
          <a:prstGeom prst="rect">
            <a:avLst/>
          </a:prstGeom>
          <a:noFill/>
        </p:spPr>
        <p:txBody>
          <a:bodyPr wrap="square" rtlCol="0">
            <a:spAutoFit/>
          </a:bodyPr>
          <a:lstStyle/>
          <a:p>
            <a:r>
              <a:rPr lang="en-US" dirty="0" smtClean="0">
                <a:solidFill>
                  <a:srgbClr val="FFFF00"/>
                </a:solidFill>
              </a:rPr>
              <a:t>First Day Of Atonement</a:t>
            </a:r>
          </a:p>
          <a:p>
            <a:r>
              <a:rPr lang="en-US" dirty="0" smtClean="0">
                <a:solidFill>
                  <a:srgbClr val="FFFF00"/>
                </a:solidFill>
              </a:rPr>
              <a:t>Genesis 3</a:t>
            </a:r>
          </a:p>
          <a:p>
            <a:r>
              <a:rPr lang="en-US" dirty="0" smtClean="0">
                <a:solidFill>
                  <a:srgbClr val="FFFF00"/>
                </a:solidFill>
              </a:rPr>
              <a:t>Adam and Eve  </a:t>
            </a:r>
            <a:endParaRPr lang="en-US" dirty="0">
              <a:solidFill>
                <a:srgbClr val="FFFF00"/>
              </a:solidFill>
            </a:endParaRPr>
          </a:p>
        </p:txBody>
      </p:sp>
      <p:pic>
        <p:nvPicPr>
          <p:cNvPr id="3074" name="Picture 2" descr="The Fall of Adam and Eve – Genesis 3-4; Moses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114" y="1420207"/>
            <a:ext cx="2059286" cy="2744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19600" y="3124200"/>
            <a:ext cx="4572000" cy="461665"/>
          </a:xfrm>
          <a:prstGeom prst="rect">
            <a:avLst/>
          </a:prstGeom>
          <a:noFill/>
        </p:spPr>
        <p:txBody>
          <a:bodyPr wrap="square" rtlCol="0">
            <a:spAutoFit/>
          </a:bodyPr>
          <a:lstStyle/>
          <a:p>
            <a:r>
              <a:rPr lang="en-US" dirty="0" smtClean="0">
                <a:solidFill>
                  <a:srgbClr val="FFFF00"/>
                </a:solidFill>
              </a:rPr>
              <a:t>Instituted in Israel in 1300 B.C.</a:t>
            </a:r>
            <a:endParaRPr lang="en-US" dirty="0">
              <a:solidFill>
                <a:srgbClr val="FFFF00"/>
              </a:solidFill>
            </a:endParaRPr>
          </a:p>
        </p:txBody>
      </p:sp>
      <p:sp>
        <p:nvSpPr>
          <p:cNvPr id="7" name="Rectangle 6"/>
          <p:cNvSpPr/>
          <p:nvPr/>
        </p:nvSpPr>
        <p:spPr>
          <a:xfrm>
            <a:off x="4495800" y="1447800"/>
            <a:ext cx="4572000" cy="1692771"/>
          </a:xfrm>
          <a:prstGeom prst="rect">
            <a:avLst/>
          </a:prstGeom>
        </p:spPr>
        <p:txBody>
          <a:bodyPr>
            <a:spAutoFit/>
          </a:bodyPr>
          <a:lstStyle/>
          <a:p>
            <a:r>
              <a:rPr lang="en-US" sz="1600" baseline="30000" dirty="0"/>
              <a:t>26 </a:t>
            </a:r>
            <a:r>
              <a:rPr lang="en-US" sz="1600" dirty="0"/>
              <a:t> The </a:t>
            </a:r>
            <a:r>
              <a:rPr lang="en-US" sz="1600" cap="small" dirty="0"/>
              <a:t>LORD</a:t>
            </a:r>
            <a:r>
              <a:rPr lang="en-US" sz="1600" dirty="0"/>
              <a:t> said to Moses, </a:t>
            </a:r>
            <a:r>
              <a:rPr lang="en-US" sz="1600" baseline="30000" dirty="0"/>
              <a:t>27 </a:t>
            </a:r>
            <a:r>
              <a:rPr lang="en-US" sz="1600" dirty="0"/>
              <a:t> "The tenth day of this seventh month is the Day of </a:t>
            </a:r>
            <a:r>
              <a:rPr lang="en-US" sz="1600" b="1" dirty="0">
                <a:solidFill>
                  <a:srgbClr val="FFFF00"/>
                </a:solidFill>
              </a:rPr>
              <a:t>Atonement</a:t>
            </a:r>
            <a:r>
              <a:rPr lang="en-US" sz="1600" dirty="0" smtClean="0"/>
              <a:t>. (</a:t>
            </a:r>
            <a:r>
              <a:rPr lang="en-US" sz="1600" dirty="0" err="1" smtClean="0"/>
              <a:t>KIPPOOR</a:t>
            </a:r>
            <a:r>
              <a:rPr lang="en-US" sz="1600" dirty="0" smtClean="0"/>
              <a:t> – </a:t>
            </a:r>
            <a:r>
              <a:rPr lang="en-US" sz="2000" b="1" dirty="0" smtClean="0">
                <a:solidFill>
                  <a:srgbClr val="00B0F0"/>
                </a:solidFill>
              </a:rPr>
              <a:t>to cover – remove – cancel</a:t>
            </a:r>
            <a:r>
              <a:rPr lang="en-US" sz="1600" dirty="0" smtClean="0"/>
              <a:t>)  </a:t>
            </a:r>
            <a:r>
              <a:rPr lang="en-US" sz="1600" dirty="0"/>
              <a:t>Hold a sacred assembly and deny yourselves, and present an offering made to the </a:t>
            </a:r>
            <a:r>
              <a:rPr lang="en-US" sz="1600" cap="small" dirty="0"/>
              <a:t>LORD</a:t>
            </a:r>
            <a:r>
              <a:rPr lang="en-US" sz="1600" dirty="0"/>
              <a:t> by fire. </a:t>
            </a:r>
            <a:r>
              <a:rPr lang="en-US" sz="1600" b="1" dirty="0"/>
              <a:t>Leviticus 23:26-27 (NIV) </a:t>
            </a:r>
            <a:endParaRPr lang="en-US" sz="1600" dirty="0"/>
          </a:p>
        </p:txBody>
      </p:sp>
      <p:pic>
        <p:nvPicPr>
          <p:cNvPr id="8" name="Picture 2" descr="Was Jesus Really Crucified? And Does It Even M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76834"/>
            <a:ext cx="2590800" cy="17099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4667071"/>
            <a:ext cx="5943600" cy="1200329"/>
          </a:xfrm>
          <a:prstGeom prst="rect">
            <a:avLst/>
          </a:prstGeom>
        </p:spPr>
        <p:txBody>
          <a:bodyPr wrap="square">
            <a:spAutoFit/>
          </a:bodyPr>
          <a:lstStyle/>
          <a:p>
            <a:r>
              <a:rPr lang="en-US" sz="1800" dirty="0"/>
              <a:t> When he had received the drink, Jesus said, "It is finished." With that, he bowed his head and gave up his spirit. </a:t>
            </a:r>
            <a:r>
              <a:rPr lang="en-US" sz="1800" b="1" dirty="0"/>
              <a:t>John 19:30 (NIV) </a:t>
            </a:r>
            <a:r>
              <a:rPr lang="en-US" sz="1800" dirty="0"/>
              <a:t/>
            </a:r>
            <a:br>
              <a:rPr lang="en-US" sz="1800" dirty="0"/>
            </a:br>
            <a:endParaRPr lang="en-US" sz="1800" dirty="0"/>
          </a:p>
        </p:txBody>
      </p:sp>
      <p:sp>
        <p:nvSpPr>
          <p:cNvPr id="10" name="TextBox 9"/>
          <p:cNvSpPr txBox="1"/>
          <p:nvPr/>
        </p:nvSpPr>
        <p:spPr>
          <a:xfrm>
            <a:off x="1295400" y="4267200"/>
            <a:ext cx="4572000" cy="461665"/>
          </a:xfrm>
          <a:prstGeom prst="rect">
            <a:avLst/>
          </a:prstGeom>
          <a:noFill/>
        </p:spPr>
        <p:txBody>
          <a:bodyPr wrap="square" rtlCol="0">
            <a:spAutoFit/>
          </a:bodyPr>
          <a:lstStyle/>
          <a:p>
            <a:r>
              <a:rPr lang="en-US" dirty="0" smtClean="0">
                <a:solidFill>
                  <a:srgbClr val="FFFF00"/>
                </a:solidFill>
              </a:rPr>
              <a:t>Ultimate Fulfillment 33 A.D.</a:t>
            </a:r>
            <a:endParaRPr lang="en-US" dirty="0">
              <a:solidFill>
                <a:srgbClr val="FFFF00"/>
              </a:solidFill>
            </a:endParaRPr>
          </a:p>
        </p:txBody>
      </p:sp>
      <p:sp>
        <p:nvSpPr>
          <p:cNvPr id="6" name="Rectangle 5"/>
          <p:cNvSpPr/>
          <p:nvPr/>
        </p:nvSpPr>
        <p:spPr>
          <a:xfrm>
            <a:off x="198474" y="5657671"/>
            <a:ext cx="8839200" cy="1200329"/>
          </a:xfrm>
          <a:prstGeom prst="rect">
            <a:avLst/>
          </a:prstGeom>
        </p:spPr>
        <p:txBody>
          <a:bodyPr wrap="square">
            <a:spAutoFit/>
          </a:bodyPr>
          <a:lstStyle/>
          <a:p>
            <a:r>
              <a:rPr lang="en-US" sz="1800" dirty="0" smtClean="0"/>
              <a:t>I </a:t>
            </a:r>
            <a:r>
              <a:rPr lang="en-US" sz="1800" dirty="0"/>
              <a:t>write this to you so that you will not sin. But if anybody does sin, we have one who speaks to the Father in our defense--Jesus Christ, the Righteous One. </a:t>
            </a:r>
            <a:r>
              <a:rPr lang="en-US" sz="1800" baseline="30000" dirty="0"/>
              <a:t>2 </a:t>
            </a:r>
            <a:r>
              <a:rPr lang="en-US" sz="1800" dirty="0"/>
              <a:t> He is the atoning sacrifice for our sins, and not only for ours but also for the sins of the whole world. </a:t>
            </a:r>
            <a:r>
              <a:rPr lang="en-US" sz="1800" b="1" dirty="0"/>
              <a:t>1 John 2:1-2 (NIV) </a:t>
            </a:r>
            <a:endParaRPr lang="en-US" sz="1800" dirty="0"/>
          </a:p>
        </p:txBody>
      </p:sp>
    </p:spTree>
    <p:extLst>
      <p:ext uri="{BB962C8B-B14F-4D97-AF65-F5344CB8AC3E}">
        <p14:creationId xmlns:p14="http://schemas.microsoft.com/office/powerpoint/2010/main" val="37323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9" grpId="0"/>
      <p:bldP spid="10"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276761"/>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Preciseness Of Grace</a:t>
            </a:r>
          </a:p>
          <a:p>
            <a:pPr algn="ctr"/>
            <a:r>
              <a:rPr lang="en-US" sz="3200" b="1" kern="0" dirty="0" smtClean="0">
                <a:solidFill>
                  <a:srgbClr val="FFFF00"/>
                </a:solidFill>
                <a:effectLst>
                  <a:outerShdw blurRad="38100" dist="38100" dir="2700000" algn="tl">
                    <a:srgbClr val="000000">
                      <a:alpha val="43137"/>
                    </a:srgbClr>
                  </a:outerShdw>
                </a:effectLst>
              </a:rPr>
              <a:t>It is not Sloppy “Agape”</a:t>
            </a:r>
            <a:endParaRPr lang="en-US" sz="3200" b="1" kern="0"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67077" y="5229761"/>
            <a:ext cx="8458200" cy="1323439"/>
          </a:xfrm>
          <a:prstGeom prst="rect">
            <a:avLst/>
          </a:prstGeom>
        </p:spPr>
        <p:txBody>
          <a:bodyPr wrap="square">
            <a:spAutoFit/>
          </a:bodyPr>
          <a:lstStyle/>
          <a:p>
            <a:r>
              <a:rPr lang="en-US" sz="2000" dirty="0" smtClean="0"/>
              <a:t>For </a:t>
            </a:r>
            <a:r>
              <a:rPr lang="en-US" sz="2000" dirty="0"/>
              <a:t>certain men whose condemnation was written about long ago have secretly slipped in among you. They are godless men, who change the grace of our God into a license for immorality and deny Jesus Christ our only Sovereign and Lord. </a:t>
            </a:r>
            <a:r>
              <a:rPr lang="en-US" sz="2000" b="1" dirty="0"/>
              <a:t>Jude 1:4 (NIV) </a:t>
            </a:r>
            <a:endParaRPr lang="en-US" sz="2000" dirty="0"/>
          </a:p>
        </p:txBody>
      </p:sp>
      <p:sp>
        <p:nvSpPr>
          <p:cNvPr id="8" name="TextBox 7"/>
          <p:cNvSpPr txBox="1"/>
          <p:nvPr/>
        </p:nvSpPr>
        <p:spPr>
          <a:xfrm>
            <a:off x="267077" y="1419761"/>
            <a:ext cx="8648323" cy="523220"/>
          </a:xfrm>
          <a:prstGeom prst="rect">
            <a:avLst/>
          </a:prstGeom>
          <a:noFill/>
        </p:spPr>
        <p:txBody>
          <a:bodyPr wrap="square" rtlCol="0">
            <a:spAutoFit/>
          </a:bodyPr>
          <a:lstStyle/>
          <a:p>
            <a:r>
              <a:rPr lang="en-US" sz="2800" dirty="0" smtClean="0">
                <a:solidFill>
                  <a:srgbClr val="FFFF00"/>
                </a:solidFill>
              </a:rPr>
              <a:t>“Your sins are forgiven past present and future.”</a:t>
            </a:r>
            <a:endParaRPr lang="en-US" sz="2800" dirty="0">
              <a:solidFill>
                <a:srgbClr val="FFFF00"/>
              </a:solidFill>
            </a:endParaRPr>
          </a:p>
        </p:txBody>
      </p:sp>
      <p:sp>
        <p:nvSpPr>
          <p:cNvPr id="10" name="TextBox 9"/>
          <p:cNvSpPr txBox="1"/>
          <p:nvPr/>
        </p:nvSpPr>
        <p:spPr>
          <a:xfrm>
            <a:off x="76954" y="2015966"/>
            <a:ext cx="9067046" cy="1384995"/>
          </a:xfrm>
          <a:prstGeom prst="rect">
            <a:avLst/>
          </a:prstGeom>
          <a:noFill/>
        </p:spPr>
        <p:txBody>
          <a:bodyPr wrap="square" rtlCol="0">
            <a:spAutoFit/>
          </a:bodyPr>
          <a:lstStyle/>
          <a:p>
            <a:r>
              <a:rPr lang="en-US" sz="2800" dirty="0" smtClean="0">
                <a:solidFill>
                  <a:srgbClr val="FFFF00"/>
                </a:solidFill>
              </a:rPr>
              <a:t>“Your sins are forgiven in the past if you have turned from them and turned to God in obedience and any you would commit in the present or future are paid for.”</a:t>
            </a:r>
            <a:endParaRPr lang="en-US" sz="2800" dirty="0">
              <a:solidFill>
                <a:srgbClr val="FFFF00"/>
              </a:solidFill>
            </a:endParaRPr>
          </a:p>
        </p:txBody>
      </p:sp>
      <p:sp>
        <p:nvSpPr>
          <p:cNvPr id="2" name="Rectangle 1"/>
          <p:cNvSpPr/>
          <p:nvPr/>
        </p:nvSpPr>
        <p:spPr>
          <a:xfrm>
            <a:off x="228600" y="3781961"/>
            <a:ext cx="8648323" cy="1200329"/>
          </a:xfrm>
          <a:prstGeom prst="rect">
            <a:avLst/>
          </a:prstGeom>
        </p:spPr>
        <p:txBody>
          <a:bodyPr wrap="square">
            <a:spAutoFit/>
          </a:bodyPr>
          <a:lstStyle/>
          <a:p>
            <a:r>
              <a:rPr lang="en-US" dirty="0" smtClean="0"/>
              <a:t>Repent</a:t>
            </a:r>
            <a:r>
              <a:rPr lang="en-US" dirty="0"/>
              <a:t>, then, and turn to God, </a:t>
            </a:r>
            <a:r>
              <a:rPr lang="en-US" b="1" dirty="0">
                <a:solidFill>
                  <a:srgbClr val="FFFF00"/>
                </a:solidFill>
              </a:rPr>
              <a:t>so that your sins may be wiped out</a:t>
            </a:r>
            <a:r>
              <a:rPr lang="en-US" dirty="0"/>
              <a:t>, that times of refreshing may come from the Lord, </a:t>
            </a:r>
            <a:r>
              <a:rPr lang="en-US" b="1" dirty="0"/>
              <a:t>Acts 3:19 (NIV) </a:t>
            </a:r>
            <a:endParaRPr lang="en-US" dirty="0"/>
          </a:p>
        </p:txBody>
      </p:sp>
    </p:spTree>
    <p:extLst>
      <p:ext uri="{BB962C8B-B14F-4D97-AF65-F5344CB8AC3E}">
        <p14:creationId xmlns:p14="http://schemas.microsoft.com/office/powerpoint/2010/main" val="26812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800" b="1" kern="0" dirty="0" smtClean="0">
                <a:solidFill>
                  <a:srgbClr val="FFFF00"/>
                </a:solidFill>
                <a:effectLst>
                  <a:outerShdw blurRad="38100" dist="38100" dir="2700000" algn="tl">
                    <a:srgbClr val="000000">
                      <a:alpha val="43137"/>
                    </a:srgbClr>
                  </a:outerShdw>
                </a:effectLst>
              </a:rPr>
              <a:t>The Verse of The Month </a:t>
            </a:r>
          </a:p>
        </p:txBody>
      </p:sp>
      <p:sp>
        <p:nvSpPr>
          <p:cNvPr id="5" name="Rectangle 4"/>
          <p:cNvSpPr/>
          <p:nvPr/>
        </p:nvSpPr>
        <p:spPr>
          <a:xfrm>
            <a:off x="533400" y="1536174"/>
            <a:ext cx="8305800" cy="4524315"/>
          </a:xfrm>
          <a:prstGeom prst="rect">
            <a:avLst/>
          </a:prstGeom>
        </p:spPr>
        <p:txBody>
          <a:bodyPr wrap="square">
            <a:spAutoFit/>
          </a:bodyPr>
          <a:lstStyle/>
          <a:p>
            <a:r>
              <a:rPr lang="en-US" sz="3600" dirty="0"/>
              <a:t> Your rigging hangs loose: The mast is not held secure, the sail is not spread. </a:t>
            </a:r>
            <a:r>
              <a:rPr lang="en-US" sz="3600" dirty="0">
                <a:solidFill>
                  <a:srgbClr val="FFFF00"/>
                </a:solidFill>
              </a:rPr>
              <a:t>Then an abundance of spoils will be divided and even the lame will carry off plunder. </a:t>
            </a:r>
            <a:r>
              <a:rPr lang="en-US" sz="3600" baseline="30000" dirty="0">
                <a:solidFill>
                  <a:srgbClr val="FFFF00"/>
                </a:solidFill>
              </a:rPr>
              <a:t>24 </a:t>
            </a:r>
            <a:r>
              <a:rPr lang="en-US" sz="3600" dirty="0">
                <a:solidFill>
                  <a:srgbClr val="FFFF00"/>
                </a:solidFill>
              </a:rPr>
              <a:t> No one living in Zion will say, "I am </a:t>
            </a:r>
            <a:r>
              <a:rPr lang="en-US" sz="3600" dirty="0" smtClean="0">
                <a:solidFill>
                  <a:srgbClr val="FFFF00"/>
                </a:solidFill>
              </a:rPr>
              <a:t>sick"; </a:t>
            </a:r>
            <a:r>
              <a:rPr lang="en-US" sz="3600" dirty="0">
                <a:solidFill>
                  <a:srgbClr val="FFFF00"/>
                </a:solidFill>
              </a:rPr>
              <a:t>and the sins of those who dwell there will be forgiven.</a:t>
            </a:r>
            <a:r>
              <a:rPr lang="en-US" sz="3600" dirty="0"/>
              <a:t> </a:t>
            </a:r>
            <a:r>
              <a:rPr lang="en-US" sz="3600" b="1" dirty="0"/>
              <a:t>Isaiah 33:23-24 (NIV) </a:t>
            </a:r>
            <a:endParaRPr lang="en-US" sz="3600" dirty="0"/>
          </a:p>
        </p:txBody>
      </p:sp>
    </p:spTree>
    <p:extLst>
      <p:ext uri="{BB962C8B-B14F-4D97-AF65-F5344CB8AC3E}">
        <p14:creationId xmlns:p14="http://schemas.microsoft.com/office/powerpoint/2010/main" val="118690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81200"/>
            <a:ext cx="8686800" cy="2677656"/>
          </a:xfrm>
          <a:prstGeom prst="rect">
            <a:avLst/>
          </a:prstGeom>
        </p:spPr>
        <p:txBody>
          <a:bodyPr wrap="square">
            <a:spAutoFit/>
          </a:bodyPr>
          <a:lstStyle/>
          <a:p>
            <a:r>
              <a:rPr lang="en-US" dirty="0" smtClean="0"/>
              <a:t>Therefore</a:t>
            </a:r>
            <a:r>
              <a:rPr lang="en-US" dirty="0"/>
              <a:t>, I urge you, brothers, in view of God's mercy, to offer your bodies as living sacrifices, holy and pleasing to God--this is your spiritual act of worship. </a:t>
            </a:r>
            <a:r>
              <a:rPr lang="en-US" baseline="30000" dirty="0"/>
              <a:t>2 </a:t>
            </a:r>
            <a:r>
              <a:rPr lang="en-US" dirty="0"/>
              <a:t> Do not conform any longer to the pattern of this world, but be transformed by the renewing of your mind. Then you will be able to test and approve what God's will is--his good, pleasing and perfect will. </a:t>
            </a:r>
            <a:endParaRPr lang="en-US" dirty="0" smtClean="0"/>
          </a:p>
          <a:p>
            <a:r>
              <a:rPr lang="en-US" b="1" dirty="0" smtClean="0"/>
              <a:t>Romans </a:t>
            </a:r>
            <a:r>
              <a:rPr lang="en-US" b="1" dirty="0"/>
              <a:t>12:1-2 (NIV) </a:t>
            </a:r>
            <a:endParaRPr lang="en-US" dirty="0"/>
          </a:p>
        </p:txBody>
      </p:sp>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The Body – Mind Connection Cannot</a:t>
            </a:r>
          </a:p>
          <a:p>
            <a:pPr algn="ctr"/>
            <a:r>
              <a:rPr lang="en-US" sz="3600" b="1" kern="0" dirty="0" smtClean="0">
                <a:solidFill>
                  <a:srgbClr val="FFFF00"/>
                </a:solidFill>
                <a:effectLst>
                  <a:outerShdw blurRad="38100" dist="38100" dir="2700000" algn="tl">
                    <a:srgbClr val="000000">
                      <a:alpha val="43137"/>
                    </a:srgbClr>
                  </a:outerShdw>
                </a:effectLst>
              </a:rPr>
              <a:t>Be Overstated </a:t>
            </a:r>
            <a:endParaRPr lang="en-US" sz="3600" b="1" kern="0" dirty="0">
              <a:solidFill>
                <a:srgbClr val="FFFF00"/>
              </a:solidFill>
              <a:effectLst>
                <a:outerShdw blurRad="38100" dist="38100" dir="2700000" algn="tl">
                  <a:srgbClr val="000000">
                    <a:alpha val="43137"/>
                  </a:srgbClr>
                </a:outerShdw>
              </a:effectLst>
            </a:endParaRPr>
          </a:p>
        </p:txBody>
      </p:sp>
      <p:sp>
        <p:nvSpPr>
          <p:cNvPr id="6" name="Title 1"/>
          <p:cNvSpPr txBox="1">
            <a:spLocks/>
          </p:cNvSpPr>
          <p:nvPr/>
        </p:nvSpPr>
        <p:spPr bwMode="auto">
          <a:xfrm>
            <a:off x="370438" y="1066800"/>
            <a:ext cx="8610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Get The Junk and Gunk Off Your Sacrifice </a:t>
            </a:r>
            <a:endParaRPr lang="en-US" sz="2800" b="1" kern="0" dirty="0">
              <a:solidFill>
                <a:srgbClr val="FFFF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75" t="26667" r="40148" b="18724"/>
          <a:stretch/>
        </p:blipFill>
        <p:spPr bwMode="auto">
          <a:xfrm>
            <a:off x="6324600" y="4800600"/>
            <a:ext cx="2389738" cy="1639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1400" y="5978330"/>
            <a:ext cx="2590800" cy="830997"/>
          </a:xfrm>
          <a:prstGeom prst="rect">
            <a:avLst/>
          </a:prstGeom>
          <a:noFill/>
        </p:spPr>
        <p:txBody>
          <a:bodyPr wrap="square" rtlCol="0">
            <a:spAutoFit/>
          </a:bodyPr>
          <a:lstStyle/>
          <a:p>
            <a:r>
              <a:rPr lang="en-US" dirty="0" smtClean="0"/>
              <a:t>Mike Obrien 1977 </a:t>
            </a:r>
            <a:endParaRPr lang="en-US" dirty="0"/>
          </a:p>
        </p:txBody>
      </p:sp>
      <p:pic>
        <p:nvPicPr>
          <p:cNvPr id="11266" name="Picture 2" descr="The Mind-Body Connection: Unraveling the Mysteries of Our Well-Being | by  Swetha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107" y="4590505"/>
            <a:ext cx="3659160" cy="205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5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Two Core Kingdom Revelations From </a:t>
            </a:r>
          </a:p>
          <a:p>
            <a:pPr algn="ctr"/>
            <a:r>
              <a:rPr lang="en-US" sz="3600" b="1" kern="0" dirty="0" smtClean="0">
                <a:solidFill>
                  <a:srgbClr val="FFFF00"/>
                </a:solidFill>
                <a:effectLst>
                  <a:outerShdw blurRad="38100" dist="38100" dir="2700000" algn="tl">
                    <a:srgbClr val="000000">
                      <a:alpha val="43137"/>
                    </a:srgbClr>
                  </a:outerShdw>
                </a:effectLst>
              </a:rPr>
              <a:t>The Book of Habakkuk </a:t>
            </a:r>
            <a:r>
              <a:rPr lang="en-US" sz="2400" b="1" kern="0" dirty="0" smtClean="0">
                <a:solidFill>
                  <a:srgbClr val="FFFF00"/>
                </a:solidFill>
                <a:effectLst>
                  <a:outerShdw blurRad="38100" dist="38100" dir="2700000" algn="tl">
                    <a:srgbClr val="000000">
                      <a:alpha val="43137"/>
                    </a:srgbClr>
                  </a:outerShdw>
                </a:effectLst>
              </a:rPr>
              <a:t>(We are Going To Pray )</a:t>
            </a:r>
            <a:endParaRPr lang="en-US" sz="3600" b="1" kern="0" dirty="0" smtClean="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52400" y="1575137"/>
            <a:ext cx="3657600" cy="1015663"/>
          </a:xfrm>
          <a:prstGeom prst="rect">
            <a:avLst/>
          </a:prstGeom>
          <a:noFill/>
        </p:spPr>
        <p:txBody>
          <a:bodyPr wrap="square" rtlCol="0">
            <a:spAutoFit/>
          </a:bodyPr>
          <a:lstStyle/>
          <a:p>
            <a:r>
              <a:rPr lang="en-US" sz="2000" dirty="0" smtClean="0">
                <a:solidFill>
                  <a:srgbClr val="FFFF00"/>
                </a:solidFill>
              </a:rPr>
              <a:t>God is after Faith that will overcome The</a:t>
            </a:r>
          </a:p>
          <a:p>
            <a:r>
              <a:rPr lang="en-US" sz="2000" dirty="0" smtClean="0">
                <a:solidFill>
                  <a:srgbClr val="FFFF00"/>
                </a:solidFill>
              </a:rPr>
              <a:t>Unbelief of godless living</a:t>
            </a:r>
            <a:endParaRPr lang="en-US" sz="2000" dirty="0">
              <a:solidFill>
                <a:srgbClr val="FFFF00"/>
              </a:solidFill>
            </a:endParaRPr>
          </a:p>
        </p:txBody>
      </p:sp>
      <p:sp>
        <p:nvSpPr>
          <p:cNvPr id="6" name="TextBox 5"/>
          <p:cNvSpPr txBox="1"/>
          <p:nvPr/>
        </p:nvSpPr>
        <p:spPr>
          <a:xfrm>
            <a:off x="0" y="3858161"/>
            <a:ext cx="3429000" cy="1323439"/>
          </a:xfrm>
          <a:prstGeom prst="rect">
            <a:avLst/>
          </a:prstGeom>
          <a:noFill/>
        </p:spPr>
        <p:txBody>
          <a:bodyPr wrap="square" rtlCol="0">
            <a:spAutoFit/>
          </a:bodyPr>
          <a:lstStyle/>
          <a:p>
            <a:r>
              <a:rPr lang="en-US" sz="2000" dirty="0" smtClean="0">
                <a:solidFill>
                  <a:srgbClr val="FFFF00"/>
                </a:solidFill>
              </a:rPr>
              <a:t>God is after a people who are overwhelmed by His Glory and live</a:t>
            </a:r>
          </a:p>
          <a:p>
            <a:r>
              <a:rPr lang="en-US" sz="2000" dirty="0" smtClean="0">
                <a:solidFill>
                  <a:srgbClr val="FFFF00"/>
                </a:solidFill>
              </a:rPr>
              <a:t>Holy lives </a:t>
            </a:r>
            <a:endParaRPr lang="en-US" sz="2000" dirty="0">
              <a:solidFill>
                <a:srgbClr val="FFFF00"/>
              </a:solidFill>
            </a:endParaRPr>
          </a:p>
        </p:txBody>
      </p:sp>
      <p:pic>
        <p:nvPicPr>
          <p:cNvPr id="3074" name="Picture 2" descr="Lord's Church LA | Choose To Live By Fai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50" b="20161"/>
          <a:stretch/>
        </p:blipFill>
        <p:spPr bwMode="auto">
          <a:xfrm>
            <a:off x="3581400" y="1524000"/>
            <a:ext cx="2258491" cy="1127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ly Lif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68" r="12384" b="55943"/>
          <a:stretch/>
        </p:blipFill>
        <p:spPr bwMode="auto">
          <a:xfrm>
            <a:off x="3429000" y="3961439"/>
            <a:ext cx="2541181" cy="1114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3916" y="2743200"/>
            <a:ext cx="8610600" cy="1015663"/>
          </a:xfrm>
          <a:prstGeom prst="rect">
            <a:avLst/>
          </a:prstGeom>
        </p:spPr>
        <p:txBody>
          <a:bodyPr wrap="square">
            <a:spAutoFit/>
          </a:bodyPr>
          <a:lstStyle/>
          <a:p>
            <a:r>
              <a:rPr lang="en-US" sz="2000" dirty="0"/>
              <a:t> "See, he is puffed up; his desires are not upright-- </a:t>
            </a:r>
            <a:r>
              <a:rPr lang="en-US" sz="2000" b="1" dirty="0">
                <a:solidFill>
                  <a:srgbClr val="FFFF00"/>
                </a:solidFill>
              </a:rPr>
              <a:t>but the righteous will live by his faith-</a:t>
            </a:r>
            <a:r>
              <a:rPr lang="en-US" sz="2000" dirty="0"/>
              <a:t>- </a:t>
            </a:r>
            <a:r>
              <a:rPr lang="en-US" sz="2000" baseline="30000" dirty="0"/>
              <a:t>5 </a:t>
            </a:r>
            <a:r>
              <a:rPr lang="en-US" sz="2000" dirty="0"/>
              <a:t> indeed, wine betrays him; he is arrogant </a:t>
            </a:r>
            <a:endParaRPr lang="en-US" sz="2000" dirty="0" smtClean="0"/>
          </a:p>
          <a:p>
            <a:r>
              <a:rPr lang="en-US" sz="2000" dirty="0" smtClean="0"/>
              <a:t>and </a:t>
            </a:r>
            <a:r>
              <a:rPr lang="en-US" sz="2000" dirty="0"/>
              <a:t>never at rest</a:t>
            </a:r>
            <a:r>
              <a:rPr lang="en-US" sz="2000" dirty="0" smtClean="0"/>
              <a:t>. </a:t>
            </a:r>
            <a:r>
              <a:rPr lang="en-US" sz="2000" b="1" dirty="0"/>
              <a:t>Habakkuk 2:4-5 (NIV) </a:t>
            </a:r>
            <a:endParaRPr lang="en-US" sz="2000" dirty="0"/>
          </a:p>
        </p:txBody>
      </p:sp>
      <p:sp>
        <p:nvSpPr>
          <p:cNvPr id="8" name="Rectangle 7"/>
          <p:cNvSpPr/>
          <p:nvPr/>
        </p:nvSpPr>
        <p:spPr>
          <a:xfrm>
            <a:off x="228600" y="5304472"/>
            <a:ext cx="8763000" cy="1477328"/>
          </a:xfrm>
          <a:prstGeom prst="rect">
            <a:avLst/>
          </a:prstGeom>
        </p:spPr>
        <p:txBody>
          <a:bodyPr wrap="square">
            <a:spAutoFit/>
          </a:bodyPr>
          <a:lstStyle/>
          <a:p>
            <a:r>
              <a:rPr lang="en-US" sz="1800" dirty="0" smtClean="0"/>
              <a:t>Has </a:t>
            </a:r>
            <a:r>
              <a:rPr lang="en-US" sz="1800" dirty="0"/>
              <a:t>not the </a:t>
            </a:r>
            <a:r>
              <a:rPr lang="en-US" sz="1800" cap="small" dirty="0"/>
              <a:t>LORD</a:t>
            </a:r>
            <a:r>
              <a:rPr lang="en-US" sz="1800" dirty="0"/>
              <a:t> Almighty determined that the people's labor is only fuel for the fire, that the nations exhaust themselves for nothing? </a:t>
            </a:r>
            <a:r>
              <a:rPr lang="en-US" sz="1800" baseline="30000" dirty="0"/>
              <a:t>14 </a:t>
            </a:r>
            <a:r>
              <a:rPr lang="en-US" sz="1800" dirty="0"/>
              <a:t> </a:t>
            </a:r>
            <a:r>
              <a:rPr lang="en-US" sz="1800" b="1" dirty="0">
                <a:solidFill>
                  <a:srgbClr val="FFFF00"/>
                </a:solidFill>
              </a:rPr>
              <a:t>For the earth will be filled with the knowledge of the glory of the </a:t>
            </a:r>
            <a:r>
              <a:rPr lang="en-US" sz="1800" b="1" cap="small" dirty="0">
                <a:solidFill>
                  <a:srgbClr val="FFFF00"/>
                </a:solidFill>
              </a:rPr>
              <a:t>LORD</a:t>
            </a:r>
            <a:r>
              <a:rPr lang="en-US" sz="1800" b="1" dirty="0">
                <a:solidFill>
                  <a:srgbClr val="FFFF00"/>
                </a:solidFill>
              </a:rPr>
              <a:t>, as the waters cover the sea. </a:t>
            </a:r>
            <a:r>
              <a:rPr lang="en-US" sz="1800" baseline="30000" dirty="0"/>
              <a:t>15 </a:t>
            </a:r>
            <a:r>
              <a:rPr lang="en-US" sz="1800" dirty="0"/>
              <a:t> "Woe to him who gives drink to his neighbors, pouring it from the wineskin till they are drunk, so that he can gaze on their naked bodies. </a:t>
            </a:r>
            <a:r>
              <a:rPr lang="en-US" sz="1800" b="1" dirty="0"/>
              <a:t>Habakkuk 2:13-15 (NIV) </a:t>
            </a:r>
            <a:endParaRPr lang="en-US" sz="1800" dirty="0"/>
          </a:p>
        </p:txBody>
      </p:sp>
      <p:sp>
        <p:nvSpPr>
          <p:cNvPr id="9" name="TextBox 8"/>
          <p:cNvSpPr txBox="1"/>
          <p:nvPr/>
        </p:nvSpPr>
        <p:spPr>
          <a:xfrm>
            <a:off x="6096000" y="1748135"/>
            <a:ext cx="2362200" cy="769441"/>
          </a:xfrm>
          <a:prstGeom prst="rect">
            <a:avLst/>
          </a:prstGeom>
          <a:noFill/>
        </p:spPr>
        <p:txBody>
          <a:bodyPr wrap="square" rtlCol="0">
            <a:spAutoFit/>
          </a:bodyPr>
          <a:lstStyle/>
          <a:p>
            <a:r>
              <a:rPr lang="en-US" sz="4400" dirty="0" smtClean="0">
                <a:solidFill>
                  <a:srgbClr val="00B0F0"/>
                </a:solidFill>
              </a:rPr>
              <a:t>DOUBT</a:t>
            </a:r>
            <a:endParaRPr lang="en-US" sz="4400" dirty="0">
              <a:solidFill>
                <a:srgbClr val="00B0F0"/>
              </a:solidFill>
            </a:endParaRPr>
          </a:p>
        </p:txBody>
      </p:sp>
      <p:sp>
        <p:nvSpPr>
          <p:cNvPr id="12" name="TextBox 11"/>
          <p:cNvSpPr txBox="1"/>
          <p:nvPr/>
        </p:nvSpPr>
        <p:spPr>
          <a:xfrm>
            <a:off x="6230679" y="4114800"/>
            <a:ext cx="2362200" cy="769441"/>
          </a:xfrm>
          <a:prstGeom prst="rect">
            <a:avLst/>
          </a:prstGeom>
          <a:noFill/>
        </p:spPr>
        <p:txBody>
          <a:bodyPr wrap="square" rtlCol="0">
            <a:spAutoFit/>
          </a:bodyPr>
          <a:lstStyle/>
          <a:p>
            <a:r>
              <a:rPr lang="en-US" sz="4400" dirty="0" smtClean="0">
                <a:solidFill>
                  <a:srgbClr val="00B0F0"/>
                </a:solidFill>
              </a:rPr>
              <a:t>DESIRE</a:t>
            </a:r>
            <a:endParaRPr lang="en-US" sz="4400" dirty="0">
              <a:solidFill>
                <a:srgbClr val="00B0F0"/>
              </a:solidFill>
            </a:endParaRPr>
          </a:p>
        </p:txBody>
      </p:sp>
    </p:spTree>
    <p:extLst>
      <p:ext uri="{BB962C8B-B14F-4D97-AF65-F5344CB8AC3E}">
        <p14:creationId xmlns:p14="http://schemas.microsoft.com/office/powerpoint/2010/main" val="18906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We Are Praying Like We Have Thirty Years To See Harvest – But We Labor Like We Have Three</a:t>
            </a:r>
            <a:endParaRPr lang="en-US" sz="3200" b="1" kern="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45952" y="1676400"/>
            <a:ext cx="8593248" cy="2246769"/>
          </a:xfrm>
          <a:prstGeom prst="rect">
            <a:avLst/>
          </a:prstGeom>
        </p:spPr>
        <p:txBody>
          <a:bodyPr wrap="square">
            <a:spAutoFit/>
          </a:bodyPr>
          <a:lstStyle/>
          <a:p>
            <a:r>
              <a:rPr lang="en-US" sz="2800" dirty="0" smtClean="0"/>
              <a:t>May </a:t>
            </a:r>
            <a:r>
              <a:rPr lang="en-US" sz="2800" dirty="0"/>
              <a:t>the God of peace, </a:t>
            </a:r>
            <a:r>
              <a:rPr lang="en-US" sz="2800" dirty="0" smtClean="0"/>
              <a:t>.. </a:t>
            </a:r>
            <a:r>
              <a:rPr lang="en-US" sz="2800" baseline="30000" dirty="0"/>
              <a:t>21 </a:t>
            </a:r>
            <a:r>
              <a:rPr lang="en-US" sz="2800" dirty="0"/>
              <a:t> equip you with everything good for doing his will, and may he work in us what is pleasing to him, through Jesus Christ, to whom be glory for ever and ever. Amen. </a:t>
            </a:r>
            <a:r>
              <a:rPr lang="en-US" sz="2800" b="1" dirty="0"/>
              <a:t>Hebrews 13:20-21 (NIV) </a:t>
            </a:r>
            <a:endParaRPr lang="en-US" sz="2800" dirty="0"/>
          </a:p>
        </p:txBody>
      </p:sp>
      <p:sp>
        <p:nvSpPr>
          <p:cNvPr id="4" name="TextBox 3"/>
          <p:cNvSpPr txBox="1"/>
          <p:nvPr/>
        </p:nvSpPr>
        <p:spPr>
          <a:xfrm>
            <a:off x="609600" y="4114800"/>
            <a:ext cx="7772400" cy="2677656"/>
          </a:xfrm>
          <a:prstGeom prst="rect">
            <a:avLst/>
          </a:prstGeom>
          <a:noFill/>
        </p:spPr>
        <p:txBody>
          <a:bodyPr wrap="square" rtlCol="0">
            <a:spAutoFit/>
          </a:bodyPr>
          <a:lstStyle/>
          <a:p>
            <a:r>
              <a:rPr lang="en-US" sz="2800" baseline="30000" dirty="0"/>
              <a:t>58 </a:t>
            </a:r>
            <a:r>
              <a:rPr lang="en-US" sz="2800" dirty="0"/>
              <a:t> Therefore, my beloved brethren, be </a:t>
            </a:r>
            <a:r>
              <a:rPr lang="en-US" sz="2800" dirty="0" smtClean="0">
                <a:solidFill>
                  <a:srgbClr val="FFFF00"/>
                </a:solidFill>
              </a:rPr>
              <a:t>steadfast</a:t>
            </a:r>
            <a:r>
              <a:rPr lang="en-US" sz="2800" dirty="0">
                <a:solidFill>
                  <a:srgbClr val="FFFF00"/>
                </a:solidFill>
              </a:rPr>
              <a:t>, </a:t>
            </a:r>
            <a:r>
              <a:rPr lang="en-US" sz="2800" dirty="0" smtClean="0">
                <a:solidFill>
                  <a:srgbClr val="FFFF00"/>
                </a:solidFill>
              </a:rPr>
              <a:t>immoveable</a:t>
            </a:r>
            <a:r>
              <a:rPr lang="en-US" sz="2800" dirty="0">
                <a:solidFill>
                  <a:srgbClr val="FFFF00"/>
                </a:solidFill>
              </a:rPr>
              <a:t>, always abounding in the work of the Lord</a:t>
            </a:r>
            <a:r>
              <a:rPr lang="en-US" sz="2800" dirty="0"/>
              <a:t>, forasmuch as ye know that your </a:t>
            </a:r>
            <a:r>
              <a:rPr lang="en-US" sz="2800" dirty="0" smtClean="0"/>
              <a:t>labor </a:t>
            </a:r>
            <a:r>
              <a:rPr lang="en-US" sz="2800" dirty="0"/>
              <a:t>is not in vain in the Lord. </a:t>
            </a:r>
            <a:r>
              <a:rPr lang="en-US" sz="2800" b="1" dirty="0"/>
              <a:t>1 Corinthians 15:58 (KJV) </a:t>
            </a:r>
            <a:r>
              <a:rPr lang="en-US" sz="2800" dirty="0"/>
              <a:t/>
            </a:r>
            <a:br>
              <a:rPr lang="en-US" sz="2800" dirty="0"/>
            </a:br>
            <a:endParaRPr lang="en-US" sz="2800" dirty="0"/>
          </a:p>
        </p:txBody>
      </p:sp>
    </p:spTree>
    <p:extLst>
      <p:ext uri="{BB962C8B-B14F-4D97-AF65-F5344CB8AC3E}">
        <p14:creationId xmlns:p14="http://schemas.microsoft.com/office/powerpoint/2010/main" val="14109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t="4472" b="9949"/>
          <a:stretch/>
        </p:blipFill>
        <p:spPr>
          <a:xfrm>
            <a:off x="381000" y="152400"/>
            <a:ext cx="8229600" cy="6445102"/>
          </a:xfrm>
          <a:prstGeom prst="rect">
            <a:avLst/>
          </a:prstGeom>
        </p:spPr>
      </p:pic>
    </p:spTree>
    <p:extLst>
      <p:ext uri="{BB962C8B-B14F-4D97-AF65-F5344CB8AC3E}">
        <p14:creationId xmlns:p14="http://schemas.microsoft.com/office/powerpoint/2010/main" val="161660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97475</TotalTime>
  <Words>1228</Words>
  <Application>Microsoft Office PowerPoint</Application>
  <PresentationFormat>On-screen Show (4:3)</PresentationFormat>
  <Paragraphs>150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813</cp:revision>
  <dcterms:created xsi:type="dcterms:W3CDTF">2019-07-16T01:08:30Z</dcterms:created>
  <dcterms:modified xsi:type="dcterms:W3CDTF">2023-09-25T20:28:45Z</dcterms:modified>
</cp:coreProperties>
</file>