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84" r:id="rId6"/>
    <p:sldId id="262" r:id="rId7"/>
    <p:sldId id="263" r:id="rId8"/>
    <p:sldId id="286" r:id="rId9"/>
    <p:sldId id="287" r:id="rId10"/>
    <p:sldId id="310" r:id="rId11"/>
    <p:sldId id="300" r:id="rId12"/>
    <p:sldId id="290" r:id="rId13"/>
    <p:sldId id="265" r:id="rId14"/>
    <p:sldId id="301" r:id="rId15"/>
    <p:sldId id="291" r:id="rId16"/>
    <p:sldId id="292" r:id="rId17"/>
    <p:sldId id="293" r:id="rId18"/>
    <p:sldId id="308" r:id="rId19"/>
    <p:sldId id="307" r:id="rId20"/>
    <p:sldId id="294" r:id="rId21"/>
    <p:sldId id="295" r:id="rId22"/>
    <p:sldId id="281" r:id="rId23"/>
    <p:sldId id="280" r:id="rId24"/>
    <p:sldId id="264" r:id="rId25"/>
    <p:sldId id="270" r:id="rId26"/>
    <p:sldId id="275" r:id="rId27"/>
    <p:sldId id="302" r:id="rId28"/>
    <p:sldId id="304" r:id="rId29"/>
    <p:sldId id="306" r:id="rId30"/>
    <p:sldId id="276" r:id="rId31"/>
    <p:sldId id="268" r:id="rId32"/>
    <p:sldId id="269" r:id="rId33"/>
    <p:sldId id="271" r:id="rId34"/>
    <p:sldId id="309" r:id="rId35"/>
    <p:sldId id="282" r:id="rId36"/>
    <p:sldId id="296" r:id="rId37"/>
    <p:sldId id="297" r:id="rId38"/>
    <p:sldId id="298" r:id="rId39"/>
    <p:sldId id="29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3" clrIdx="0">
    <p:extLst>
      <p:ext uri="{19B8F6BF-5375-455C-9EA6-DF929625EA0E}">
        <p15:presenceInfo xmlns:p15="http://schemas.microsoft.com/office/powerpoint/2012/main" xmlns="" userId="Ow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196" autoAdjust="0"/>
  </p:normalViewPr>
  <p:slideViewPr>
    <p:cSldViewPr snapToGrid="0">
      <p:cViewPr varScale="1">
        <p:scale>
          <a:sx n="104" d="100"/>
          <a:sy n="104" d="100"/>
        </p:scale>
        <p:origin x="-75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17T07:32:32.041" idx="3">
    <p:pos x="10" y="10"/>
    <p:text/>
    <p:extLst>
      <p:ext uri="{C676402C-5697-4E1C-873F-D02D1690AC5C}">
        <p15:threadingInfo xmlns:p15="http://schemas.microsoft.com/office/powerpoint/2012/main" xmlns="" timeZoneBias="240"/>
      </p:ext>
    </p:extLst>
  </p:cm>
</p:cmLst>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9/25/2023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9/25/2023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9/25/2023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youtube.com/@BeAmazed" TargetMode="Externa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biblegateway.com/passage/?search=2+thessalonians+2&amp;version=ESV#fen-ESV-29648c" TargetMode="External"/><Relationship Id="rId2" Type="http://schemas.openxmlformats.org/officeDocument/2006/relationships/hyperlink" Target="https://www.biblegateway.com/passage/?search=2+thessalonians+2&amp;version=ESV#fen-ESV-29648b"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goodreads.com/work/quotes/2479557"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perspective/15724089/" TargetMode="External"/><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azquotes.com/author/5389-John_Taylor_Gatto" TargetMode="External"/><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azquotes.com/author/5389-John_Taylor_Gatto" TargetMode="External"/><Relationship Id="rId2" Type="http://schemas.openxmlformats.org/officeDocument/2006/relationships/hyperlink" Target="https://www.azquotes.com/quote/526211" TargetMode="External"/><Relationship Id="rId1" Type="http://schemas.openxmlformats.org/officeDocument/2006/relationships/slideLayout" Target="../slideLayouts/slideLayout7.xml"/><Relationship Id="rId4" Type="http://schemas.openxmlformats.org/officeDocument/2006/relationships/hyperlink" Target="https://www.azquotes.com/quote/41705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goodreads.com/author/show/1069006.C_S_Lewis"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www.biblegateway.com/passage/?search=1+corinthians+2&amp;version=NIV#fen-NIV-28404b"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publicdomainpictures.net/en/view-image.php?image=308781&amp;picture=earth-in-space"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oodreads.com/author/show/14190.Galileo_Galilei" TargetMode="Externa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2E4BF5-10F0-2192-5266-250ED73AA82A}"/>
              </a:ext>
            </a:extLst>
          </p:cNvPr>
          <p:cNvSpPr>
            <a:spLocks noGrp="1"/>
          </p:cNvSpPr>
          <p:nvPr>
            <p:ph type="ctrTitle"/>
          </p:nvPr>
        </p:nvSpPr>
        <p:spPr>
          <a:xfrm>
            <a:off x="1685925" y="1649506"/>
            <a:ext cx="9734549" cy="2736225"/>
          </a:xfrm>
        </p:spPr>
        <p:txBody>
          <a:bodyPr>
            <a:normAutofit fontScale="90000"/>
          </a:bodyPr>
          <a:lstStyle/>
          <a:p>
            <a:pPr algn="l"/>
            <a:r>
              <a:rPr lang="en-US" dirty="0">
                <a:latin typeface="Times New Roman" panose="02020603050405020304" pitchFamily="18" charset="0"/>
                <a:cs typeface="Times New Roman" panose="02020603050405020304" pitchFamily="18" charset="0"/>
              </a:rPr>
              <a:t>“the earth will be full of the knowledge of the LORD as the waters cover the sea.”</a:t>
            </a:r>
            <a:r>
              <a:rPr lang="en-US" dirty="0"/>
              <a:t/>
            </a:r>
            <a:br>
              <a:rPr lang="en-US" dirty="0"/>
            </a:br>
            <a:endParaRPr lang="en-US" dirty="0"/>
          </a:p>
        </p:txBody>
      </p:sp>
      <p:sp>
        <p:nvSpPr>
          <p:cNvPr id="3" name="Subtitle 2">
            <a:extLst>
              <a:ext uri="{FF2B5EF4-FFF2-40B4-BE49-F238E27FC236}">
                <a16:creationId xmlns:a16="http://schemas.microsoft.com/office/drawing/2014/main" xmlns="" id="{C0F38717-2517-B53E-5180-BCF5D96137D6}"/>
              </a:ext>
            </a:extLst>
          </p:cNvPr>
          <p:cNvSpPr>
            <a:spLocks noGrp="1"/>
          </p:cNvSpPr>
          <p:nvPr>
            <p:ph type="subTitle" idx="1"/>
          </p:nvPr>
        </p:nvSpPr>
        <p:spPr/>
        <p:txBody>
          <a:bodyPr>
            <a:normAutofit/>
          </a:bodyPr>
          <a:lstStyle/>
          <a:p>
            <a:r>
              <a:rPr lang="en-US" sz="2600" dirty="0">
                <a:latin typeface="Times New Roman" panose="02020603050405020304" pitchFamily="18" charset="0"/>
                <a:cs typeface="Times New Roman" panose="02020603050405020304" pitchFamily="18" charset="0"/>
              </a:rPr>
              <a:t>Isaiah 11:9</a:t>
            </a:r>
          </a:p>
        </p:txBody>
      </p:sp>
    </p:spTree>
    <p:extLst>
      <p:ext uri="{BB962C8B-B14F-4D97-AF65-F5344CB8AC3E}">
        <p14:creationId xmlns:p14="http://schemas.microsoft.com/office/powerpoint/2010/main" val="1056991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1D70D19-1C65-CD80-5A22-B5E8813B4AD4}"/>
              </a:ext>
            </a:extLst>
          </p:cNvPr>
          <p:cNvSpPr txBox="1"/>
          <p:nvPr/>
        </p:nvSpPr>
        <p:spPr>
          <a:xfrm>
            <a:off x="1400175" y="3857625"/>
            <a:ext cx="9629775" cy="369332"/>
          </a:xfrm>
          <a:prstGeom prst="rect">
            <a:avLst/>
          </a:prstGeom>
          <a:noFill/>
        </p:spPr>
        <p:txBody>
          <a:bodyPr wrap="square" rtlCol="0">
            <a:spAutoFit/>
          </a:bodyPr>
          <a:lstStyle/>
          <a:p>
            <a:endParaRPr lang="en-US" dirty="0"/>
          </a:p>
        </p:txBody>
      </p:sp>
      <p:sp>
        <p:nvSpPr>
          <p:cNvPr id="7" name="Rectangle 9">
            <a:extLst>
              <a:ext uri="{FF2B5EF4-FFF2-40B4-BE49-F238E27FC236}">
                <a16:creationId xmlns:a16="http://schemas.microsoft.com/office/drawing/2014/main" xmlns="" id="{72F2527E-58DC-615A-AE27-5BC9DEEE0D6E}"/>
              </a:ext>
            </a:extLst>
          </p:cNvPr>
          <p:cNvSpPr>
            <a:spLocks noChangeArrowheads="1"/>
          </p:cNvSpPr>
          <p:nvPr/>
        </p:nvSpPr>
        <p:spPr bwMode="auto">
          <a:xfrm rot="10800000" flipV="1">
            <a:off x="340467" y="183445"/>
            <a:ext cx="11851532"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rPr>
              <a:t>Places You Won't Believe The Golden Ratio &amp; Fibonacci Sequence Appears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hlinkClick r:id="rId2"/>
              </a:rPr>
              <a:t>BE AMAZED</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130" name="Picture 10">
            <a:hlinkClick r:id="rId2"/>
            <a:extLst>
              <a:ext uri="{FF2B5EF4-FFF2-40B4-BE49-F238E27FC236}">
                <a16:creationId xmlns:a16="http://schemas.microsoft.com/office/drawing/2014/main" xmlns="" id="{60488185-F7B5-9BE9-53DC-26358CB2C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334963"/>
            <a:ext cx="381000" cy="381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E6E20680-D949-6070-3FEF-800DC1F53F7B}"/>
              </a:ext>
            </a:extLst>
          </p:cNvPr>
          <p:cNvPicPr>
            <a:picLocks noChangeAspect="1"/>
          </p:cNvPicPr>
          <p:nvPr/>
        </p:nvPicPr>
        <p:blipFill>
          <a:blip r:embed="rId4"/>
          <a:stretch>
            <a:fillRect/>
          </a:stretch>
        </p:blipFill>
        <p:spPr>
          <a:xfrm>
            <a:off x="3878397" y="1923915"/>
            <a:ext cx="2765594" cy="3010170"/>
          </a:xfrm>
          <a:prstGeom prst="rect">
            <a:avLst/>
          </a:prstGeom>
        </p:spPr>
      </p:pic>
    </p:spTree>
    <p:extLst>
      <p:ext uri="{BB962C8B-B14F-4D97-AF65-F5344CB8AC3E}">
        <p14:creationId xmlns:p14="http://schemas.microsoft.com/office/powerpoint/2010/main" val="3553568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20DB4A1-5426-B1A7-00AD-A1ACB87A305A}"/>
              </a:ext>
            </a:extLst>
          </p:cNvPr>
          <p:cNvSpPr txBox="1"/>
          <p:nvPr/>
        </p:nvSpPr>
        <p:spPr>
          <a:xfrm>
            <a:off x="1104900" y="1085850"/>
            <a:ext cx="993457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II. The Lord desires righteous self-government</a:t>
            </a:r>
          </a:p>
        </p:txBody>
      </p:sp>
      <p:sp>
        <p:nvSpPr>
          <p:cNvPr id="3" name="TextBox 2">
            <a:extLst>
              <a:ext uri="{FF2B5EF4-FFF2-40B4-BE49-F238E27FC236}">
                <a16:creationId xmlns:a16="http://schemas.microsoft.com/office/drawing/2014/main" xmlns="" id="{6E889D10-B131-E708-19AC-A5182CE90AB7}"/>
              </a:ext>
            </a:extLst>
          </p:cNvPr>
          <p:cNvSpPr txBox="1"/>
          <p:nvPr/>
        </p:nvSpPr>
        <p:spPr>
          <a:xfrm>
            <a:off x="1685925" y="2752725"/>
            <a:ext cx="9201150"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Knowledge of the Lord brings about inner peace and the ability to live peacefully with others. (Romans 14:17)</a:t>
            </a:r>
          </a:p>
        </p:txBody>
      </p:sp>
    </p:spTree>
    <p:extLst>
      <p:ext uri="{BB962C8B-B14F-4D97-AF65-F5344CB8AC3E}">
        <p14:creationId xmlns:p14="http://schemas.microsoft.com/office/powerpoint/2010/main" val="695725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1035932-88BA-4C3E-DD4A-E099D7799484}"/>
              </a:ext>
            </a:extLst>
          </p:cNvPr>
          <p:cNvSpPr txBox="1"/>
          <p:nvPr/>
        </p:nvSpPr>
        <p:spPr>
          <a:xfrm>
            <a:off x="609600" y="1724024"/>
            <a:ext cx="10791825" cy="1744260"/>
          </a:xfrm>
          <a:prstGeom prst="rect">
            <a:avLst/>
          </a:prstGeom>
          <a:noFill/>
        </p:spPr>
        <p:txBody>
          <a:bodyPr wrap="square">
            <a:spAutoFit/>
          </a:bodyPr>
          <a:lstStyle/>
          <a:p>
            <a:pPr marL="0" marR="0">
              <a:lnSpc>
                <a:spcPct val="107000"/>
              </a:lnSpc>
              <a:spcBef>
                <a:spcPts val="0"/>
              </a:spcBef>
              <a:spcAft>
                <a:spcPts val="800"/>
              </a:spcAft>
            </a:pPr>
            <a:r>
              <a:rPr lang="en-US" sz="3400" kern="100" dirty="0">
                <a:effectLst/>
                <a:latin typeface="Times New Roman" panose="02020603050405020304" pitchFamily="18" charset="0"/>
                <a:ea typeface="Calibri" panose="020F0502020204030204" pitchFamily="34" charset="0"/>
                <a:cs typeface="Times New Roman" panose="02020603050405020304" pitchFamily="18" charset="0"/>
              </a:rPr>
              <a:t>“Whoever is slow to anger is better than the mighty, and he who rules his spirit better than he who takes a city.” 																				(Proverbs 16:32 )</a:t>
            </a:r>
            <a:endParaRPr lang="en-US" sz="3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2851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1D7214-23D7-368B-B033-F843E941EE55}"/>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199340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7F0DD95-7DB9-2309-0AC4-315EDBA7E50A}"/>
              </a:ext>
            </a:extLst>
          </p:cNvPr>
          <p:cNvSpPr txBox="1"/>
          <p:nvPr/>
        </p:nvSpPr>
        <p:spPr>
          <a:xfrm>
            <a:off x="2419350" y="1647824"/>
            <a:ext cx="8362950"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III. The Lord wants us not to be deceived</a:t>
            </a:r>
          </a:p>
        </p:txBody>
      </p:sp>
    </p:spTree>
    <p:extLst>
      <p:ext uri="{BB962C8B-B14F-4D97-AF65-F5344CB8AC3E}">
        <p14:creationId xmlns:p14="http://schemas.microsoft.com/office/powerpoint/2010/main" val="3203726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D9A23A6-67B2-5DE5-BF8B-7221C450DB96}"/>
              </a:ext>
            </a:extLst>
          </p:cNvPr>
          <p:cNvSpPr txBox="1"/>
          <p:nvPr/>
        </p:nvSpPr>
        <p:spPr>
          <a:xfrm>
            <a:off x="688156" y="452487"/>
            <a:ext cx="11274457" cy="3970318"/>
          </a:xfrm>
          <a:prstGeom prst="rect">
            <a:avLst/>
          </a:prstGeom>
          <a:noFill/>
        </p:spPr>
        <p:txBody>
          <a:bodyPr wrap="square">
            <a:spAutoFit/>
          </a:bodyPr>
          <a:lstStyle/>
          <a:p>
            <a:r>
              <a:rPr lang="en-US" baseline="30000" dirty="0"/>
              <a:t> </a:t>
            </a:r>
            <a:r>
              <a:rPr lang="en-US" sz="3600" b="1" baseline="30000" dirty="0">
                <a:latin typeface="Times New Roman" panose="02020603050405020304" pitchFamily="18" charset="0"/>
                <a:cs typeface="Times New Roman" panose="02020603050405020304" pitchFamily="18" charset="0"/>
              </a:rPr>
              <a:t>”</a:t>
            </a:r>
            <a:r>
              <a:rPr lang="en-US" sz="3600" b="1" dirty="0">
                <a:latin typeface="Times New Roman" panose="02020603050405020304" pitchFamily="18" charset="0"/>
                <a:cs typeface="Times New Roman" panose="02020603050405020304" pitchFamily="18" charset="0"/>
              </a:rPr>
              <a:t>Let no one deceive you in any way. </a:t>
            </a:r>
            <a:r>
              <a:rPr lang="en-US" sz="3600" dirty="0">
                <a:latin typeface="Times New Roman" panose="02020603050405020304" pitchFamily="18" charset="0"/>
                <a:cs typeface="Times New Roman" panose="02020603050405020304" pitchFamily="18" charset="0"/>
              </a:rPr>
              <a:t>For that day will not come, unless the rebellion comes first, and the man of lawlessness</a:t>
            </a:r>
            <a:r>
              <a:rPr lang="en-US" sz="3600" baseline="30000" dirty="0">
                <a:latin typeface="Times New Roman" panose="02020603050405020304" pitchFamily="18" charset="0"/>
                <a:cs typeface="Times New Roman" panose="02020603050405020304" pitchFamily="18" charset="0"/>
              </a:rPr>
              <a:t>[</a:t>
            </a:r>
            <a:r>
              <a:rPr lang="en-US" sz="3600" baseline="30000" dirty="0">
                <a:latin typeface="Times New Roman" panose="02020603050405020304" pitchFamily="18" charset="0"/>
                <a:cs typeface="Times New Roman" panose="02020603050405020304" pitchFamily="18" charset="0"/>
                <a:hlinkClick r:id="rId2" tooltip="See footnote b"/>
              </a:rPr>
              <a:t>b</a:t>
            </a:r>
            <a:r>
              <a:rPr lang="en-US" sz="3600" baseline="3000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is revealed, the son of destruction,</a:t>
            </a:r>
            <a:r>
              <a:rPr lang="en-US" sz="3600" baseline="30000" dirty="0">
                <a:latin typeface="Times New Roman" panose="02020603050405020304" pitchFamily="18" charset="0"/>
                <a:cs typeface="Times New Roman" panose="02020603050405020304" pitchFamily="18" charset="0"/>
              </a:rPr>
              <a:t>[</a:t>
            </a:r>
            <a:r>
              <a:rPr lang="en-US" sz="3600" baseline="30000" dirty="0">
                <a:latin typeface="Times New Roman" panose="02020603050405020304" pitchFamily="18" charset="0"/>
                <a:cs typeface="Times New Roman" panose="02020603050405020304" pitchFamily="18" charset="0"/>
                <a:hlinkClick r:id="rId3" tooltip="See footnote c"/>
              </a:rPr>
              <a:t>c</a:t>
            </a:r>
            <a:r>
              <a:rPr lang="en-US" sz="3600" baseline="3000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en-US" sz="3600" baseline="30000" dirty="0">
                <a:latin typeface="Times New Roman" panose="02020603050405020304" pitchFamily="18" charset="0"/>
                <a:cs typeface="Times New Roman" panose="02020603050405020304" pitchFamily="18" charset="0"/>
              </a:rPr>
              <a:t>4 </a:t>
            </a:r>
            <a:r>
              <a:rPr lang="en-US" sz="3600" dirty="0">
                <a:latin typeface="Times New Roman" panose="02020603050405020304" pitchFamily="18" charset="0"/>
                <a:cs typeface="Times New Roman" panose="02020603050405020304" pitchFamily="18" charset="0"/>
              </a:rPr>
              <a:t>who opposes and exalts himself against every so-called god or object of worship, so that he takes his seat in the temple of God, proclaiming himself to be God…” </a:t>
            </a:r>
          </a:p>
          <a:p>
            <a:r>
              <a:rPr lang="en-US" sz="3600" dirty="0">
                <a:latin typeface="Times New Roman" panose="02020603050405020304" pitchFamily="18" charset="0"/>
                <a:cs typeface="Times New Roman" panose="02020603050405020304" pitchFamily="18" charset="0"/>
              </a:rPr>
              <a:t>														(2 Thessalonians 2:3-5)</a:t>
            </a:r>
          </a:p>
        </p:txBody>
      </p:sp>
    </p:spTree>
    <p:extLst>
      <p:ext uri="{BB962C8B-B14F-4D97-AF65-F5344CB8AC3E}">
        <p14:creationId xmlns:p14="http://schemas.microsoft.com/office/powerpoint/2010/main" val="2007520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F145E4C-D859-CD6A-A955-EA4C84D118D8}"/>
              </a:ext>
            </a:extLst>
          </p:cNvPr>
          <p:cNvSpPr txBox="1"/>
          <p:nvPr/>
        </p:nvSpPr>
        <p:spPr>
          <a:xfrm>
            <a:off x="733425" y="523875"/>
            <a:ext cx="11115675" cy="5016758"/>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“And then the lawless one will be revealed, whom the Lord Jesus will kill with the breath of his mouth and bring to nothing by the appearance of his coming. </a:t>
            </a:r>
            <a:r>
              <a:rPr lang="en-US" sz="3200" baseline="30000" dirty="0">
                <a:latin typeface="Times New Roman" panose="02020603050405020304" pitchFamily="18" charset="0"/>
                <a:cs typeface="Times New Roman" panose="02020603050405020304" pitchFamily="18" charset="0"/>
              </a:rPr>
              <a:t>9 </a:t>
            </a:r>
            <a:r>
              <a:rPr lang="en-US" sz="3200" dirty="0">
                <a:latin typeface="Times New Roman" panose="02020603050405020304" pitchFamily="18" charset="0"/>
                <a:cs typeface="Times New Roman" panose="02020603050405020304" pitchFamily="18" charset="0"/>
              </a:rPr>
              <a:t>The coming of the lawless one is by the activity of Satan with all power and false signs and wonders, </a:t>
            </a:r>
            <a:r>
              <a:rPr lang="en-US" sz="3200" baseline="30000" dirty="0">
                <a:latin typeface="Times New Roman" panose="02020603050405020304" pitchFamily="18" charset="0"/>
                <a:cs typeface="Times New Roman" panose="02020603050405020304" pitchFamily="18" charset="0"/>
              </a:rPr>
              <a:t>10 </a:t>
            </a:r>
            <a:r>
              <a:rPr lang="en-US" sz="3200" dirty="0">
                <a:latin typeface="Times New Roman" panose="02020603050405020304" pitchFamily="18" charset="0"/>
                <a:cs typeface="Times New Roman" panose="02020603050405020304" pitchFamily="18" charset="0"/>
              </a:rPr>
              <a:t>and with all wicked deception for those who are perishing, because </a:t>
            </a:r>
            <a:r>
              <a:rPr lang="en-US" sz="3200" b="1" dirty="0">
                <a:latin typeface="Times New Roman" panose="02020603050405020304" pitchFamily="18" charset="0"/>
                <a:cs typeface="Times New Roman" panose="02020603050405020304" pitchFamily="18" charset="0"/>
              </a:rPr>
              <a:t>they refused to love the truth and so be saved. </a:t>
            </a:r>
            <a:r>
              <a:rPr lang="en-US" sz="3200" baseline="30000" dirty="0">
                <a:latin typeface="Times New Roman" panose="02020603050405020304" pitchFamily="18" charset="0"/>
                <a:cs typeface="Times New Roman" panose="02020603050405020304" pitchFamily="18" charset="0"/>
              </a:rPr>
              <a:t>11 </a:t>
            </a:r>
            <a:r>
              <a:rPr lang="en-US" sz="3200" b="1" dirty="0">
                <a:latin typeface="Times New Roman" panose="02020603050405020304" pitchFamily="18" charset="0"/>
                <a:cs typeface="Times New Roman" panose="02020603050405020304" pitchFamily="18" charset="0"/>
              </a:rPr>
              <a:t>Therefore God sends them a strong delusion, </a:t>
            </a:r>
            <a:r>
              <a:rPr lang="en-US" sz="3200" dirty="0">
                <a:latin typeface="Times New Roman" panose="02020603050405020304" pitchFamily="18" charset="0"/>
                <a:cs typeface="Times New Roman" panose="02020603050405020304" pitchFamily="18" charset="0"/>
              </a:rPr>
              <a:t>so that they may believe what is false, </a:t>
            </a:r>
            <a:r>
              <a:rPr lang="en-US" sz="3200" baseline="30000" dirty="0">
                <a:latin typeface="Times New Roman" panose="02020603050405020304" pitchFamily="18" charset="0"/>
                <a:cs typeface="Times New Roman" panose="02020603050405020304" pitchFamily="18" charset="0"/>
              </a:rPr>
              <a:t>12 </a:t>
            </a:r>
            <a:r>
              <a:rPr lang="en-US" sz="3200" dirty="0">
                <a:latin typeface="Times New Roman" panose="02020603050405020304" pitchFamily="18" charset="0"/>
                <a:cs typeface="Times New Roman" panose="02020603050405020304" pitchFamily="18" charset="0"/>
              </a:rPr>
              <a:t>in order that all may be condemned who did not believe the truth but had pleasure in unrighteousness.              </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(2 Thessalonians 2:8-12)</a:t>
            </a:r>
          </a:p>
        </p:txBody>
      </p:sp>
    </p:spTree>
    <p:extLst>
      <p:ext uri="{BB962C8B-B14F-4D97-AF65-F5344CB8AC3E}">
        <p14:creationId xmlns:p14="http://schemas.microsoft.com/office/powerpoint/2010/main" val="3424823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CCE28C8-7205-1149-E60F-4BB733728286}"/>
              </a:ext>
            </a:extLst>
          </p:cNvPr>
          <p:cNvPicPr>
            <a:picLocks noChangeAspect="1"/>
          </p:cNvPicPr>
          <p:nvPr/>
        </p:nvPicPr>
        <p:blipFill>
          <a:blip r:embed="rId2"/>
          <a:stretch>
            <a:fillRect/>
          </a:stretch>
        </p:blipFill>
        <p:spPr>
          <a:xfrm>
            <a:off x="3838575" y="257175"/>
            <a:ext cx="4514850" cy="6343650"/>
          </a:xfrm>
          <a:prstGeom prst="rect">
            <a:avLst/>
          </a:prstGeom>
        </p:spPr>
      </p:pic>
    </p:spTree>
    <p:extLst>
      <p:ext uri="{BB962C8B-B14F-4D97-AF65-F5344CB8AC3E}">
        <p14:creationId xmlns:p14="http://schemas.microsoft.com/office/powerpoint/2010/main" val="2614118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0030BF8-D405-DBCC-B085-83473FB9CFA5}"/>
              </a:ext>
            </a:extLst>
          </p:cNvPr>
          <p:cNvSpPr txBox="1"/>
          <p:nvPr/>
        </p:nvSpPr>
        <p:spPr>
          <a:xfrm>
            <a:off x="1514475" y="1838325"/>
            <a:ext cx="8639175" cy="2215991"/>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“It is the mark of an educated mind to be able to entertain a thought without accepting it.” </a:t>
            </a:r>
            <a:br>
              <a:rPr lang="en-US" sz="3000" b="1" dirty="0">
                <a:latin typeface="Times New Roman" panose="02020603050405020304" pitchFamily="18" charset="0"/>
                <a:cs typeface="Times New Roman" panose="02020603050405020304" pitchFamily="18" charset="0"/>
              </a:rPr>
            </a:br>
            <a:endParaRPr lang="en-US" sz="3000" b="1"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									― Aristotle, </a:t>
            </a:r>
            <a:r>
              <a:rPr lang="en-US" sz="3000" dirty="0">
                <a:latin typeface="Times New Roman" panose="02020603050405020304" pitchFamily="18" charset="0"/>
                <a:cs typeface="Times New Roman" panose="02020603050405020304" pitchFamily="18" charset="0"/>
                <a:hlinkClick r:id="rId2"/>
              </a:rPr>
              <a:t>Metaphysics</a:t>
            </a:r>
            <a:r>
              <a:rPr lang="en-US" sz="3000" dirty="0">
                <a:latin typeface="Times New Roman" panose="02020603050405020304" pitchFamily="18" charset="0"/>
                <a:cs typeface="Times New Roman" panose="02020603050405020304" pitchFamily="18" charset="0"/>
              </a:rPr>
              <a:t> </a:t>
            </a:r>
          </a:p>
          <a:p>
            <a:endParaRPr lang="en-US" dirty="0"/>
          </a:p>
        </p:txBody>
      </p:sp>
      <p:pic>
        <p:nvPicPr>
          <p:cNvPr id="7" name="Picture 6">
            <a:extLst>
              <a:ext uri="{FF2B5EF4-FFF2-40B4-BE49-F238E27FC236}">
                <a16:creationId xmlns:a16="http://schemas.microsoft.com/office/drawing/2014/main" xmlns="" id="{99049B26-9DDE-F90E-791B-F2074561939C}"/>
              </a:ext>
            </a:extLst>
          </p:cNvPr>
          <p:cNvPicPr>
            <a:picLocks noChangeAspect="1"/>
          </p:cNvPicPr>
          <p:nvPr/>
        </p:nvPicPr>
        <p:blipFill>
          <a:blip r:embed="rId3"/>
          <a:stretch>
            <a:fillRect/>
          </a:stretch>
        </p:blipFill>
        <p:spPr>
          <a:xfrm>
            <a:off x="8162924" y="4101940"/>
            <a:ext cx="2352675" cy="2352675"/>
          </a:xfrm>
          <a:prstGeom prst="rect">
            <a:avLst/>
          </a:prstGeom>
        </p:spPr>
      </p:pic>
    </p:spTree>
    <p:extLst>
      <p:ext uri="{BB962C8B-B14F-4D97-AF65-F5344CB8AC3E}">
        <p14:creationId xmlns:p14="http://schemas.microsoft.com/office/powerpoint/2010/main" val="3759200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C9CF82A-D91C-FECE-2F14-338853CD44FC}"/>
              </a:ext>
            </a:extLst>
          </p:cNvPr>
          <p:cNvSpPr txBox="1"/>
          <p:nvPr/>
        </p:nvSpPr>
        <p:spPr>
          <a:xfrm>
            <a:off x="1790699" y="1790700"/>
            <a:ext cx="8296275" cy="1477328"/>
          </a:xfrm>
          <a:prstGeom prst="rect">
            <a:avLst/>
          </a:prstGeom>
          <a:noFill/>
        </p:spPr>
        <p:txBody>
          <a:bodyPr wrap="square">
            <a:spAutoFit/>
          </a:bodyPr>
          <a:lstStyle/>
          <a:p>
            <a:r>
              <a:rPr lang="en-US" sz="3000" dirty="0">
                <a:latin typeface="Times New Roman" panose="02020603050405020304" pitchFamily="18" charset="0"/>
                <a:cs typeface="Times New Roman" panose="02020603050405020304" pitchFamily="18" charset="0"/>
              </a:rPr>
              <a:t>“The first to state his case seems right until another comes and cross-examines him.”</a:t>
            </a:r>
            <a:br>
              <a:rPr lang="en-US" sz="3000" dirty="0">
                <a:latin typeface="Times New Roman" panose="02020603050405020304" pitchFamily="18" charset="0"/>
                <a:cs typeface="Times New Roman" panose="02020603050405020304" pitchFamily="18" charset="0"/>
              </a:rPr>
            </a:br>
            <a:r>
              <a:rPr lang="en-US" sz="3000" dirty="0">
                <a:latin typeface="Times New Roman" panose="02020603050405020304" pitchFamily="18" charset="0"/>
                <a:cs typeface="Times New Roman" panose="02020603050405020304" pitchFamily="18" charset="0"/>
              </a:rPr>
              <a:t>											(Proverbs 18:17)</a:t>
            </a:r>
          </a:p>
        </p:txBody>
      </p:sp>
    </p:spTree>
    <p:extLst>
      <p:ext uri="{BB962C8B-B14F-4D97-AF65-F5344CB8AC3E}">
        <p14:creationId xmlns:p14="http://schemas.microsoft.com/office/powerpoint/2010/main" val="4247540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BFE6A5-5948-1725-4813-5043CF79D869}"/>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2447925" y="161925"/>
            <a:ext cx="9744075" cy="6534150"/>
          </a:xfrm>
          <a:prstGeom prst="rect">
            <a:avLst/>
          </a:prstGeom>
        </p:spPr>
      </p:pic>
      <p:sp>
        <p:nvSpPr>
          <p:cNvPr id="11" name="TextBox 10">
            <a:extLst>
              <a:ext uri="{FF2B5EF4-FFF2-40B4-BE49-F238E27FC236}">
                <a16:creationId xmlns:a16="http://schemas.microsoft.com/office/drawing/2014/main" xmlns="" id="{F5326328-B6D2-53C7-57A4-A99C67DED5E2}"/>
              </a:ext>
            </a:extLst>
          </p:cNvPr>
          <p:cNvSpPr txBox="1"/>
          <p:nvPr/>
        </p:nvSpPr>
        <p:spPr>
          <a:xfrm>
            <a:off x="2447925" y="6696075"/>
            <a:ext cx="9744075" cy="230832"/>
          </a:xfrm>
          <a:prstGeom prst="rect">
            <a:avLst/>
          </a:prstGeom>
          <a:noFill/>
        </p:spPr>
        <p:txBody>
          <a:bodyPr wrap="square" rtlCol="0">
            <a:spAutoFit/>
          </a:bodyPr>
          <a:lstStyle/>
          <a:p>
            <a:r>
              <a:rPr lang="en-US" sz="900">
                <a:hlinkClick r:id="rId3" tooltip="https://www.flickr.com/photos/perspective/15724089/"/>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896964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DFAB646-21E0-80AF-BBC3-3A7D430B7B0D}"/>
              </a:ext>
            </a:extLst>
          </p:cNvPr>
          <p:cNvSpPr txBox="1"/>
          <p:nvPr/>
        </p:nvSpPr>
        <p:spPr>
          <a:xfrm>
            <a:off x="3047999" y="1098907"/>
            <a:ext cx="7724776" cy="3619452"/>
          </a:xfrm>
          <a:prstGeom prst="rect">
            <a:avLst/>
          </a:prstGeom>
          <a:noFill/>
        </p:spPr>
        <p:txBody>
          <a:bodyPr wrap="square">
            <a:spAutoFit/>
          </a:bodyPr>
          <a:lstStyle/>
          <a:p>
            <a:pPr marL="0" marR="0">
              <a:lnSpc>
                <a:spcPct val="107000"/>
              </a:lnSpc>
              <a:spcBef>
                <a:spcPts val="0"/>
              </a:spcBef>
              <a:spcAft>
                <a:spcPts val="800"/>
              </a:spcAft>
            </a:pPr>
            <a:r>
              <a:rPr lang="en-US" sz="3000" kern="100" dirty="0">
                <a:effectLst/>
                <a:latin typeface="Times New Roman" panose="02020603050405020304" pitchFamily="18" charset="0"/>
                <a:ea typeface="Calibri" panose="020F0502020204030204" pitchFamily="34" charset="0"/>
                <a:cs typeface="Times New Roman" panose="02020603050405020304" pitchFamily="18" charset="0"/>
              </a:rPr>
              <a:t>“Has it ever struck you as odd, or unfortunate, that today, when the proportion of literacy is higher than it has ever been, people should have become susceptible to the influence of advertisement and mass propaganda to an extent hitherto unheard of and unimagined?” </a:t>
            </a:r>
          </a:p>
          <a:p>
            <a:pPr marL="0" marR="0">
              <a:lnSpc>
                <a:spcPct val="107000"/>
              </a:lnSpc>
              <a:spcBef>
                <a:spcPts val="0"/>
              </a:spcBef>
              <a:spcAft>
                <a:spcPts val="800"/>
              </a:spcAft>
            </a:pPr>
            <a:r>
              <a:rPr lang="en-US" sz="3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000" kern="100" dirty="0">
                <a:effectLst/>
                <a:latin typeface="Times New Roman" panose="02020603050405020304" pitchFamily="18" charset="0"/>
                <a:ea typeface="Calibri" panose="020F0502020204030204" pitchFamily="34" charset="0"/>
                <a:cs typeface="Times New Roman" panose="02020603050405020304" pitchFamily="18" charset="0"/>
              </a:rPr>
              <a:t>Dorothy Sayers, 1947</a:t>
            </a:r>
          </a:p>
        </p:txBody>
      </p:sp>
    </p:spTree>
    <p:extLst>
      <p:ext uri="{BB962C8B-B14F-4D97-AF65-F5344CB8AC3E}">
        <p14:creationId xmlns:p14="http://schemas.microsoft.com/office/powerpoint/2010/main" val="4053835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6528A3D-9384-F750-6121-B81A37972F41}"/>
              </a:ext>
            </a:extLst>
          </p:cNvPr>
          <p:cNvSpPr txBox="1"/>
          <p:nvPr/>
        </p:nvSpPr>
        <p:spPr>
          <a:xfrm>
            <a:off x="857250" y="619125"/>
            <a:ext cx="10515600" cy="5101397"/>
          </a:xfrm>
          <a:prstGeom prst="rect">
            <a:avLst/>
          </a:prstGeom>
          <a:noFill/>
        </p:spPr>
        <p:txBody>
          <a:bodyPr wrap="square">
            <a:spAutoFit/>
          </a:bodyPr>
          <a:lstStyle/>
          <a:p>
            <a:pPr marL="0" marR="0">
              <a:lnSpc>
                <a:spcPct val="107000"/>
              </a:lnSpc>
              <a:spcBef>
                <a:spcPts val="0"/>
              </a:spcBef>
              <a:spcAft>
                <a:spcPts val="800"/>
              </a:spcAft>
            </a:pPr>
            <a:r>
              <a:rPr lang="en-US" sz="3000" kern="100" dirty="0">
                <a:effectLst/>
                <a:latin typeface="Times New Roman" panose="02020603050405020304" pitchFamily="18" charset="0"/>
                <a:ea typeface="Calibri" panose="020F0502020204030204" pitchFamily="34" charset="0"/>
                <a:cs typeface="Times New Roman" panose="02020603050405020304" pitchFamily="18" charset="0"/>
              </a:rPr>
              <a:t>“For we let our young men and women go out unarmed, in a day when </a:t>
            </a:r>
            <a:r>
              <a:rPr lang="en-US" sz="3000" kern="100" dirty="0" err="1">
                <a:effectLst/>
                <a:latin typeface="Times New Roman" panose="02020603050405020304" pitchFamily="18" charset="0"/>
                <a:ea typeface="Calibri" panose="020F0502020204030204" pitchFamily="34" charset="0"/>
                <a:cs typeface="Times New Roman" panose="02020603050405020304" pitchFamily="18" charset="0"/>
              </a:rPr>
              <a:t>armour</a:t>
            </a:r>
            <a:r>
              <a:rPr lang="en-US" sz="3000" kern="100" dirty="0">
                <a:effectLst/>
                <a:latin typeface="Times New Roman" panose="02020603050405020304" pitchFamily="18" charset="0"/>
                <a:ea typeface="Calibri" panose="020F0502020204030204" pitchFamily="34" charset="0"/>
                <a:cs typeface="Times New Roman" panose="02020603050405020304" pitchFamily="18" charset="0"/>
              </a:rPr>
              <a:t> was never so necessary. By teaching them all to read, we have left them at the mercy of the printed word. By the invention of the film and the radio, we have made certain that no aversion to reading shall secure them from the incessant battery of words, words, words. They do not know what the words mean; they do not know how to ward them off or blunt their edge or fling them back; they are a prey to words in their emotions instead of being the masters of them in their intellects.”</a:t>
            </a:r>
          </a:p>
          <a:p>
            <a:pPr marL="0" marR="0">
              <a:lnSpc>
                <a:spcPct val="107000"/>
              </a:lnSpc>
              <a:spcBef>
                <a:spcPts val="0"/>
              </a:spcBef>
              <a:spcAft>
                <a:spcPts val="800"/>
              </a:spcAft>
            </a:pPr>
            <a:r>
              <a:rPr lang="en-US" sz="3000" kern="100" dirty="0">
                <a:latin typeface="Times New Roman" panose="02020603050405020304" pitchFamily="18" charset="0"/>
                <a:ea typeface="Calibri" panose="020F0502020204030204" pitchFamily="34" charset="0"/>
                <a:cs typeface="Times New Roman" panose="02020603050405020304" pitchFamily="18" charset="0"/>
              </a:rPr>
              <a:t>					-Dorothy Sayers, 1947 speech at Oxford University</a:t>
            </a:r>
            <a:endParaRPr lang="en-US" sz="3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6608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B83AF1-1090-41F2-AEAC-D0825DAD0A8C}"/>
              </a:ext>
            </a:extLst>
          </p:cNvPr>
          <p:cNvPicPr>
            <a:picLocks noChangeAspect="1"/>
          </p:cNvPicPr>
          <p:nvPr/>
        </p:nvPicPr>
        <p:blipFill>
          <a:blip r:embed="rId2"/>
          <a:stretch>
            <a:fillRect/>
          </a:stretch>
        </p:blipFill>
        <p:spPr>
          <a:xfrm>
            <a:off x="985027" y="600075"/>
            <a:ext cx="3117273" cy="3943350"/>
          </a:xfrm>
          <a:prstGeom prst="rect">
            <a:avLst/>
          </a:prstGeom>
        </p:spPr>
      </p:pic>
      <p:sp>
        <p:nvSpPr>
          <p:cNvPr id="4" name="TextBox 3">
            <a:extLst>
              <a:ext uri="{FF2B5EF4-FFF2-40B4-BE49-F238E27FC236}">
                <a16:creationId xmlns:a16="http://schemas.microsoft.com/office/drawing/2014/main" xmlns="" id="{07512DE9-7334-8E87-E1CD-387853CE3F32}"/>
              </a:ext>
            </a:extLst>
          </p:cNvPr>
          <p:cNvSpPr txBox="1"/>
          <p:nvPr/>
        </p:nvSpPr>
        <p:spPr>
          <a:xfrm>
            <a:off x="4905375" y="1152525"/>
            <a:ext cx="6610350"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group of Boston Unitarians led by Horace Mann traveled to Europe and brought back a system of education to the United States, modeled after the Prussian military</a:t>
            </a:r>
            <a:r>
              <a:rPr lang="en-US" dirty="0"/>
              <a:t>. </a:t>
            </a:r>
          </a:p>
        </p:txBody>
      </p:sp>
    </p:spTree>
    <p:extLst>
      <p:ext uri="{BB962C8B-B14F-4D97-AF65-F5344CB8AC3E}">
        <p14:creationId xmlns:p14="http://schemas.microsoft.com/office/powerpoint/2010/main" val="164898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E129450-64EA-47CE-A44A-5F6B948B8263}"/>
              </a:ext>
            </a:extLst>
          </p:cNvPr>
          <p:cNvSpPr txBox="1"/>
          <p:nvPr/>
        </p:nvSpPr>
        <p:spPr>
          <a:xfrm>
            <a:off x="409575" y="447675"/>
            <a:ext cx="9067799" cy="2769989"/>
          </a:xfrm>
          <a:prstGeom prst="rect">
            <a:avLst/>
          </a:prstGeom>
          <a:noFill/>
        </p:spPr>
        <p:txBody>
          <a:bodyPr wrap="square">
            <a:spAutoFit/>
          </a:bodyPr>
          <a:lstStyle/>
          <a:p>
            <a:pPr algn="just"/>
            <a:r>
              <a:rPr lang="en-US" sz="3000" dirty="0">
                <a:latin typeface="Times New Roman" panose="02020603050405020304" pitchFamily="18" charset="0"/>
                <a:cs typeface="Times New Roman" panose="02020603050405020304" pitchFamily="18" charset="0"/>
              </a:rPr>
              <a:t>“Here are all the elements for a religious faith that shall not be confined to sect, class, or race. Such a faith has always been the common faith of mankind. It remains for us to make it explicit and militant” </a:t>
            </a:r>
          </a:p>
          <a:p>
            <a:pPr algn="just"/>
            <a:endParaRPr lang="en-US" sz="30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John Dewey, on Secular Humanism</a:t>
            </a:r>
          </a:p>
        </p:txBody>
      </p:sp>
      <p:pic>
        <p:nvPicPr>
          <p:cNvPr id="7" name="Picture 6">
            <a:extLst>
              <a:ext uri="{FF2B5EF4-FFF2-40B4-BE49-F238E27FC236}">
                <a16:creationId xmlns:a16="http://schemas.microsoft.com/office/drawing/2014/main" xmlns="" id="{D2885798-D64B-E086-78E1-63936734290F}"/>
              </a:ext>
            </a:extLst>
          </p:cNvPr>
          <p:cNvPicPr>
            <a:picLocks noChangeAspect="1"/>
          </p:cNvPicPr>
          <p:nvPr/>
        </p:nvPicPr>
        <p:blipFill>
          <a:blip r:embed="rId2"/>
          <a:stretch>
            <a:fillRect/>
          </a:stretch>
        </p:blipFill>
        <p:spPr>
          <a:xfrm>
            <a:off x="4804789" y="3143251"/>
            <a:ext cx="7253861" cy="3655048"/>
          </a:xfrm>
          <a:prstGeom prst="rect">
            <a:avLst/>
          </a:prstGeom>
        </p:spPr>
      </p:pic>
    </p:spTree>
    <p:extLst>
      <p:ext uri="{BB962C8B-B14F-4D97-AF65-F5344CB8AC3E}">
        <p14:creationId xmlns:p14="http://schemas.microsoft.com/office/powerpoint/2010/main" val="2824983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F5DECBA-7C6B-ACF0-BA74-A409E9C48C8D}"/>
              </a:ext>
            </a:extLst>
          </p:cNvPr>
          <p:cNvPicPr>
            <a:picLocks noChangeAspect="1"/>
          </p:cNvPicPr>
          <p:nvPr/>
        </p:nvPicPr>
        <p:blipFill>
          <a:blip r:embed="rId2"/>
          <a:stretch>
            <a:fillRect/>
          </a:stretch>
        </p:blipFill>
        <p:spPr>
          <a:xfrm>
            <a:off x="409575" y="409575"/>
            <a:ext cx="5686425" cy="3184398"/>
          </a:xfrm>
          <a:prstGeom prst="rect">
            <a:avLst/>
          </a:prstGeom>
        </p:spPr>
      </p:pic>
      <p:sp>
        <p:nvSpPr>
          <p:cNvPr id="8" name="TextBox 7">
            <a:extLst>
              <a:ext uri="{FF2B5EF4-FFF2-40B4-BE49-F238E27FC236}">
                <a16:creationId xmlns:a16="http://schemas.microsoft.com/office/drawing/2014/main" xmlns="" id="{3CFB7F38-62CB-D284-5BFF-397E1D19F90C}"/>
              </a:ext>
            </a:extLst>
          </p:cNvPr>
          <p:cNvSpPr txBox="1"/>
          <p:nvPr/>
        </p:nvSpPr>
        <p:spPr>
          <a:xfrm>
            <a:off x="409576" y="3867149"/>
            <a:ext cx="11001374" cy="267765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“Slowly I began to realize that the bells and the confinement, the crazy sequences, the age-segregation, the lack of privacy, the constant surveillance, and all the rest of the national curriculum of schooling were designed exactly as if someone had set out to prevent children from learning how to think and act, to coax them into addiction and dependent behavior.”</a:t>
            </a:r>
          </a:p>
          <a:p>
            <a:r>
              <a:rPr lang="en-US" sz="2400" dirty="0">
                <a:latin typeface="Times New Roman" panose="02020603050405020304" pitchFamily="18" charset="0"/>
                <a:cs typeface="Times New Roman" panose="02020603050405020304" pitchFamily="18" charset="0"/>
                <a:hlinkClick r:id="rId3"/>
              </a:rPr>
              <a:t>John Taylor </a:t>
            </a:r>
            <a:r>
              <a:rPr lang="en-US" sz="2400" dirty="0" err="1">
                <a:latin typeface="Times New Roman" panose="02020603050405020304" pitchFamily="18" charset="0"/>
                <a:cs typeface="Times New Roman" panose="02020603050405020304" pitchFamily="18" charset="0"/>
                <a:hlinkClick r:id="rId3"/>
              </a:rPr>
              <a:t>Gatto</a:t>
            </a:r>
            <a:r>
              <a:rPr lang="en-US" sz="2400" dirty="0">
                <a:latin typeface="Times New Roman" panose="02020603050405020304" pitchFamily="18" charset="0"/>
                <a:cs typeface="Times New Roman" panose="02020603050405020304" pitchFamily="18" charset="0"/>
              </a:rPr>
              <a:t>, three-time Teacher of the Year Award recipient of NYC public schools; 1991 New York State Teacher of the Year Award  </a:t>
            </a:r>
          </a:p>
        </p:txBody>
      </p:sp>
    </p:spTree>
    <p:extLst>
      <p:ext uri="{BB962C8B-B14F-4D97-AF65-F5344CB8AC3E}">
        <p14:creationId xmlns:p14="http://schemas.microsoft.com/office/powerpoint/2010/main" val="558253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8914F33-F856-BFB0-68F8-DE05E27E2EC9}"/>
              </a:ext>
            </a:extLst>
          </p:cNvPr>
          <p:cNvSpPr/>
          <p:nvPr/>
        </p:nvSpPr>
        <p:spPr>
          <a:xfrm>
            <a:off x="276226" y="419101"/>
            <a:ext cx="7629524" cy="32194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“One</a:t>
            </a:r>
            <a:r>
              <a:rPr lang="en-US" sz="3000" b="1" dirty="0">
                <a:solidFill>
                  <a:srgbClr val="C573D2"/>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 </a:t>
            </a:r>
            <a:r>
              <a:rPr lang="en-US" sz="3000" b="1"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of the first things a family tries to teach its children is the difference between good and evil, right and wrong. One of the first things our schools do is destroy that distinction.</a:t>
            </a:r>
            <a:r>
              <a:rPr lang="en-US" sz="3000" b="1" dirty="0">
                <a:solidFill>
                  <a:schemeClr val="tx1"/>
                </a:solidFill>
                <a:latin typeface="Times New Roman" panose="02020603050405020304" pitchFamily="18" charset="0"/>
                <a:cs typeface="Times New Roman" panose="02020603050405020304" pitchFamily="18" charset="0"/>
              </a:rPr>
              <a:t>” </a:t>
            </a:r>
          </a:p>
          <a:p>
            <a:r>
              <a:rPr lang="en-US" sz="3000" b="1" dirty="0">
                <a:solidFill>
                  <a:schemeClr val="tx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John Taylor </a:t>
            </a:r>
            <a:r>
              <a:rPr lang="en-US" sz="3000" b="1" dirty="0" err="1">
                <a:solidFill>
                  <a:schemeClr val="tx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Gatto</a:t>
            </a:r>
            <a:r>
              <a:rPr lang="en-US" sz="3000" b="1" dirty="0">
                <a:solidFill>
                  <a:schemeClr val="tx1"/>
                </a:solidFill>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xmlns="" id="{6D306147-F895-7C75-104A-57DC0CFBD929}"/>
              </a:ext>
            </a:extLst>
          </p:cNvPr>
          <p:cNvSpPr/>
          <p:nvPr/>
        </p:nvSpPr>
        <p:spPr>
          <a:xfrm>
            <a:off x="4505326" y="4038601"/>
            <a:ext cx="7524750" cy="26098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5B9BB00A-F811-0FF8-EE96-61CBDF3545E7}"/>
              </a:ext>
            </a:extLst>
          </p:cNvPr>
          <p:cNvSpPr/>
          <p:nvPr/>
        </p:nvSpPr>
        <p:spPr>
          <a:xfrm>
            <a:off x="3962401" y="3771901"/>
            <a:ext cx="8134350" cy="30098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500" dirty="0">
                <a:solidFill>
                  <a:schemeClr val="tx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Although teachers do care and do work very, very hard, the institution is psychopathic-it has no conscience. It rings a bell and the young man in the middle of writing a poem must close his notebook and move to a different cell where he must memorize that humans and monkeys derive from a common ancestor.</a:t>
            </a:r>
            <a:r>
              <a:rPr lang="en-US" sz="2500" dirty="0">
                <a:solidFill>
                  <a:schemeClr val="tx1"/>
                </a:solidFill>
                <a:latin typeface="Times New Roman" panose="02020603050405020304" pitchFamily="18" charset="0"/>
                <a:cs typeface="Times New Roman" panose="02020603050405020304" pitchFamily="18" charset="0"/>
              </a:rPr>
              <a:t> </a:t>
            </a:r>
          </a:p>
          <a:p>
            <a:r>
              <a:rPr lang="en-US" sz="2000" dirty="0">
                <a:solidFill>
                  <a:schemeClr val="tx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John Taylor </a:t>
            </a:r>
            <a:r>
              <a:rPr lang="en-US" sz="2000" dirty="0" err="1">
                <a:solidFill>
                  <a:schemeClr val="tx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Gatto</a:t>
            </a:r>
            <a:r>
              <a:rPr lang="en-US" sz="2000" dirty="0">
                <a:solidFill>
                  <a:schemeClr val="tx1"/>
                </a:solidFill>
                <a:latin typeface="Times New Roman" panose="02020603050405020304" pitchFamily="18" charset="0"/>
                <a:cs typeface="Times New Roman" panose="02020603050405020304" pitchFamily="18" charset="0"/>
              </a:rPr>
              <a:t> </a:t>
            </a:r>
          </a:p>
          <a:p>
            <a:endParaRPr lang="en-US" sz="3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280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B179BD2B-1D00-C0B2-C07F-572F6F2F4F3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2" descr="C.S. Lewis">
            <a:hlinkClick r:id="rId2"/>
            <a:extLst>
              <a:ext uri="{FF2B5EF4-FFF2-40B4-BE49-F238E27FC236}">
                <a16:creationId xmlns:a16="http://schemas.microsoft.com/office/drawing/2014/main" xmlns="" id="{C0A70C8E-F0DE-C33E-7F50-A1EFB1D27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449" y="3429000"/>
            <a:ext cx="3246199" cy="32461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xmlns="" id="{C9922198-18D4-24F9-28FA-A962E2E153EE}"/>
              </a:ext>
            </a:extLst>
          </p:cNvPr>
          <p:cNvSpPr>
            <a:spLocks noChangeArrowheads="1"/>
          </p:cNvSpPr>
          <p:nvPr/>
        </p:nvSpPr>
        <p:spPr bwMode="auto">
          <a:xfrm rot="10411589" flipV="1">
            <a:off x="1101717" y="2123895"/>
            <a:ext cx="1080040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 was at this time living, like so many Atheists or Antitheists, in a whirl of contradictions. I maintained that God did not exist. I was also very angry with God for not existing. I was equally angry with Him for creating a world.”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C.S. Lewis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97966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56182A9-DE9E-52F7-6F90-E56BACE0DE20}"/>
              </a:ext>
            </a:extLst>
          </p:cNvPr>
          <p:cNvSpPr txBox="1"/>
          <p:nvPr/>
        </p:nvSpPr>
        <p:spPr>
          <a:xfrm>
            <a:off x="1571625" y="1381125"/>
            <a:ext cx="8601075"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IV. The Lord wants us to be mature in our thinking and prosper in wisdom and character and liberty</a:t>
            </a:r>
          </a:p>
        </p:txBody>
      </p:sp>
    </p:spTree>
    <p:extLst>
      <p:ext uri="{BB962C8B-B14F-4D97-AF65-F5344CB8AC3E}">
        <p14:creationId xmlns:p14="http://schemas.microsoft.com/office/powerpoint/2010/main" val="2978810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E52FEC6-69FB-C68D-9868-8E4CF36796B8}"/>
              </a:ext>
            </a:extLst>
          </p:cNvPr>
          <p:cNvSpPr txBox="1"/>
          <p:nvPr/>
        </p:nvSpPr>
        <p:spPr>
          <a:xfrm>
            <a:off x="1219200" y="1016569"/>
            <a:ext cx="7620000" cy="4062651"/>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
            </a:r>
            <a:br>
              <a:rPr lang="en-US" sz="2200" dirty="0">
                <a:latin typeface="Times New Roman" panose="02020603050405020304" pitchFamily="18" charset="0"/>
                <a:cs typeface="Times New Roman" panose="02020603050405020304" pitchFamily="18" charset="0"/>
              </a:rPr>
            </a:br>
            <a:r>
              <a:rPr lang="en-US" sz="3000" dirty="0">
                <a:latin typeface="Times New Roman" panose="02020603050405020304" pitchFamily="18" charset="0"/>
                <a:cs typeface="Times New Roman" panose="02020603050405020304" pitchFamily="18" charset="0"/>
              </a:rPr>
              <a:t>Buy truth, and do not sell it, Get wisdom, instruction, and understanding. (Proverbs 23:23)</a:t>
            </a: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br>
              <a:rPr lang="en-US"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A6167AE3-AFB3-C31D-AEA7-255CE8F3CAE6}"/>
              </a:ext>
            </a:extLst>
          </p:cNvPr>
          <p:cNvSpPr txBox="1"/>
          <p:nvPr/>
        </p:nvSpPr>
        <p:spPr>
          <a:xfrm>
            <a:off x="4343400" y="3429000"/>
            <a:ext cx="7210425"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“You shall know the truth and the truth shall set you free” (John 8:32)</a:t>
            </a:r>
          </a:p>
        </p:txBody>
      </p:sp>
      <p:sp>
        <p:nvSpPr>
          <p:cNvPr id="2" name="TextBox 1">
            <a:extLst>
              <a:ext uri="{FF2B5EF4-FFF2-40B4-BE49-F238E27FC236}">
                <a16:creationId xmlns:a16="http://schemas.microsoft.com/office/drawing/2014/main" xmlns="" id="{37724093-065F-103E-4A5A-B7691D990D80}"/>
              </a:ext>
            </a:extLst>
          </p:cNvPr>
          <p:cNvSpPr txBox="1"/>
          <p:nvPr/>
        </p:nvSpPr>
        <p:spPr>
          <a:xfrm>
            <a:off x="638175" y="5472099"/>
            <a:ext cx="11172825"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“Where the Spirit of the Lord is there is liberty” (2 Corinthians 3:17</a:t>
            </a:r>
          </a:p>
        </p:txBody>
      </p:sp>
    </p:spTree>
    <p:extLst>
      <p:ext uri="{BB962C8B-B14F-4D97-AF65-F5344CB8AC3E}">
        <p14:creationId xmlns:p14="http://schemas.microsoft.com/office/powerpoint/2010/main" val="2795115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149EA2C-283E-F591-2674-9416B9AEE7BD}"/>
              </a:ext>
            </a:extLst>
          </p:cNvPr>
          <p:cNvSpPr txBox="1"/>
          <p:nvPr/>
        </p:nvSpPr>
        <p:spPr>
          <a:xfrm>
            <a:off x="962025" y="381000"/>
            <a:ext cx="10687050" cy="6247864"/>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“We declare God’s wisdom, a mystery that has been hidden and that God destined for our glory before time began. </a:t>
            </a:r>
            <a:r>
              <a:rPr lang="en-US" sz="3200" baseline="30000" dirty="0">
                <a:latin typeface="Times New Roman" panose="02020603050405020304" pitchFamily="18" charset="0"/>
                <a:cs typeface="Times New Roman" panose="02020603050405020304" pitchFamily="18" charset="0"/>
              </a:rPr>
              <a:t>8 </a:t>
            </a:r>
            <a:r>
              <a:rPr lang="en-US" sz="3200" dirty="0">
                <a:latin typeface="Times New Roman" panose="02020603050405020304" pitchFamily="18" charset="0"/>
                <a:cs typeface="Times New Roman" panose="02020603050405020304" pitchFamily="18" charset="0"/>
              </a:rPr>
              <a:t>None of the rulers of this age understood it, for if they had, they would not have crucified the Lord of glory. </a:t>
            </a:r>
            <a:r>
              <a:rPr lang="en-US" sz="3200" baseline="30000" dirty="0">
                <a:latin typeface="Times New Roman" panose="02020603050405020304" pitchFamily="18" charset="0"/>
                <a:cs typeface="Times New Roman" panose="02020603050405020304" pitchFamily="18" charset="0"/>
              </a:rPr>
              <a:t>9 </a:t>
            </a:r>
            <a:r>
              <a:rPr lang="en-US" sz="3200" dirty="0">
                <a:latin typeface="Times New Roman" panose="02020603050405020304" pitchFamily="18" charset="0"/>
                <a:cs typeface="Times New Roman" panose="02020603050405020304" pitchFamily="18" charset="0"/>
              </a:rPr>
              <a:t>However, as it is written:</a:t>
            </a:r>
          </a:p>
          <a:p>
            <a:r>
              <a:rPr lang="en-US" sz="3200" dirty="0">
                <a:latin typeface="Times New Roman" panose="02020603050405020304" pitchFamily="18" charset="0"/>
                <a:cs typeface="Times New Roman" panose="02020603050405020304" pitchFamily="18" charset="0"/>
              </a:rPr>
              <a:t>“What no eye has seen,</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what no ear has heard,</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and what no human mind has conceived”</a:t>
            </a:r>
            <a:r>
              <a:rPr lang="en-US" sz="3200" baseline="300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hlinkClick r:id="rId2" tooltip="See footnote b"/>
              </a:rPr>
              <a:t>b</a:t>
            </a:r>
            <a:r>
              <a:rPr lang="en-US" sz="3200" baseline="300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the things God has prepared for those who love him—</a:t>
            </a:r>
          </a:p>
          <a:p>
            <a:r>
              <a:rPr lang="en-US" sz="4000" baseline="30000" dirty="0">
                <a:latin typeface="Times New Roman" panose="02020603050405020304" pitchFamily="18" charset="0"/>
                <a:cs typeface="Times New Roman" panose="02020603050405020304" pitchFamily="18" charset="0"/>
              </a:rPr>
              <a:t>10 </a:t>
            </a:r>
            <a:r>
              <a:rPr lang="en-US" sz="4000" b="1" i="1" dirty="0">
                <a:latin typeface="Times New Roman" panose="02020603050405020304" pitchFamily="18" charset="0"/>
                <a:cs typeface="Times New Roman" panose="02020603050405020304" pitchFamily="18" charset="0"/>
              </a:rPr>
              <a:t>these are the things God has revealed to us by his Spirit.</a:t>
            </a:r>
          </a:p>
          <a:p>
            <a:r>
              <a:rPr lang="en-US" sz="3200" dirty="0">
                <a:latin typeface="Times New Roman" panose="02020603050405020304" pitchFamily="18" charset="0"/>
                <a:cs typeface="Times New Roman" panose="02020603050405020304" pitchFamily="18" charset="0"/>
              </a:rPr>
              <a:t>The Spirit searches all things, even the deep things of God.” </a:t>
            </a:r>
          </a:p>
          <a:p>
            <a:r>
              <a:rPr lang="en-US" sz="3200" dirty="0">
                <a:latin typeface="Times New Roman" panose="02020603050405020304" pitchFamily="18" charset="0"/>
                <a:cs typeface="Times New Roman" panose="02020603050405020304" pitchFamily="18" charset="0"/>
              </a:rPr>
              <a:t>														(1 Corinthians 2:7-10)</a:t>
            </a:r>
          </a:p>
        </p:txBody>
      </p:sp>
    </p:spTree>
    <p:extLst>
      <p:ext uri="{BB962C8B-B14F-4D97-AF65-F5344CB8AC3E}">
        <p14:creationId xmlns:p14="http://schemas.microsoft.com/office/powerpoint/2010/main" val="3665590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00E5FF-1F68-638E-0A6A-1AE52B002555}"/>
              </a:ext>
            </a:extLst>
          </p:cNvPr>
          <p:cNvSpPr>
            <a:spLocks noGrp="1"/>
          </p:cNvSpPr>
          <p:nvPr>
            <p:ph type="title"/>
          </p:nvPr>
        </p:nvSpPr>
        <p:spPr/>
        <p:txBody>
          <a:bodyPr>
            <a:normAutofit/>
          </a:bodyPr>
          <a:lstStyle/>
          <a:p>
            <a:r>
              <a:rPr lang="en-US" dirty="0"/>
              <a:t>Mike </a:t>
            </a:r>
            <a:r>
              <a:rPr lang="en-US" dirty="0" err="1"/>
              <a:t>O’brien</a:t>
            </a:r>
            <a:r>
              <a:rPr lang="en-US" dirty="0"/>
              <a:t/>
            </a:r>
            <a:br>
              <a:rPr lang="en-US" dirty="0"/>
            </a:br>
            <a:endParaRPr lang="en-US" dirty="0"/>
          </a:p>
        </p:txBody>
      </p:sp>
      <p:pic>
        <p:nvPicPr>
          <p:cNvPr id="4" name="Picture 3">
            <a:extLst>
              <a:ext uri="{FF2B5EF4-FFF2-40B4-BE49-F238E27FC236}">
                <a16:creationId xmlns:a16="http://schemas.microsoft.com/office/drawing/2014/main" xmlns="" id="{CCDC4671-CB95-434A-A0ED-99741396E4F8}"/>
              </a:ext>
            </a:extLst>
          </p:cNvPr>
          <p:cNvPicPr>
            <a:picLocks noChangeAspect="1"/>
          </p:cNvPicPr>
          <p:nvPr/>
        </p:nvPicPr>
        <p:blipFill>
          <a:blip r:embed="rId2"/>
          <a:stretch>
            <a:fillRect/>
          </a:stretch>
        </p:blipFill>
        <p:spPr>
          <a:xfrm>
            <a:off x="3995737" y="528637"/>
            <a:ext cx="4200525" cy="5800725"/>
          </a:xfrm>
          <a:prstGeom prst="rect">
            <a:avLst/>
          </a:prstGeom>
        </p:spPr>
      </p:pic>
      <p:sp>
        <p:nvSpPr>
          <p:cNvPr id="5" name="TextBox 4">
            <a:extLst>
              <a:ext uri="{FF2B5EF4-FFF2-40B4-BE49-F238E27FC236}">
                <a16:creationId xmlns:a16="http://schemas.microsoft.com/office/drawing/2014/main" xmlns="" id="{854BC127-5A49-7F84-5BE2-F4657F786873}"/>
              </a:ext>
            </a:extLst>
          </p:cNvPr>
          <p:cNvSpPr txBox="1"/>
          <p:nvPr/>
        </p:nvSpPr>
        <p:spPr>
          <a:xfrm>
            <a:off x="8337176" y="4697506"/>
            <a:ext cx="3505200" cy="523220"/>
          </a:xfrm>
          <a:prstGeom prst="rect">
            <a:avLst/>
          </a:prstGeom>
          <a:noFill/>
        </p:spPr>
        <p:txBody>
          <a:bodyPr wrap="square" rtlCol="0">
            <a:spAutoFit/>
          </a:bodyPr>
          <a:lstStyle/>
          <a:p>
            <a:r>
              <a:rPr lang="en-US" sz="2800" dirty="0"/>
              <a:t>100Huntley - YouTube</a:t>
            </a:r>
          </a:p>
        </p:txBody>
      </p:sp>
    </p:spTree>
    <p:extLst>
      <p:ext uri="{BB962C8B-B14F-4D97-AF65-F5344CB8AC3E}">
        <p14:creationId xmlns:p14="http://schemas.microsoft.com/office/powerpoint/2010/main" val="3812361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FE61A95-3888-3CEA-DB2A-C239822993E9}"/>
              </a:ext>
            </a:extLst>
          </p:cNvPr>
          <p:cNvSpPr txBox="1"/>
          <p:nvPr/>
        </p:nvSpPr>
        <p:spPr>
          <a:xfrm>
            <a:off x="1133475" y="733425"/>
            <a:ext cx="8591549" cy="1775999"/>
          </a:xfrm>
          <a:prstGeom prst="rect">
            <a:avLst/>
          </a:prstGeom>
          <a:noFill/>
        </p:spPr>
        <p:txBody>
          <a:bodyPr wrap="square">
            <a:spAutoFit/>
          </a:bodyPr>
          <a:lstStyle/>
          <a:p>
            <a:pPr marL="0" marR="0">
              <a:lnSpc>
                <a:spcPct val="107000"/>
              </a:lnSpc>
              <a:spcBef>
                <a:spcPts val="0"/>
              </a:spcBef>
              <a:spcAft>
                <a:spcPts val="800"/>
              </a:spcAft>
            </a:pPr>
            <a:r>
              <a:rPr lang="en-US" sz="2600" b="1" dirty="0">
                <a:latin typeface="Times New Roman" panose="02020603050405020304" pitchFamily="18" charset="0"/>
                <a:cs typeface="Times New Roman" panose="02020603050405020304" pitchFamily="18" charset="0"/>
              </a:rPr>
              <a:t>“Any system of education...which limits instruction to the arts and sciences and rejects the aids of religion in forming the character of citizens, is essentially defective.” Noah Webster</a:t>
            </a:r>
          </a:p>
        </p:txBody>
      </p:sp>
      <p:pic>
        <p:nvPicPr>
          <p:cNvPr id="5" name="Picture 4">
            <a:extLst>
              <a:ext uri="{FF2B5EF4-FFF2-40B4-BE49-F238E27FC236}">
                <a16:creationId xmlns:a16="http://schemas.microsoft.com/office/drawing/2014/main" xmlns="" id="{D9672F66-B6A6-B930-7740-52C3C5D86E03}"/>
              </a:ext>
            </a:extLst>
          </p:cNvPr>
          <p:cNvPicPr>
            <a:picLocks noChangeAspect="1"/>
          </p:cNvPicPr>
          <p:nvPr/>
        </p:nvPicPr>
        <p:blipFill>
          <a:blip r:embed="rId2"/>
          <a:stretch>
            <a:fillRect/>
          </a:stretch>
        </p:blipFill>
        <p:spPr>
          <a:xfrm>
            <a:off x="7886698" y="2670048"/>
            <a:ext cx="3371851" cy="4063080"/>
          </a:xfrm>
          <a:prstGeom prst="rect">
            <a:avLst/>
          </a:prstGeom>
        </p:spPr>
      </p:pic>
    </p:spTree>
    <p:extLst>
      <p:ext uri="{BB962C8B-B14F-4D97-AF65-F5344CB8AC3E}">
        <p14:creationId xmlns:p14="http://schemas.microsoft.com/office/powerpoint/2010/main" val="1169801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279478D-6564-0FD8-0C1D-E3C75F40AEC9}"/>
              </a:ext>
            </a:extLst>
          </p:cNvPr>
          <p:cNvSpPr txBox="1"/>
          <p:nvPr/>
        </p:nvSpPr>
        <p:spPr>
          <a:xfrm>
            <a:off x="142875" y="-171449"/>
            <a:ext cx="11630025" cy="4493089"/>
          </a:xfrm>
          <a:prstGeom prst="rect">
            <a:avLst/>
          </a:prstGeom>
          <a:noFill/>
        </p:spPr>
        <p:txBody>
          <a:bodyPr wrap="square">
            <a:spAutoFit/>
          </a:bodyPr>
          <a:lstStyle/>
          <a:p>
            <a:pPr marL="0" marR="0">
              <a:lnSpc>
                <a:spcPct val="107000"/>
              </a:lnSpc>
              <a:spcBef>
                <a:spcPts val="0"/>
              </a:spcBef>
              <a:spcAft>
                <a:spcPts val="800"/>
              </a:spcAft>
            </a:pPr>
            <a:r>
              <a:rPr lang="en-US" sz="4400" kern="100" dirty="0">
                <a:effectLst/>
                <a:latin typeface="Impact" panose="020B080603090205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4400" kern="100" dirty="0">
                <a:effectLst/>
                <a:latin typeface="Times New Roman" panose="02020603050405020304" pitchFamily="18" charset="0"/>
                <a:ea typeface="Calibri" panose="020F0502020204030204" pitchFamily="34" charset="0"/>
                <a:cs typeface="Times New Roman" panose="02020603050405020304" pitchFamily="18" charset="0"/>
              </a:rPr>
              <a:t>“Education that aims to cultivate a soul includes intentional lessons and methodology that will guide the student increasingly down the path of </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virtue</a:t>
            </a:r>
            <a:r>
              <a:rPr lang="en-US" sz="4400" kern="100" dirty="0">
                <a:effectLst/>
                <a:latin typeface="Times New Roman" panose="02020603050405020304" pitchFamily="18" charset="0"/>
                <a:ea typeface="Calibri" panose="020F0502020204030204" pitchFamily="34" charset="0"/>
                <a:cs typeface="Times New Roman" panose="02020603050405020304" pitchFamily="18" charset="0"/>
              </a:rPr>
              <a:t>.” (Shelly Stockton, Classical Educator and award-winning Composer)</a:t>
            </a:r>
          </a:p>
        </p:txBody>
      </p:sp>
      <p:pic>
        <p:nvPicPr>
          <p:cNvPr id="4" name="Picture 3">
            <a:extLst>
              <a:ext uri="{FF2B5EF4-FFF2-40B4-BE49-F238E27FC236}">
                <a16:creationId xmlns:a16="http://schemas.microsoft.com/office/drawing/2014/main" xmlns="" id="{EFD85593-36CA-4D67-DD6A-B465F9E184A1}"/>
              </a:ext>
            </a:extLst>
          </p:cNvPr>
          <p:cNvPicPr>
            <a:picLocks noChangeAspect="1"/>
          </p:cNvPicPr>
          <p:nvPr/>
        </p:nvPicPr>
        <p:blipFill>
          <a:blip r:embed="rId2"/>
          <a:stretch>
            <a:fillRect/>
          </a:stretch>
        </p:blipFill>
        <p:spPr>
          <a:xfrm>
            <a:off x="8196261" y="3676650"/>
            <a:ext cx="2157413" cy="2876550"/>
          </a:xfrm>
          <a:prstGeom prst="rect">
            <a:avLst/>
          </a:prstGeom>
        </p:spPr>
      </p:pic>
    </p:spTree>
    <p:extLst>
      <p:ext uri="{BB962C8B-B14F-4D97-AF65-F5344CB8AC3E}">
        <p14:creationId xmlns:p14="http://schemas.microsoft.com/office/powerpoint/2010/main" val="347694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068648F-1059-166E-48AA-94700BE92E30}"/>
              </a:ext>
            </a:extLst>
          </p:cNvPr>
          <p:cNvSpPr txBox="1"/>
          <p:nvPr/>
        </p:nvSpPr>
        <p:spPr>
          <a:xfrm>
            <a:off x="1595437" y="1447800"/>
            <a:ext cx="9577388" cy="2800767"/>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Virtue: goodness, power, from the Latin </a:t>
            </a:r>
            <a:r>
              <a:rPr lang="en-US" sz="4400" i="1" dirty="0" err="1">
                <a:latin typeface="Times New Roman" panose="02020603050405020304" pitchFamily="18" charset="0"/>
                <a:cs typeface="Times New Roman" panose="02020603050405020304" pitchFamily="18" charset="0"/>
              </a:rPr>
              <a:t>virtus</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manliness, worth; general: moral excellence, right action and thinking (Webster’s New World Dictionary, 1962)</a:t>
            </a:r>
          </a:p>
        </p:txBody>
      </p:sp>
    </p:spTree>
    <p:extLst>
      <p:ext uri="{BB962C8B-B14F-4D97-AF65-F5344CB8AC3E}">
        <p14:creationId xmlns:p14="http://schemas.microsoft.com/office/powerpoint/2010/main" val="1660260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BDB6FAA-BDD7-DA61-53E1-D29FEF58B094}"/>
              </a:ext>
            </a:extLst>
          </p:cNvPr>
          <p:cNvPicPr>
            <a:picLocks noChangeAspect="1"/>
          </p:cNvPicPr>
          <p:nvPr/>
        </p:nvPicPr>
        <p:blipFill>
          <a:blip r:embed="rId2"/>
          <a:stretch>
            <a:fillRect/>
          </a:stretch>
        </p:blipFill>
        <p:spPr>
          <a:xfrm>
            <a:off x="0" y="-152400"/>
            <a:ext cx="12192000" cy="6858000"/>
          </a:xfrm>
          <a:prstGeom prst="rect">
            <a:avLst/>
          </a:prstGeom>
        </p:spPr>
      </p:pic>
    </p:spTree>
    <p:extLst>
      <p:ext uri="{BB962C8B-B14F-4D97-AF65-F5344CB8AC3E}">
        <p14:creationId xmlns:p14="http://schemas.microsoft.com/office/powerpoint/2010/main" val="4040992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C9DEABC-EE90-D075-E469-B56E693EB5FD}"/>
              </a:ext>
            </a:extLst>
          </p:cNvPr>
          <p:cNvPicPr>
            <a:picLocks noChangeAspect="1"/>
          </p:cNvPicPr>
          <p:nvPr/>
        </p:nvPicPr>
        <p:blipFill>
          <a:blip r:embed="rId2"/>
          <a:stretch>
            <a:fillRect/>
          </a:stretch>
        </p:blipFill>
        <p:spPr>
          <a:xfrm>
            <a:off x="923281" y="299874"/>
            <a:ext cx="7420620" cy="5896301"/>
          </a:xfrm>
          <a:prstGeom prst="rect">
            <a:avLst/>
          </a:prstGeom>
        </p:spPr>
      </p:pic>
      <p:sp>
        <p:nvSpPr>
          <p:cNvPr id="4" name="TextBox 3">
            <a:extLst>
              <a:ext uri="{FF2B5EF4-FFF2-40B4-BE49-F238E27FC236}">
                <a16:creationId xmlns:a16="http://schemas.microsoft.com/office/drawing/2014/main" xmlns="" id="{47F709E6-C4BF-AB71-8A53-AA2C8BC2F5C6}"/>
              </a:ext>
            </a:extLst>
          </p:cNvPr>
          <p:cNvSpPr txBox="1"/>
          <p:nvPr/>
        </p:nvSpPr>
        <p:spPr>
          <a:xfrm>
            <a:off x="8639175" y="2333624"/>
            <a:ext cx="324802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Dr. Temple Grandin</a:t>
            </a:r>
          </a:p>
        </p:txBody>
      </p:sp>
    </p:spTree>
    <p:extLst>
      <p:ext uri="{BB962C8B-B14F-4D97-AF65-F5344CB8AC3E}">
        <p14:creationId xmlns:p14="http://schemas.microsoft.com/office/powerpoint/2010/main" val="3431511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F85DC09-EDFF-7B4B-1134-96B6B66E6F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7178" y="487222"/>
            <a:ext cx="4077644" cy="6115050"/>
          </a:xfrm>
          <a:prstGeom prst="rect">
            <a:avLst/>
          </a:prstGeom>
          <a:noFill/>
          <a:ln>
            <a:noFill/>
          </a:ln>
        </p:spPr>
      </p:pic>
    </p:spTree>
    <p:extLst>
      <p:ext uri="{BB962C8B-B14F-4D97-AF65-F5344CB8AC3E}">
        <p14:creationId xmlns:p14="http://schemas.microsoft.com/office/powerpoint/2010/main" val="1617864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3CB63FF-A991-A17D-22C9-513A4ABABFF9}"/>
              </a:ext>
            </a:extLst>
          </p:cNvPr>
          <p:cNvSpPr txBox="1"/>
          <p:nvPr/>
        </p:nvSpPr>
        <p:spPr>
          <a:xfrm>
            <a:off x="3114674" y="1085851"/>
            <a:ext cx="6029325" cy="4808881"/>
          </a:xfrm>
          <a:prstGeom prst="rect">
            <a:avLst/>
          </a:prstGeom>
          <a:noFill/>
        </p:spPr>
        <p:txBody>
          <a:bodyPr wrap="square">
            <a:spAutoFit/>
          </a:bodyPr>
          <a:lstStyle/>
          <a:p>
            <a:pPr marL="0" marR="0">
              <a:lnSpc>
                <a:spcPct val="107000"/>
              </a:lnSpc>
              <a:spcBef>
                <a:spcPts val="0"/>
              </a:spcBef>
              <a:spcAft>
                <a:spcPts val="800"/>
              </a:spcAft>
            </a:pPr>
            <a:r>
              <a:rPr lang="en-US" sz="3000" kern="100" dirty="0">
                <a:effectLst/>
                <a:latin typeface="Times New Roman" panose="02020603050405020304" pitchFamily="18" charset="0"/>
                <a:ea typeface="Calibri" panose="020F0502020204030204" pitchFamily="34" charset="0"/>
                <a:cs typeface="Times New Roman" panose="02020603050405020304" pitchFamily="18" charset="0"/>
              </a:rPr>
              <a:t>V. Action Steps</a:t>
            </a:r>
          </a:p>
          <a:p>
            <a:pPr marL="0" marR="0">
              <a:lnSpc>
                <a:spcPct val="107000"/>
              </a:lnSpc>
              <a:spcBef>
                <a:spcPts val="0"/>
              </a:spcBef>
              <a:spcAft>
                <a:spcPts val="800"/>
              </a:spcAft>
            </a:pPr>
            <a:r>
              <a:rPr lang="en-US" sz="3000" kern="100" dirty="0">
                <a:effectLst/>
                <a:latin typeface="Times New Roman" panose="02020603050405020304" pitchFamily="18" charset="0"/>
                <a:ea typeface="Calibri" panose="020F0502020204030204" pitchFamily="34" charset="0"/>
                <a:cs typeface="Times New Roman" panose="02020603050405020304" pitchFamily="18" charset="0"/>
              </a:rPr>
              <a:t>	A. Set goals</a:t>
            </a:r>
          </a:p>
          <a:p>
            <a:pPr marL="0" marR="0">
              <a:lnSpc>
                <a:spcPct val="107000"/>
              </a:lnSpc>
              <a:spcBef>
                <a:spcPts val="0"/>
              </a:spcBef>
              <a:spcAft>
                <a:spcPts val="800"/>
              </a:spcAft>
            </a:pPr>
            <a:r>
              <a:rPr lang="en-US" sz="3000" kern="100" dirty="0">
                <a:effectLst/>
                <a:latin typeface="Times New Roman" panose="02020603050405020304" pitchFamily="18" charset="0"/>
                <a:ea typeface="Calibri" panose="020F0502020204030204" pitchFamily="34" charset="0"/>
                <a:cs typeface="Times New Roman" panose="02020603050405020304" pitchFamily="18" charset="0"/>
              </a:rPr>
              <a:t>	B. Ask for the Holy Spirit’s help  		and illumination</a:t>
            </a:r>
          </a:p>
          <a:p>
            <a:pPr marL="0" marR="0" indent="457200">
              <a:lnSpc>
                <a:spcPct val="107000"/>
              </a:lnSpc>
              <a:spcBef>
                <a:spcPts val="0"/>
              </a:spcBef>
              <a:spcAft>
                <a:spcPts val="800"/>
              </a:spcAft>
            </a:pPr>
            <a:r>
              <a:rPr lang="en-US" sz="3000" kern="100" dirty="0">
                <a:effectLst/>
                <a:latin typeface="Times New Roman" panose="02020603050405020304" pitchFamily="18" charset="0"/>
                <a:ea typeface="Calibri" panose="020F0502020204030204" pitchFamily="34" charset="0"/>
                <a:cs typeface="Times New Roman" panose="02020603050405020304" pitchFamily="18" charset="0"/>
              </a:rPr>
              <a:t>C. Give yourself – and others – 			grace to change your/their 				mind(s)</a:t>
            </a:r>
          </a:p>
          <a:p>
            <a:pPr indent="457200">
              <a:lnSpc>
                <a:spcPct val="107000"/>
              </a:lnSpc>
              <a:spcAft>
                <a:spcPts val="800"/>
              </a:spcAft>
            </a:pPr>
            <a:r>
              <a:rPr lang="en-US" sz="3000" kern="100" dirty="0">
                <a:latin typeface="Times New Roman" panose="02020603050405020304" pitchFamily="18" charset="0"/>
                <a:ea typeface="Calibri" panose="020F0502020204030204" pitchFamily="34" charset="0"/>
                <a:cs typeface="Times New Roman" panose="02020603050405020304" pitchFamily="18" charset="0"/>
              </a:rPr>
              <a:t>D. </a:t>
            </a:r>
            <a:r>
              <a:rPr lang="en-US" sz="3000" kern="100" dirty="0">
                <a:effectLst/>
                <a:latin typeface="Times New Roman" panose="02020603050405020304" pitchFamily="18" charset="0"/>
                <a:ea typeface="Calibri" panose="020F0502020204030204" pitchFamily="34" charset="0"/>
                <a:cs typeface="Times New Roman" panose="02020603050405020304" pitchFamily="18" charset="0"/>
              </a:rPr>
              <a:t>(Homework!) </a:t>
            </a:r>
          </a:p>
          <a:p>
            <a:pPr marL="0" marR="0" indent="457200">
              <a:lnSpc>
                <a:spcPct val="107000"/>
              </a:lnSpc>
              <a:spcBef>
                <a:spcPts val="0"/>
              </a:spcBef>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1643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2CA33DE-F9DC-3D27-430D-B4EC87804E8E}"/>
              </a:ext>
            </a:extLst>
          </p:cNvPr>
          <p:cNvPicPr>
            <a:picLocks noChangeAspect="1"/>
          </p:cNvPicPr>
          <p:nvPr/>
        </p:nvPicPr>
        <p:blipFill>
          <a:blip r:embed="rId2"/>
          <a:stretch>
            <a:fillRect/>
          </a:stretch>
        </p:blipFill>
        <p:spPr>
          <a:xfrm>
            <a:off x="2445602" y="332801"/>
            <a:ext cx="6688873" cy="6001323"/>
          </a:xfrm>
          <a:prstGeom prst="rect">
            <a:avLst/>
          </a:prstGeom>
        </p:spPr>
      </p:pic>
    </p:spTree>
    <p:extLst>
      <p:ext uri="{BB962C8B-B14F-4D97-AF65-F5344CB8AC3E}">
        <p14:creationId xmlns:p14="http://schemas.microsoft.com/office/powerpoint/2010/main" val="1873232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A7E5C1E-00D7-296E-4164-F0F1692C2AD6}"/>
              </a:ext>
            </a:extLst>
          </p:cNvPr>
          <p:cNvSpPr txBox="1"/>
          <p:nvPr/>
        </p:nvSpPr>
        <p:spPr>
          <a:xfrm>
            <a:off x="419100" y="-85725"/>
            <a:ext cx="11601450" cy="7161832"/>
          </a:xfrm>
          <a:prstGeom prst="rect">
            <a:avLst/>
          </a:prstGeom>
          <a:noFill/>
        </p:spPr>
        <p:txBody>
          <a:bodyPr wrap="square">
            <a:spAutoFit/>
          </a:bodyPr>
          <a:lstStyle/>
          <a:p>
            <a:pPr marL="0" marR="0" algn="ctr">
              <a:lnSpc>
                <a:spcPct val="107000"/>
              </a:lnSpc>
              <a:spcBef>
                <a:spcPts val="0"/>
              </a:spcBef>
              <a:spcAft>
                <a:spcPts val="800"/>
              </a:spcAft>
            </a:pP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Homework</a:t>
            </a:r>
          </a:p>
          <a:p>
            <a:pPr marL="0" marR="0" algn="ctr"/>
            <a:r>
              <a:rPr lang="en-US" sz="4000" b="1" i="1" dirty="0" err="1">
                <a:effectLst/>
                <a:latin typeface="Times New Roman" panose="02020603050405020304" pitchFamily="18" charset="0"/>
                <a:ea typeface="Times New Roman" panose="02020603050405020304" pitchFamily="18" charset="0"/>
              </a:rPr>
              <a:t>sequere</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pecuniam</a:t>
            </a:r>
            <a:r>
              <a:rPr lang="en-US" sz="4000" b="1" i="1" dirty="0">
                <a:effectLst/>
                <a:latin typeface="Times New Roman" panose="02020603050405020304" pitchFamily="18" charset="0"/>
                <a:ea typeface="Times New Roman" panose="02020603050405020304" pitchFamily="18" charset="0"/>
              </a:rPr>
              <a:t> </a:t>
            </a:r>
            <a:r>
              <a:rPr lang="en-US" sz="4000" b="1" dirty="0">
                <a:effectLst/>
                <a:latin typeface="Times New Roman" panose="02020603050405020304" pitchFamily="18" charset="0"/>
                <a:ea typeface="Times New Roman" panose="02020603050405020304" pitchFamily="18" charset="0"/>
              </a:rPr>
              <a:t>and </a:t>
            </a:r>
            <a:r>
              <a:rPr lang="en-US" sz="4000" b="1" i="1" dirty="0">
                <a:effectLst/>
                <a:latin typeface="Times New Roman" panose="02020603050405020304" pitchFamily="18" charset="0"/>
                <a:ea typeface="Times New Roman" panose="02020603050405020304" pitchFamily="18" charset="0"/>
              </a:rPr>
              <a:t>cui bono?</a:t>
            </a:r>
            <a:endParaRPr lang="en-US" sz="4000" b="1" dirty="0">
              <a:effectLst/>
              <a:latin typeface="Times New Roman" panose="02020603050405020304" pitchFamily="18" charset="0"/>
              <a:ea typeface="Times New Roman" panose="02020603050405020304" pitchFamily="18" charset="0"/>
            </a:endParaRPr>
          </a:p>
          <a:p>
            <a:pPr marL="0" marR="0" algn="ctr">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What does the Bible say about climate change?</a:t>
            </a:r>
          </a:p>
          <a:p>
            <a:pPr marL="0" marR="0">
              <a:lnSpc>
                <a:spcPct val="107000"/>
              </a:lnSpc>
              <a:spcBef>
                <a:spcPts val="0"/>
              </a:spcBef>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Where is land pollution mentioned in the Bible and what causes it?</a:t>
            </a:r>
          </a:p>
          <a:p>
            <a:pPr marL="0" marR="0">
              <a:lnSpc>
                <a:spcPct val="107000"/>
              </a:lnSpc>
              <a:spcBef>
                <a:spcPts val="0"/>
              </a:spcBef>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What are the spiritual powers (i.e. Ephesians 5) behind Climate Change? (hint: Gaia)</a:t>
            </a:r>
          </a:p>
          <a:p>
            <a:pPr marL="0" marR="0">
              <a:lnSpc>
                <a:spcPct val="107000"/>
              </a:lnSpc>
              <a:spcBef>
                <a:spcPts val="0"/>
              </a:spcBef>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Which countries are the worst offenders when it comes to pollution? Are they part of the International Climate Summit?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069116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4E9583-09EB-A2FF-A728-36A31D8947D0}"/>
              </a:ext>
            </a:extLst>
          </p:cNvPr>
          <p:cNvSpPr txBox="1"/>
          <p:nvPr/>
        </p:nvSpPr>
        <p:spPr>
          <a:xfrm>
            <a:off x="1171575" y="857250"/>
            <a:ext cx="9934575" cy="5696239"/>
          </a:xfrm>
          <a:prstGeom prst="rect">
            <a:avLst/>
          </a:prstGeom>
          <a:noFill/>
        </p:spPr>
        <p:txBody>
          <a:bodyPr wrap="square">
            <a:spAutoFit/>
          </a:bodyPr>
          <a:lstStyle/>
          <a:p>
            <a:pPr marL="0" marR="0">
              <a:lnSpc>
                <a:spcPct val="107000"/>
              </a:lnSpc>
              <a:spcBef>
                <a:spcPts val="0"/>
              </a:spcBef>
              <a:spcAft>
                <a:spcPts val="800"/>
              </a:spcAft>
            </a:pP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Who or what entities does climate change benefit? (</a:t>
            </a:r>
            <a:r>
              <a:rPr lang="en-US" sz="2600" i="1" kern="100" dirty="0">
                <a:effectLst/>
                <a:latin typeface="Times New Roman" panose="02020603050405020304" pitchFamily="18" charset="0"/>
                <a:ea typeface="Calibri" panose="020F0502020204030204" pitchFamily="34" charset="0"/>
                <a:cs typeface="Times New Roman" panose="02020603050405020304" pitchFamily="18" charset="0"/>
              </a:rPr>
              <a:t>Cui Bono?)</a:t>
            </a:r>
          </a:p>
          <a:p>
            <a:pPr marL="0" marR="0">
              <a:lnSpc>
                <a:spcPct val="107000"/>
              </a:lnSpc>
              <a:spcBef>
                <a:spcPts val="0"/>
              </a:spcBef>
              <a:spcAft>
                <a:spcPts val="800"/>
              </a:spcAft>
            </a:pP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Who is funding climate research? </a:t>
            </a:r>
          </a:p>
          <a:p>
            <a:pPr marL="0" marR="0">
              <a:lnSpc>
                <a:spcPct val="107000"/>
              </a:lnSpc>
              <a:spcBef>
                <a:spcPts val="0"/>
              </a:spcBef>
              <a:spcAft>
                <a:spcPts val="800"/>
              </a:spcAft>
            </a:pP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In which decade was the phrase </a:t>
            </a:r>
            <a:r>
              <a:rPr lang="en-US" sz="2600" kern="100" dirty="0">
                <a:latin typeface="Times New Roman" panose="02020603050405020304" pitchFamily="18" charset="0"/>
                <a:ea typeface="Calibri" panose="020F0502020204030204" pitchFamily="34" charset="0"/>
                <a:cs typeface="Times New Roman" panose="02020603050405020304" pitchFamily="18" charset="0"/>
              </a:rPr>
              <a:t>“</a:t>
            </a: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global cooling” coined?</a:t>
            </a:r>
          </a:p>
          <a:p>
            <a:pPr marL="0" marR="0">
              <a:lnSpc>
                <a:spcPct val="107000"/>
              </a:lnSpc>
              <a:spcBef>
                <a:spcPts val="0"/>
              </a:spcBef>
              <a:spcAft>
                <a:spcPts val="800"/>
              </a:spcAft>
            </a:pP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What is weather manipulation and is it affecting climate change? Which state(s) can you apply for a permit to modify the weather?</a:t>
            </a:r>
          </a:p>
        </p:txBody>
      </p:sp>
    </p:spTree>
    <p:extLst>
      <p:ext uri="{BB962C8B-B14F-4D97-AF65-F5344CB8AC3E}">
        <p14:creationId xmlns:p14="http://schemas.microsoft.com/office/powerpoint/2010/main" val="2189123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8D9662A-F7E3-4773-C08E-37EDA80F8F78}"/>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25978" y="-89647"/>
            <a:ext cx="12166022" cy="7171765"/>
          </a:xfrm>
          <a:prstGeom prst="rect">
            <a:avLst/>
          </a:prstGeom>
        </p:spPr>
      </p:pic>
      <p:sp>
        <p:nvSpPr>
          <p:cNvPr id="6" name="TextBox 5">
            <a:extLst>
              <a:ext uri="{FF2B5EF4-FFF2-40B4-BE49-F238E27FC236}">
                <a16:creationId xmlns:a16="http://schemas.microsoft.com/office/drawing/2014/main" xmlns="" id="{4800A360-DBAF-C0B3-81EE-8EE07CD5CCE6}"/>
              </a:ext>
            </a:extLst>
          </p:cNvPr>
          <p:cNvSpPr txBox="1"/>
          <p:nvPr/>
        </p:nvSpPr>
        <p:spPr>
          <a:xfrm>
            <a:off x="672353" y="878541"/>
            <a:ext cx="8471647" cy="1384995"/>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“The heavens declare the glory of God; the skies proclaim the work of his hands.</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F03935D-F9BA-AF8F-E9E0-5C681E85C7CF}"/>
              </a:ext>
            </a:extLst>
          </p:cNvPr>
          <p:cNvSpPr txBox="1"/>
          <p:nvPr/>
        </p:nvSpPr>
        <p:spPr>
          <a:xfrm>
            <a:off x="6311154" y="3663913"/>
            <a:ext cx="5450540"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Day after day they pour forth speech; night after night they reveal knowledge.”</a:t>
            </a:r>
          </a:p>
          <a:p>
            <a:r>
              <a:rPr lang="en-US" sz="2800" dirty="0">
                <a:latin typeface="Times New Roman" panose="02020603050405020304" pitchFamily="18" charset="0"/>
                <a:cs typeface="Times New Roman" panose="02020603050405020304" pitchFamily="18" charset="0"/>
              </a:rPr>
              <a:t>						Psalm 19:1-2</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3448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05A3432-EAD2-E731-71E4-F5E488B20A07}"/>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616360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F89B703-2D60-2A48-134F-099AA86527B7}"/>
              </a:ext>
            </a:extLst>
          </p:cNvPr>
          <p:cNvSpPr txBox="1"/>
          <p:nvPr/>
        </p:nvSpPr>
        <p:spPr>
          <a:xfrm>
            <a:off x="819150" y="542924"/>
            <a:ext cx="10963275" cy="1446550"/>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I. The Lord wants to restore the JOY of the knowledge of Him. </a:t>
            </a:r>
          </a:p>
        </p:txBody>
      </p:sp>
      <p:sp>
        <p:nvSpPr>
          <p:cNvPr id="3" name="TextBox 2">
            <a:extLst>
              <a:ext uri="{FF2B5EF4-FFF2-40B4-BE49-F238E27FC236}">
                <a16:creationId xmlns:a16="http://schemas.microsoft.com/office/drawing/2014/main" xmlns="" id="{E0BA9AD8-F68E-91F1-C6C0-0C3F1FA15948}"/>
              </a:ext>
            </a:extLst>
          </p:cNvPr>
          <p:cNvSpPr txBox="1"/>
          <p:nvPr/>
        </p:nvSpPr>
        <p:spPr>
          <a:xfrm>
            <a:off x="2495549" y="3629024"/>
            <a:ext cx="8867775"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The word “JOY” appears over 200 times in scripture; “rejoice” appears over 200 times</a:t>
            </a:r>
          </a:p>
        </p:txBody>
      </p:sp>
      <p:sp>
        <p:nvSpPr>
          <p:cNvPr id="4" name="TextBox 3">
            <a:extLst>
              <a:ext uri="{FF2B5EF4-FFF2-40B4-BE49-F238E27FC236}">
                <a16:creationId xmlns:a16="http://schemas.microsoft.com/office/drawing/2014/main" xmlns="" id="{4E65035C-431A-849C-4413-F3FBA1FCCB58}"/>
              </a:ext>
            </a:extLst>
          </p:cNvPr>
          <p:cNvSpPr txBox="1"/>
          <p:nvPr/>
        </p:nvSpPr>
        <p:spPr>
          <a:xfrm>
            <a:off x="11410950" y="4800600"/>
            <a:ext cx="45719" cy="646331"/>
          </a:xfrm>
          <a:prstGeom prst="rect">
            <a:avLst/>
          </a:prstGeom>
          <a:noFill/>
        </p:spPr>
        <p:txBody>
          <a:bodyPr wrap="square" rtlCol="0">
            <a:spAutoFit/>
          </a:bodyPr>
          <a:lstStyle/>
          <a:p>
            <a:endParaRPr lang="en-US" dirty="0"/>
          </a:p>
          <a:p>
            <a:endParaRPr lang="en-US" dirty="0"/>
          </a:p>
        </p:txBody>
      </p:sp>
      <p:sp>
        <p:nvSpPr>
          <p:cNvPr id="5" name="TextBox 4">
            <a:extLst>
              <a:ext uri="{FF2B5EF4-FFF2-40B4-BE49-F238E27FC236}">
                <a16:creationId xmlns:a16="http://schemas.microsoft.com/office/drawing/2014/main" xmlns="" id="{32FDB05D-87D6-EE66-AAED-2CEABFB79F51}"/>
              </a:ext>
            </a:extLst>
          </p:cNvPr>
          <p:cNvSpPr txBox="1"/>
          <p:nvPr/>
        </p:nvSpPr>
        <p:spPr>
          <a:xfrm>
            <a:off x="3962400" y="5276851"/>
            <a:ext cx="8086725"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Joy is one of the nine fruits of the Spirit, cultivated in the Christian’s life through the Holy Ghost</a:t>
            </a:r>
          </a:p>
        </p:txBody>
      </p:sp>
    </p:spTree>
    <p:extLst>
      <p:ext uri="{BB962C8B-B14F-4D97-AF65-F5344CB8AC3E}">
        <p14:creationId xmlns:p14="http://schemas.microsoft.com/office/powerpoint/2010/main" val="74550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911DC39-AB91-964C-4C07-B814240EFF9D}"/>
              </a:ext>
            </a:extLst>
          </p:cNvPr>
          <p:cNvPicPr>
            <a:picLocks noChangeAspect="1"/>
          </p:cNvPicPr>
          <p:nvPr/>
        </p:nvPicPr>
        <p:blipFill>
          <a:blip r:embed="rId2"/>
          <a:stretch>
            <a:fillRect/>
          </a:stretch>
        </p:blipFill>
        <p:spPr>
          <a:xfrm>
            <a:off x="1" y="1"/>
            <a:ext cx="12192000" cy="6858000"/>
          </a:xfrm>
          <a:prstGeom prst="rect">
            <a:avLst/>
          </a:prstGeom>
        </p:spPr>
      </p:pic>
    </p:spTree>
    <p:extLst>
      <p:ext uri="{BB962C8B-B14F-4D97-AF65-F5344CB8AC3E}">
        <p14:creationId xmlns:p14="http://schemas.microsoft.com/office/powerpoint/2010/main" val="1340784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5F1A66A-9E84-4395-059E-8A940A1FEFE6}"/>
              </a:ext>
            </a:extLst>
          </p:cNvPr>
          <p:cNvPicPr>
            <a:picLocks noChangeAspect="1"/>
          </p:cNvPicPr>
          <p:nvPr/>
        </p:nvPicPr>
        <p:blipFill>
          <a:blip r:embed="rId2"/>
          <a:stretch>
            <a:fillRect/>
          </a:stretch>
        </p:blipFill>
        <p:spPr>
          <a:xfrm>
            <a:off x="4038600" y="342900"/>
            <a:ext cx="3860800" cy="5791200"/>
          </a:xfrm>
          <a:prstGeom prst="rect">
            <a:avLst/>
          </a:prstGeom>
        </p:spPr>
      </p:pic>
    </p:spTree>
    <p:extLst>
      <p:ext uri="{BB962C8B-B14F-4D97-AF65-F5344CB8AC3E}">
        <p14:creationId xmlns:p14="http://schemas.microsoft.com/office/powerpoint/2010/main" val="614329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lileo Galilei">
            <a:hlinkClick r:id="rId2"/>
            <a:extLst>
              <a:ext uri="{FF2B5EF4-FFF2-40B4-BE49-F238E27FC236}">
                <a16:creationId xmlns:a16="http://schemas.microsoft.com/office/drawing/2014/main" xmlns="" id="{970FD190-F39D-651A-69EB-F1DB7A75B7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1925" y="2499650"/>
            <a:ext cx="3848100" cy="3848100"/>
          </a:xfrm>
          <a:prstGeom prst="rect">
            <a:avLst/>
          </a:prstGeom>
          <a:noFill/>
          <a:ln>
            <a:noFill/>
          </a:ln>
        </p:spPr>
      </p:pic>
      <p:sp>
        <p:nvSpPr>
          <p:cNvPr id="3" name="TextBox 2">
            <a:extLst>
              <a:ext uri="{FF2B5EF4-FFF2-40B4-BE49-F238E27FC236}">
                <a16:creationId xmlns:a16="http://schemas.microsoft.com/office/drawing/2014/main" xmlns="" id="{A5707B0D-C92C-3A5C-7AD2-08061EC967C0}"/>
              </a:ext>
            </a:extLst>
          </p:cNvPr>
          <p:cNvSpPr txBox="1"/>
          <p:nvPr/>
        </p:nvSpPr>
        <p:spPr>
          <a:xfrm>
            <a:off x="263952" y="510250"/>
            <a:ext cx="11516424" cy="1118832"/>
          </a:xfrm>
          <a:prstGeom prst="rect">
            <a:avLst/>
          </a:prstGeom>
          <a:noFill/>
        </p:spPr>
        <p:txBody>
          <a:bodyPr wrap="square">
            <a:spAutoFit/>
          </a:bodyPr>
          <a:lstStyle/>
          <a:p>
            <a:pPr marL="0" marR="0">
              <a:lnSpc>
                <a:spcPct val="107000"/>
              </a:lnSpc>
              <a:spcBef>
                <a:spcPts val="0"/>
              </a:spcBef>
              <a:spcAft>
                <a:spcPts val="800"/>
              </a:spcAft>
            </a:pPr>
            <a:r>
              <a:rPr lang="en-US" sz="3000" b="1" kern="1800" dirty="0">
                <a:effectLst/>
                <a:latin typeface="Times New Roman" panose="02020603050405020304" pitchFamily="18" charset="0"/>
                <a:ea typeface="Times New Roman" panose="02020603050405020304" pitchFamily="18" charset="0"/>
                <a:cs typeface="Times New Roman" panose="02020603050405020304" pitchFamily="18" charset="0"/>
              </a:rPr>
              <a:t>“Mathematics is the language in which God has written the universe” </a:t>
            </a:r>
            <a:endParaRPr lang="en-US" sz="3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Galileo Galilei </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125C11F4-104A-D5DB-7272-F93FB38A0002}"/>
              </a:ext>
            </a:extLst>
          </p:cNvPr>
          <p:cNvSpPr txBox="1"/>
          <p:nvPr/>
        </p:nvSpPr>
        <p:spPr>
          <a:xfrm>
            <a:off x="0" y="4972050"/>
            <a:ext cx="4952999" cy="369332"/>
          </a:xfrm>
          <a:prstGeom prst="rect">
            <a:avLst/>
          </a:prstGeom>
          <a:noFill/>
        </p:spPr>
        <p:txBody>
          <a:bodyPr wrap="square" rtlCol="0">
            <a:spAutoFit/>
          </a:bodyPr>
          <a:lstStyle/>
          <a:p>
            <a:r>
              <a:rPr lang="en-US" dirty="0"/>
              <a:t>https://www.youtube.com/watch?v=nt2OlMAJj6o</a:t>
            </a:r>
          </a:p>
        </p:txBody>
      </p:sp>
    </p:spTree>
    <p:extLst>
      <p:ext uri="{BB962C8B-B14F-4D97-AF65-F5344CB8AC3E}">
        <p14:creationId xmlns:p14="http://schemas.microsoft.com/office/powerpoint/2010/main" val="25846724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{0D99F565-66EE-44B4-A053-89DC0527B1FB}tf03457452</Template>
  <TotalTime>32468</TotalTime>
  <Words>966</Words>
  <Application>Microsoft Office PowerPoint</Application>
  <PresentationFormat>Custom</PresentationFormat>
  <Paragraphs>93</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Celestial</vt:lpstr>
      <vt:lpstr>“the earth will be full of the knowledge of the LORD as the waters cover the sea.” </vt:lpstr>
      <vt:lpstr>PowerPoint Presentation</vt:lpstr>
      <vt:lpstr>Mike O’brien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earth will be full of the knowledge of the LORD as the waters cover the sea.</dc:title>
  <dc:creator>Owner</dc:creator>
  <cp:lastModifiedBy>LifeGate</cp:lastModifiedBy>
  <cp:revision>10</cp:revision>
  <dcterms:created xsi:type="dcterms:W3CDTF">2023-08-26T00:02:41Z</dcterms:created>
  <dcterms:modified xsi:type="dcterms:W3CDTF">2023-09-25T20:21:54Z</dcterms:modified>
</cp:coreProperties>
</file>