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17" d="100"/>
          <a:sy n="117" d="100"/>
        </p:scale>
        <p:origin x="-270"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10/8/2023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10/8/2023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10/8/2023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10/8/2023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10/8/2023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biblegateway.com/passage/?search=mark+16:15-18&amp;version=NLT#fen-NLT-24859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iblegateway.com/passage/?search=Matthew%2017&amp;version=NIV#fen-NIV-23722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mark+9:29&amp;version=NKJV#fen-NKJV-24568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23753-5D78-8787-78DE-1AC811AB8CCE}"/>
              </a:ext>
            </a:extLst>
          </p:cNvPr>
          <p:cNvSpPr>
            <a:spLocks noGrp="1"/>
          </p:cNvSpPr>
          <p:nvPr>
            <p:ph type="ctrTitle"/>
          </p:nvPr>
        </p:nvSpPr>
        <p:spPr/>
        <p:txBody>
          <a:bodyPr>
            <a:normAutofit fontScale="90000"/>
          </a:bodyPr>
          <a:lstStyle/>
          <a:p>
            <a:r>
              <a:rPr lang="en-US" dirty="0"/>
              <a:t>Cultivating Open Heavens</a:t>
            </a:r>
            <a:br>
              <a:rPr lang="en-US" dirty="0"/>
            </a:br>
            <a:r>
              <a:rPr lang="en-US" dirty="0"/>
              <a:t>&amp; Intimacy With The Lord</a:t>
            </a:r>
          </a:p>
        </p:txBody>
      </p:sp>
      <p:sp>
        <p:nvSpPr>
          <p:cNvPr id="3" name="Subtitle 2">
            <a:extLst>
              <a:ext uri="{FF2B5EF4-FFF2-40B4-BE49-F238E27FC236}">
                <a16:creationId xmlns:a16="http://schemas.microsoft.com/office/drawing/2014/main" xmlns="" id="{C96739B7-F856-C4AE-7328-CC31E235F4C3}"/>
              </a:ext>
            </a:extLst>
          </p:cNvPr>
          <p:cNvSpPr>
            <a:spLocks noGrp="1"/>
          </p:cNvSpPr>
          <p:nvPr>
            <p:ph type="subTitle" idx="1"/>
          </p:nvPr>
        </p:nvSpPr>
        <p:spPr/>
        <p:txBody>
          <a:bodyPr/>
          <a:lstStyle/>
          <a:p>
            <a:r>
              <a:rPr lang="en-US" dirty="0" err="1"/>
              <a:t>Lifegate</a:t>
            </a:r>
            <a:r>
              <a:rPr lang="en-US" dirty="0"/>
              <a:t> </a:t>
            </a:r>
          </a:p>
          <a:p>
            <a:r>
              <a:rPr lang="en-US" dirty="0"/>
              <a:t>10/8/23</a:t>
            </a:r>
          </a:p>
        </p:txBody>
      </p:sp>
    </p:spTree>
    <p:extLst>
      <p:ext uri="{BB962C8B-B14F-4D97-AF65-F5344CB8AC3E}">
        <p14:creationId xmlns:p14="http://schemas.microsoft.com/office/powerpoint/2010/main" val="3487134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A79B3A-C01F-B5CC-4AEA-60FF43B1E2E4}"/>
              </a:ext>
            </a:extLst>
          </p:cNvPr>
          <p:cNvSpPr>
            <a:spLocks noGrp="1"/>
          </p:cNvSpPr>
          <p:nvPr>
            <p:ph type="title"/>
          </p:nvPr>
        </p:nvSpPr>
        <p:spPr/>
        <p:txBody>
          <a:bodyPr/>
          <a:lstStyle/>
          <a:p>
            <a:r>
              <a:rPr lang="en-US" dirty="0"/>
              <a:t>How Do We Build Faith? </a:t>
            </a:r>
          </a:p>
        </p:txBody>
      </p:sp>
      <p:sp>
        <p:nvSpPr>
          <p:cNvPr id="3" name="Content Placeholder 2">
            <a:extLst>
              <a:ext uri="{FF2B5EF4-FFF2-40B4-BE49-F238E27FC236}">
                <a16:creationId xmlns:a16="http://schemas.microsoft.com/office/drawing/2014/main" xmlns="" id="{8D0F4252-60EC-A3DE-4593-5705AC549A17}"/>
              </a:ext>
            </a:extLst>
          </p:cNvPr>
          <p:cNvSpPr>
            <a:spLocks noGrp="1"/>
          </p:cNvSpPr>
          <p:nvPr>
            <p:ph idx="1"/>
          </p:nvPr>
        </p:nvSpPr>
        <p:spPr/>
        <p:txBody>
          <a:bodyPr/>
          <a:lstStyle/>
          <a:p>
            <a:r>
              <a:rPr lang="en-US" dirty="0"/>
              <a:t>Romans 10:17– Paul says faith comes from hearing the Word of God.</a:t>
            </a:r>
          </a:p>
          <a:p>
            <a:r>
              <a:rPr lang="en-US" sz="2400" b="1" dirty="0"/>
              <a:t>What did Jesus do?</a:t>
            </a:r>
          </a:p>
          <a:p>
            <a:r>
              <a:rPr lang="en-US" sz="2400" dirty="0">
                <a:highlight>
                  <a:srgbClr val="FFFF00"/>
                </a:highlight>
              </a:rPr>
              <a:t>Faith is built through a lifestyle of prayer and fasting, as Jesus modeled.</a:t>
            </a:r>
          </a:p>
          <a:p>
            <a:r>
              <a:rPr lang="en-US" sz="2400" dirty="0"/>
              <a:t>(Matthew 4)-- Jesus started his ministry after a time of prayer and fasting. </a:t>
            </a:r>
          </a:p>
          <a:p>
            <a:r>
              <a:rPr lang="en-US" sz="2400" dirty="0"/>
              <a:t>(Matthew 17:1)--Faith is built when we meet with God on the mountain top </a:t>
            </a:r>
          </a:p>
          <a:p>
            <a:r>
              <a:rPr lang="en-US" sz="2400" dirty="0"/>
              <a:t>(Mark 1:35)-- when we meet with him in the quiet secret place. “</a:t>
            </a:r>
            <a:r>
              <a:rPr lang="en-US" sz="2400" b="1" i="0" baseline="30000" dirty="0">
                <a:solidFill>
                  <a:srgbClr val="000000"/>
                </a:solidFill>
                <a:effectLst/>
                <a:latin typeface="system-ui"/>
              </a:rPr>
              <a:t>35 </a:t>
            </a:r>
            <a:r>
              <a:rPr lang="en-US" sz="2400" b="0" i="0" dirty="0">
                <a:solidFill>
                  <a:srgbClr val="000000"/>
                </a:solidFill>
                <a:effectLst/>
                <a:latin typeface="system-ui"/>
              </a:rPr>
              <a:t>It was very early in the morning and still dark. Jesus got up and left the house. He went to a place where he could be alone. There he prayed.”</a:t>
            </a:r>
            <a:endParaRPr lang="en-US" sz="2400" dirty="0"/>
          </a:p>
        </p:txBody>
      </p:sp>
    </p:spTree>
    <p:extLst>
      <p:ext uri="{BB962C8B-B14F-4D97-AF65-F5344CB8AC3E}">
        <p14:creationId xmlns:p14="http://schemas.microsoft.com/office/powerpoint/2010/main" val="20294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C03488-F6BC-C1D7-3BA3-68C6E088A5EF}"/>
              </a:ext>
            </a:extLst>
          </p:cNvPr>
          <p:cNvSpPr>
            <a:spLocks noGrp="1"/>
          </p:cNvSpPr>
          <p:nvPr>
            <p:ph type="title"/>
          </p:nvPr>
        </p:nvSpPr>
        <p:spPr/>
        <p:txBody>
          <a:bodyPr>
            <a:normAutofit/>
          </a:bodyPr>
          <a:lstStyle/>
          <a:p>
            <a:r>
              <a:rPr lang="en-US" dirty="0"/>
              <a:t>Jesus modeled for us a lifestyle of prayer and fasting—intimacy with the Father</a:t>
            </a:r>
          </a:p>
        </p:txBody>
      </p:sp>
      <p:sp>
        <p:nvSpPr>
          <p:cNvPr id="3" name="Content Placeholder 2">
            <a:extLst>
              <a:ext uri="{FF2B5EF4-FFF2-40B4-BE49-F238E27FC236}">
                <a16:creationId xmlns:a16="http://schemas.microsoft.com/office/drawing/2014/main" xmlns="" id="{67ECD01D-92DA-B858-11B7-485110CD5DE9}"/>
              </a:ext>
            </a:extLst>
          </p:cNvPr>
          <p:cNvSpPr>
            <a:spLocks noGrp="1"/>
          </p:cNvSpPr>
          <p:nvPr>
            <p:ph idx="1"/>
          </p:nvPr>
        </p:nvSpPr>
        <p:spPr/>
        <p:txBody>
          <a:bodyPr>
            <a:normAutofit/>
          </a:bodyPr>
          <a:lstStyle/>
          <a:p>
            <a:r>
              <a:rPr lang="en-US" sz="4400" dirty="0"/>
              <a:t>Which meant He was ready at any given moment</a:t>
            </a:r>
          </a:p>
          <a:p>
            <a:r>
              <a:rPr lang="en-US" sz="2800" dirty="0"/>
              <a:t>--Cultivating open heavens wherever He went. Why he was expressing frustration with his disciples, and how he was able to cast out the demons that the disciples could not. </a:t>
            </a:r>
          </a:p>
        </p:txBody>
      </p:sp>
    </p:spTree>
    <p:extLst>
      <p:ext uri="{BB962C8B-B14F-4D97-AF65-F5344CB8AC3E}">
        <p14:creationId xmlns:p14="http://schemas.microsoft.com/office/powerpoint/2010/main" val="274956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4E8E5C-1157-6D3E-B098-3BB973B1E947}"/>
              </a:ext>
            </a:extLst>
          </p:cNvPr>
          <p:cNvSpPr>
            <a:spLocks noGrp="1"/>
          </p:cNvSpPr>
          <p:nvPr>
            <p:ph type="title"/>
          </p:nvPr>
        </p:nvSpPr>
        <p:spPr/>
        <p:txBody>
          <a:bodyPr/>
          <a:lstStyle/>
          <a:p>
            <a:r>
              <a:rPr lang="en-US" dirty="0"/>
              <a:t>The Church of Sardis… Rev 3:1-6</a:t>
            </a:r>
          </a:p>
        </p:txBody>
      </p:sp>
      <p:sp>
        <p:nvSpPr>
          <p:cNvPr id="3" name="Content Placeholder 2">
            <a:extLst>
              <a:ext uri="{FF2B5EF4-FFF2-40B4-BE49-F238E27FC236}">
                <a16:creationId xmlns:a16="http://schemas.microsoft.com/office/drawing/2014/main" xmlns="" id="{6165D2DD-C03C-8697-627C-513B35C8A936}"/>
              </a:ext>
            </a:extLst>
          </p:cNvPr>
          <p:cNvSpPr>
            <a:spLocks noGrp="1"/>
          </p:cNvSpPr>
          <p:nvPr>
            <p:ph idx="1"/>
          </p:nvPr>
        </p:nvSpPr>
        <p:spPr/>
        <p:txBody>
          <a:bodyPr/>
          <a:lstStyle/>
          <a:p>
            <a:r>
              <a:rPr lang="en-US" sz="2400" dirty="0"/>
              <a:t>In contrast: Church of Sardis</a:t>
            </a:r>
          </a:p>
          <a:p>
            <a:r>
              <a:rPr lang="en-US" sz="2400" dirty="0"/>
              <a:t>-Known for his good works.</a:t>
            </a:r>
          </a:p>
          <a:p>
            <a:r>
              <a:rPr lang="en-US" sz="2400" dirty="0"/>
              <a:t>-Lazy, spiritually dead.</a:t>
            </a:r>
          </a:p>
          <a:p>
            <a:r>
              <a:rPr lang="en-US" sz="2400" dirty="0"/>
              <a:t>-Lost the fire that comes from intimacy with the Lord</a:t>
            </a:r>
          </a:p>
          <a:p>
            <a:r>
              <a:rPr lang="en-US" sz="2400" dirty="0"/>
              <a:t>-Overly confident in their past works and good deeds</a:t>
            </a:r>
          </a:p>
          <a:p>
            <a:r>
              <a:rPr lang="en-US" sz="2400" dirty="0"/>
              <a:t>V.3—if Sardis does not remember what they have received and heard, hold to it and repent… then God will come against them. ESV</a:t>
            </a:r>
          </a:p>
          <a:p>
            <a:endParaRPr lang="en-US" dirty="0"/>
          </a:p>
          <a:p>
            <a:endParaRPr lang="en-US" dirty="0"/>
          </a:p>
          <a:p>
            <a:endParaRPr lang="en-US" dirty="0"/>
          </a:p>
        </p:txBody>
      </p:sp>
    </p:spTree>
    <p:extLst>
      <p:ext uri="{BB962C8B-B14F-4D97-AF65-F5344CB8AC3E}">
        <p14:creationId xmlns:p14="http://schemas.microsoft.com/office/powerpoint/2010/main" val="2017304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484B8130-92F1-37C4-F0D7-46A7B0288A30}"/>
              </a:ext>
            </a:extLst>
          </p:cNvPr>
          <p:cNvSpPr>
            <a:spLocks noGrp="1"/>
          </p:cNvSpPr>
          <p:nvPr>
            <p:ph type="title"/>
          </p:nvPr>
        </p:nvSpPr>
        <p:spPr/>
        <p:txBody>
          <a:bodyPr/>
          <a:lstStyle/>
          <a:p>
            <a:r>
              <a:rPr lang="en-US" dirty="0"/>
              <a:t>We Need Both: Authority and Power</a:t>
            </a:r>
          </a:p>
        </p:txBody>
      </p:sp>
      <p:sp>
        <p:nvSpPr>
          <p:cNvPr id="7" name="Text Placeholder 6">
            <a:extLst>
              <a:ext uri="{FF2B5EF4-FFF2-40B4-BE49-F238E27FC236}">
                <a16:creationId xmlns:a16="http://schemas.microsoft.com/office/drawing/2014/main" xmlns="" id="{4DDBB8D5-79AE-8A5C-0483-DEE3141F431B}"/>
              </a:ext>
            </a:extLst>
          </p:cNvPr>
          <p:cNvSpPr>
            <a:spLocks noGrp="1"/>
          </p:cNvSpPr>
          <p:nvPr>
            <p:ph type="body" idx="1"/>
          </p:nvPr>
        </p:nvSpPr>
        <p:spPr/>
        <p:txBody>
          <a:bodyPr>
            <a:normAutofit/>
          </a:bodyPr>
          <a:lstStyle/>
          <a:p>
            <a:r>
              <a:rPr lang="en-US" sz="4000" b="1" dirty="0"/>
              <a:t>Authority</a:t>
            </a:r>
          </a:p>
        </p:txBody>
      </p:sp>
      <p:sp>
        <p:nvSpPr>
          <p:cNvPr id="8" name="Content Placeholder 7">
            <a:extLst>
              <a:ext uri="{FF2B5EF4-FFF2-40B4-BE49-F238E27FC236}">
                <a16:creationId xmlns:a16="http://schemas.microsoft.com/office/drawing/2014/main" xmlns="" id="{13680951-7507-C6EB-BD17-FA975EE6E36F}"/>
              </a:ext>
            </a:extLst>
          </p:cNvPr>
          <p:cNvSpPr>
            <a:spLocks noGrp="1"/>
          </p:cNvSpPr>
          <p:nvPr>
            <p:ph sz="half" idx="2"/>
          </p:nvPr>
        </p:nvSpPr>
        <p:spPr/>
        <p:txBody>
          <a:bodyPr>
            <a:normAutofit/>
          </a:bodyPr>
          <a:lstStyle/>
          <a:p>
            <a:r>
              <a:rPr lang="en-US" sz="2800" dirty="0"/>
              <a:t>Comes from Jesus Christ/the Blood of Jesus</a:t>
            </a:r>
          </a:p>
          <a:p>
            <a:r>
              <a:rPr lang="en-US" sz="2800" dirty="0"/>
              <a:t>John 14:10-14; Mark16:15-18</a:t>
            </a:r>
          </a:p>
          <a:p>
            <a:r>
              <a:rPr lang="en-US" sz="2800" dirty="0"/>
              <a:t>By the Blood of Jesus, we have the legal right to command and cast out demons</a:t>
            </a:r>
          </a:p>
        </p:txBody>
      </p:sp>
      <p:sp>
        <p:nvSpPr>
          <p:cNvPr id="9" name="Text Placeholder 8">
            <a:extLst>
              <a:ext uri="{FF2B5EF4-FFF2-40B4-BE49-F238E27FC236}">
                <a16:creationId xmlns:a16="http://schemas.microsoft.com/office/drawing/2014/main" xmlns="" id="{49F43B99-52CD-7CD3-8FA4-7AC1F304FEE2}"/>
              </a:ext>
            </a:extLst>
          </p:cNvPr>
          <p:cNvSpPr>
            <a:spLocks noGrp="1"/>
          </p:cNvSpPr>
          <p:nvPr>
            <p:ph type="body" sz="quarter" idx="3"/>
          </p:nvPr>
        </p:nvSpPr>
        <p:spPr/>
        <p:txBody>
          <a:bodyPr>
            <a:normAutofit/>
          </a:bodyPr>
          <a:lstStyle/>
          <a:p>
            <a:r>
              <a:rPr lang="en-US" sz="4000" b="1" dirty="0"/>
              <a:t>Power</a:t>
            </a:r>
          </a:p>
        </p:txBody>
      </p:sp>
      <p:sp>
        <p:nvSpPr>
          <p:cNvPr id="10" name="Content Placeholder 9">
            <a:extLst>
              <a:ext uri="{FF2B5EF4-FFF2-40B4-BE49-F238E27FC236}">
                <a16:creationId xmlns:a16="http://schemas.microsoft.com/office/drawing/2014/main" xmlns="" id="{6BB9F976-23F7-A98A-F47C-005C1B904095}"/>
              </a:ext>
            </a:extLst>
          </p:cNvPr>
          <p:cNvSpPr>
            <a:spLocks noGrp="1"/>
          </p:cNvSpPr>
          <p:nvPr>
            <p:ph sz="quarter" idx="4"/>
          </p:nvPr>
        </p:nvSpPr>
        <p:spPr/>
        <p:txBody>
          <a:bodyPr>
            <a:normAutofit/>
          </a:bodyPr>
          <a:lstStyle/>
          <a:p>
            <a:r>
              <a:rPr lang="en-US" sz="2800" dirty="0"/>
              <a:t>Comes from the Holy Spirit</a:t>
            </a:r>
          </a:p>
          <a:p>
            <a:r>
              <a:rPr lang="en-US" sz="2800" dirty="0"/>
              <a:t>Luke 10:17-21; 9:1;24:49</a:t>
            </a:r>
          </a:p>
          <a:p>
            <a:r>
              <a:rPr lang="en-US" sz="2800" dirty="0"/>
              <a:t>The Holy Spirit give us the power to do it. </a:t>
            </a:r>
          </a:p>
        </p:txBody>
      </p:sp>
    </p:spTree>
    <p:extLst>
      <p:ext uri="{BB962C8B-B14F-4D97-AF65-F5344CB8AC3E}">
        <p14:creationId xmlns:p14="http://schemas.microsoft.com/office/powerpoint/2010/main" val="519760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1F2BE8D-118B-7212-16C4-ADBB6BB84755}"/>
              </a:ext>
            </a:extLst>
          </p:cNvPr>
          <p:cNvSpPr>
            <a:spLocks noGrp="1"/>
          </p:cNvSpPr>
          <p:nvPr>
            <p:ph type="title"/>
          </p:nvPr>
        </p:nvSpPr>
        <p:spPr/>
        <p:txBody>
          <a:bodyPr/>
          <a:lstStyle/>
          <a:p>
            <a:r>
              <a:rPr lang="en-US" dirty="0"/>
              <a:t>John 14:10-14</a:t>
            </a:r>
          </a:p>
        </p:txBody>
      </p:sp>
      <p:sp>
        <p:nvSpPr>
          <p:cNvPr id="8" name="Content Placeholder 7">
            <a:extLst>
              <a:ext uri="{FF2B5EF4-FFF2-40B4-BE49-F238E27FC236}">
                <a16:creationId xmlns:a16="http://schemas.microsoft.com/office/drawing/2014/main" xmlns="" id="{1FB5E593-D6B0-6D9A-4C54-71229A962465}"/>
              </a:ext>
            </a:extLst>
          </p:cNvPr>
          <p:cNvSpPr>
            <a:spLocks noGrp="1"/>
          </p:cNvSpPr>
          <p:nvPr>
            <p:ph idx="1"/>
          </p:nvPr>
        </p:nvSpPr>
        <p:spPr/>
        <p:txBody>
          <a:bodyPr>
            <a:normAutofit lnSpcReduction="10000"/>
          </a:bodyPr>
          <a:lstStyle/>
          <a:p>
            <a:pPr algn="l"/>
            <a:r>
              <a:rPr lang="en-US" sz="2800" b="1" i="0" baseline="30000" dirty="0">
                <a:solidFill>
                  <a:srgbClr val="000000"/>
                </a:solidFill>
                <a:effectLst/>
                <a:latin typeface="system-ui"/>
              </a:rPr>
              <a:t>10 </a:t>
            </a:r>
            <a:r>
              <a:rPr lang="en-US" sz="2800" b="0" i="0" dirty="0">
                <a:solidFill>
                  <a:srgbClr val="000000"/>
                </a:solidFill>
                <a:effectLst/>
                <a:latin typeface="system-ui"/>
              </a:rPr>
              <a:t>Don’t you believe that I am in the Father and the Father is in me? The words I speak are not my own, but my Father who lives in me does his work through me. </a:t>
            </a:r>
            <a:r>
              <a:rPr lang="en-US" sz="2800" b="1" i="0" baseline="30000" dirty="0">
                <a:solidFill>
                  <a:srgbClr val="000000"/>
                </a:solidFill>
                <a:effectLst/>
                <a:latin typeface="system-ui"/>
              </a:rPr>
              <a:t>11 </a:t>
            </a:r>
            <a:r>
              <a:rPr lang="en-US" sz="2800" b="0" i="0" dirty="0">
                <a:solidFill>
                  <a:srgbClr val="000000"/>
                </a:solidFill>
                <a:effectLst/>
                <a:latin typeface="system-ui"/>
              </a:rPr>
              <a:t>Just believe that I am in the Father and the Father is in me. Or at least believe because of the work you have seen me do.</a:t>
            </a:r>
          </a:p>
          <a:p>
            <a:pPr algn="l"/>
            <a:r>
              <a:rPr lang="en-US" sz="2800" b="1" i="0" baseline="30000" dirty="0">
                <a:solidFill>
                  <a:srgbClr val="000000"/>
                </a:solidFill>
                <a:effectLst/>
                <a:latin typeface="system-ui"/>
              </a:rPr>
              <a:t>12 </a:t>
            </a:r>
            <a:r>
              <a:rPr lang="en-US" sz="2800" b="0" i="0" dirty="0">
                <a:solidFill>
                  <a:srgbClr val="000000"/>
                </a:solidFill>
                <a:effectLst/>
                <a:latin typeface="system-ui"/>
              </a:rPr>
              <a:t>“I tell you the truth, anyone who believes in me will do the same works I have done, and even greater works, because I am going to be with the Father. </a:t>
            </a:r>
            <a:r>
              <a:rPr lang="en-US" sz="2800" b="1" i="0" baseline="30000" dirty="0">
                <a:solidFill>
                  <a:srgbClr val="000000"/>
                </a:solidFill>
                <a:effectLst/>
                <a:latin typeface="system-ui"/>
              </a:rPr>
              <a:t>13</a:t>
            </a:r>
            <a:r>
              <a:rPr lang="en-US" sz="2800" b="1" i="0" baseline="30000" dirty="0">
                <a:solidFill>
                  <a:srgbClr val="000000"/>
                </a:solidFill>
                <a:effectLst/>
                <a:highlight>
                  <a:srgbClr val="FFFF00"/>
                </a:highlight>
                <a:latin typeface="system-ui"/>
              </a:rPr>
              <a:t> </a:t>
            </a:r>
            <a:r>
              <a:rPr lang="en-US" sz="2800" b="0" i="0" dirty="0">
                <a:solidFill>
                  <a:srgbClr val="000000"/>
                </a:solidFill>
                <a:effectLst/>
                <a:highlight>
                  <a:srgbClr val="FFFF00"/>
                </a:highlight>
                <a:latin typeface="system-ui"/>
              </a:rPr>
              <a:t>You can ask for anything in my name, and I will do it, so that the Son can bring glory to the Father. </a:t>
            </a:r>
            <a:r>
              <a:rPr lang="en-US" sz="2800" b="1" i="0" baseline="30000" dirty="0">
                <a:solidFill>
                  <a:srgbClr val="000000"/>
                </a:solidFill>
                <a:effectLst/>
                <a:highlight>
                  <a:srgbClr val="FFFF00"/>
                </a:highlight>
                <a:latin typeface="system-ui"/>
              </a:rPr>
              <a:t>14 </a:t>
            </a:r>
            <a:r>
              <a:rPr lang="en-US" sz="2800" b="0" i="0" dirty="0">
                <a:solidFill>
                  <a:srgbClr val="000000"/>
                </a:solidFill>
                <a:effectLst/>
                <a:highlight>
                  <a:srgbClr val="FFFF00"/>
                </a:highlight>
                <a:latin typeface="system-ui"/>
              </a:rPr>
              <a:t>Yes, ask me for anything in my name, and I will do it!</a:t>
            </a:r>
          </a:p>
          <a:p>
            <a:endParaRPr lang="en-US" dirty="0"/>
          </a:p>
        </p:txBody>
      </p:sp>
    </p:spTree>
    <p:extLst>
      <p:ext uri="{BB962C8B-B14F-4D97-AF65-F5344CB8AC3E}">
        <p14:creationId xmlns:p14="http://schemas.microsoft.com/office/powerpoint/2010/main" val="2329598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B37EEA-BC2D-20D6-F44D-7D373DC8029B}"/>
              </a:ext>
            </a:extLst>
          </p:cNvPr>
          <p:cNvSpPr>
            <a:spLocks noGrp="1"/>
          </p:cNvSpPr>
          <p:nvPr>
            <p:ph type="title"/>
          </p:nvPr>
        </p:nvSpPr>
        <p:spPr/>
        <p:txBody>
          <a:bodyPr/>
          <a:lstStyle/>
          <a:p>
            <a:r>
              <a:rPr lang="en-US" dirty="0"/>
              <a:t>Mark 16:15-18</a:t>
            </a:r>
          </a:p>
        </p:txBody>
      </p:sp>
      <p:sp>
        <p:nvSpPr>
          <p:cNvPr id="3" name="Content Placeholder 2">
            <a:extLst>
              <a:ext uri="{FF2B5EF4-FFF2-40B4-BE49-F238E27FC236}">
                <a16:creationId xmlns:a16="http://schemas.microsoft.com/office/drawing/2014/main" xmlns="" id="{1173EF0C-009E-E7A5-A71E-FDF0341D7120}"/>
              </a:ext>
            </a:extLst>
          </p:cNvPr>
          <p:cNvSpPr>
            <a:spLocks noGrp="1"/>
          </p:cNvSpPr>
          <p:nvPr>
            <p:ph idx="1"/>
          </p:nvPr>
        </p:nvSpPr>
        <p:spPr/>
        <p:txBody>
          <a:bodyPr>
            <a:normAutofit/>
          </a:bodyPr>
          <a:lstStyle/>
          <a:p>
            <a:r>
              <a:rPr lang="en-US" sz="2800" b="1" i="0" baseline="30000" dirty="0">
                <a:solidFill>
                  <a:srgbClr val="000000"/>
                </a:solidFill>
                <a:effectLst/>
                <a:latin typeface="system-ui"/>
              </a:rPr>
              <a:t>15 </a:t>
            </a:r>
            <a:r>
              <a:rPr lang="en-US" sz="2800" b="0" i="0" dirty="0">
                <a:solidFill>
                  <a:srgbClr val="000000"/>
                </a:solidFill>
                <a:effectLst/>
                <a:latin typeface="system-ui"/>
              </a:rPr>
              <a:t>And then he told them, “Go into all the world and preach the Good News to everyone. </a:t>
            </a:r>
            <a:r>
              <a:rPr lang="en-US" sz="2800" b="1" i="0" baseline="30000" dirty="0">
                <a:solidFill>
                  <a:srgbClr val="000000"/>
                </a:solidFill>
                <a:effectLst/>
                <a:latin typeface="system-ui"/>
              </a:rPr>
              <a:t>16 </a:t>
            </a:r>
            <a:r>
              <a:rPr lang="en-US" sz="2800" b="0" i="0" dirty="0">
                <a:solidFill>
                  <a:srgbClr val="000000"/>
                </a:solidFill>
                <a:effectLst/>
                <a:latin typeface="system-ui"/>
              </a:rPr>
              <a:t>Anyone who believes and is baptized will be saved. But anyone who refuses to believe will be condemned. </a:t>
            </a:r>
            <a:r>
              <a:rPr lang="en-US" sz="2800" b="1" i="0" baseline="30000" dirty="0">
                <a:solidFill>
                  <a:srgbClr val="000000"/>
                </a:solidFill>
                <a:effectLst/>
                <a:latin typeface="system-ui"/>
              </a:rPr>
              <a:t>17 </a:t>
            </a:r>
            <a:r>
              <a:rPr lang="en-US" sz="2800" b="0" i="0" dirty="0">
                <a:solidFill>
                  <a:srgbClr val="000000"/>
                </a:solidFill>
                <a:effectLst/>
                <a:latin typeface="system-ui"/>
              </a:rPr>
              <a:t>These miraculous signs will accompany those who believe: They will cast out demons in my name, and they will speak in new languages.</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2" tooltip="See footnote a"/>
              </a:rPr>
              <a:t>a</a:t>
            </a:r>
            <a:r>
              <a:rPr lang="en-US" sz="2800" b="0" i="0" baseline="30000" dirty="0">
                <a:solidFill>
                  <a:srgbClr val="000000"/>
                </a:solidFill>
                <a:effectLst/>
                <a:latin typeface="system-ui"/>
              </a:rPr>
              <a:t>]</a:t>
            </a:r>
            <a:r>
              <a:rPr lang="en-US" sz="2800" b="0" i="0" dirty="0">
                <a:solidFill>
                  <a:srgbClr val="000000"/>
                </a:solidFill>
                <a:effectLst/>
                <a:latin typeface="system-ui"/>
              </a:rPr>
              <a:t> </a:t>
            </a:r>
            <a:r>
              <a:rPr lang="en-US" sz="2800" b="1" i="0" baseline="30000" dirty="0">
                <a:solidFill>
                  <a:srgbClr val="000000"/>
                </a:solidFill>
                <a:effectLst/>
                <a:latin typeface="system-ui"/>
              </a:rPr>
              <a:t>18 </a:t>
            </a:r>
            <a:r>
              <a:rPr lang="en-US" sz="2800" b="0" i="0" dirty="0">
                <a:solidFill>
                  <a:srgbClr val="000000"/>
                </a:solidFill>
                <a:effectLst/>
                <a:latin typeface="system-ui"/>
              </a:rPr>
              <a:t>They will be able to handle snakes with safety, and if they drink anything poisonous, it won’t hurt them. They will be able to place their hands on the sick, and they will be healed.” NLT</a:t>
            </a:r>
            <a:endParaRPr lang="en-US" sz="2800" dirty="0"/>
          </a:p>
        </p:txBody>
      </p:sp>
    </p:spTree>
    <p:extLst>
      <p:ext uri="{BB962C8B-B14F-4D97-AF65-F5344CB8AC3E}">
        <p14:creationId xmlns:p14="http://schemas.microsoft.com/office/powerpoint/2010/main" val="774009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F1FE86-A0AF-3928-D6AD-ADECFA0AAFC4}"/>
              </a:ext>
            </a:extLst>
          </p:cNvPr>
          <p:cNvSpPr>
            <a:spLocks noGrp="1"/>
          </p:cNvSpPr>
          <p:nvPr>
            <p:ph type="title"/>
          </p:nvPr>
        </p:nvSpPr>
        <p:spPr/>
        <p:txBody>
          <a:bodyPr/>
          <a:lstStyle/>
          <a:p>
            <a:r>
              <a:rPr lang="en-US" sz="4800" dirty="0"/>
              <a:t>Luke 10:17-21; 9:1</a:t>
            </a:r>
            <a:endParaRPr lang="en-US" dirty="0"/>
          </a:p>
        </p:txBody>
      </p:sp>
      <p:sp>
        <p:nvSpPr>
          <p:cNvPr id="3" name="Content Placeholder 2">
            <a:extLst>
              <a:ext uri="{FF2B5EF4-FFF2-40B4-BE49-F238E27FC236}">
                <a16:creationId xmlns:a16="http://schemas.microsoft.com/office/drawing/2014/main" xmlns="" id="{FBA35D39-7DD7-EA9A-215F-51E5F3CDCA1F}"/>
              </a:ext>
            </a:extLst>
          </p:cNvPr>
          <p:cNvSpPr>
            <a:spLocks noGrp="1"/>
          </p:cNvSpPr>
          <p:nvPr>
            <p:ph idx="1"/>
          </p:nvPr>
        </p:nvSpPr>
        <p:spPr/>
        <p:txBody>
          <a:bodyPr>
            <a:normAutofit/>
          </a:bodyPr>
          <a:lstStyle/>
          <a:p>
            <a:pPr algn="l"/>
            <a:r>
              <a:rPr lang="en-US" b="0" i="0" dirty="0">
                <a:solidFill>
                  <a:srgbClr val="000000"/>
                </a:solidFill>
                <a:effectLst/>
                <a:latin typeface="system-ui"/>
              </a:rPr>
              <a:t>9:1 “When Jesus had called the Twelve together, he gave them </a:t>
            </a:r>
            <a:r>
              <a:rPr lang="en-US" b="0" i="0" dirty="0">
                <a:solidFill>
                  <a:srgbClr val="000000"/>
                </a:solidFill>
                <a:effectLst/>
                <a:highlight>
                  <a:srgbClr val="FFFF00"/>
                </a:highlight>
                <a:latin typeface="system-ui"/>
              </a:rPr>
              <a:t>power and authority </a:t>
            </a:r>
            <a:r>
              <a:rPr lang="en-US" b="0" i="0" dirty="0">
                <a:solidFill>
                  <a:srgbClr val="000000"/>
                </a:solidFill>
                <a:effectLst/>
                <a:latin typeface="system-ui"/>
              </a:rPr>
              <a:t>to drive out all demons and to cure diseases”</a:t>
            </a:r>
          </a:p>
          <a:p>
            <a:pPr algn="l"/>
            <a:r>
              <a:rPr lang="en-US" b="0" i="0" dirty="0">
                <a:solidFill>
                  <a:srgbClr val="000000"/>
                </a:solidFill>
                <a:effectLst/>
                <a:latin typeface="system-ui"/>
              </a:rPr>
              <a:t>10:</a:t>
            </a:r>
            <a:r>
              <a:rPr lang="en-US" b="1" i="0" baseline="30000" dirty="0">
                <a:solidFill>
                  <a:srgbClr val="000000"/>
                </a:solidFill>
                <a:effectLst/>
                <a:latin typeface="system-ui"/>
              </a:rPr>
              <a:t>17 </a:t>
            </a:r>
            <a:r>
              <a:rPr lang="en-US" b="0" i="0" dirty="0">
                <a:solidFill>
                  <a:srgbClr val="000000"/>
                </a:solidFill>
                <a:effectLst/>
                <a:latin typeface="system-ui"/>
              </a:rPr>
              <a:t>The seventy-two returned with joy and said, “Lord, even the demons submit to us in your name.”</a:t>
            </a:r>
          </a:p>
          <a:p>
            <a:pPr algn="l"/>
            <a:r>
              <a:rPr lang="en-US" b="1" i="0" baseline="30000" dirty="0">
                <a:solidFill>
                  <a:srgbClr val="000000"/>
                </a:solidFill>
                <a:effectLst/>
                <a:latin typeface="system-ui"/>
              </a:rPr>
              <a:t>18 </a:t>
            </a:r>
            <a:r>
              <a:rPr lang="en-US" b="0" i="0" dirty="0">
                <a:solidFill>
                  <a:srgbClr val="000000"/>
                </a:solidFill>
                <a:effectLst/>
                <a:latin typeface="system-ui"/>
              </a:rPr>
              <a:t>He replied, “I saw Satan fall like lightning from heaven. </a:t>
            </a:r>
            <a:r>
              <a:rPr lang="en-US" b="1" i="0" baseline="30000" dirty="0">
                <a:solidFill>
                  <a:srgbClr val="000000"/>
                </a:solidFill>
                <a:effectLst/>
                <a:latin typeface="system-ui"/>
              </a:rPr>
              <a:t>19 </a:t>
            </a:r>
            <a:r>
              <a:rPr lang="en-US" b="0" i="0" dirty="0">
                <a:solidFill>
                  <a:srgbClr val="000000"/>
                </a:solidFill>
                <a:effectLst/>
                <a:latin typeface="system-ui"/>
              </a:rPr>
              <a:t>I have given you authority to trample on snakes and scorpions and to overcome all the power of the enemy; nothing will harm you. </a:t>
            </a:r>
            <a:r>
              <a:rPr lang="en-US" b="1" i="0" baseline="30000" dirty="0">
                <a:solidFill>
                  <a:srgbClr val="000000"/>
                </a:solidFill>
                <a:effectLst/>
                <a:latin typeface="system-ui"/>
              </a:rPr>
              <a:t>20 </a:t>
            </a:r>
            <a:r>
              <a:rPr lang="en-US" b="0" i="0" dirty="0">
                <a:solidFill>
                  <a:srgbClr val="000000"/>
                </a:solidFill>
                <a:effectLst/>
                <a:latin typeface="system-ui"/>
              </a:rPr>
              <a:t>However, do not rejoice that the spirits submit to you, but rejoice that your names are written in heaven.”</a:t>
            </a:r>
          </a:p>
          <a:p>
            <a:pPr algn="l"/>
            <a:r>
              <a:rPr lang="en-US" b="1" i="0" baseline="30000" dirty="0">
                <a:solidFill>
                  <a:srgbClr val="000000"/>
                </a:solidFill>
                <a:effectLst/>
                <a:latin typeface="system-ui"/>
              </a:rPr>
              <a:t>21 </a:t>
            </a:r>
            <a:r>
              <a:rPr lang="en-US" b="0" i="0" dirty="0">
                <a:solidFill>
                  <a:srgbClr val="000000"/>
                </a:solidFill>
                <a:effectLst/>
                <a:latin typeface="system-ui"/>
              </a:rPr>
              <a:t>At that time Jesus, full of joy through the Holy Spirit, said, “I praise you, Father, Lord of heaven and earth, because you have hidden these things from the wise and learned, and revealed them to little children. Yes, Father, for this is what you were pleased to do.</a:t>
            </a:r>
          </a:p>
          <a:p>
            <a:endParaRPr lang="en-US" dirty="0"/>
          </a:p>
        </p:txBody>
      </p:sp>
    </p:spTree>
    <p:extLst>
      <p:ext uri="{BB962C8B-B14F-4D97-AF65-F5344CB8AC3E}">
        <p14:creationId xmlns:p14="http://schemas.microsoft.com/office/powerpoint/2010/main" val="2429805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66F7FD-A1E5-9583-3D18-6B634BAB0E7F}"/>
              </a:ext>
            </a:extLst>
          </p:cNvPr>
          <p:cNvSpPr>
            <a:spLocks noGrp="1"/>
          </p:cNvSpPr>
          <p:nvPr>
            <p:ph type="title"/>
          </p:nvPr>
        </p:nvSpPr>
        <p:spPr/>
        <p:txBody>
          <a:bodyPr/>
          <a:lstStyle/>
          <a:p>
            <a:r>
              <a:rPr lang="en-US" dirty="0"/>
              <a:t>Luke 24:49</a:t>
            </a:r>
          </a:p>
        </p:txBody>
      </p:sp>
      <p:sp>
        <p:nvSpPr>
          <p:cNvPr id="3" name="Content Placeholder 2">
            <a:extLst>
              <a:ext uri="{FF2B5EF4-FFF2-40B4-BE49-F238E27FC236}">
                <a16:creationId xmlns:a16="http://schemas.microsoft.com/office/drawing/2014/main" xmlns="" id="{5E628956-E324-37EF-1AA0-A6DA6C8AED51}"/>
              </a:ext>
            </a:extLst>
          </p:cNvPr>
          <p:cNvSpPr>
            <a:spLocks noGrp="1"/>
          </p:cNvSpPr>
          <p:nvPr>
            <p:ph idx="1"/>
          </p:nvPr>
        </p:nvSpPr>
        <p:spPr/>
        <p:txBody>
          <a:bodyPr>
            <a:normAutofit/>
          </a:bodyPr>
          <a:lstStyle/>
          <a:p>
            <a:r>
              <a:rPr lang="en-US" sz="3600" b="0" i="0" dirty="0">
                <a:solidFill>
                  <a:srgbClr val="001320"/>
                </a:solidFill>
                <a:effectLst/>
                <a:latin typeface="Roboto" panose="02000000000000000000" pitchFamily="2" charset="0"/>
              </a:rPr>
              <a:t>“And now I will send the Holy Spirit, just as my Father promised. But stay here in the city until </a:t>
            </a:r>
            <a:r>
              <a:rPr lang="en-US" sz="3600" b="0" i="0" dirty="0">
                <a:solidFill>
                  <a:srgbClr val="001320"/>
                </a:solidFill>
                <a:effectLst/>
                <a:highlight>
                  <a:srgbClr val="FFFF00"/>
                </a:highlight>
                <a:latin typeface="Roboto" panose="02000000000000000000" pitchFamily="2" charset="0"/>
              </a:rPr>
              <a:t>the Holy Spirit comes and fills you with power from heaven</a:t>
            </a:r>
            <a:r>
              <a:rPr lang="en-US" sz="3600" b="0" i="0" dirty="0">
                <a:solidFill>
                  <a:srgbClr val="001320"/>
                </a:solidFill>
                <a:effectLst/>
                <a:latin typeface="Roboto" panose="02000000000000000000" pitchFamily="2" charset="0"/>
              </a:rPr>
              <a:t>.”</a:t>
            </a:r>
          </a:p>
          <a:p>
            <a:endParaRPr lang="en-US" sz="2800" dirty="0">
              <a:solidFill>
                <a:srgbClr val="001320"/>
              </a:solidFill>
              <a:latin typeface="Roboto" panose="02000000000000000000" pitchFamily="2" charset="0"/>
            </a:endParaRPr>
          </a:p>
          <a:p>
            <a:endParaRPr lang="en-US" sz="2800" b="0" i="0" dirty="0">
              <a:solidFill>
                <a:srgbClr val="001320"/>
              </a:solidFill>
              <a:effectLst/>
              <a:latin typeface="Roboto" panose="02000000000000000000" pitchFamily="2" charset="0"/>
            </a:endParaRPr>
          </a:p>
          <a:p>
            <a:endParaRPr lang="en-US" sz="3600" dirty="0"/>
          </a:p>
        </p:txBody>
      </p:sp>
    </p:spTree>
    <p:extLst>
      <p:ext uri="{BB962C8B-B14F-4D97-AF65-F5344CB8AC3E}">
        <p14:creationId xmlns:p14="http://schemas.microsoft.com/office/powerpoint/2010/main" val="2311569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CE595B-CBAF-0EAE-3B73-C5DFADC8D70C}"/>
              </a:ext>
            </a:extLst>
          </p:cNvPr>
          <p:cNvSpPr>
            <a:spLocks noGrp="1"/>
          </p:cNvSpPr>
          <p:nvPr>
            <p:ph type="title"/>
          </p:nvPr>
        </p:nvSpPr>
        <p:spPr/>
        <p:txBody>
          <a:bodyPr/>
          <a:lstStyle/>
          <a:p>
            <a:r>
              <a:rPr lang="en-US" b="1" i="1" dirty="0"/>
              <a:t>The life of Jesus shows us:</a:t>
            </a:r>
          </a:p>
        </p:txBody>
      </p:sp>
      <p:sp>
        <p:nvSpPr>
          <p:cNvPr id="3" name="Content Placeholder 2">
            <a:extLst>
              <a:ext uri="{FF2B5EF4-FFF2-40B4-BE49-F238E27FC236}">
                <a16:creationId xmlns:a16="http://schemas.microsoft.com/office/drawing/2014/main" xmlns="" id="{13C8C228-8850-F4BF-ABAF-61D65E9E55AC}"/>
              </a:ext>
            </a:extLst>
          </p:cNvPr>
          <p:cNvSpPr>
            <a:spLocks noGrp="1"/>
          </p:cNvSpPr>
          <p:nvPr>
            <p:ph idx="1"/>
          </p:nvPr>
        </p:nvSpPr>
        <p:spPr/>
        <p:txBody>
          <a:bodyPr>
            <a:normAutofit/>
          </a:bodyPr>
          <a:lstStyle/>
          <a:p>
            <a:r>
              <a:rPr lang="en-US" sz="4400" i="1" dirty="0"/>
              <a:t>Open heavens </a:t>
            </a:r>
            <a:r>
              <a:rPr lang="en-US" sz="4400" dirty="0"/>
              <a:t>are carried with those who spend regular time on the mountain top and in the secret place/in the presence of God—a lifestyle of prayer and fasting</a:t>
            </a:r>
          </a:p>
          <a:p>
            <a:r>
              <a:rPr lang="en-US" sz="4400" dirty="0"/>
              <a:t>(Intimacy with the Father)</a:t>
            </a:r>
          </a:p>
        </p:txBody>
      </p:sp>
    </p:spTree>
    <p:extLst>
      <p:ext uri="{BB962C8B-B14F-4D97-AF65-F5344CB8AC3E}">
        <p14:creationId xmlns:p14="http://schemas.microsoft.com/office/powerpoint/2010/main" val="2776745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32F2CB-C52F-BA5F-3173-7EB90BAD6989}"/>
              </a:ext>
            </a:extLst>
          </p:cNvPr>
          <p:cNvSpPr>
            <a:spLocks noGrp="1"/>
          </p:cNvSpPr>
          <p:nvPr>
            <p:ph type="title"/>
          </p:nvPr>
        </p:nvSpPr>
        <p:spPr/>
        <p:txBody>
          <a:bodyPr>
            <a:normAutofit fontScale="90000"/>
          </a:bodyPr>
          <a:lstStyle/>
          <a:p>
            <a:r>
              <a:rPr lang="en-US" dirty="0"/>
              <a:t>What hinders our intimacy with the Lord?—hinders our faith and effectiveness</a:t>
            </a:r>
          </a:p>
        </p:txBody>
      </p:sp>
      <p:sp>
        <p:nvSpPr>
          <p:cNvPr id="3" name="Content Placeholder 2">
            <a:extLst>
              <a:ext uri="{FF2B5EF4-FFF2-40B4-BE49-F238E27FC236}">
                <a16:creationId xmlns:a16="http://schemas.microsoft.com/office/drawing/2014/main" xmlns="" id="{FE4F8BB8-3ACD-8612-4620-6EB37AF4D7C6}"/>
              </a:ext>
            </a:extLst>
          </p:cNvPr>
          <p:cNvSpPr>
            <a:spLocks noGrp="1"/>
          </p:cNvSpPr>
          <p:nvPr>
            <p:ph idx="1"/>
          </p:nvPr>
        </p:nvSpPr>
        <p:spPr/>
        <p:txBody>
          <a:bodyPr/>
          <a:lstStyle/>
          <a:p>
            <a:r>
              <a:rPr lang="en-US" dirty="0"/>
              <a:t>Remember: “Open Doors” (I spoke about this last time I preached)</a:t>
            </a:r>
          </a:p>
          <a:p>
            <a:r>
              <a:rPr lang="en-US" dirty="0"/>
              <a:t>-Unforgiveness, bitterness, resentment (Matthew 18:35-36)[about the unforgiving servant]</a:t>
            </a:r>
          </a:p>
          <a:p>
            <a:pPr algn="l"/>
            <a:r>
              <a:rPr lang="en-US" b="1" i="0" baseline="30000" dirty="0">
                <a:solidFill>
                  <a:srgbClr val="000000"/>
                </a:solidFill>
                <a:effectLst/>
                <a:latin typeface="system-ui"/>
              </a:rPr>
              <a:t>34 </a:t>
            </a:r>
            <a:r>
              <a:rPr lang="en-US" b="0" i="0" dirty="0">
                <a:solidFill>
                  <a:srgbClr val="000000"/>
                </a:solidFill>
                <a:effectLst/>
                <a:latin typeface="system-ui"/>
              </a:rPr>
              <a:t>And his master was angry, and </a:t>
            </a:r>
            <a:r>
              <a:rPr lang="en-US" b="0" i="0" dirty="0">
                <a:solidFill>
                  <a:srgbClr val="000000"/>
                </a:solidFill>
                <a:effectLst/>
                <a:highlight>
                  <a:srgbClr val="FFFF00"/>
                </a:highlight>
                <a:latin typeface="system-ui"/>
              </a:rPr>
              <a:t>delivered him to the torturers </a:t>
            </a:r>
            <a:r>
              <a:rPr lang="en-US" b="0" i="0" dirty="0">
                <a:solidFill>
                  <a:srgbClr val="000000"/>
                </a:solidFill>
                <a:effectLst/>
                <a:latin typeface="system-ui"/>
              </a:rPr>
              <a:t>until he should pay all that was due to him. </a:t>
            </a:r>
            <a:r>
              <a:rPr lang="en-US" b="1" i="0" baseline="30000" dirty="0">
                <a:solidFill>
                  <a:srgbClr val="000000"/>
                </a:solidFill>
                <a:effectLst/>
                <a:latin typeface="system-ui"/>
              </a:rPr>
              <a:t>35 </a:t>
            </a:r>
            <a:r>
              <a:rPr lang="en-US" b="0" i="0" dirty="0">
                <a:solidFill>
                  <a:srgbClr val="000000"/>
                </a:solidFill>
                <a:effectLst/>
                <a:latin typeface="system-ui"/>
              </a:rPr>
              <a:t>“So My heavenly Father also will do to you if each of you, from his heart, does not forgive his brother his trespasses.” NKJV</a:t>
            </a:r>
          </a:p>
          <a:p>
            <a:pPr algn="l"/>
            <a:r>
              <a:rPr lang="en-US" dirty="0">
                <a:solidFill>
                  <a:srgbClr val="000000"/>
                </a:solidFill>
                <a:latin typeface="system-ui"/>
              </a:rPr>
              <a:t>Other open doors could be:</a:t>
            </a:r>
          </a:p>
          <a:p>
            <a:pPr algn="l"/>
            <a:r>
              <a:rPr lang="en-US" b="0" i="0" dirty="0">
                <a:solidFill>
                  <a:srgbClr val="000000"/>
                </a:solidFill>
                <a:effectLst/>
                <a:latin typeface="system-ui"/>
              </a:rPr>
              <a:t>-unrepentant sin</a:t>
            </a:r>
          </a:p>
          <a:p>
            <a:pPr algn="l"/>
            <a:r>
              <a:rPr lang="en-US" dirty="0">
                <a:solidFill>
                  <a:srgbClr val="000000"/>
                </a:solidFill>
                <a:latin typeface="system-ui"/>
              </a:rPr>
              <a:t>-undealt with issues giving agreement/access to the enemy</a:t>
            </a:r>
            <a:endParaRPr lang="en-US" b="0" i="0" dirty="0">
              <a:solidFill>
                <a:srgbClr val="000000"/>
              </a:solidFill>
              <a:effectLst/>
              <a:latin typeface="system-ui"/>
            </a:endParaRPr>
          </a:p>
          <a:p>
            <a:pPr marL="0" indent="0">
              <a:buNone/>
            </a:pPr>
            <a:endParaRPr lang="en-US" dirty="0"/>
          </a:p>
        </p:txBody>
      </p:sp>
    </p:spTree>
    <p:extLst>
      <p:ext uri="{BB962C8B-B14F-4D97-AF65-F5344CB8AC3E}">
        <p14:creationId xmlns:p14="http://schemas.microsoft.com/office/powerpoint/2010/main" val="820456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A45EC6-DF74-A5D8-B82B-F25909F54ACE}"/>
              </a:ext>
            </a:extLst>
          </p:cNvPr>
          <p:cNvSpPr>
            <a:spLocks noGrp="1"/>
          </p:cNvSpPr>
          <p:nvPr>
            <p:ph type="title"/>
          </p:nvPr>
        </p:nvSpPr>
        <p:spPr/>
        <p:txBody>
          <a:bodyPr/>
          <a:lstStyle/>
          <a:p>
            <a:r>
              <a:rPr lang="en-US" dirty="0"/>
              <a:t>Matthew 17:1-21</a:t>
            </a:r>
          </a:p>
        </p:txBody>
      </p:sp>
      <p:sp>
        <p:nvSpPr>
          <p:cNvPr id="3" name="Content Placeholder 2">
            <a:extLst>
              <a:ext uri="{FF2B5EF4-FFF2-40B4-BE49-F238E27FC236}">
                <a16:creationId xmlns:a16="http://schemas.microsoft.com/office/drawing/2014/main" xmlns="" id="{E92482FB-1C2F-3694-1F47-184132C51A1F}"/>
              </a:ext>
            </a:extLst>
          </p:cNvPr>
          <p:cNvSpPr>
            <a:spLocks noGrp="1"/>
          </p:cNvSpPr>
          <p:nvPr>
            <p:ph idx="1"/>
          </p:nvPr>
        </p:nvSpPr>
        <p:spPr/>
        <p:txBody>
          <a:bodyPr/>
          <a:lstStyle/>
          <a:p>
            <a:pPr algn="l"/>
            <a:r>
              <a:rPr lang="en-US" sz="2800" b="1" i="0" dirty="0">
                <a:solidFill>
                  <a:srgbClr val="000000"/>
                </a:solidFill>
                <a:effectLst/>
                <a:latin typeface="system-ui"/>
              </a:rPr>
              <a:t>The Transfiguration</a:t>
            </a:r>
          </a:p>
          <a:p>
            <a:pPr algn="l"/>
            <a:r>
              <a:rPr lang="en-US" sz="2800" b="1" i="0" dirty="0">
                <a:solidFill>
                  <a:srgbClr val="000000"/>
                </a:solidFill>
                <a:effectLst/>
                <a:latin typeface="system-ui"/>
              </a:rPr>
              <a:t>17 </a:t>
            </a:r>
            <a:r>
              <a:rPr lang="en-US" sz="2800" b="0" i="0" dirty="0">
                <a:solidFill>
                  <a:srgbClr val="000000"/>
                </a:solidFill>
                <a:effectLst/>
                <a:latin typeface="system-ui"/>
              </a:rPr>
              <a:t>After six days Jesus took with him Peter, James and John the brother of James, </a:t>
            </a:r>
            <a:r>
              <a:rPr lang="en-US" sz="2800" b="0" i="0" dirty="0">
                <a:solidFill>
                  <a:srgbClr val="000000"/>
                </a:solidFill>
                <a:effectLst/>
                <a:highlight>
                  <a:srgbClr val="FFFF00"/>
                </a:highlight>
                <a:latin typeface="system-ui"/>
              </a:rPr>
              <a:t>and led them up a high mountain by themselves. </a:t>
            </a:r>
            <a:r>
              <a:rPr lang="en-US" sz="2800" b="1" i="0" baseline="30000" dirty="0">
                <a:solidFill>
                  <a:srgbClr val="000000"/>
                </a:solidFill>
                <a:effectLst/>
                <a:latin typeface="system-ui"/>
              </a:rPr>
              <a:t>2 </a:t>
            </a:r>
            <a:r>
              <a:rPr lang="en-US" sz="2800" b="0" i="0" dirty="0">
                <a:solidFill>
                  <a:srgbClr val="000000"/>
                </a:solidFill>
                <a:effectLst/>
                <a:latin typeface="system-ui"/>
              </a:rPr>
              <a:t>There he was transfigured before them. His face shone like the sun, and his clothes became as white as the light. </a:t>
            </a:r>
            <a:r>
              <a:rPr lang="en-US" sz="2800" b="1" i="0" baseline="30000" dirty="0">
                <a:solidFill>
                  <a:srgbClr val="000000"/>
                </a:solidFill>
                <a:effectLst/>
                <a:latin typeface="system-ui"/>
              </a:rPr>
              <a:t>3 </a:t>
            </a:r>
            <a:r>
              <a:rPr lang="en-US" sz="2800" b="0" i="0" dirty="0">
                <a:solidFill>
                  <a:srgbClr val="000000"/>
                </a:solidFill>
                <a:effectLst/>
                <a:latin typeface="system-ui"/>
              </a:rPr>
              <a:t>Just then there appeared before them Moses and Elijah, talking with Jesus.</a:t>
            </a:r>
          </a:p>
          <a:p>
            <a:endParaRPr lang="en-US" dirty="0"/>
          </a:p>
        </p:txBody>
      </p:sp>
    </p:spTree>
    <p:extLst>
      <p:ext uri="{BB962C8B-B14F-4D97-AF65-F5344CB8AC3E}">
        <p14:creationId xmlns:p14="http://schemas.microsoft.com/office/powerpoint/2010/main" val="1412058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343A39-16D0-39BA-4548-0D8E154FA0F2}"/>
              </a:ext>
            </a:extLst>
          </p:cNvPr>
          <p:cNvSpPr>
            <a:spLocks noGrp="1"/>
          </p:cNvSpPr>
          <p:nvPr>
            <p:ph type="title"/>
          </p:nvPr>
        </p:nvSpPr>
        <p:spPr/>
        <p:txBody>
          <a:bodyPr/>
          <a:lstStyle/>
          <a:p>
            <a:r>
              <a:rPr lang="en-US" dirty="0"/>
              <a:t>James 9:7 gives us a simple map to freedom</a:t>
            </a:r>
          </a:p>
        </p:txBody>
      </p:sp>
      <p:sp>
        <p:nvSpPr>
          <p:cNvPr id="3" name="Content Placeholder 2">
            <a:extLst>
              <a:ext uri="{FF2B5EF4-FFF2-40B4-BE49-F238E27FC236}">
                <a16:creationId xmlns:a16="http://schemas.microsoft.com/office/drawing/2014/main" xmlns="" id="{94D6B61B-5164-5FA6-4C18-124D19B99E77}"/>
              </a:ext>
            </a:extLst>
          </p:cNvPr>
          <p:cNvSpPr>
            <a:spLocks noGrp="1"/>
          </p:cNvSpPr>
          <p:nvPr>
            <p:ph idx="1"/>
          </p:nvPr>
        </p:nvSpPr>
        <p:spPr/>
        <p:txBody>
          <a:bodyPr/>
          <a:lstStyle/>
          <a:p>
            <a:r>
              <a:rPr lang="en-US" sz="3200" b="1" i="0" baseline="30000" dirty="0">
                <a:solidFill>
                  <a:srgbClr val="000000"/>
                </a:solidFill>
                <a:effectLst/>
                <a:highlight>
                  <a:srgbClr val="FFFF00"/>
                </a:highlight>
                <a:latin typeface="system-ui"/>
              </a:rPr>
              <a:t>7 </a:t>
            </a:r>
            <a:r>
              <a:rPr lang="en-US" sz="3200" b="0" i="0" dirty="0">
                <a:solidFill>
                  <a:srgbClr val="000000"/>
                </a:solidFill>
                <a:effectLst/>
                <a:highlight>
                  <a:srgbClr val="FFFF00"/>
                </a:highlight>
                <a:latin typeface="system-ui"/>
              </a:rPr>
              <a:t>Therefore submit to God. Resist the devil and he will flee from you.</a:t>
            </a:r>
          </a:p>
          <a:p>
            <a:r>
              <a:rPr lang="en-US" sz="3600" b="1" i="1" dirty="0">
                <a:solidFill>
                  <a:srgbClr val="000000"/>
                </a:solidFill>
                <a:latin typeface="system-ui"/>
              </a:rPr>
              <a:t>First: Submit yourself fully to God.</a:t>
            </a:r>
          </a:p>
          <a:p>
            <a:r>
              <a:rPr lang="en-US" sz="3600" dirty="0">
                <a:solidFill>
                  <a:srgbClr val="000000"/>
                </a:solidFill>
                <a:latin typeface="system-ui"/>
              </a:rPr>
              <a:t>THEN!</a:t>
            </a:r>
          </a:p>
          <a:p>
            <a:r>
              <a:rPr lang="en-US" sz="3600" b="1" i="1" dirty="0">
                <a:solidFill>
                  <a:srgbClr val="000000"/>
                </a:solidFill>
                <a:latin typeface="system-ui"/>
              </a:rPr>
              <a:t>Next Step: Resist the devil, and he will flee from you.</a:t>
            </a:r>
            <a:endParaRPr lang="en-US" sz="3600" b="1" i="1" dirty="0"/>
          </a:p>
        </p:txBody>
      </p:sp>
    </p:spTree>
    <p:extLst>
      <p:ext uri="{BB962C8B-B14F-4D97-AF65-F5344CB8AC3E}">
        <p14:creationId xmlns:p14="http://schemas.microsoft.com/office/powerpoint/2010/main" val="4163306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85385E67-9DEF-33D2-0817-30E41CAD65E1}"/>
              </a:ext>
            </a:extLst>
          </p:cNvPr>
          <p:cNvSpPr>
            <a:spLocks noGrp="1"/>
          </p:cNvSpPr>
          <p:nvPr>
            <p:ph type="ctrTitle"/>
          </p:nvPr>
        </p:nvSpPr>
        <p:spPr/>
        <p:txBody>
          <a:bodyPr/>
          <a:lstStyle/>
          <a:p>
            <a:r>
              <a:rPr lang="en-US" dirty="0"/>
              <a:t>Prayer to remove any known obstacles to intimacy with the Lord</a:t>
            </a:r>
          </a:p>
        </p:txBody>
      </p:sp>
      <p:sp>
        <p:nvSpPr>
          <p:cNvPr id="5" name="Subtitle 4">
            <a:extLst>
              <a:ext uri="{FF2B5EF4-FFF2-40B4-BE49-F238E27FC236}">
                <a16:creationId xmlns:a16="http://schemas.microsoft.com/office/drawing/2014/main" xmlns="" id="{11E4C422-B1DA-CD10-153F-87C259993036}"/>
              </a:ext>
            </a:extLst>
          </p:cNvPr>
          <p:cNvSpPr>
            <a:spLocks noGrp="1"/>
          </p:cNvSpPr>
          <p:nvPr>
            <p:ph type="subTitle" idx="1"/>
          </p:nvPr>
        </p:nvSpPr>
        <p:spPr/>
        <p:txBody>
          <a:bodyPr/>
          <a:lstStyle/>
          <a:p>
            <a:r>
              <a:rPr lang="en-US" dirty="0"/>
              <a:t>Closing the doors that the enemy has used (fully submitting), and then we will pray and resist the devil together. </a:t>
            </a:r>
          </a:p>
        </p:txBody>
      </p:sp>
    </p:spTree>
    <p:extLst>
      <p:ext uri="{BB962C8B-B14F-4D97-AF65-F5344CB8AC3E}">
        <p14:creationId xmlns:p14="http://schemas.microsoft.com/office/powerpoint/2010/main" val="1365515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91CD86-2060-B6D4-3FF6-7B07C6E55079}"/>
              </a:ext>
            </a:extLst>
          </p:cNvPr>
          <p:cNvSpPr>
            <a:spLocks noGrp="1"/>
          </p:cNvSpPr>
          <p:nvPr>
            <p:ph type="title"/>
          </p:nvPr>
        </p:nvSpPr>
        <p:spPr/>
        <p:txBody>
          <a:bodyPr/>
          <a:lstStyle/>
          <a:p>
            <a:r>
              <a:rPr lang="en-US" dirty="0"/>
              <a:t>Enter into God’s Presence:</a:t>
            </a:r>
          </a:p>
        </p:txBody>
      </p:sp>
      <p:sp>
        <p:nvSpPr>
          <p:cNvPr id="3" name="Content Placeholder 2">
            <a:extLst>
              <a:ext uri="{FF2B5EF4-FFF2-40B4-BE49-F238E27FC236}">
                <a16:creationId xmlns:a16="http://schemas.microsoft.com/office/drawing/2014/main" xmlns="" id="{F6637478-9CB7-8CD4-7004-78D0483DE444}"/>
              </a:ext>
            </a:extLst>
          </p:cNvPr>
          <p:cNvSpPr>
            <a:spLocks noGrp="1"/>
          </p:cNvSpPr>
          <p:nvPr>
            <p:ph idx="1"/>
          </p:nvPr>
        </p:nvSpPr>
        <p:spPr/>
        <p:txBody>
          <a:bodyPr>
            <a:normAutofit/>
          </a:bodyPr>
          <a:lstStyle/>
          <a:p>
            <a:r>
              <a:rPr lang="en-US" sz="4000" dirty="0"/>
              <a:t>Heavenly Father, I come into your holy presence by the blood of Jesus. I worship and honor You, and ask that the Holy Spirit would have full control of this time and lead me in prayer.  Surround me with your angels and protect me from all harm.</a:t>
            </a:r>
          </a:p>
        </p:txBody>
      </p:sp>
    </p:spTree>
    <p:extLst>
      <p:ext uri="{BB962C8B-B14F-4D97-AF65-F5344CB8AC3E}">
        <p14:creationId xmlns:p14="http://schemas.microsoft.com/office/powerpoint/2010/main" val="96823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7E8705-4465-6027-5902-60C7C93B47B1}"/>
              </a:ext>
            </a:extLst>
          </p:cNvPr>
          <p:cNvSpPr>
            <a:spLocks noGrp="1"/>
          </p:cNvSpPr>
          <p:nvPr>
            <p:ph type="title"/>
          </p:nvPr>
        </p:nvSpPr>
        <p:spPr/>
        <p:txBody>
          <a:bodyPr/>
          <a:lstStyle/>
          <a:p>
            <a:r>
              <a:rPr lang="en-US" dirty="0"/>
              <a:t>Look to Jesus:</a:t>
            </a:r>
          </a:p>
        </p:txBody>
      </p:sp>
      <p:sp>
        <p:nvSpPr>
          <p:cNvPr id="3" name="Content Placeholder 2">
            <a:extLst>
              <a:ext uri="{FF2B5EF4-FFF2-40B4-BE49-F238E27FC236}">
                <a16:creationId xmlns:a16="http://schemas.microsoft.com/office/drawing/2014/main" xmlns="" id="{7F81A7EA-0608-F304-925A-0A80011ECB4B}"/>
              </a:ext>
            </a:extLst>
          </p:cNvPr>
          <p:cNvSpPr>
            <a:spLocks noGrp="1"/>
          </p:cNvSpPr>
          <p:nvPr>
            <p:ph idx="1"/>
          </p:nvPr>
        </p:nvSpPr>
        <p:spPr/>
        <p:txBody>
          <a:bodyPr>
            <a:normAutofit/>
          </a:bodyPr>
          <a:lstStyle/>
          <a:p>
            <a:r>
              <a:rPr lang="en-US" sz="3600" dirty="0"/>
              <a:t>Lord Jesus Christ, I look to you as my only Savior, Healer, and Deliverer. I believe that You are the Son of God and the only way to the Father. Thank You for coming in the flesh, dying on the cross for my sins, and rising again. I humble myself before you and recognize that it is your finished work that give me access to salvation and deliverance.</a:t>
            </a:r>
          </a:p>
        </p:txBody>
      </p:sp>
    </p:spTree>
    <p:extLst>
      <p:ext uri="{BB962C8B-B14F-4D97-AF65-F5344CB8AC3E}">
        <p14:creationId xmlns:p14="http://schemas.microsoft.com/office/powerpoint/2010/main" val="1139439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7C29F1-7F26-5131-B144-A89EB0D42DB1}"/>
              </a:ext>
            </a:extLst>
          </p:cNvPr>
          <p:cNvSpPr>
            <a:spLocks noGrp="1"/>
          </p:cNvSpPr>
          <p:nvPr>
            <p:ph type="title"/>
          </p:nvPr>
        </p:nvSpPr>
        <p:spPr/>
        <p:txBody>
          <a:bodyPr/>
          <a:lstStyle/>
          <a:p>
            <a:r>
              <a:rPr lang="en-US" dirty="0"/>
              <a:t>Deal with Sin:</a:t>
            </a:r>
          </a:p>
        </p:txBody>
      </p:sp>
      <p:sp>
        <p:nvSpPr>
          <p:cNvPr id="3" name="Content Placeholder 2">
            <a:extLst>
              <a:ext uri="{FF2B5EF4-FFF2-40B4-BE49-F238E27FC236}">
                <a16:creationId xmlns:a16="http://schemas.microsoft.com/office/drawing/2014/main" xmlns="" id="{EC856F42-DAFA-9595-00B9-9B796195AE1C}"/>
              </a:ext>
            </a:extLst>
          </p:cNvPr>
          <p:cNvSpPr>
            <a:spLocks noGrp="1"/>
          </p:cNvSpPr>
          <p:nvPr>
            <p:ph idx="1"/>
          </p:nvPr>
        </p:nvSpPr>
        <p:spPr/>
        <p:txBody>
          <a:bodyPr>
            <a:normAutofit/>
          </a:bodyPr>
          <a:lstStyle/>
          <a:p>
            <a:r>
              <a:rPr lang="en-US" sz="3200" dirty="0"/>
              <a:t>Father God, I acknowledge that I have sinned against You and others. I come into the light, confessing my sins before You and holding nothing back. I especially confess_____</a:t>
            </a:r>
            <a:r>
              <a:rPr lang="en-US" sz="3200" u="sng" dirty="0"/>
              <a:t>       (take two minutes)        </a:t>
            </a:r>
            <a:r>
              <a:rPr lang="en-US" sz="3200" dirty="0"/>
              <a:t>.</a:t>
            </a:r>
          </a:p>
          <a:p>
            <a:pPr marL="0" indent="0">
              <a:buNone/>
            </a:pPr>
            <a:r>
              <a:rPr lang="en-US" sz="3200" dirty="0"/>
              <a:t>… I repent of all my sins with a desire to live a life pleasing to you. Purify my heart by the power of the blood of Jesus. Right now I receive your grace, forgiveness, and cleansing.</a:t>
            </a:r>
          </a:p>
        </p:txBody>
      </p:sp>
    </p:spTree>
    <p:extLst>
      <p:ext uri="{BB962C8B-B14F-4D97-AF65-F5344CB8AC3E}">
        <p14:creationId xmlns:p14="http://schemas.microsoft.com/office/powerpoint/2010/main" val="2769338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15087B-7F37-942F-D5AB-0B97DD254DA0}"/>
              </a:ext>
            </a:extLst>
          </p:cNvPr>
          <p:cNvSpPr>
            <a:spLocks noGrp="1"/>
          </p:cNvSpPr>
          <p:nvPr>
            <p:ph type="title"/>
          </p:nvPr>
        </p:nvSpPr>
        <p:spPr/>
        <p:txBody>
          <a:bodyPr/>
          <a:lstStyle/>
          <a:p>
            <a:r>
              <a:rPr lang="en-US" dirty="0"/>
              <a:t>Forgive others:</a:t>
            </a:r>
          </a:p>
        </p:txBody>
      </p:sp>
      <p:sp>
        <p:nvSpPr>
          <p:cNvPr id="3" name="Content Placeholder 2">
            <a:extLst>
              <a:ext uri="{FF2B5EF4-FFF2-40B4-BE49-F238E27FC236}">
                <a16:creationId xmlns:a16="http://schemas.microsoft.com/office/drawing/2014/main" xmlns="" id="{BADC2EBD-0E68-1C48-4467-7426C438AA97}"/>
              </a:ext>
            </a:extLst>
          </p:cNvPr>
          <p:cNvSpPr>
            <a:spLocks noGrp="1"/>
          </p:cNvSpPr>
          <p:nvPr>
            <p:ph idx="1"/>
          </p:nvPr>
        </p:nvSpPr>
        <p:spPr/>
        <p:txBody>
          <a:bodyPr>
            <a:normAutofit/>
          </a:bodyPr>
          <a:lstStyle/>
          <a:p>
            <a:r>
              <a:rPr lang="en-US" sz="3600" dirty="0"/>
              <a:t>I choose to freely forgive anyone who has ever sinned against me or hurt me in any way. Specifically, I forgive___________(take two minutes).</a:t>
            </a:r>
          </a:p>
          <a:p>
            <a:r>
              <a:rPr lang="en-US" sz="3600" dirty="0"/>
              <a:t>…I release them to You and let go of all bitterness, anger, hatred and resentment.</a:t>
            </a:r>
          </a:p>
        </p:txBody>
      </p:sp>
    </p:spTree>
    <p:extLst>
      <p:ext uri="{BB962C8B-B14F-4D97-AF65-F5344CB8AC3E}">
        <p14:creationId xmlns:p14="http://schemas.microsoft.com/office/powerpoint/2010/main" val="2304190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FFE3E5-4CD6-F589-930F-8FE911E8502B}"/>
              </a:ext>
            </a:extLst>
          </p:cNvPr>
          <p:cNvSpPr>
            <a:spLocks noGrp="1"/>
          </p:cNvSpPr>
          <p:nvPr>
            <p:ph type="title"/>
          </p:nvPr>
        </p:nvSpPr>
        <p:spPr/>
        <p:txBody>
          <a:bodyPr/>
          <a:lstStyle/>
          <a:p>
            <a:r>
              <a:rPr lang="en-US" dirty="0"/>
              <a:t>Matthew 17:1-21</a:t>
            </a:r>
          </a:p>
        </p:txBody>
      </p:sp>
      <p:sp>
        <p:nvSpPr>
          <p:cNvPr id="3" name="Content Placeholder 2">
            <a:extLst>
              <a:ext uri="{FF2B5EF4-FFF2-40B4-BE49-F238E27FC236}">
                <a16:creationId xmlns:a16="http://schemas.microsoft.com/office/drawing/2014/main" xmlns="" id="{183E9FCC-3C99-8AA4-4727-A1DB4BFC10F2}"/>
              </a:ext>
            </a:extLst>
          </p:cNvPr>
          <p:cNvSpPr>
            <a:spLocks noGrp="1"/>
          </p:cNvSpPr>
          <p:nvPr>
            <p:ph idx="1"/>
          </p:nvPr>
        </p:nvSpPr>
        <p:spPr/>
        <p:txBody>
          <a:bodyPr>
            <a:normAutofit lnSpcReduction="10000"/>
          </a:bodyPr>
          <a:lstStyle/>
          <a:p>
            <a:pPr algn="l"/>
            <a:r>
              <a:rPr lang="en-US" sz="2800" b="1" i="0" baseline="30000" dirty="0">
                <a:solidFill>
                  <a:srgbClr val="000000"/>
                </a:solidFill>
                <a:effectLst/>
                <a:latin typeface="system-ui"/>
              </a:rPr>
              <a:t>4 </a:t>
            </a:r>
            <a:r>
              <a:rPr lang="en-US" sz="2800" b="0" i="0" dirty="0">
                <a:solidFill>
                  <a:srgbClr val="000000"/>
                </a:solidFill>
                <a:effectLst/>
                <a:latin typeface="system-ui"/>
              </a:rPr>
              <a:t>Peter said to Jesus, “Lord, it is good for us to be here. If you wish, I will put up three shelters—one for you, one for Moses and one for Elijah.”</a:t>
            </a:r>
          </a:p>
          <a:p>
            <a:pPr algn="l"/>
            <a:r>
              <a:rPr lang="en-US" sz="2800" b="1" i="0" baseline="30000" dirty="0">
                <a:solidFill>
                  <a:srgbClr val="000000"/>
                </a:solidFill>
                <a:effectLst/>
                <a:latin typeface="system-ui"/>
              </a:rPr>
              <a:t>5 </a:t>
            </a:r>
            <a:r>
              <a:rPr lang="en-US" sz="2800" b="0" i="0" dirty="0">
                <a:solidFill>
                  <a:srgbClr val="000000"/>
                </a:solidFill>
                <a:effectLst/>
                <a:latin typeface="system-ui"/>
              </a:rPr>
              <a:t>While he was still speaking, a bright cloud covered them, and a voice from the cloud said, “This is my Son, whom I love; with him I am well pleased. Listen to him!”</a:t>
            </a:r>
          </a:p>
          <a:p>
            <a:r>
              <a:rPr lang="en-US" sz="2800" b="1" i="0" baseline="30000" dirty="0">
                <a:solidFill>
                  <a:srgbClr val="000000"/>
                </a:solidFill>
                <a:effectLst/>
                <a:latin typeface="system-ui"/>
              </a:rPr>
              <a:t>6 </a:t>
            </a:r>
            <a:r>
              <a:rPr lang="en-US" sz="2800" b="0" i="0" dirty="0">
                <a:solidFill>
                  <a:srgbClr val="000000"/>
                </a:solidFill>
                <a:effectLst/>
                <a:latin typeface="system-ui"/>
              </a:rPr>
              <a:t>When the disciples heard this, they fell facedown to the ground, terrified. </a:t>
            </a:r>
            <a:r>
              <a:rPr lang="en-US" sz="2800" b="1" i="0" baseline="30000" dirty="0">
                <a:solidFill>
                  <a:srgbClr val="000000"/>
                </a:solidFill>
                <a:effectLst/>
                <a:latin typeface="system-ui"/>
              </a:rPr>
              <a:t>7 </a:t>
            </a:r>
            <a:r>
              <a:rPr lang="en-US" sz="2800" b="0" i="0" dirty="0">
                <a:solidFill>
                  <a:srgbClr val="000000"/>
                </a:solidFill>
                <a:effectLst/>
                <a:latin typeface="system-ui"/>
              </a:rPr>
              <a:t>But Jesus came and touched them. “Get up,” he said. “Don’t be afraid.” </a:t>
            </a:r>
            <a:r>
              <a:rPr lang="en-US" sz="2800" b="1" i="0" baseline="30000" dirty="0">
                <a:solidFill>
                  <a:srgbClr val="000000"/>
                </a:solidFill>
                <a:effectLst/>
                <a:latin typeface="system-ui"/>
              </a:rPr>
              <a:t>8 </a:t>
            </a:r>
            <a:r>
              <a:rPr lang="en-US" sz="2800" b="0" i="0" dirty="0">
                <a:solidFill>
                  <a:srgbClr val="000000"/>
                </a:solidFill>
                <a:effectLst/>
                <a:latin typeface="system-ui"/>
              </a:rPr>
              <a:t>When they looked up, they saw no one except Jesus.</a:t>
            </a:r>
            <a:endParaRPr lang="en-US" sz="2800" dirty="0"/>
          </a:p>
        </p:txBody>
      </p:sp>
    </p:spTree>
    <p:extLst>
      <p:ext uri="{BB962C8B-B14F-4D97-AF65-F5344CB8AC3E}">
        <p14:creationId xmlns:p14="http://schemas.microsoft.com/office/powerpoint/2010/main" val="2834659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A64191-034B-1252-C0EB-5E551C499032}"/>
              </a:ext>
            </a:extLst>
          </p:cNvPr>
          <p:cNvSpPr>
            <a:spLocks noGrp="1"/>
          </p:cNvSpPr>
          <p:nvPr>
            <p:ph type="title"/>
          </p:nvPr>
        </p:nvSpPr>
        <p:spPr/>
        <p:txBody>
          <a:bodyPr/>
          <a:lstStyle/>
          <a:p>
            <a:r>
              <a:rPr lang="en-US" dirty="0"/>
              <a:t>Matthew 17:1-21</a:t>
            </a:r>
          </a:p>
        </p:txBody>
      </p:sp>
      <p:sp>
        <p:nvSpPr>
          <p:cNvPr id="3" name="Content Placeholder 2">
            <a:extLst>
              <a:ext uri="{FF2B5EF4-FFF2-40B4-BE49-F238E27FC236}">
                <a16:creationId xmlns:a16="http://schemas.microsoft.com/office/drawing/2014/main" xmlns="" id="{8B731308-87A0-1704-F6DA-D2D0D2DB4C9C}"/>
              </a:ext>
            </a:extLst>
          </p:cNvPr>
          <p:cNvSpPr>
            <a:spLocks noGrp="1"/>
          </p:cNvSpPr>
          <p:nvPr>
            <p:ph idx="1"/>
          </p:nvPr>
        </p:nvSpPr>
        <p:spPr/>
        <p:txBody>
          <a:bodyPr>
            <a:normAutofit lnSpcReduction="10000"/>
          </a:bodyPr>
          <a:lstStyle/>
          <a:p>
            <a:pPr algn="l"/>
            <a:r>
              <a:rPr lang="en-US" sz="2800" b="1" i="0" baseline="30000" dirty="0">
                <a:solidFill>
                  <a:srgbClr val="000000"/>
                </a:solidFill>
                <a:effectLst/>
                <a:latin typeface="system-ui"/>
              </a:rPr>
              <a:t>9 </a:t>
            </a:r>
            <a:r>
              <a:rPr lang="en-US" sz="2800" b="0" i="0" dirty="0">
                <a:solidFill>
                  <a:srgbClr val="000000"/>
                </a:solidFill>
                <a:effectLst/>
                <a:latin typeface="system-ui"/>
              </a:rPr>
              <a:t>As they were coming down the mountain, Jesus instructed them, “Don’t tell anyone what you have seen, until the Son of Man has been raised from the dead.”</a:t>
            </a:r>
          </a:p>
          <a:p>
            <a:pPr algn="l"/>
            <a:r>
              <a:rPr lang="en-US" sz="2800" b="1" i="0" baseline="30000" dirty="0">
                <a:solidFill>
                  <a:srgbClr val="000000"/>
                </a:solidFill>
                <a:effectLst/>
                <a:latin typeface="system-ui"/>
              </a:rPr>
              <a:t>10 </a:t>
            </a:r>
            <a:r>
              <a:rPr lang="en-US" sz="2800" b="0" i="0" dirty="0">
                <a:solidFill>
                  <a:srgbClr val="000000"/>
                </a:solidFill>
                <a:effectLst/>
                <a:latin typeface="system-ui"/>
              </a:rPr>
              <a:t>The disciples asked him, “Why then do the teachers of the law say that Elijah must come first?”</a:t>
            </a:r>
          </a:p>
          <a:p>
            <a:pPr algn="l"/>
            <a:r>
              <a:rPr lang="en-US" sz="2800" b="1" i="0" baseline="30000" dirty="0">
                <a:solidFill>
                  <a:srgbClr val="000000"/>
                </a:solidFill>
                <a:effectLst/>
                <a:latin typeface="system-ui"/>
              </a:rPr>
              <a:t>11 </a:t>
            </a:r>
            <a:r>
              <a:rPr lang="en-US" sz="2800" b="0" i="0" dirty="0">
                <a:solidFill>
                  <a:srgbClr val="000000"/>
                </a:solidFill>
                <a:effectLst/>
                <a:latin typeface="system-ui"/>
              </a:rPr>
              <a:t>Jesus replied, “To be sure, Elijah comes and will restore all things.</a:t>
            </a:r>
            <a:r>
              <a:rPr lang="en-US" sz="2800" b="1" i="0" baseline="30000" dirty="0">
                <a:solidFill>
                  <a:srgbClr val="000000"/>
                </a:solidFill>
                <a:effectLst/>
                <a:latin typeface="system-ui"/>
              </a:rPr>
              <a:t> 12 </a:t>
            </a:r>
            <a:r>
              <a:rPr lang="en-US" sz="2800" b="0" i="0" dirty="0">
                <a:solidFill>
                  <a:srgbClr val="000000"/>
                </a:solidFill>
                <a:effectLst/>
                <a:latin typeface="system-ui"/>
              </a:rPr>
              <a:t>But I tell you, Elijah has already come, and they did not recognize him, but have done to him everything they wished. In the same way the Son of Man is going to suffer at their hands.” </a:t>
            </a:r>
            <a:r>
              <a:rPr lang="en-US" sz="2800" b="1" i="0" baseline="30000" dirty="0">
                <a:solidFill>
                  <a:srgbClr val="000000"/>
                </a:solidFill>
                <a:effectLst/>
                <a:latin typeface="system-ui"/>
              </a:rPr>
              <a:t>13 </a:t>
            </a:r>
            <a:r>
              <a:rPr lang="en-US" sz="2800" b="0" i="0" dirty="0">
                <a:solidFill>
                  <a:srgbClr val="000000"/>
                </a:solidFill>
                <a:effectLst/>
                <a:latin typeface="system-ui"/>
              </a:rPr>
              <a:t>Then the disciples understood that he was talking to them about John the Baptist.</a:t>
            </a:r>
          </a:p>
          <a:p>
            <a:endParaRPr lang="en-US" dirty="0"/>
          </a:p>
        </p:txBody>
      </p:sp>
    </p:spTree>
    <p:extLst>
      <p:ext uri="{BB962C8B-B14F-4D97-AF65-F5344CB8AC3E}">
        <p14:creationId xmlns:p14="http://schemas.microsoft.com/office/powerpoint/2010/main" val="374464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ACFD37-21A1-8FB5-6B2C-96AF89005181}"/>
              </a:ext>
            </a:extLst>
          </p:cNvPr>
          <p:cNvSpPr>
            <a:spLocks noGrp="1"/>
          </p:cNvSpPr>
          <p:nvPr>
            <p:ph type="title"/>
          </p:nvPr>
        </p:nvSpPr>
        <p:spPr/>
        <p:txBody>
          <a:bodyPr/>
          <a:lstStyle/>
          <a:p>
            <a:r>
              <a:rPr lang="en-US" dirty="0"/>
              <a:t>Matthew 17:1-21</a:t>
            </a:r>
          </a:p>
        </p:txBody>
      </p:sp>
      <p:sp>
        <p:nvSpPr>
          <p:cNvPr id="3" name="Content Placeholder 2">
            <a:extLst>
              <a:ext uri="{FF2B5EF4-FFF2-40B4-BE49-F238E27FC236}">
                <a16:creationId xmlns:a16="http://schemas.microsoft.com/office/drawing/2014/main" xmlns="" id="{1962462C-D797-EE24-685E-0C1B390BC8EE}"/>
              </a:ext>
            </a:extLst>
          </p:cNvPr>
          <p:cNvSpPr>
            <a:spLocks noGrp="1"/>
          </p:cNvSpPr>
          <p:nvPr>
            <p:ph idx="1"/>
          </p:nvPr>
        </p:nvSpPr>
        <p:spPr/>
        <p:txBody>
          <a:bodyPr>
            <a:normAutofit lnSpcReduction="10000"/>
          </a:bodyPr>
          <a:lstStyle/>
          <a:p>
            <a:pPr algn="l"/>
            <a:r>
              <a:rPr lang="en-US" sz="2800" b="1" i="0" dirty="0">
                <a:solidFill>
                  <a:srgbClr val="000000"/>
                </a:solidFill>
                <a:effectLst/>
                <a:latin typeface="system-ui"/>
              </a:rPr>
              <a:t>Jesus Heals a Demon-Possessed Boy</a:t>
            </a:r>
          </a:p>
          <a:p>
            <a:pPr algn="l"/>
            <a:r>
              <a:rPr lang="en-US" sz="2800" b="1" i="0" baseline="30000" dirty="0">
                <a:solidFill>
                  <a:srgbClr val="000000"/>
                </a:solidFill>
                <a:effectLst/>
                <a:latin typeface="system-ui"/>
              </a:rPr>
              <a:t>14 </a:t>
            </a:r>
            <a:r>
              <a:rPr lang="en-US" sz="2800" b="0" i="0" dirty="0">
                <a:solidFill>
                  <a:srgbClr val="000000"/>
                </a:solidFill>
                <a:effectLst/>
                <a:latin typeface="system-ui"/>
              </a:rPr>
              <a:t>When they came to the crowd, a man approached Jesus and knelt before him. </a:t>
            </a:r>
            <a:r>
              <a:rPr lang="en-US" sz="2800" b="1" i="0" baseline="30000" dirty="0">
                <a:solidFill>
                  <a:srgbClr val="000000"/>
                </a:solidFill>
                <a:effectLst/>
                <a:latin typeface="system-ui"/>
              </a:rPr>
              <a:t>15 </a:t>
            </a:r>
            <a:r>
              <a:rPr lang="en-US" sz="2800" b="0" i="0" dirty="0">
                <a:solidFill>
                  <a:srgbClr val="000000"/>
                </a:solidFill>
                <a:effectLst/>
                <a:latin typeface="system-ui"/>
              </a:rPr>
              <a:t>“Lord, have mercy on my son,” he said. “He has seizures and is suffering greatly. He often falls into the fire or into the water. </a:t>
            </a:r>
            <a:r>
              <a:rPr lang="en-US" sz="2800" b="1" i="0" baseline="30000" dirty="0">
                <a:solidFill>
                  <a:srgbClr val="000000"/>
                </a:solidFill>
                <a:effectLst/>
                <a:latin typeface="system-ui"/>
              </a:rPr>
              <a:t>16 </a:t>
            </a:r>
            <a:r>
              <a:rPr lang="en-US" sz="2800" b="0" i="0" dirty="0">
                <a:solidFill>
                  <a:srgbClr val="000000"/>
                </a:solidFill>
                <a:effectLst/>
                <a:latin typeface="system-ui"/>
              </a:rPr>
              <a:t>I brought him to your disciples, but they could not heal him.”</a:t>
            </a:r>
          </a:p>
          <a:p>
            <a:pPr algn="l"/>
            <a:r>
              <a:rPr lang="en-US" sz="2800" b="1" i="0" baseline="30000" dirty="0">
                <a:solidFill>
                  <a:srgbClr val="000000"/>
                </a:solidFill>
                <a:effectLst/>
                <a:latin typeface="system-ui"/>
              </a:rPr>
              <a:t>17 </a:t>
            </a:r>
            <a:r>
              <a:rPr lang="en-US" sz="2800" b="0" i="0" dirty="0">
                <a:solidFill>
                  <a:srgbClr val="000000"/>
                </a:solidFill>
                <a:effectLst/>
                <a:latin typeface="system-ui"/>
              </a:rPr>
              <a:t>“You unbelieving and perverse generation,” Jesus replied, “how long shall I stay with you? How long shall I put up with you? Bring the boy here to me.” </a:t>
            </a:r>
            <a:r>
              <a:rPr lang="en-US" sz="2800" b="1" i="0" baseline="30000" dirty="0">
                <a:solidFill>
                  <a:srgbClr val="000000"/>
                </a:solidFill>
                <a:effectLst/>
                <a:latin typeface="system-ui"/>
              </a:rPr>
              <a:t>18 </a:t>
            </a:r>
            <a:r>
              <a:rPr lang="en-US" sz="2800" b="0" i="0" dirty="0">
                <a:solidFill>
                  <a:srgbClr val="000000"/>
                </a:solidFill>
                <a:effectLst/>
                <a:latin typeface="system-ui"/>
              </a:rPr>
              <a:t>Jesus rebuked the demon, and it came out of the boy, and he was healed at that moment.</a:t>
            </a:r>
          </a:p>
          <a:p>
            <a:endParaRPr lang="en-US" dirty="0"/>
          </a:p>
        </p:txBody>
      </p:sp>
    </p:spTree>
    <p:extLst>
      <p:ext uri="{BB962C8B-B14F-4D97-AF65-F5344CB8AC3E}">
        <p14:creationId xmlns:p14="http://schemas.microsoft.com/office/powerpoint/2010/main" val="3620869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A034D7-B379-D31E-DA58-A756D5B390E5}"/>
              </a:ext>
            </a:extLst>
          </p:cNvPr>
          <p:cNvSpPr>
            <a:spLocks noGrp="1"/>
          </p:cNvSpPr>
          <p:nvPr>
            <p:ph type="title"/>
          </p:nvPr>
        </p:nvSpPr>
        <p:spPr/>
        <p:txBody>
          <a:bodyPr/>
          <a:lstStyle/>
          <a:p>
            <a:r>
              <a:rPr lang="en-US" dirty="0"/>
              <a:t>Matthew 17:1-21</a:t>
            </a:r>
          </a:p>
        </p:txBody>
      </p:sp>
      <p:sp>
        <p:nvSpPr>
          <p:cNvPr id="3" name="Content Placeholder 2">
            <a:extLst>
              <a:ext uri="{FF2B5EF4-FFF2-40B4-BE49-F238E27FC236}">
                <a16:creationId xmlns:a16="http://schemas.microsoft.com/office/drawing/2014/main" xmlns="" id="{91D439A2-4561-A427-4A55-35D44DB81934}"/>
              </a:ext>
            </a:extLst>
          </p:cNvPr>
          <p:cNvSpPr>
            <a:spLocks noGrp="1"/>
          </p:cNvSpPr>
          <p:nvPr>
            <p:ph idx="1"/>
          </p:nvPr>
        </p:nvSpPr>
        <p:spPr/>
        <p:txBody>
          <a:bodyPr/>
          <a:lstStyle/>
          <a:p>
            <a:pPr algn="l"/>
            <a:r>
              <a:rPr lang="en-US" sz="2800" b="1" i="0" baseline="30000" dirty="0">
                <a:solidFill>
                  <a:srgbClr val="000000"/>
                </a:solidFill>
                <a:effectLst/>
                <a:latin typeface="system-ui"/>
              </a:rPr>
              <a:t>19 </a:t>
            </a:r>
            <a:r>
              <a:rPr lang="en-US" sz="2800" b="0" i="0" dirty="0">
                <a:solidFill>
                  <a:srgbClr val="000000"/>
                </a:solidFill>
                <a:effectLst/>
                <a:latin typeface="system-ui"/>
              </a:rPr>
              <a:t>Then the disciples came to Jesus in private and asked, “Why couldn’t we drive it out?”</a:t>
            </a:r>
          </a:p>
          <a:p>
            <a:r>
              <a:rPr lang="en-US" sz="2800" b="1" i="0" baseline="30000" dirty="0">
                <a:solidFill>
                  <a:srgbClr val="000000"/>
                </a:solidFill>
                <a:effectLst/>
                <a:latin typeface="system-ui"/>
              </a:rPr>
              <a:t>20 </a:t>
            </a:r>
            <a:r>
              <a:rPr lang="en-US" sz="2800" b="0" i="0" dirty="0">
                <a:solidFill>
                  <a:srgbClr val="000000"/>
                </a:solidFill>
                <a:effectLst/>
                <a:latin typeface="system-ui"/>
              </a:rPr>
              <a:t>He replied, “</a:t>
            </a:r>
            <a:r>
              <a:rPr lang="en-US" sz="2800" b="0" i="0" dirty="0">
                <a:solidFill>
                  <a:srgbClr val="000000"/>
                </a:solidFill>
                <a:effectLst/>
                <a:highlight>
                  <a:srgbClr val="FFFF00"/>
                </a:highlight>
                <a:latin typeface="system-ui"/>
              </a:rPr>
              <a:t>Because you have so little faith. Truly I tell you, if you have faith as small as a mustard seed, you can say to this mountain, ‘Move from here to there,’ and it will move. Nothing will be impossible for you</a:t>
            </a:r>
            <a:r>
              <a:rPr lang="en-US" sz="2800" b="0" i="0" dirty="0">
                <a:solidFill>
                  <a:srgbClr val="000000"/>
                </a:solidFill>
                <a:effectLst/>
                <a:latin typeface="system-ui"/>
              </a:rPr>
              <a:t>.” </a:t>
            </a:r>
            <a:r>
              <a:rPr lang="en-US" sz="2800" b="1" i="0" baseline="30000" dirty="0">
                <a:solidFill>
                  <a:srgbClr val="000000"/>
                </a:solidFill>
                <a:effectLst/>
                <a:latin typeface="system-ui"/>
              </a:rPr>
              <a:t>[21] </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2" tooltip="See footnote a"/>
              </a:rPr>
              <a:t>a</a:t>
            </a:r>
            <a:r>
              <a:rPr lang="en-US" sz="2800" b="0" i="0" baseline="30000" dirty="0">
                <a:solidFill>
                  <a:srgbClr val="000000"/>
                </a:solidFill>
                <a:effectLst/>
                <a:latin typeface="system-ui"/>
              </a:rPr>
              <a:t>] </a:t>
            </a:r>
            <a:r>
              <a:rPr lang="en-US" sz="2800" dirty="0">
                <a:solidFill>
                  <a:srgbClr val="000000"/>
                </a:solidFill>
                <a:latin typeface="system-ui"/>
              </a:rPr>
              <a:t>NIV </a:t>
            </a:r>
            <a:endParaRPr lang="en-US" sz="2800" baseline="30000" dirty="0">
              <a:solidFill>
                <a:srgbClr val="000000"/>
              </a:solidFill>
              <a:latin typeface="system-ui"/>
            </a:endParaRPr>
          </a:p>
          <a:p>
            <a:r>
              <a:rPr lang="en-US" sz="2800" b="1" i="0" baseline="30000" dirty="0">
                <a:solidFill>
                  <a:srgbClr val="000000"/>
                </a:solidFill>
                <a:effectLst/>
                <a:latin typeface="system-ui"/>
              </a:rPr>
              <a:t>21 </a:t>
            </a:r>
            <a:r>
              <a:rPr lang="en-US" sz="2800" b="1" i="1" dirty="0">
                <a:solidFill>
                  <a:srgbClr val="000000"/>
                </a:solidFill>
                <a:effectLst/>
                <a:highlight>
                  <a:srgbClr val="FFFF00"/>
                </a:highlight>
                <a:latin typeface="system-ui"/>
              </a:rPr>
              <a:t>However, this kind does not go out except by prayer and fasting</a:t>
            </a:r>
            <a:r>
              <a:rPr lang="en-US" sz="2800" b="1" i="1" dirty="0">
                <a:solidFill>
                  <a:srgbClr val="000000"/>
                </a:solidFill>
                <a:effectLst/>
                <a:latin typeface="system-ui"/>
              </a:rPr>
              <a:t>.” NKJV</a:t>
            </a:r>
            <a:endParaRPr lang="en-US" sz="2800" b="1" i="1" dirty="0"/>
          </a:p>
          <a:p>
            <a:pPr algn="l"/>
            <a:endParaRPr lang="en-US" sz="2800" b="0" i="0" dirty="0">
              <a:solidFill>
                <a:srgbClr val="000000"/>
              </a:solidFill>
              <a:effectLst/>
              <a:latin typeface="system-ui"/>
            </a:endParaRPr>
          </a:p>
          <a:p>
            <a:endParaRPr lang="en-US" dirty="0"/>
          </a:p>
        </p:txBody>
      </p:sp>
    </p:spTree>
    <p:extLst>
      <p:ext uri="{BB962C8B-B14F-4D97-AF65-F5344CB8AC3E}">
        <p14:creationId xmlns:p14="http://schemas.microsoft.com/office/powerpoint/2010/main" val="1414431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96B8F1-3798-F8E4-CDA2-F205F81B7A1A}"/>
              </a:ext>
            </a:extLst>
          </p:cNvPr>
          <p:cNvSpPr>
            <a:spLocks noGrp="1"/>
          </p:cNvSpPr>
          <p:nvPr>
            <p:ph type="title"/>
          </p:nvPr>
        </p:nvSpPr>
        <p:spPr/>
        <p:txBody>
          <a:bodyPr/>
          <a:lstStyle/>
          <a:p>
            <a:r>
              <a:rPr lang="en-US" dirty="0"/>
              <a:t>Matthew 17:</a:t>
            </a:r>
            <a:r>
              <a:rPr lang="en-US" b="1" i="1" u="sng" dirty="0"/>
              <a:t>21</a:t>
            </a:r>
          </a:p>
        </p:txBody>
      </p:sp>
      <p:sp>
        <p:nvSpPr>
          <p:cNvPr id="3" name="Content Placeholder 2">
            <a:extLst>
              <a:ext uri="{FF2B5EF4-FFF2-40B4-BE49-F238E27FC236}">
                <a16:creationId xmlns:a16="http://schemas.microsoft.com/office/drawing/2014/main" xmlns="" id="{BDFB22B9-C148-003C-BACB-8447C0295DFB}"/>
              </a:ext>
            </a:extLst>
          </p:cNvPr>
          <p:cNvSpPr>
            <a:spLocks noGrp="1"/>
          </p:cNvSpPr>
          <p:nvPr>
            <p:ph idx="1"/>
          </p:nvPr>
        </p:nvSpPr>
        <p:spPr>
          <a:xfrm>
            <a:off x="831273" y="1845734"/>
            <a:ext cx="10571017" cy="4023360"/>
          </a:xfrm>
        </p:spPr>
        <p:txBody>
          <a:bodyPr>
            <a:normAutofit/>
          </a:bodyPr>
          <a:lstStyle/>
          <a:p>
            <a:r>
              <a:rPr lang="en-US" sz="2400" dirty="0">
                <a:highlight>
                  <a:srgbClr val="FFFF00"/>
                </a:highlight>
              </a:rPr>
              <a:t>Notice: ESV, NIV, NLT all exclude or hide verse 21, while the KJV and NKJV include it.</a:t>
            </a:r>
          </a:p>
          <a:p>
            <a:pPr marL="0" indent="0">
              <a:buNone/>
            </a:pPr>
            <a:r>
              <a:rPr lang="en-US" sz="2400" b="1" i="0" baseline="30000" dirty="0">
                <a:solidFill>
                  <a:srgbClr val="000000"/>
                </a:solidFill>
                <a:effectLst/>
                <a:latin typeface="system-ui"/>
              </a:rPr>
              <a:t>21 </a:t>
            </a:r>
            <a:r>
              <a:rPr lang="en-US" sz="2400" b="1" i="1" dirty="0">
                <a:solidFill>
                  <a:srgbClr val="000000"/>
                </a:solidFill>
                <a:effectLst/>
                <a:latin typeface="system-ui"/>
              </a:rPr>
              <a:t>However, this kind does not go out except by prayer and fasting.” NKJV</a:t>
            </a:r>
            <a:endParaRPr lang="en-US" sz="2400" b="1" i="1" dirty="0"/>
          </a:p>
          <a:p>
            <a:r>
              <a:rPr lang="en-US" sz="2400" b="1" i="1" u="sng" dirty="0"/>
              <a:t>Notice how these words are similar to </a:t>
            </a:r>
            <a:r>
              <a:rPr lang="en-US" sz="2400" b="1" i="1" u="sng" dirty="0">
                <a:highlight>
                  <a:srgbClr val="FFFF00"/>
                </a:highlight>
              </a:rPr>
              <a:t>Mark 9:29</a:t>
            </a:r>
          </a:p>
          <a:p>
            <a:r>
              <a:rPr lang="en-US" sz="2400" b="1" i="0" baseline="30000" dirty="0">
                <a:solidFill>
                  <a:srgbClr val="000000"/>
                </a:solidFill>
                <a:effectLst/>
                <a:latin typeface="system-ui"/>
              </a:rPr>
              <a:t>29 </a:t>
            </a:r>
            <a:r>
              <a:rPr lang="en-US" sz="2400" b="0" i="0" dirty="0">
                <a:solidFill>
                  <a:srgbClr val="000000"/>
                </a:solidFill>
                <a:effectLst/>
                <a:latin typeface="system-ui"/>
              </a:rPr>
              <a:t>He replied, “This kind can come out only by prayer.” NIV</a:t>
            </a:r>
          </a:p>
          <a:p>
            <a:r>
              <a:rPr lang="en-US" sz="2400" b="1" i="0" baseline="30000" dirty="0">
                <a:solidFill>
                  <a:srgbClr val="000000"/>
                </a:solidFill>
                <a:effectLst/>
                <a:latin typeface="system-ui"/>
              </a:rPr>
              <a:t>29 </a:t>
            </a:r>
            <a:r>
              <a:rPr lang="en-US" sz="2400" b="0" i="0" dirty="0">
                <a:solidFill>
                  <a:srgbClr val="000000"/>
                </a:solidFill>
                <a:effectLst/>
                <a:latin typeface="system-ui"/>
              </a:rPr>
              <a:t>And he said to them, “This kind cannot be driven out by anything but prayer.” ESV</a:t>
            </a:r>
          </a:p>
          <a:p>
            <a:r>
              <a:rPr lang="en-US" sz="2400" b="1" i="0" baseline="30000" dirty="0">
                <a:solidFill>
                  <a:srgbClr val="000000"/>
                </a:solidFill>
                <a:effectLst/>
                <a:latin typeface="system-ui"/>
              </a:rPr>
              <a:t>29 </a:t>
            </a:r>
            <a:r>
              <a:rPr lang="en-US" sz="2400" b="0" i="0" dirty="0">
                <a:solidFill>
                  <a:srgbClr val="000000"/>
                </a:solidFill>
                <a:effectLst/>
                <a:latin typeface="system-ui"/>
              </a:rPr>
              <a:t>Jesus replied, “This kind can be cast out only by prayer.” NLT</a:t>
            </a:r>
          </a:p>
          <a:p>
            <a:r>
              <a:rPr lang="en-US" sz="2400" b="1" i="0" baseline="30000" dirty="0">
                <a:solidFill>
                  <a:srgbClr val="000000"/>
                </a:solidFill>
                <a:effectLst/>
                <a:latin typeface="system-ui"/>
              </a:rPr>
              <a:t>29 </a:t>
            </a:r>
            <a:r>
              <a:rPr lang="en-US" sz="2400" b="0" i="0" dirty="0">
                <a:solidFill>
                  <a:srgbClr val="000000"/>
                </a:solidFill>
                <a:effectLst/>
                <a:latin typeface="system-ui"/>
              </a:rPr>
              <a:t>So He said to them, “This kind can come out by nothing but prayer </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2" tooltip="See footnote a"/>
              </a:rPr>
              <a:t>a</a:t>
            </a:r>
            <a:r>
              <a:rPr lang="en-US" sz="2400" b="0" i="0" baseline="30000" dirty="0">
                <a:solidFill>
                  <a:srgbClr val="000000"/>
                </a:solidFill>
                <a:effectLst/>
                <a:latin typeface="system-ui"/>
              </a:rPr>
              <a:t>]</a:t>
            </a:r>
            <a:r>
              <a:rPr lang="en-US" sz="2400" i="0" dirty="0">
                <a:solidFill>
                  <a:srgbClr val="000000"/>
                </a:solidFill>
                <a:effectLst/>
                <a:latin typeface="system-ui"/>
              </a:rPr>
              <a:t>and fasting.” NKJV</a:t>
            </a:r>
          </a:p>
          <a:p>
            <a:endParaRPr lang="en-US" sz="2400" dirty="0"/>
          </a:p>
        </p:txBody>
      </p:sp>
    </p:spTree>
    <p:extLst>
      <p:ext uri="{BB962C8B-B14F-4D97-AF65-F5344CB8AC3E}">
        <p14:creationId xmlns:p14="http://schemas.microsoft.com/office/powerpoint/2010/main" val="1676124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FD5AA0-B018-5712-BA49-9B1020EFCA8B}"/>
              </a:ext>
            </a:extLst>
          </p:cNvPr>
          <p:cNvSpPr>
            <a:spLocks noGrp="1"/>
          </p:cNvSpPr>
          <p:nvPr>
            <p:ph type="title"/>
          </p:nvPr>
        </p:nvSpPr>
        <p:spPr/>
        <p:txBody>
          <a:bodyPr/>
          <a:lstStyle/>
          <a:p>
            <a:r>
              <a:rPr lang="en-US" dirty="0"/>
              <a:t>Matthew 17:20 </a:t>
            </a:r>
            <a:br>
              <a:rPr lang="en-US" dirty="0"/>
            </a:br>
            <a:r>
              <a:rPr lang="en-US" dirty="0"/>
              <a:t>Faith to move a mountain</a:t>
            </a:r>
          </a:p>
        </p:txBody>
      </p:sp>
      <p:sp>
        <p:nvSpPr>
          <p:cNvPr id="3" name="Content Placeholder 2">
            <a:extLst>
              <a:ext uri="{FF2B5EF4-FFF2-40B4-BE49-F238E27FC236}">
                <a16:creationId xmlns:a16="http://schemas.microsoft.com/office/drawing/2014/main" xmlns="" id="{2565641E-524C-F883-DCD0-5B8FC03F470E}"/>
              </a:ext>
            </a:extLst>
          </p:cNvPr>
          <p:cNvSpPr>
            <a:spLocks noGrp="1"/>
          </p:cNvSpPr>
          <p:nvPr>
            <p:ph idx="1"/>
          </p:nvPr>
        </p:nvSpPr>
        <p:spPr/>
        <p:txBody>
          <a:bodyPr>
            <a:normAutofit/>
          </a:bodyPr>
          <a:lstStyle/>
          <a:p>
            <a:r>
              <a:rPr lang="en-US" sz="2800" b="0" i="0" dirty="0">
                <a:solidFill>
                  <a:srgbClr val="000000"/>
                </a:solidFill>
                <a:effectLst/>
                <a:latin typeface="system-ui"/>
              </a:rPr>
              <a:t>Remember what was happening right before this verse?</a:t>
            </a:r>
          </a:p>
          <a:p>
            <a:r>
              <a:rPr lang="en-US" sz="2800" b="0" i="0" dirty="0">
                <a:solidFill>
                  <a:srgbClr val="000000"/>
                </a:solidFill>
                <a:effectLst/>
                <a:highlight>
                  <a:srgbClr val="FFFF00"/>
                </a:highlight>
                <a:latin typeface="system-ui"/>
              </a:rPr>
              <a:t>“…Truly I tell you, if you have faith as small as a mustard seed, you can say to this mountain, ‘Move from here to there,’ and it will move.”</a:t>
            </a:r>
          </a:p>
          <a:p>
            <a:endParaRPr lang="en-US" sz="2800" dirty="0">
              <a:solidFill>
                <a:srgbClr val="000000"/>
              </a:solidFill>
              <a:highlight>
                <a:srgbClr val="FFFF00"/>
              </a:highlight>
              <a:latin typeface="system-ui"/>
            </a:endParaRPr>
          </a:p>
          <a:p>
            <a:r>
              <a:rPr lang="en-US" sz="2800" dirty="0">
                <a:solidFill>
                  <a:srgbClr val="000000"/>
                </a:solidFill>
                <a:highlight>
                  <a:srgbClr val="FFFF00"/>
                </a:highlight>
                <a:latin typeface="system-ui"/>
              </a:rPr>
              <a:t>“this mountain”—refers to a demonic stronghold. A demon or demons. Not a literal mountain.</a:t>
            </a:r>
            <a:endParaRPr lang="en-US" sz="2800" dirty="0"/>
          </a:p>
        </p:txBody>
      </p:sp>
    </p:spTree>
    <p:extLst>
      <p:ext uri="{BB962C8B-B14F-4D97-AF65-F5344CB8AC3E}">
        <p14:creationId xmlns:p14="http://schemas.microsoft.com/office/powerpoint/2010/main" val="3309963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18D01-2672-0EB3-575E-A16DAE5E3A87}"/>
              </a:ext>
            </a:extLst>
          </p:cNvPr>
          <p:cNvSpPr>
            <a:spLocks noGrp="1"/>
          </p:cNvSpPr>
          <p:nvPr>
            <p:ph type="title"/>
          </p:nvPr>
        </p:nvSpPr>
        <p:spPr/>
        <p:txBody>
          <a:bodyPr/>
          <a:lstStyle/>
          <a:p>
            <a:r>
              <a:rPr lang="en-US" dirty="0"/>
              <a:t>Why were the disciples ineffective?</a:t>
            </a:r>
          </a:p>
        </p:txBody>
      </p:sp>
      <p:sp>
        <p:nvSpPr>
          <p:cNvPr id="3" name="Content Placeholder 2">
            <a:extLst>
              <a:ext uri="{FF2B5EF4-FFF2-40B4-BE49-F238E27FC236}">
                <a16:creationId xmlns:a16="http://schemas.microsoft.com/office/drawing/2014/main" xmlns="" id="{99698643-F6BD-F6D1-DADF-7CB28EEDF270}"/>
              </a:ext>
            </a:extLst>
          </p:cNvPr>
          <p:cNvSpPr>
            <a:spLocks noGrp="1"/>
          </p:cNvSpPr>
          <p:nvPr>
            <p:ph idx="1"/>
          </p:nvPr>
        </p:nvSpPr>
        <p:spPr/>
        <p:txBody>
          <a:bodyPr/>
          <a:lstStyle/>
          <a:p>
            <a:r>
              <a:rPr lang="en-US" sz="2400" dirty="0"/>
              <a:t>V. 20--- Jesus said they needed faith, even as small as a mustard seed</a:t>
            </a:r>
          </a:p>
          <a:p>
            <a:r>
              <a:rPr lang="en-US" sz="2400" dirty="0"/>
              <a:t>V.21--- this kind comes out by prayer and fasting… [WHY IS THIS KEY???]</a:t>
            </a:r>
          </a:p>
          <a:p>
            <a:endParaRPr lang="en-US" sz="2400" dirty="0"/>
          </a:p>
          <a:p>
            <a:r>
              <a:rPr lang="en-US" sz="2400" dirty="0"/>
              <a:t>KEY POINT: Jesus didn’t pause, and command his disciples to pray and fast for a few days and then return to cast out the demon… WHY? Because the </a:t>
            </a:r>
            <a:r>
              <a:rPr lang="en-US" sz="2400" b="1" dirty="0"/>
              <a:t>verse 21 about prayer and fasting is pointing back to the lifestyle that Jesus was modeling for his disciples.</a:t>
            </a:r>
          </a:p>
          <a:p>
            <a:r>
              <a:rPr lang="en-US" sz="2400" dirty="0"/>
              <a:t>Earlier in the chapter they had just spent time on the mountain top, in the presence of God!</a:t>
            </a:r>
          </a:p>
          <a:p>
            <a:endParaRPr lang="en-US" dirty="0"/>
          </a:p>
        </p:txBody>
      </p:sp>
    </p:spTree>
    <p:extLst>
      <p:ext uri="{BB962C8B-B14F-4D97-AF65-F5344CB8AC3E}">
        <p14:creationId xmlns:p14="http://schemas.microsoft.com/office/powerpoint/2010/main" val="225992562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220</TotalTime>
  <Words>931</Words>
  <Application>Microsoft Office PowerPoint</Application>
  <PresentationFormat>Custom</PresentationFormat>
  <Paragraphs>108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Retrospect</vt:lpstr>
      <vt:lpstr>Cultivating Open Heavens &amp; Intimacy With The Lord</vt:lpstr>
      <vt:lpstr>Matthew 17:1-21</vt:lpstr>
      <vt:lpstr>Matthew 17:1-21</vt:lpstr>
      <vt:lpstr>Matthew 17:1-21</vt:lpstr>
      <vt:lpstr>Matthew 17:1-21</vt:lpstr>
      <vt:lpstr>Matthew 17:1-21</vt:lpstr>
      <vt:lpstr>Matthew 17:21</vt:lpstr>
      <vt:lpstr>Matthew 17:20  Faith to move a mountain</vt:lpstr>
      <vt:lpstr>Why were the disciples ineffective?</vt:lpstr>
      <vt:lpstr>How Do We Build Faith? </vt:lpstr>
      <vt:lpstr>Jesus modeled for us a lifestyle of prayer and fasting—intimacy with the Father</vt:lpstr>
      <vt:lpstr>The Church of Sardis… Rev 3:1-6</vt:lpstr>
      <vt:lpstr>We Need Both: Authority and Power</vt:lpstr>
      <vt:lpstr>John 14:10-14</vt:lpstr>
      <vt:lpstr>Mark 16:15-18</vt:lpstr>
      <vt:lpstr>Luke 10:17-21; 9:1</vt:lpstr>
      <vt:lpstr>Luke 24:49</vt:lpstr>
      <vt:lpstr>The life of Jesus shows us:</vt:lpstr>
      <vt:lpstr>What hinders our intimacy with the Lord?—hinders our faith and effectiveness</vt:lpstr>
      <vt:lpstr>James 9:7 gives us a simple map to freedom</vt:lpstr>
      <vt:lpstr>Prayer to remove any known obstacles to intimacy with the Lord</vt:lpstr>
      <vt:lpstr>Enter into God’s Presence:</vt:lpstr>
      <vt:lpstr>Look to Jesus:</vt:lpstr>
      <vt:lpstr>Deal with Sin:</vt:lpstr>
      <vt:lpstr>Forgive others: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Cultivating Open Heavens &amp; Intimacy With The Lord</dc:title>
  <dc:creator>Daniel Slade</dc:creator>
  <cp:lastModifiedBy>LifeGate</cp:lastModifiedBy>
  <cp:revision>2</cp:revision>
  <dcterms:created xsi:type="dcterms:W3CDTF">2023-10-08T09:26:45Z</dcterms:created>
  <dcterms:modified xsi:type="dcterms:W3CDTF">2023-10-08T14:05:36Z</dcterms:modified>
</cp:coreProperties>
</file>