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587" r:id="rId3"/>
    <p:sldId id="588" r:id="rId4"/>
    <p:sldId id="589" r:id="rId5"/>
    <p:sldId id="590" r:id="rId6"/>
    <p:sldId id="564" r:id="rId7"/>
    <p:sldId id="573" r:id="rId8"/>
    <p:sldId id="595" r:id="rId9"/>
    <p:sldId id="593" r:id="rId10"/>
    <p:sldId id="594" r:id="rId11"/>
    <p:sldId id="596" r:id="rId12"/>
    <p:sldId id="592" r:id="rId13"/>
    <p:sldId id="572" r:id="rId14"/>
    <p:sldId id="591" r:id="rId15"/>
    <p:sldId id="599" r:id="rId16"/>
    <p:sldId id="600" r:id="rId17"/>
    <p:sldId id="580" r:id="rId18"/>
    <p:sldId id="602" r:id="rId19"/>
    <p:sldId id="601" r:id="rId20"/>
    <p:sldId id="583" r:id="rId21"/>
    <p:sldId id="553" r:id="rId22"/>
    <p:sldId id="598" r:id="rId23"/>
    <p:sldId id="585" r:id="rId24"/>
    <p:sldId id="597" r:id="rId25"/>
    <p:sldId id="521" r:id="rId26"/>
  </p:sldIdLst>
  <p:sldSz cx="9144000" cy="6858000" type="screen4x3"/>
  <p:notesSz cx="7099300" cy="9385300"/>
  <p:defaultTextStyle>
    <a:defPPr>
      <a:defRPr lang="en-US"/>
    </a:defPPr>
    <a:lvl1pPr algn="ctr" rtl="0" fontAlgn="base">
      <a:spcBef>
        <a:spcPct val="0"/>
      </a:spcBef>
      <a:spcAft>
        <a:spcPct val="0"/>
      </a:spcAft>
      <a:defRPr sz="2400" kern="1200">
        <a:solidFill>
          <a:schemeClr val="tx1"/>
        </a:solidFill>
        <a:latin typeface="Arial" charset="0"/>
        <a:ea typeface="+mn-ea"/>
        <a:cs typeface="+mn-cs"/>
      </a:defRPr>
    </a:lvl1pPr>
    <a:lvl2pPr marL="457200" algn="ctr" rtl="0" fontAlgn="base">
      <a:spcBef>
        <a:spcPct val="0"/>
      </a:spcBef>
      <a:spcAft>
        <a:spcPct val="0"/>
      </a:spcAft>
      <a:defRPr sz="2400" kern="1200">
        <a:solidFill>
          <a:schemeClr val="tx1"/>
        </a:solidFill>
        <a:latin typeface="Arial" charset="0"/>
        <a:ea typeface="+mn-ea"/>
        <a:cs typeface="+mn-cs"/>
      </a:defRPr>
    </a:lvl2pPr>
    <a:lvl3pPr marL="914400" algn="ctr" rtl="0" fontAlgn="base">
      <a:spcBef>
        <a:spcPct val="0"/>
      </a:spcBef>
      <a:spcAft>
        <a:spcPct val="0"/>
      </a:spcAft>
      <a:defRPr sz="2400" kern="1200">
        <a:solidFill>
          <a:schemeClr val="tx1"/>
        </a:solidFill>
        <a:latin typeface="Arial" charset="0"/>
        <a:ea typeface="+mn-ea"/>
        <a:cs typeface="+mn-cs"/>
      </a:defRPr>
    </a:lvl3pPr>
    <a:lvl4pPr marL="1371600" algn="ctr" rtl="0" fontAlgn="base">
      <a:spcBef>
        <a:spcPct val="0"/>
      </a:spcBef>
      <a:spcAft>
        <a:spcPct val="0"/>
      </a:spcAft>
      <a:defRPr sz="2400" kern="1200">
        <a:solidFill>
          <a:schemeClr val="tx1"/>
        </a:solidFill>
        <a:latin typeface="Arial" charset="0"/>
        <a:ea typeface="+mn-ea"/>
        <a:cs typeface="+mn-cs"/>
      </a:defRPr>
    </a:lvl4pPr>
    <a:lvl5pPr marL="1828800" algn="ctr"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33"/>
    <a:srgbClr val="FCCBA2"/>
    <a:srgbClr val="FDD8B9"/>
    <a:srgbClr val="B92D14"/>
    <a:srgbClr val="4D4D4D"/>
    <a:srgbClr val="DEDEDE"/>
    <a:srgbClr val="35759D"/>
    <a:srgbClr val="35B19D"/>
    <a:srgbClr val="20A6C6"/>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2546" autoAdjust="0"/>
    <p:restoredTop sz="95636" autoAdjust="0"/>
  </p:normalViewPr>
  <p:slideViewPr>
    <p:cSldViewPr>
      <p:cViewPr>
        <p:scale>
          <a:sx n="70" d="100"/>
          <a:sy n="70" d="100"/>
        </p:scale>
        <p:origin x="-2730" y="-8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3076363" cy="46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192" tIns="47096" rIns="94192" bIns="47096" numCol="1" anchor="t" anchorCtr="0" compatLnSpc="1">
            <a:prstTxWarp prst="textNoShape">
              <a:avLst/>
            </a:prstTxWarp>
          </a:bodyPr>
          <a:lstStyle>
            <a:lvl1pPr algn="l">
              <a:defRPr sz="1200"/>
            </a:lvl1pPr>
          </a:lstStyle>
          <a:p>
            <a:endParaRPr lang="en-US" altLang="en-US"/>
          </a:p>
        </p:txBody>
      </p:sp>
      <p:sp>
        <p:nvSpPr>
          <p:cNvPr id="81923" name="Rectangle 3"/>
          <p:cNvSpPr>
            <a:spLocks noGrp="1" noChangeArrowheads="1"/>
          </p:cNvSpPr>
          <p:nvPr>
            <p:ph type="dt" idx="1"/>
          </p:nvPr>
        </p:nvSpPr>
        <p:spPr bwMode="auto">
          <a:xfrm>
            <a:off x="4021294" y="0"/>
            <a:ext cx="3076363" cy="46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192" tIns="47096" rIns="94192" bIns="47096" numCol="1" anchor="t" anchorCtr="0" compatLnSpc="1">
            <a:prstTxWarp prst="textNoShape">
              <a:avLst/>
            </a:prstTxWarp>
          </a:bodyPr>
          <a:lstStyle>
            <a:lvl1pPr algn="r">
              <a:defRPr sz="1200"/>
            </a:lvl1pPr>
          </a:lstStyle>
          <a:p>
            <a:endParaRPr lang="en-US" altLang="en-US"/>
          </a:p>
        </p:txBody>
      </p:sp>
      <p:sp>
        <p:nvSpPr>
          <p:cNvPr id="81924" name="Rectangle 4"/>
          <p:cNvSpPr>
            <a:spLocks noGrp="1" noRot="1" noChangeAspect="1" noChangeArrowheads="1" noTextEdit="1"/>
          </p:cNvSpPr>
          <p:nvPr>
            <p:ph type="sldImg" idx="2"/>
          </p:nvPr>
        </p:nvSpPr>
        <p:spPr bwMode="auto">
          <a:xfrm>
            <a:off x="1203325" y="703263"/>
            <a:ext cx="4692650" cy="3519487"/>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25" name="Rectangle 5"/>
          <p:cNvSpPr>
            <a:spLocks noGrp="1" noChangeArrowheads="1"/>
          </p:cNvSpPr>
          <p:nvPr>
            <p:ph type="body" sz="quarter" idx="3"/>
          </p:nvPr>
        </p:nvSpPr>
        <p:spPr bwMode="auto">
          <a:xfrm>
            <a:off x="709930" y="4458018"/>
            <a:ext cx="5679440" cy="4223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192" tIns="47096" rIns="94192" bIns="47096"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81926" name="Rectangle 6"/>
          <p:cNvSpPr>
            <a:spLocks noGrp="1" noChangeArrowheads="1"/>
          </p:cNvSpPr>
          <p:nvPr>
            <p:ph type="ftr" sz="quarter" idx="4"/>
          </p:nvPr>
        </p:nvSpPr>
        <p:spPr bwMode="auto">
          <a:xfrm>
            <a:off x="0" y="8914406"/>
            <a:ext cx="3076363" cy="46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192" tIns="47096" rIns="94192" bIns="47096" numCol="1" anchor="b" anchorCtr="0" compatLnSpc="1">
            <a:prstTxWarp prst="textNoShape">
              <a:avLst/>
            </a:prstTxWarp>
          </a:bodyPr>
          <a:lstStyle>
            <a:lvl1pPr algn="l">
              <a:defRPr sz="1200"/>
            </a:lvl1pPr>
          </a:lstStyle>
          <a:p>
            <a:endParaRPr lang="en-US" altLang="en-US"/>
          </a:p>
        </p:txBody>
      </p:sp>
      <p:sp>
        <p:nvSpPr>
          <p:cNvPr id="81927" name="Rectangle 7"/>
          <p:cNvSpPr>
            <a:spLocks noGrp="1" noChangeArrowheads="1"/>
          </p:cNvSpPr>
          <p:nvPr>
            <p:ph type="sldNum" sz="quarter" idx="5"/>
          </p:nvPr>
        </p:nvSpPr>
        <p:spPr bwMode="auto">
          <a:xfrm>
            <a:off x="4021294" y="8914406"/>
            <a:ext cx="3076363" cy="4692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4192" tIns="47096" rIns="94192" bIns="47096" numCol="1" anchor="b" anchorCtr="0" compatLnSpc="1">
            <a:prstTxWarp prst="textNoShape">
              <a:avLst/>
            </a:prstTxWarp>
          </a:bodyPr>
          <a:lstStyle>
            <a:lvl1pPr algn="r">
              <a:defRPr sz="1200"/>
            </a:lvl1pPr>
          </a:lstStyle>
          <a:p>
            <a:fld id="{B17B0B04-992D-429C-9899-1036119F3C58}" type="slidenum">
              <a:rPr lang="en-US" altLang="en-US"/>
              <a:pPr/>
              <a:t>‹#›</a:t>
            </a:fld>
            <a:endParaRPr lang="en-US" altLang="en-US"/>
          </a:p>
        </p:txBody>
      </p:sp>
    </p:spTree>
    <p:extLst>
      <p:ext uri="{BB962C8B-B14F-4D97-AF65-F5344CB8AC3E}">
        <p14:creationId xmlns:p14="http://schemas.microsoft.com/office/powerpoint/2010/main" val="340932624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9C7A5E5-653B-4F68-BB4A-EB3733C49138}" type="slidenum">
              <a:rPr lang="en-US" altLang="en-US"/>
              <a:pPr/>
              <a:t>1</a:t>
            </a:fld>
            <a:endParaRPr lang="en-US" altLang="en-US"/>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p:txBody>
          <a:bodyPr/>
          <a:lstStyle/>
          <a:p>
            <a:endParaRPr lang="ru-RU"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90600" y="5334000"/>
            <a:ext cx="7772400" cy="704850"/>
          </a:xfrm>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lvl1pPr algn="r">
              <a:defRPr sz="3600">
                <a:solidFill>
                  <a:schemeClr val="bg1"/>
                </a:solidFill>
              </a:defRPr>
            </a:lvl1pPr>
          </a:lstStyle>
          <a:p>
            <a:pPr lvl="0"/>
            <a:r>
              <a:rPr lang="en-US" altLang="en-US" noProof="0" smtClean="0"/>
              <a:t>Click to edit Master title style</a:t>
            </a:r>
          </a:p>
        </p:txBody>
      </p:sp>
      <p:sp>
        <p:nvSpPr>
          <p:cNvPr id="3075" name="Rectangle 3"/>
          <p:cNvSpPr>
            <a:spLocks noGrp="1" noChangeArrowheads="1"/>
          </p:cNvSpPr>
          <p:nvPr>
            <p:ph type="subTitle" idx="1"/>
          </p:nvPr>
        </p:nvSpPr>
        <p:spPr>
          <a:xfrm>
            <a:off x="990600" y="5867400"/>
            <a:ext cx="7772400" cy="533400"/>
          </a:xfrm>
          <a:extLst>
            <a:ext uri="{AF507438-7753-43E0-B8FC-AC1667EBCBE1}">
              <a14:hiddenEffects xmlns:a14="http://schemas.microsoft.com/office/drawing/2010/main">
                <a:effectLst>
                  <a:outerShdw dist="17961" dir="2700000" algn="ctr" rotWithShape="0">
                    <a:schemeClr val="tx1"/>
                  </a:outerShdw>
                </a:effectLst>
              </a14:hiddenEffects>
            </a:ext>
          </a:extLst>
        </p:spPr>
        <p:txBody>
          <a:bodyPr/>
          <a:lstStyle>
            <a:lvl1pPr marL="0" indent="0" algn="r">
              <a:buFontTx/>
              <a:buNone/>
              <a:defRPr sz="2400">
                <a:solidFill>
                  <a:schemeClr val="bg1"/>
                </a:solidFill>
              </a:defRPr>
            </a:lvl1pPr>
          </a:lstStyle>
          <a:p>
            <a:pPr lvl="0"/>
            <a:r>
              <a:rPr lang="en-US" altLang="en-US" noProof="0" smtClean="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18300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400800" y="1417638"/>
            <a:ext cx="18288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914400" y="1417638"/>
            <a:ext cx="53340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7424864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emo, Video etc. &quot;special&quot; slides">
    <p:spTree>
      <p:nvGrpSpPr>
        <p:cNvPr id="1" name=""/>
        <p:cNvGrpSpPr/>
        <p:nvPr/>
      </p:nvGrpSpPr>
      <p:grpSpPr>
        <a:xfrm>
          <a:off x="0" y="0"/>
          <a:ext cx="0" cy="0"/>
          <a:chOff x="0" y="0"/>
          <a:chExt cx="0" cy="0"/>
        </a:xfrm>
      </p:grpSpPr>
      <p:sp>
        <p:nvSpPr>
          <p:cNvPr id="2" name="Title 1"/>
          <p:cNvSpPr>
            <a:spLocks noGrp="1"/>
          </p:cNvSpPr>
          <p:nvPr>
            <p:ph type="ctrTitle"/>
          </p:nvPr>
        </p:nvSpPr>
        <p:spPr>
          <a:xfrm>
            <a:off x="1369219" y="649805"/>
            <a:ext cx="7043208" cy="1523494"/>
          </a:xfrm>
        </p:spPr>
        <p:txBody>
          <a:bodyPr anchor="ctr" anchorCtr="0">
            <a:noAutofit/>
          </a:bodyPr>
          <a:lstStyle>
            <a:lvl1pPr>
              <a:lnSpc>
                <a:spcPct val="90000"/>
              </a:lnSpc>
              <a:defRPr sz="5400"/>
            </a:lvl1pPr>
          </a:lstStyle>
          <a:p>
            <a:r>
              <a:rPr lang="en-US" smtClean="0"/>
              <a:t>Click to edit Master title style</a:t>
            </a:r>
            <a:endParaRPr lang="en-US" dirty="0"/>
          </a:p>
        </p:txBody>
      </p:sp>
      <p:sp>
        <p:nvSpPr>
          <p:cNvPr id="3" name="Subtitle 2"/>
          <p:cNvSpPr>
            <a:spLocks noGrp="1"/>
          </p:cNvSpPr>
          <p:nvPr>
            <p:ph type="subTitle" idx="1"/>
          </p:nvPr>
        </p:nvSpPr>
        <p:spPr>
          <a:xfrm>
            <a:off x="1368955" y="4344988"/>
            <a:ext cx="7043208" cy="461665"/>
          </a:xfrm>
        </p:spPr>
        <p:txBody>
          <a:bodyPr>
            <a:noAutofit/>
          </a:bodyPr>
          <a:lstStyle>
            <a:lvl1pPr marL="0" indent="0" algn="l">
              <a:lnSpc>
                <a:spcPct val="90000"/>
              </a:lnSpc>
              <a:spcBef>
                <a:spcPts val="0"/>
              </a:spcBef>
              <a:buNone/>
              <a:defRPr>
                <a:solidFill>
                  <a:schemeClr val="tx1">
                    <a:tint val="75000"/>
                  </a:schemeClr>
                </a:solidFill>
              </a:defRPr>
            </a:lvl1pPr>
            <a:lvl2pPr marL="457182" indent="0" algn="ctr">
              <a:buNone/>
              <a:defRPr>
                <a:solidFill>
                  <a:schemeClr val="tx1">
                    <a:tint val="75000"/>
                  </a:schemeClr>
                </a:solidFill>
              </a:defRPr>
            </a:lvl2pPr>
            <a:lvl3pPr marL="914363" indent="0" algn="ctr">
              <a:buNone/>
              <a:defRPr>
                <a:solidFill>
                  <a:schemeClr val="tx1">
                    <a:tint val="75000"/>
                  </a:schemeClr>
                </a:solidFill>
              </a:defRPr>
            </a:lvl3pPr>
            <a:lvl4pPr marL="1371545" indent="0" algn="ctr">
              <a:buNone/>
              <a:defRPr>
                <a:solidFill>
                  <a:schemeClr val="tx1">
                    <a:tint val="75000"/>
                  </a:schemeClr>
                </a:solidFill>
              </a:defRPr>
            </a:lvl4pPr>
            <a:lvl5pPr marL="1828727" indent="0" algn="ctr">
              <a:buNone/>
              <a:defRPr>
                <a:solidFill>
                  <a:schemeClr val="tx1">
                    <a:tint val="75000"/>
                  </a:schemeClr>
                </a:solidFill>
              </a:defRPr>
            </a:lvl5pPr>
            <a:lvl6pPr marL="2285909" indent="0" algn="ctr">
              <a:buNone/>
              <a:defRPr>
                <a:solidFill>
                  <a:schemeClr val="tx1">
                    <a:tint val="75000"/>
                  </a:schemeClr>
                </a:solidFill>
              </a:defRPr>
            </a:lvl6pPr>
            <a:lvl7pPr marL="2743090" indent="0" algn="ctr">
              <a:buNone/>
              <a:defRPr>
                <a:solidFill>
                  <a:schemeClr val="tx1">
                    <a:tint val="75000"/>
                  </a:schemeClr>
                </a:solidFill>
              </a:defRPr>
            </a:lvl7pPr>
            <a:lvl8pPr marL="3200272" indent="0" algn="ctr">
              <a:buNone/>
              <a:defRPr>
                <a:solidFill>
                  <a:schemeClr val="tx1">
                    <a:tint val="75000"/>
                  </a:schemeClr>
                </a:solidFill>
              </a:defRPr>
            </a:lvl8pPr>
            <a:lvl9pPr marL="3657454" indent="0" algn="ctr">
              <a:buNone/>
              <a:defRPr>
                <a:solidFill>
                  <a:schemeClr val="tx1">
                    <a:tint val="75000"/>
                  </a:schemeClr>
                </a:solidFill>
              </a:defRPr>
            </a:lvl9pPr>
          </a:lstStyle>
          <a:p>
            <a:r>
              <a:rPr lang="en-US" smtClean="0"/>
              <a:t>Click to edit Master subtitle style</a:t>
            </a:r>
            <a:endParaRPr lang="en-US" dirty="0"/>
          </a:p>
        </p:txBody>
      </p:sp>
      <p:sp>
        <p:nvSpPr>
          <p:cNvPr id="7" name="Text Placeholder 6"/>
          <p:cNvSpPr>
            <a:spLocks noGrp="1"/>
          </p:cNvSpPr>
          <p:nvPr>
            <p:ph type="body" sz="quarter" idx="10" hasCustomPrompt="1"/>
          </p:nvPr>
        </p:nvSpPr>
        <p:spPr>
          <a:xfrm>
            <a:off x="722049" y="2355850"/>
            <a:ext cx="7690114" cy="1384994"/>
          </a:xfrm>
        </p:spPr>
        <p:txBody>
          <a:bodyPr anchor="t" anchorCtr="0">
            <a:noAutofit/>
            <a:scene3d>
              <a:camera prst="orthographicFront"/>
              <a:lightRig rig="flat" dir="t"/>
            </a:scene3d>
            <a:sp3d extrusionH="88900" contourW="2540">
              <a:bevelT w="38100" h="31750"/>
              <a:contourClr>
                <a:srgbClr val="F4A234"/>
              </a:contourClr>
            </a:sp3d>
          </a:bodyPr>
          <a:lstStyle>
            <a:lvl1pPr marL="0" indent="0" algn="l">
              <a:buFont typeface="Arial" pitchFamily="34" charset="0"/>
              <a:buNone/>
              <a:defRPr kumimoji="0" lang="en-US" sz="10000" b="1" i="1" u="none" strike="noStrike" kern="1200" cap="none" spc="-642" normalizeH="0" baseline="0" noProof="0" dirty="0" smtClean="0">
                <a:ln w="11430"/>
                <a:gradFill>
                  <a:gsLst>
                    <a:gs pos="0">
                      <a:srgbClr val="FF9929">
                        <a:lumMod val="20000"/>
                        <a:lumOff val="80000"/>
                      </a:srgbClr>
                    </a:gs>
                    <a:gs pos="28000">
                      <a:srgbClr val="F8F57B"/>
                    </a:gs>
                    <a:gs pos="62000">
                      <a:srgbClr val="D5B953"/>
                    </a:gs>
                    <a:gs pos="88000">
                      <a:srgbClr val="D1943B"/>
                    </a:gs>
                  </a:gsLst>
                  <a:lin ang="5400000"/>
                </a:gradFill>
                <a:effectLst>
                  <a:outerShdw blurRad="50800" dist="39000" dir="5460000" algn="tl">
                    <a:srgbClr val="000000">
                      <a:alpha val="38000"/>
                    </a:srgbClr>
                  </a:outerShdw>
                </a:effectLst>
                <a:uLnTx/>
                <a:uFillTx/>
                <a:latin typeface="+mn-lt"/>
                <a:ea typeface="+mn-ea"/>
                <a:cs typeface="+mn-cs"/>
              </a:defRPr>
            </a:lvl1pPr>
          </a:lstStyle>
          <a:p>
            <a:pPr lvl="0"/>
            <a:r>
              <a:rPr lang="en-US" dirty="0" smtClean="0"/>
              <a:t>click to…</a:t>
            </a:r>
          </a:p>
        </p:txBody>
      </p:sp>
    </p:spTree>
    <p:extLst>
      <p:ext uri="{BB962C8B-B14F-4D97-AF65-F5344CB8AC3E}">
        <p14:creationId xmlns:p14="http://schemas.microsoft.com/office/powerpoint/2010/main" val="570493838"/>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95900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603870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2438400"/>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438400"/>
            <a:ext cx="3581400" cy="4191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350216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67785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6886630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1522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081410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8846512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1417638"/>
            <a:ext cx="7315200" cy="715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914400" y="2438400"/>
            <a:ext cx="73152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 name="TextBox 3"/>
          <p:cNvSpPr txBox="1"/>
          <p:nvPr/>
        </p:nvSpPr>
        <p:spPr>
          <a:xfrm>
            <a:off x="228600" y="5334000"/>
            <a:ext cx="8305800" cy="707886"/>
          </a:xfrm>
          <a:prstGeom prst="rect">
            <a:avLst/>
          </a:prstGeom>
          <a:noFill/>
        </p:spPr>
        <p:txBody>
          <a:bodyPr wrap="square" rtlCol="0">
            <a:spAutoFit/>
          </a:bodyPr>
          <a:lstStyle/>
          <a:p>
            <a:pPr algn="ctr"/>
            <a:r>
              <a:rPr lang="en-US" sz="4000" b="1" dirty="0" smtClean="0">
                <a:effectLst>
                  <a:outerShdw blurRad="38100" dist="38100" dir="2700000" algn="tl">
                    <a:srgbClr val="000000">
                      <a:alpha val="43137"/>
                    </a:srgbClr>
                  </a:outerShdw>
                </a:effectLst>
              </a:rPr>
              <a:t>Sunday, September 24, 2023</a:t>
            </a:r>
          </a:p>
        </p:txBody>
      </p:sp>
      <p:sp>
        <p:nvSpPr>
          <p:cNvPr id="5" name="TextBox 4"/>
          <p:cNvSpPr txBox="1"/>
          <p:nvPr/>
        </p:nvSpPr>
        <p:spPr>
          <a:xfrm>
            <a:off x="152400" y="4572000"/>
            <a:ext cx="8610600" cy="769441"/>
          </a:xfrm>
          <a:prstGeom prst="rect">
            <a:avLst/>
          </a:prstGeom>
          <a:noFill/>
        </p:spPr>
        <p:txBody>
          <a:bodyPr wrap="square" rtlCol="0">
            <a:spAutoFit/>
          </a:bodyPr>
          <a:lstStyle/>
          <a:p>
            <a:pPr algn="ctr"/>
            <a:r>
              <a:rPr lang="en-US" sz="4400" b="1" dirty="0" smtClean="0">
                <a:effectLst>
                  <a:outerShdw blurRad="38100" dist="38100" dir="2700000" algn="tl">
                    <a:srgbClr val="000000">
                      <a:alpha val="43137"/>
                    </a:srgbClr>
                  </a:outerShdw>
                </a:effectLst>
              </a:rPr>
              <a:t>Sermon For LifeGate</a:t>
            </a:r>
            <a:endParaRPr lang="en-US" sz="4400" b="1" dirty="0">
              <a:effectLst>
                <a:outerShdw blurRad="38100" dist="38100" dir="2700000" algn="tl">
                  <a:srgbClr val="000000">
                    <a:alpha val="43137"/>
                  </a:srgbClr>
                </a:outerShdw>
              </a:effectLst>
            </a:endParaRPr>
          </a:p>
        </p:txBody>
      </p:sp>
      <p:pic>
        <p:nvPicPr>
          <p:cNvPr id="1026" name="Picture 2" descr="Sermon - Preparing for the Harvest - 2/25/23 - YouTube"/>
          <p:cNvPicPr>
            <a:picLocks noChangeAspect="1" noChangeArrowheads="1"/>
          </p:cNvPicPr>
          <p:nvPr/>
        </p:nvPicPr>
        <p:blipFill rotWithShape="1">
          <a:blip r:embed="rId4">
            <a:extLst>
              <a:ext uri="{28A0092B-C50C-407E-A947-70E740481C1C}">
                <a14:useLocalDpi xmlns:a14="http://schemas.microsoft.com/office/drawing/2010/main" val="0"/>
              </a:ext>
            </a:extLst>
          </a:blip>
          <a:srcRect b="14083"/>
          <a:stretch/>
        </p:blipFill>
        <p:spPr bwMode="auto">
          <a:xfrm>
            <a:off x="533400" y="516048"/>
            <a:ext cx="8077200" cy="390355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00200"/>
            <a:ext cx="8610600" cy="4843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600" b="1" kern="0" dirty="0" smtClean="0">
                <a:solidFill>
                  <a:srgbClr val="FFFF00"/>
                </a:solidFill>
                <a:effectLst>
                  <a:outerShdw blurRad="38100" dist="38100" dir="2700000" algn="tl">
                    <a:srgbClr val="000000">
                      <a:alpha val="43137"/>
                    </a:srgbClr>
                  </a:outerShdw>
                </a:effectLst>
              </a:rPr>
              <a:t>The Prayer Vision</a:t>
            </a:r>
          </a:p>
          <a:p>
            <a:pPr algn="ctr"/>
            <a:r>
              <a:rPr lang="en-US" sz="3600" b="1" kern="0" dirty="0" smtClean="0">
                <a:solidFill>
                  <a:srgbClr val="FFFF00"/>
                </a:solidFill>
                <a:effectLst>
                  <a:outerShdw blurRad="38100" dist="38100" dir="2700000" algn="tl">
                    <a:srgbClr val="000000">
                      <a:alpha val="43137"/>
                    </a:srgbClr>
                  </a:outerShdw>
                </a:effectLst>
              </a:rPr>
              <a:t>Hosting His Presence </a:t>
            </a:r>
            <a:endParaRPr lang="en-US" sz="3600" b="1" kern="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40459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hildren's Ministry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1524000"/>
            <a:ext cx="3518308" cy="197969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209800" y="5052495"/>
            <a:ext cx="3657600" cy="461665"/>
          </a:xfrm>
          <a:prstGeom prst="rect">
            <a:avLst/>
          </a:prstGeom>
          <a:noFill/>
        </p:spPr>
        <p:txBody>
          <a:bodyPr wrap="square" rtlCol="0">
            <a:spAutoFit/>
          </a:bodyPr>
          <a:lstStyle/>
          <a:p>
            <a:r>
              <a:rPr lang="en-US" dirty="0" smtClean="0"/>
              <a:t>Samuel</a:t>
            </a:r>
            <a:endParaRPr lang="en-US" dirty="0"/>
          </a:p>
        </p:txBody>
      </p:sp>
      <p:sp>
        <p:nvSpPr>
          <p:cNvPr id="6" name="TextBox 5"/>
          <p:cNvSpPr txBox="1"/>
          <p:nvPr/>
        </p:nvSpPr>
        <p:spPr>
          <a:xfrm>
            <a:off x="4419600" y="4642857"/>
            <a:ext cx="3657600" cy="461665"/>
          </a:xfrm>
          <a:prstGeom prst="rect">
            <a:avLst/>
          </a:prstGeom>
          <a:noFill/>
        </p:spPr>
        <p:txBody>
          <a:bodyPr wrap="square" rtlCol="0">
            <a:spAutoFit/>
          </a:bodyPr>
          <a:lstStyle/>
          <a:p>
            <a:r>
              <a:rPr lang="en-US" dirty="0" smtClean="0"/>
              <a:t>David</a:t>
            </a:r>
            <a:endParaRPr lang="en-US" dirty="0"/>
          </a:p>
        </p:txBody>
      </p:sp>
      <p:sp>
        <p:nvSpPr>
          <p:cNvPr id="7" name="TextBox 6"/>
          <p:cNvSpPr txBox="1"/>
          <p:nvPr/>
        </p:nvSpPr>
        <p:spPr>
          <a:xfrm>
            <a:off x="3763224" y="3962400"/>
            <a:ext cx="3657600" cy="461665"/>
          </a:xfrm>
          <a:prstGeom prst="rect">
            <a:avLst/>
          </a:prstGeom>
          <a:noFill/>
        </p:spPr>
        <p:txBody>
          <a:bodyPr wrap="square" rtlCol="0">
            <a:spAutoFit/>
          </a:bodyPr>
          <a:lstStyle/>
          <a:p>
            <a:r>
              <a:rPr lang="en-US" dirty="0" smtClean="0"/>
              <a:t>Esther</a:t>
            </a:r>
            <a:endParaRPr lang="en-US" dirty="0"/>
          </a:p>
        </p:txBody>
      </p:sp>
      <p:sp>
        <p:nvSpPr>
          <p:cNvPr id="8" name="TextBox 7"/>
          <p:cNvSpPr txBox="1"/>
          <p:nvPr/>
        </p:nvSpPr>
        <p:spPr>
          <a:xfrm>
            <a:off x="3733800" y="5283328"/>
            <a:ext cx="3657600" cy="461665"/>
          </a:xfrm>
          <a:prstGeom prst="rect">
            <a:avLst/>
          </a:prstGeom>
          <a:noFill/>
        </p:spPr>
        <p:txBody>
          <a:bodyPr wrap="square" rtlCol="0">
            <a:spAutoFit/>
          </a:bodyPr>
          <a:lstStyle/>
          <a:p>
            <a:r>
              <a:rPr lang="en-US" dirty="0" smtClean="0"/>
              <a:t>Mary </a:t>
            </a:r>
            <a:endParaRPr lang="en-US" dirty="0"/>
          </a:p>
        </p:txBody>
      </p:sp>
      <p:pic>
        <p:nvPicPr>
          <p:cNvPr id="11268" name="Picture 4" descr="Why Youth Ministry Is Important"/>
          <p:cNvPicPr>
            <a:picLocks noChangeAspect="1" noChangeArrowheads="1"/>
          </p:cNvPicPr>
          <p:nvPr/>
        </p:nvPicPr>
        <p:blipFill rotWithShape="1">
          <a:blip r:embed="rId3">
            <a:extLst>
              <a:ext uri="{28A0092B-C50C-407E-A947-70E740481C1C}">
                <a14:useLocalDpi xmlns:a14="http://schemas.microsoft.com/office/drawing/2010/main" val="0"/>
              </a:ext>
            </a:extLst>
          </a:blip>
          <a:srcRect t="10656" b="26214"/>
          <a:stretch/>
        </p:blipFill>
        <p:spPr bwMode="auto">
          <a:xfrm>
            <a:off x="599792" y="1931252"/>
            <a:ext cx="2486025" cy="3848446"/>
          </a:xfrm>
          <a:prstGeom prst="rect">
            <a:avLst/>
          </a:prstGeom>
          <a:noFill/>
          <a:extLst>
            <a:ext uri="{909E8E84-426E-40DD-AFC4-6F175D3DCCD1}">
              <a14:hiddenFill xmlns:a14="http://schemas.microsoft.com/office/drawing/2010/main">
                <a:solidFill>
                  <a:srgbClr val="FFFFFF"/>
                </a:solidFill>
              </a14:hiddenFill>
            </a:ext>
          </a:extLst>
        </p:spPr>
      </p:pic>
      <p:sp>
        <p:nvSpPr>
          <p:cNvPr id="10"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600" b="1" kern="0" dirty="0" smtClean="0">
                <a:solidFill>
                  <a:srgbClr val="FFFF00"/>
                </a:solidFill>
                <a:effectLst>
                  <a:outerShdw blurRad="38100" dist="38100" dir="2700000" algn="tl">
                    <a:srgbClr val="000000">
                      <a:alpha val="43137"/>
                    </a:srgbClr>
                  </a:outerShdw>
                </a:effectLst>
              </a:rPr>
              <a:t>Strengthening Our Youth</a:t>
            </a:r>
          </a:p>
          <a:p>
            <a:pPr algn="ctr"/>
            <a:r>
              <a:rPr lang="en-US" sz="3600" b="1" kern="0" dirty="0" smtClean="0">
                <a:solidFill>
                  <a:srgbClr val="FFFF00"/>
                </a:solidFill>
                <a:effectLst>
                  <a:outerShdw blurRad="38100" dist="38100" dir="2700000" algn="tl">
                    <a:srgbClr val="000000">
                      <a:alpha val="43137"/>
                    </a:srgbClr>
                  </a:outerShdw>
                </a:effectLst>
              </a:rPr>
              <a:t>And Children For Revival </a:t>
            </a:r>
            <a:endParaRPr lang="en-US" sz="3600" b="1" kern="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68988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The Latter Rain Movement of '48: Mom Beall's memoir and five of her sermons"/>
          <p:cNvPicPr>
            <a:picLocks noChangeAspect="1" noChangeArrowheads="1"/>
          </p:cNvPicPr>
          <p:nvPr/>
        </p:nvPicPr>
        <p:blipFill rotWithShape="1">
          <a:blip r:embed="rId2">
            <a:extLst>
              <a:ext uri="{28A0092B-C50C-407E-A947-70E740481C1C}">
                <a14:useLocalDpi xmlns:a14="http://schemas.microsoft.com/office/drawing/2010/main" val="0"/>
              </a:ext>
            </a:extLst>
          </a:blip>
          <a:srcRect l="27612" r="28401"/>
          <a:stretch/>
        </p:blipFill>
        <p:spPr bwMode="auto">
          <a:xfrm>
            <a:off x="6172200" y="1517480"/>
            <a:ext cx="2370033" cy="303073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600" b="1" kern="0" dirty="0" smtClean="0">
                <a:solidFill>
                  <a:srgbClr val="FFFF00"/>
                </a:solidFill>
                <a:effectLst>
                  <a:outerShdw blurRad="38100" dist="38100" dir="2700000" algn="tl">
                    <a:srgbClr val="000000">
                      <a:alpha val="43137"/>
                    </a:srgbClr>
                  </a:outerShdw>
                </a:effectLst>
              </a:rPr>
              <a:t>Ten Year Old Sensitive To God</a:t>
            </a:r>
          </a:p>
          <a:p>
            <a:pPr algn="ctr"/>
            <a:r>
              <a:rPr lang="en-US" sz="3600" b="1" kern="0" dirty="0" smtClean="0">
                <a:solidFill>
                  <a:srgbClr val="FFFF00"/>
                </a:solidFill>
                <a:effectLst>
                  <a:outerShdw blurRad="38100" dist="38100" dir="2700000" algn="tl">
                    <a:srgbClr val="000000">
                      <a:alpha val="43137"/>
                    </a:srgbClr>
                  </a:outerShdw>
                </a:effectLst>
              </a:rPr>
              <a:t>“A Hand On My Shoulder”</a:t>
            </a:r>
            <a:endParaRPr lang="en-US" sz="3600" b="1" kern="0" dirty="0">
              <a:solidFill>
                <a:srgbClr val="FFFF00"/>
              </a:solidFill>
              <a:effectLst>
                <a:outerShdw blurRad="38100" dist="38100" dir="2700000" algn="tl">
                  <a:srgbClr val="000000">
                    <a:alpha val="43137"/>
                  </a:srgbClr>
                </a:outerShdw>
              </a:effectLst>
            </a:endParaRPr>
          </a:p>
        </p:txBody>
      </p:sp>
      <p:sp>
        <p:nvSpPr>
          <p:cNvPr id="4" name="Rectangle 3"/>
          <p:cNvSpPr/>
          <p:nvPr/>
        </p:nvSpPr>
        <p:spPr>
          <a:xfrm>
            <a:off x="457200" y="1447800"/>
            <a:ext cx="5334000" cy="3170099"/>
          </a:xfrm>
          <a:prstGeom prst="rect">
            <a:avLst/>
          </a:prstGeom>
        </p:spPr>
        <p:txBody>
          <a:bodyPr wrap="square">
            <a:spAutoFit/>
          </a:bodyPr>
          <a:lstStyle/>
          <a:p>
            <a:r>
              <a:rPr lang="en-US" sz="2000" dirty="0"/>
              <a:t>It was a summer evening I was Outdoors playing with my older sister playing </a:t>
            </a:r>
            <a:r>
              <a:rPr lang="en-US" sz="2000" dirty="0" smtClean="0"/>
              <a:t>under the </a:t>
            </a:r>
            <a:r>
              <a:rPr lang="en-US" sz="2000" dirty="0"/>
              <a:t>street light in front of the home we were having a lively time </a:t>
            </a:r>
            <a:r>
              <a:rPr lang="en-US" sz="2000" dirty="0" smtClean="0"/>
              <a:t>of laughter </a:t>
            </a:r>
            <a:r>
              <a:rPr lang="en-US" sz="2000" dirty="0"/>
              <a:t>and fun when suddenly I felt a familiar touch of the Lord in my </a:t>
            </a:r>
            <a:r>
              <a:rPr lang="en-US" sz="2000" dirty="0" smtClean="0"/>
              <a:t>heart and the feeling </a:t>
            </a:r>
            <a:r>
              <a:rPr lang="en-US" sz="2000" dirty="0"/>
              <a:t>of need to call upon God soaked over </a:t>
            </a:r>
            <a:r>
              <a:rPr lang="en-US" sz="2000" dirty="0" smtClean="0"/>
              <a:t>me. Scarcely </a:t>
            </a:r>
            <a:r>
              <a:rPr lang="en-US" sz="2000" dirty="0"/>
              <a:t>knowing what to do I began to repeat the Lord's Prayer over and over again it continued with an intensity </a:t>
            </a:r>
            <a:r>
              <a:rPr lang="en-US" sz="2000" dirty="0" smtClean="0"/>
              <a:t>that I </a:t>
            </a:r>
            <a:r>
              <a:rPr lang="en-US" sz="2000" dirty="0"/>
              <a:t>began to perspire </a:t>
            </a:r>
          </a:p>
        </p:txBody>
      </p:sp>
      <p:sp>
        <p:nvSpPr>
          <p:cNvPr id="6" name="Rectangle 5"/>
          <p:cNvSpPr/>
          <p:nvPr/>
        </p:nvSpPr>
        <p:spPr>
          <a:xfrm>
            <a:off x="152400" y="4724400"/>
            <a:ext cx="8763000" cy="2031325"/>
          </a:xfrm>
          <a:prstGeom prst="rect">
            <a:avLst/>
          </a:prstGeom>
        </p:spPr>
        <p:txBody>
          <a:bodyPr wrap="square">
            <a:spAutoFit/>
          </a:bodyPr>
          <a:lstStyle/>
          <a:p>
            <a:r>
              <a:rPr lang="en-US" sz="1800" dirty="0" smtClean="0">
                <a:solidFill>
                  <a:srgbClr val="FFFF00"/>
                </a:solidFill>
              </a:rPr>
              <a:t>A group </a:t>
            </a:r>
            <a:r>
              <a:rPr lang="en-US" sz="1800" dirty="0">
                <a:solidFill>
                  <a:srgbClr val="FFFF00"/>
                </a:solidFill>
              </a:rPr>
              <a:t>of men were carrying </a:t>
            </a:r>
            <a:r>
              <a:rPr lang="en-US" sz="1800" dirty="0" smtClean="0">
                <a:solidFill>
                  <a:srgbClr val="FFFF00"/>
                </a:solidFill>
              </a:rPr>
              <a:t>my older brother </a:t>
            </a:r>
            <a:r>
              <a:rPr lang="en-US" sz="1800" dirty="0">
                <a:solidFill>
                  <a:srgbClr val="FFFF00"/>
                </a:solidFill>
              </a:rPr>
              <a:t>into the house he had been terribly burned </a:t>
            </a:r>
            <a:r>
              <a:rPr lang="en-US" sz="1800" dirty="0" smtClean="0">
                <a:solidFill>
                  <a:srgbClr val="FFFF00"/>
                </a:solidFill>
              </a:rPr>
              <a:t>by </a:t>
            </a:r>
            <a:r>
              <a:rPr lang="en-US" sz="1800" dirty="0">
                <a:solidFill>
                  <a:srgbClr val="FFFF00"/>
                </a:solidFill>
              </a:rPr>
              <a:t>an explosion by fireworks for 4th of July </a:t>
            </a:r>
            <a:r>
              <a:rPr lang="en-US" sz="1800" dirty="0" smtClean="0">
                <a:solidFill>
                  <a:srgbClr val="FFFF00"/>
                </a:solidFill>
              </a:rPr>
              <a:t>celebration. In </a:t>
            </a:r>
            <a:r>
              <a:rPr lang="en-US" sz="1800" dirty="0">
                <a:solidFill>
                  <a:srgbClr val="FFFF00"/>
                </a:solidFill>
              </a:rPr>
              <a:t>the midst of my sadness I thank God that he would count me worthy to lay a burden prayer upon me small and weak as I was </a:t>
            </a:r>
            <a:r>
              <a:rPr lang="en-US" sz="1800" dirty="0" smtClean="0">
                <a:solidFill>
                  <a:srgbClr val="FFFF00"/>
                </a:solidFill>
              </a:rPr>
              <a:t>and again </a:t>
            </a:r>
            <a:r>
              <a:rPr lang="en-US" sz="1800" dirty="0">
                <a:solidFill>
                  <a:srgbClr val="FFFF00"/>
                </a:solidFill>
              </a:rPr>
              <a:t>I began to repeat the Lord's Prayer I </a:t>
            </a:r>
            <a:r>
              <a:rPr lang="en-US" sz="1800" dirty="0" smtClean="0">
                <a:solidFill>
                  <a:srgbClr val="FFFF00"/>
                </a:solidFill>
              </a:rPr>
              <a:t>have learned that </a:t>
            </a:r>
            <a:r>
              <a:rPr lang="en-US" sz="1800" dirty="0">
                <a:solidFill>
                  <a:srgbClr val="FFFF00"/>
                </a:solidFill>
              </a:rPr>
              <a:t>many times </a:t>
            </a:r>
            <a:r>
              <a:rPr lang="en-US" sz="1800" dirty="0" smtClean="0">
                <a:solidFill>
                  <a:srgbClr val="FFFF00"/>
                </a:solidFill>
              </a:rPr>
              <a:t>God </a:t>
            </a:r>
            <a:r>
              <a:rPr lang="en-US" sz="1800" dirty="0">
                <a:solidFill>
                  <a:srgbClr val="FFFF00"/>
                </a:solidFill>
              </a:rPr>
              <a:t>can lay a burden of prayer on a </a:t>
            </a:r>
            <a:r>
              <a:rPr lang="en-US" sz="1800" dirty="0" smtClean="0">
                <a:solidFill>
                  <a:srgbClr val="FFFF00"/>
                </a:solidFill>
              </a:rPr>
              <a:t>child and </a:t>
            </a:r>
            <a:r>
              <a:rPr lang="en-US" sz="1800" dirty="0">
                <a:solidFill>
                  <a:srgbClr val="FFFF00"/>
                </a:solidFill>
              </a:rPr>
              <a:t>that God can even call a child to pray and he will </a:t>
            </a:r>
            <a:r>
              <a:rPr lang="en-US" sz="1800" dirty="0" smtClean="0">
                <a:solidFill>
                  <a:srgbClr val="FFFF00"/>
                </a:solidFill>
              </a:rPr>
              <a:t>answer. My </a:t>
            </a:r>
            <a:r>
              <a:rPr lang="en-US" sz="1800" dirty="0">
                <a:solidFill>
                  <a:srgbClr val="FFFF00"/>
                </a:solidFill>
              </a:rPr>
              <a:t>brother recovered completely even without a </a:t>
            </a:r>
            <a:r>
              <a:rPr lang="en-US" sz="1800" dirty="0" smtClean="0">
                <a:solidFill>
                  <a:srgbClr val="FFFF00"/>
                </a:solidFill>
              </a:rPr>
              <a:t>scar.</a:t>
            </a:r>
            <a:endParaRPr lang="en-US" sz="1800" dirty="0">
              <a:solidFill>
                <a:srgbClr val="FFFF00"/>
              </a:solidFill>
            </a:endParaRPr>
          </a:p>
        </p:txBody>
      </p:sp>
    </p:spTree>
    <p:extLst>
      <p:ext uri="{BB962C8B-B14F-4D97-AF65-F5344CB8AC3E}">
        <p14:creationId xmlns:p14="http://schemas.microsoft.com/office/powerpoint/2010/main" val="4002554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The Revival In Scotland 1860</a:t>
            </a:r>
          </a:p>
          <a:p>
            <a:pPr algn="ctr"/>
            <a:r>
              <a:rPr lang="en-US" sz="3200" b="1" kern="0" dirty="0" smtClean="0">
                <a:solidFill>
                  <a:srgbClr val="FFFF00"/>
                </a:solidFill>
                <a:effectLst>
                  <a:outerShdw blurRad="38100" dist="38100" dir="2700000" algn="tl">
                    <a:srgbClr val="000000">
                      <a:alpha val="43137"/>
                    </a:srgbClr>
                  </a:outerShdw>
                </a:effectLst>
              </a:rPr>
              <a:t>Impacted Pre-Schoolers </a:t>
            </a:r>
            <a:endParaRPr lang="en-US" sz="3200" b="1" kern="0" dirty="0">
              <a:solidFill>
                <a:srgbClr val="FFFF00"/>
              </a:solidFill>
              <a:effectLst>
                <a:outerShdw blurRad="38100" dist="38100" dir="2700000" algn="tl">
                  <a:srgbClr val="000000">
                    <a:alpha val="43137"/>
                  </a:srgbClr>
                </a:outerShdw>
              </a:effectLst>
            </a:endParaRPr>
          </a:p>
        </p:txBody>
      </p:sp>
      <p:sp>
        <p:nvSpPr>
          <p:cNvPr id="2" name="AutoShape 2" descr="Most harmful words you can ever say to a child - including devastating  phrase - Mirror Onlin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9281" y="3429000"/>
            <a:ext cx="3195119" cy="1792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60375" y="1447800"/>
            <a:ext cx="8302625" cy="1938992"/>
          </a:xfrm>
          <a:prstGeom prst="rect">
            <a:avLst/>
          </a:prstGeom>
        </p:spPr>
        <p:txBody>
          <a:bodyPr wrap="square">
            <a:spAutoFit/>
          </a:bodyPr>
          <a:lstStyle/>
          <a:p>
            <a:r>
              <a:rPr lang="en-US" sz="2000" dirty="0"/>
              <a:t>Preschoolers joined older children in deep worship that caused their faces to shine and their feet to dance. Often a spirit of conviction would rest upon them after listening to their Bible story, given in </a:t>
            </a:r>
            <a:r>
              <a:rPr lang="en-US" sz="2000" dirty="0" smtClean="0"/>
              <a:t>by their teacher with great </a:t>
            </a:r>
            <a:r>
              <a:rPr lang="en-US" sz="2000" dirty="0"/>
              <a:t>fervency. At such time, there would be weeping around the altar. And among them moved the slight red-haired girl whose spirit flamed with zeal.</a:t>
            </a:r>
          </a:p>
        </p:txBody>
      </p:sp>
      <p:sp>
        <p:nvSpPr>
          <p:cNvPr id="5" name="Rectangle 4"/>
          <p:cNvSpPr/>
          <p:nvPr/>
        </p:nvSpPr>
        <p:spPr>
          <a:xfrm>
            <a:off x="151048" y="5288340"/>
            <a:ext cx="8458199" cy="1569660"/>
          </a:xfrm>
          <a:prstGeom prst="rect">
            <a:avLst/>
          </a:prstGeom>
        </p:spPr>
        <p:txBody>
          <a:bodyPr wrap="square">
            <a:spAutoFit/>
          </a:bodyPr>
          <a:lstStyle/>
          <a:p>
            <a:r>
              <a:rPr lang="en-US" sz="1600" b="1" dirty="0">
                <a:solidFill>
                  <a:srgbClr val="FFFF00"/>
                </a:solidFill>
              </a:rPr>
              <a:t>Come, sir, come! the girls in the school are all crying for mercy.' When I entered, some were lying on the floor, some in the arms of the teacher, some in the arms of the monitor, some in the arms of other children; floods of tears were flowing; confession of sin was freely made from little broken hearts; cries for mercy to God; prayers for Jesus to come and save them; earnest prayers for the Holy Spirit to come and take the hard heart out of them, and give them a heart of flesh</a:t>
            </a:r>
            <a:r>
              <a:rPr lang="en-US" sz="1600" dirty="0">
                <a:solidFill>
                  <a:srgbClr val="FFFF00"/>
                </a:solidFill>
              </a:rPr>
              <a:t>. </a:t>
            </a:r>
          </a:p>
        </p:txBody>
      </p:sp>
    </p:spTree>
    <p:extLst>
      <p:ext uri="{BB962C8B-B14F-4D97-AF65-F5344CB8AC3E}">
        <p14:creationId xmlns:p14="http://schemas.microsoft.com/office/powerpoint/2010/main" val="268127180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7200" y="1524000"/>
            <a:ext cx="8382000" cy="1754326"/>
          </a:xfrm>
          <a:prstGeom prst="rect">
            <a:avLst/>
          </a:prstGeom>
        </p:spPr>
        <p:txBody>
          <a:bodyPr wrap="square">
            <a:spAutoFit/>
          </a:bodyPr>
          <a:lstStyle/>
          <a:p>
            <a:r>
              <a:rPr lang="en-US" sz="1800" dirty="0"/>
              <a:t>In </a:t>
            </a:r>
            <a:r>
              <a:rPr lang="en-US" sz="1800" dirty="0" smtClean="0"/>
              <a:t>the public  </a:t>
            </a:r>
            <a:r>
              <a:rPr lang="en-US" sz="1800" dirty="0"/>
              <a:t>schools </a:t>
            </a:r>
            <a:r>
              <a:rPr lang="en-US" sz="1800" dirty="0" smtClean="0"/>
              <a:t>in the 1940’s the </a:t>
            </a:r>
            <a:r>
              <a:rPr lang="en-US" sz="1800" dirty="0"/>
              <a:t>children learned Bible stories from their unconverted teachers. Students were also taught the short version of the Westminster Catechism, as well as how to sing many of the Psalms. They were also required to memorize the Ten Commandments and many other selected passages of scripture—but there was no life in it. It was all formality and </a:t>
            </a:r>
            <a:r>
              <a:rPr lang="en-US" sz="1800" dirty="0" smtClean="0"/>
              <a:t>dead tradition</a:t>
            </a:r>
            <a:r>
              <a:rPr lang="en-US" sz="1800" dirty="0"/>
              <a:t>.</a:t>
            </a:r>
          </a:p>
        </p:txBody>
      </p:sp>
      <p:sp>
        <p:nvSpPr>
          <p:cNvPr id="5" name="Rectangle 4"/>
          <p:cNvSpPr/>
          <p:nvPr/>
        </p:nvSpPr>
        <p:spPr>
          <a:xfrm>
            <a:off x="4343400" y="3352800"/>
            <a:ext cx="4572000" cy="2031325"/>
          </a:xfrm>
          <a:prstGeom prst="rect">
            <a:avLst/>
          </a:prstGeom>
        </p:spPr>
        <p:txBody>
          <a:bodyPr>
            <a:spAutoFit/>
          </a:bodyPr>
          <a:lstStyle/>
          <a:p>
            <a:r>
              <a:rPr lang="en-US" sz="1800" b="1" dirty="0"/>
              <a:t>But, I was in the mainland of Scotland when the revival broke out, and my immediate reaction was, </a:t>
            </a:r>
            <a:r>
              <a:rPr lang="en-US" sz="1800" b="1" dirty="0">
                <a:solidFill>
                  <a:srgbClr val="FFFF00"/>
                </a:solidFill>
              </a:rPr>
              <a:t>“I’m not going back to Lewis until this revival is over. They were religious enough already, and I don’t want to become involved. I have my own life, my own ambitions.”</a:t>
            </a:r>
            <a:endParaRPr lang="en-US" sz="1800" dirty="0">
              <a:solidFill>
                <a:srgbClr val="FFFF00"/>
              </a:solidFill>
            </a:endParaRPr>
          </a:p>
        </p:txBody>
      </p:sp>
      <p:sp>
        <p:nvSpPr>
          <p:cNvPr id="6" name="AutoShape 2" descr="revivals.org | Colin &amp; Mary Peckham (Mary Morrison) official websi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5" y="3505200"/>
            <a:ext cx="3552825" cy="128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1066800" y="4724400"/>
            <a:ext cx="3048000" cy="707886"/>
          </a:xfrm>
          <a:prstGeom prst="rect">
            <a:avLst/>
          </a:prstGeom>
          <a:noFill/>
        </p:spPr>
        <p:txBody>
          <a:bodyPr wrap="square" rtlCol="0">
            <a:spAutoFit/>
          </a:bodyPr>
          <a:lstStyle/>
          <a:p>
            <a:r>
              <a:rPr lang="en-US" sz="2000" dirty="0" smtClean="0"/>
              <a:t>Mary </a:t>
            </a:r>
            <a:r>
              <a:rPr lang="en-US" sz="2000" dirty="0" err="1" smtClean="0"/>
              <a:t>Peckman</a:t>
            </a:r>
            <a:endParaRPr lang="en-US" sz="2000" dirty="0" smtClean="0"/>
          </a:p>
          <a:p>
            <a:r>
              <a:rPr lang="en-US" sz="2000" dirty="0" smtClean="0"/>
              <a:t>From Fishing Family </a:t>
            </a:r>
            <a:endParaRPr lang="en-US" sz="2000" dirty="0"/>
          </a:p>
        </p:txBody>
      </p:sp>
      <p:sp>
        <p:nvSpPr>
          <p:cNvPr id="9"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The 1949 Hebrides Revival and the Youth</a:t>
            </a:r>
            <a:endParaRPr lang="en-US" sz="3200" b="1" kern="0" dirty="0">
              <a:solidFill>
                <a:srgbClr val="FFFF00"/>
              </a:solidFill>
              <a:effectLst>
                <a:outerShdw blurRad="38100" dist="38100" dir="2700000" algn="tl">
                  <a:srgbClr val="000000">
                    <a:alpha val="43137"/>
                  </a:srgbClr>
                </a:outerShdw>
              </a:effectLst>
            </a:endParaRPr>
          </a:p>
        </p:txBody>
      </p:sp>
      <p:sp>
        <p:nvSpPr>
          <p:cNvPr id="8" name="Rectangle 7"/>
          <p:cNvSpPr/>
          <p:nvPr/>
        </p:nvSpPr>
        <p:spPr>
          <a:xfrm>
            <a:off x="762000" y="5505271"/>
            <a:ext cx="7845425" cy="1200329"/>
          </a:xfrm>
          <a:prstGeom prst="rect">
            <a:avLst/>
          </a:prstGeom>
        </p:spPr>
        <p:txBody>
          <a:bodyPr wrap="square">
            <a:spAutoFit/>
          </a:bodyPr>
          <a:lstStyle/>
          <a:p>
            <a:r>
              <a:rPr lang="en-US" sz="1800" dirty="0"/>
              <a:t>How glad I am that there were men and women like that in Lewis. When I was away in the world, singing at </a:t>
            </a:r>
            <a:r>
              <a:rPr lang="en-US" sz="1800" dirty="0" smtClean="0"/>
              <a:t>concerts</a:t>
            </a:r>
            <a:r>
              <a:rPr lang="en-US" sz="1800" dirty="0"/>
              <a:t>, dancing in </a:t>
            </a:r>
            <a:r>
              <a:rPr lang="en-US" sz="1800" dirty="0" smtClean="0"/>
              <a:t>Glasgow</a:t>
            </a:r>
            <a:r>
              <a:rPr lang="en-US" sz="1800" dirty="0"/>
              <a:t>, not interested in </a:t>
            </a:r>
            <a:r>
              <a:rPr lang="en-US" sz="1800" dirty="0" smtClean="0"/>
              <a:t>God, </a:t>
            </a:r>
            <a:r>
              <a:rPr lang="en-US" sz="1800" dirty="0"/>
              <a:t>not </a:t>
            </a:r>
            <a:r>
              <a:rPr lang="en-US" sz="1800" dirty="0" smtClean="0"/>
              <a:t>going to any </a:t>
            </a:r>
            <a:r>
              <a:rPr lang="en-US" sz="1800" dirty="0"/>
              <a:t>church. How glad I am that there were men and women who believed God.</a:t>
            </a:r>
          </a:p>
        </p:txBody>
      </p:sp>
    </p:spTree>
    <p:extLst>
      <p:ext uri="{BB962C8B-B14F-4D97-AF65-F5344CB8AC3E}">
        <p14:creationId xmlns:p14="http://schemas.microsoft.com/office/powerpoint/2010/main" val="2592624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04800" y="304800"/>
            <a:ext cx="86868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b="1" kern="0" dirty="0" smtClean="0">
                <a:solidFill>
                  <a:srgbClr val="FFFF00"/>
                </a:solidFill>
                <a:effectLst>
                  <a:outerShdw blurRad="38100" dist="38100" dir="2700000" algn="tl">
                    <a:srgbClr val="000000">
                      <a:alpha val="43137"/>
                    </a:srgbClr>
                  </a:outerShdw>
                </a:effectLst>
              </a:rPr>
              <a:t>Why The Urgency? </a:t>
            </a:r>
            <a:endParaRPr lang="en-US" b="1" kern="0"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609600" y="1905000"/>
            <a:ext cx="7848600" cy="1569660"/>
          </a:xfrm>
          <a:prstGeom prst="rect">
            <a:avLst/>
          </a:prstGeom>
          <a:noFill/>
        </p:spPr>
        <p:txBody>
          <a:bodyPr wrap="square" rtlCol="0">
            <a:spAutoFit/>
          </a:bodyPr>
          <a:lstStyle/>
          <a:p>
            <a:r>
              <a:rPr lang="en-US" sz="3200" dirty="0" smtClean="0"/>
              <a:t>We Sense God is strengthening our net to hold more fish as He helps us bring in the HARVEST </a:t>
            </a:r>
            <a:endParaRPr lang="en-US" sz="3200" dirty="0"/>
          </a:p>
        </p:txBody>
      </p:sp>
      <p:sp>
        <p:nvSpPr>
          <p:cNvPr id="6" name="Rectangle 5"/>
          <p:cNvSpPr/>
          <p:nvPr/>
        </p:nvSpPr>
        <p:spPr>
          <a:xfrm>
            <a:off x="533400" y="4038600"/>
            <a:ext cx="8153400" cy="1938992"/>
          </a:xfrm>
          <a:prstGeom prst="rect">
            <a:avLst/>
          </a:prstGeom>
        </p:spPr>
        <p:txBody>
          <a:bodyPr wrap="square">
            <a:spAutoFit/>
          </a:bodyPr>
          <a:lstStyle/>
          <a:p>
            <a:r>
              <a:rPr lang="en-US" dirty="0" smtClean="0"/>
              <a:t>"Enlarge </a:t>
            </a:r>
            <a:r>
              <a:rPr lang="en-US" dirty="0"/>
              <a:t>the place of your tent, stretch your tent curtains wide, do not hold back; lengthen your cords, strengthen your stakes. </a:t>
            </a:r>
            <a:r>
              <a:rPr lang="en-US" baseline="30000" dirty="0"/>
              <a:t>3 </a:t>
            </a:r>
            <a:r>
              <a:rPr lang="en-US" dirty="0"/>
              <a:t> For you will spread out to the right and to the left; your descendants will dispossess nations and settle in their desolate cities. </a:t>
            </a:r>
            <a:r>
              <a:rPr lang="en-US" b="1" dirty="0"/>
              <a:t>Isaiah 54:2-3 (NIV) </a:t>
            </a:r>
            <a:endParaRPr lang="en-US" dirty="0"/>
          </a:p>
        </p:txBody>
      </p:sp>
    </p:spTree>
    <p:extLst>
      <p:ext uri="{BB962C8B-B14F-4D97-AF65-F5344CB8AC3E}">
        <p14:creationId xmlns:p14="http://schemas.microsoft.com/office/powerpoint/2010/main" val="1610699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304800" y="152400"/>
            <a:ext cx="86868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600" b="1" kern="0" dirty="0" smtClean="0">
                <a:solidFill>
                  <a:srgbClr val="FFFF00"/>
                </a:solidFill>
                <a:effectLst>
                  <a:outerShdw blurRad="38100" dist="38100" dir="2700000" algn="tl">
                    <a:srgbClr val="000000">
                      <a:alpha val="43137"/>
                    </a:srgbClr>
                  </a:outerShdw>
                </a:effectLst>
              </a:rPr>
              <a:t>We Are About To Double Our Size</a:t>
            </a:r>
          </a:p>
          <a:p>
            <a:pPr algn="ctr"/>
            <a:r>
              <a:rPr lang="en-US" sz="3600" b="1" kern="0" dirty="0" smtClean="0">
                <a:solidFill>
                  <a:srgbClr val="FFFF00"/>
                </a:solidFill>
                <a:effectLst>
                  <a:outerShdw blurRad="38100" dist="38100" dir="2700000" algn="tl">
                    <a:srgbClr val="000000">
                      <a:alpha val="43137"/>
                    </a:srgbClr>
                  </a:outerShdw>
                </a:effectLst>
              </a:rPr>
              <a:t>Of Building </a:t>
            </a:r>
            <a:endParaRPr lang="en-US" sz="3600" b="1" kern="0" dirty="0">
              <a:solidFill>
                <a:srgbClr val="FFFF00"/>
              </a:solidFill>
              <a:effectLst>
                <a:outerShdw blurRad="38100" dist="38100" dir="2700000" algn="tl">
                  <a:srgbClr val="000000">
                    <a:alpha val="43137"/>
                  </a:srgbClr>
                </a:outerShdw>
              </a:effectLst>
            </a:endParaRPr>
          </a:p>
        </p:txBody>
      </p:sp>
      <p:pic>
        <p:nvPicPr>
          <p:cNvPr id="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20444"/>
          <a:stretch/>
        </p:blipFill>
        <p:spPr bwMode="auto">
          <a:xfrm>
            <a:off x="152400" y="2286000"/>
            <a:ext cx="3987309" cy="23791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4038600" y="1824335"/>
            <a:ext cx="4648200" cy="461665"/>
          </a:xfrm>
          <a:prstGeom prst="rect">
            <a:avLst/>
          </a:prstGeom>
          <a:noFill/>
        </p:spPr>
        <p:txBody>
          <a:bodyPr wrap="square" rtlCol="0">
            <a:spAutoFit/>
          </a:bodyPr>
          <a:lstStyle/>
          <a:p>
            <a:r>
              <a:rPr lang="en-US" dirty="0" smtClean="0"/>
              <a:t>We can double our chaos</a:t>
            </a:r>
            <a:endParaRPr lang="en-US" dirty="0"/>
          </a:p>
        </p:txBody>
      </p:sp>
      <p:sp>
        <p:nvSpPr>
          <p:cNvPr id="8" name="TextBox 7"/>
          <p:cNvSpPr txBox="1"/>
          <p:nvPr/>
        </p:nvSpPr>
        <p:spPr>
          <a:xfrm>
            <a:off x="4267200" y="2451355"/>
            <a:ext cx="4648200" cy="461665"/>
          </a:xfrm>
          <a:prstGeom prst="rect">
            <a:avLst/>
          </a:prstGeom>
          <a:noFill/>
        </p:spPr>
        <p:txBody>
          <a:bodyPr wrap="square" rtlCol="0">
            <a:spAutoFit/>
          </a:bodyPr>
          <a:lstStyle/>
          <a:p>
            <a:r>
              <a:rPr lang="en-US" dirty="0" smtClean="0"/>
              <a:t>Or  we can double our blessing</a:t>
            </a:r>
            <a:endParaRPr lang="en-US" dirty="0"/>
          </a:p>
        </p:txBody>
      </p:sp>
      <p:sp>
        <p:nvSpPr>
          <p:cNvPr id="9" name="TextBox 8"/>
          <p:cNvSpPr txBox="1"/>
          <p:nvPr/>
        </p:nvSpPr>
        <p:spPr>
          <a:xfrm>
            <a:off x="4201633" y="3048000"/>
            <a:ext cx="4648200" cy="830997"/>
          </a:xfrm>
          <a:prstGeom prst="rect">
            <a:avLst/>
          </a:prstGeom>
          <a:noFill/>
        </p:spPr>
        <p:txBody>
          <a:bodyPr wrap="square" rtlCol="0">
            <a:spAutoFit/>
          </a:bodyPr>
          <a:lstStyle/>
          <a:p>
            <a:r>
              <a:rPr lang="en-US" dirty="0" smtClean="0"/>
              <a:t>We can double our places to run and play and have fun</a:t>
            </a:r>
            <a:endParaRPr lang="en-US" dirty="0"/>
          </a:p>
        </p:txBody>
      </p:sp>
      <p:sp>
        <p:nvSpPr>
          <p:cNvPr id="10" name="TextBox 9"/>
          <p:cNvSpPr txBox="1"/>
          <p:nvPr/>
        </p:nvSpPr>
        <p:spPr>
          <a:xfrm>
            <a:off x="4277833" y="4064952"/>
            <a:ext cx="4648200" cy="1200329"/>
          </a:xfrm>
          <a:prstGeom prst="rect">
            <a:avLst/>
          </a:prstGeom>
          <a:noFill/>
        </p:spPr>
        <p:txBody>
          <a:bodyPr wrap="square" rtlCol="0">
            <a:spAutoFit/>
          </a:bodyPr>
          <a:lstStyle/>
          <a:p>
            <a:r>
              <a:rPr lang="en-US" dirty="0" smtClean="0"/>
              <a:t>Or we can double our ability to make warriors our of our children and youth</a:t>
            </a:r>
            <a:endParaRPr lang="en-US" dirty="0"/>
          </a:p>
        </p:txBody>
      </p:sp>
      <p:sp>
        <p:nvSpPr>
          <p:cNvPr id="11" name="TextBox 10"/>
          <p:cNvSpPr txBox="1"/>
          <p:nvPr/>
        </p:nvSpPr>
        <p:spPr>
          <a:xfrm>
            <a:off x="3200400" y="5402125"/>
            <a:ext cx="5631712" cy="1200329"/>
          </a:xfrm>
          <a:prstGeom prst="rect">
            <a:avLst/>
          </a:prstGeom>
          <a:noFill/>
        </p:spPr>
        <p:txBody>
          <a:bodyPr wrap="square" rtlCol="0">
            <a:spAutoFit/>
          </a:bodyPr>
          <a:lstStyle/>
          <a:p>
            <a:r>
              <a:rPr lang="en-US" dirty="0" smtClean="0"/>
              <a:t>And we can double our prayer army in hosting the presence of the Lord and bringing His glory into our region </a:t>
            </a:r>
            <a:endParaRPr lang="en-US" dirty="0"/>
          </a:p>
        </p:txBody>
      </p:sp>
    </p:spTree>
    <p:extLst>
      <p:ext uri="{BB962C8B-B14F-4D97-AF65-F5344CB8AC3E}">
        <p14:creationId xmlns:p14="http://schemas.microsoft.com/office/powerpoint/2010/main" val="72907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53358" y="3886200"/>
            <a:ext cx="8001000" cy="1200329"/>
          </a:xfrm>
          <a:prstGeom prst="rect">
            <a:avLst/>
          </a:prstGeom>
        </p:spPr>
        <p:txBody>
          <a:bodyPr wrap="square">
            <a:spAutoFit/>
          </a:bodyPr>
          <a:lstStyle/>
          <a:p>
            <a:r>
              <a:rPr lang="en-US" dirty="0"/>
              <a:t>At such times, God would balance Ivan's leniency with the gift of government, perhaps </a:t>
            </a:r>
            <a:r>
              <a:rPr lang="en-US" dirty="0">
                <a:solidFill>
                  <a:srgbClr val="FFFF00"/>
                </a:solidFill>
              </a:rPr>
              <a:t>bringing into play the gift of wisdom, knowledge, or discernment.</a:t>
            </a:r>
          </a:p>
        </p:txBody>
      </p:sp>
      <p:sp>
        <p:nvSpPr>
          <p:cNvPr id="5"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4000" b="1" kern="0" dirty="0" smtClean="0">
                <a:solidFill>
                  <a:srgbClr val="FFFF00"/>
                </a:solidFill>
                <a:effectLst>
                  <a:outerShdw blurRad="38100" dist="38100" dir="2700000" algn="tl">
                    <a:srgbClr val="000000">
                      <a:alpha val="43137"/>
                    </a:srgbClr>
                  </a:outerShdw>
                </a:effectLst>
              </a:rPr>
              <a:t>Balance Is Required To Be Healthy </a:t>
            </a:r>
            <a:endParaRPr lang="en-US" sz="4000" b="1" kern="0" dirty="0">
              <a:solidFill>
                <a:srgbClr val="FFFF00"/>
              </a:solidFill>
              <a:effectLst>
                <a:outerShdw blurRad="38100" dist="38100" dir="2700000" algn="tl">
                  <a:srgbClr val="000000">
                    <a:alpha val="43137"/>
                  </a:srgbClr>
                </a:outerShdw>
              </a:effectLst>
            </a:endParaRPr>
          </a:p>
        </p:txBody>
      </p:sp>
      <p:sp>
        <p:nvSpPr>
          <p:cNvPr id="6" name="TextBox 5"/>
          <p:cNvSpPr txBox="1"/>
          <p:nvPr/>
        </p:nvSpPr>
        <p:spPr>
          <a:xfrm>
            <a:off x="533400" y="5105400"/>
            <a:ext cx="3467100" cy="461665"/>
          </a:xfrm>
          <a:prstGeom prst="rect">
            <a:avLst/>
          </a:prstGeom>
          <a:noFill/>
        </p:spPr>
        <p:txBody>
          <a:bodyPr wrap="square" rtlCol="0">
            <a:spAutoFit/>
          </a:bodyPr>
          <a:lstStyle/>
          <a:p>
            <a:r>
              <a:rPr lang="en-US" dirty="0" smtClean="0">
                <a:solidFill>
                  <a:srgbClr val="FFFF00"/>
                </a:solidFill>
              </a:rPr>
              <a:t>Leniency</a:t>
            </a:r>
            <a:r>
              <a:rPr lang="en-US" dirty="0" smtClean="0"/>
              <a:t>  (Grace)</a:t>
            </a:r>
            <a:endParaRPr lang="en-US" dirty="0"/>
          </a:p>
        </p:txBody>
      </p:sp>
      <p:sp>
        <p:nvSpPr>
          <p:cNvPr id="7" name="TextBox 6"/>
          <p:cNvSpPr txBox="1"/>
          <p:nvPr/>
        </p:nvSpPr>
        <p:spPr>
          <a:xfrm>
            <a:off x="5486400" y="5105401"/>
            <a:ext cx="3467100" cy="461665"/>
          </a:xfrm>
          <a:prstGeom prst="rect">
            <a:avLst/>
          </a:prstGeom>
          <a:noFill/>
        </p:spPr>
        <p:txBody>
          <a:bodyPr wrap="square" rtlCol="0">
            <a:spAutoFit/>
          </a:bodyPr>
          <a:lstStyle/>
          <a:p>
            <a:r>
              <a:rPr lang="en-US" dirty="0" smtClean="0">
                <a:solidFill>
                  <a:srgbClr val="FFFF00"/>
                </a:solidFill>
              </a:rPr>
              <a:t>Government</a:t>
            </a:r>
            <a:r>
              <a:rPr lang="en-US" dirty="0" smtClean="0"/>
              <a:t> (Law) </a:t>
            </a:r>
            <a:endParaRPr lang="en-US" dirty="0"/>
          </a:p>
        </p:txBody>
      </p:sp>
      <p:pic>
        <p:nvPicPr>
          <p:cNvPr id="2050" name="Picture 2" descr="Ivan Spencer - Vision of Supernatural Penteco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10400" y="1828800"/>
            <a:ext cx="1276350" cy="190176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5715000" y="3200400"/>
            <a:ext cx="1143000" cy="646331"/>
          </a:xfrm>
          <a:prstGeom prst="rect">
            <a:avLst/>
          </a:prstGeom>
          <a:noFill/>
        </p:spPr>
        <p:txBody>
          <a:bodyPr wrap="square" rtlCol="0">
            <a:spAutoFit/>
          </a:bodyPr>
          <a:lstStyle/>
          <a:p>
            <a:r>
              <a:rPr lang="en-US" sz="1800" dirty="0" smtClean="0"/>
              <a:t>Ivan</a:t>
            </a:r>
          </a:p>
          <a:p>
            <a:r>
              <a:rPr lang="en-US" sz="1800" dirty="0" smtClean="0"/>
              <a:t>Spencer</a:t>
            </a:r>
            <a:endParaRPr lang="en-US" sz="1800" dirty="0"/>
          </a:p>
        </p:txBody>
      </p:sp>
      <p:sp>
        <p:nvSpPr>
          <p:cNvPr id="9" name="Oval 8"/>
          <p:cNvSpPr/>
          <p:nvPr/>
        </p:nvSpPr>
        <p:spPr bwMode="auto">
          <a:xfrm>
            <a:off x="4267200" y="5869629"/>
            <a:ext cx="838200" cy="683571"/>
          </a:xfrm>
          <a:prstGeom prst="ellipse">
            <a:avLst/>
          </a:prstGeom>
          <a:solidFill>
            <a:srgbClr val="FFFF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 name="Rectangle 9"/>
          <p:cNvSpPr/>
          <p:nvPr/>
        </p:nvSpPr>
        <p:spPr bwMode="auto">
          <a:xfrm>
            <a:off x="653358" y="5567066"/>
            <a:ext cx="8001000" cy="224134"/>
          </a:xfrm>
          <a:prstGeom prst="rect">
            <a:avLst/>
          </a:pr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1" name="TextBox 10"/>
          <p:cNvSpPr txBox="1"/>
          <p:nvPr/>
        </p:nvSpPr>
        <p:spPr>
          <a:xfrm>
            <a:off x="457200" y="5834752"/>
            <a:ext cx="3276600" cy="707886"/>
          </a:xfrm>
          <a:prstGeom prst="rect">
            <a:avLst/>
          </a:prstGeom>
          <a:noFill/>
        </p:spPr>
        <p:txBody>
          <a:bodyPr wrap="square" rtlCol="0">
            <a:spAutoFit/>
          </a:bodyPr>
          <a:lstStyle/>
          <a:p>
            <a:r>
              <a:rPr lang="en-US" sz="2000" dirty="0" smtClean="0"/>
              <a:t>Laziness, Disrespect</a:t>
            </a:r>
          </a:p>
          <a:p>
            <a:r>
              <a:rPr lang="en-US" sz="2000" dirty="0" smtClean="0"/>
              <a:t>Chaos</a:t>
            </a:r>
            <a:endParaRPr lang="en-US" sz="2000" dirty="0"/>
          </a:p>
        </p:txBody>
      </p:sp>
      <p:sp>
        <p:nvSpPr>
          <p:cNvPr id="13" name="TextBox 12"/>
          <p:cNvSpPr txBox="1"/>
          <p:nvPr/>
        </p:nvSpPr>
        <p:spPr>
          <a:xfrm>
            <a:off x="5562600" y="5901317"/>
            <a:ext cx="3276600" cy="707886"/>
          </a:xfrm>
          <a:prstGeom prst="rect">
            <a:avLst/>
          </a:prstGeom>
          <a:noFill/>
        </p:spPr>
        <p:txBody>
          <a:bodyPr wrap="square" rtlCol="0">
            <a:spAutoFit/>
          </a:bodyPr>
          <a:lstStyle/>
          <a:p>
            <a:r>
              <a:rPr lang="en-US" sz="2000" dirty="0" smtClean="0"/>
              <a:t>fear, control</a:t>
            </a:r>
          </a:p>
          <a:p>
            <a:r>
              <a:rPr lang="en-US" sz="2000" dirty="0" smtClean="0"/>
              <a:t>rigid</a:t>
            </a:r>
            <a:endParaRPr lang="en-US" sz="2000" dirty="0"/>
          </a:p>
        </p:txBody>
      </p:sp>
      <p:pic>
        <p:nvPicPr>
          <p:cNvPr id="2052" name="Picture 4" descr="Admissions - Elim Bible Institute and Colle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0" y="1624860"/>
            <a:ext cx="3922719" cy="2209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5185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animBg="1"/>
      <p:bldP spid="10" grpId="0" animBg="1"/>
      <p:bldP spid="11"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bwMode="auto">
          <a:xfrm>
            <a:off x="304800" y="304800"/>
            <a:ext cx="86868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600" b="1" kern="0" dirty="0" smtClean="0">
                <a:solidFill>
                  <a:srgbClr val="FFFF00"/>
                </a:solidFill>
                <a:effectLst>
                  <a:outerShdw blurRad="38100" dist="38100" dir="2700000" algn="tl">
                    <a:srgbClr val="000000">
                      <a:alpha val="43137"/>
                    </a:srgbClr>
                  </a:outerShdw>
                </a:effectLst>
              </a:rPr>
              <a:t>Where We Are Going Requires A Shift </a:t>
            </a:r>
          </a:p>
          <a:p>
            <a:pPr algn="ctr"/>
            <a:r>
              <a:rPr lang="en-US" sz="3600" b="1" kern="0" dirty="0" smtClean="0">
                <a:solidFill>
                  <a:srgbClr val="FFFF00"/>
                </a:solidFill>
                <a:effectLst>
                  <a:outerShdw blurRad="38100" dist="38100" dir="2700000" algn="tl">
                    <a:srgbClr val="000000">
                      <a:alpha val="43137"/>
                    </a:srgbClr>
                  </a:outerShdw>
                </a:effectLst>
              </a:rPr>
              <a:t>Of INTENTIONALITY </a:t>
            </a:r>
            <a:r>
              <a:rPr lang="en-US" sz="3600" b="1" kern="0" dirty="0" smtClean="0">
                <a:solidFill>
                  <a:srgbClr val="00B0F0"/>
                </a:solidFill>
                <a:effectLst>
                  <a:outerShdw blurRad="38100" dist="38100" dir="2700000" algn="tl">
                    <a:srgbClr val="000000">
                      <a:alpha val="43137"/>
                    </a:srgbClr>
                  </a:outerShdw>
                </a:effectLst>
              </a:rPr>
              <a:t>FOR MINISTRY</a:t>
            </a:r>
            <a:endParaRPr lang="en-US" sz="3600" b="1" kern="0" dirty="0">
              <a:solidFill>
                <a:srgbClr val="00B0F0"/>
              </a:solidFill>
              <a:effectLst>
                <a:outerShdw blurRad="38100" dist="38100" dir="2700000" algn="tl">
                  <a:srgbClr val="000000">
                    <a:alpha val="43137"/>
                  </a:srgbClr>
                </a:outerShdw>
              </a:effectLst>
            </a:endParaRPr>
          </a:p>
        </p:txBody>
      </p:sp>
      <p:sp>
        <p:nvSpPr>
          <p:cNvPr id="2" name="TextBox 1"/>
          <p:cNvSpPr txBox="1"/>
          <p:nvPr/>
        </p:nvSpPr>
        <p:spPr>
          <a:xfrm>
            <a:off x="1219200" y="1447800"/>
            <a:ext cx="6858000" cy="461665"/>
          </a:xfrm>
          <a:prstGeom prst="rect">
            <a:avLst/>
          </a:prstGeom>
          <a:noFill/>
        </p:spPr>
        <p:txBody>
          <a:bodyPr wrap="square" rtlCol="0">
            <a:spAutoFit/>
          </a:bodyPr>
          <a:lstStyle/>
          <a:p>
            <a:r>
              <a:rPr lang="en-US" dirty="0" smtClean="0"/>
              <a:t>Specifically For LifeGate </a:t>
            </a:r>
            <a:endParaRPr lang="en-US" dirty="0"/>
          </a:p>
        </p:txBody>
      </p:sp>
      <p:sp>
        <p:nvSpPr>
          <p:cNvPr id="3" name="TextBox 2"/>
          <p:cNvSpPr txBox="1"/>
          <p:nvPr/>
        </p:nvSpPr>
        <p:spPr>
          <a:xfrm>
            <a:off x="3352800" y="2133600"/>
            <a:ext cx="2743200" cy="2000548"/>
          </a:xfrm>
          <a:prstGeom prst="rect">
            <a:avLst/>
          </a:prstGeom>
          <a:noFill/>
        </p:spPr>
        <p:txBody>
          <a:bodyPr wrap="square" rtlCol="0">
            <a:spAutoFit/>
          </a:bodyPr>
          <a:lstStyle/>
          <a:p>
            <a:r>
              <a:rPr lang="en-US" sz="2000" dirty="0" smtClean="0"/>
              <a:t>Family-Centered</a:t>
            </a:r>
          </a:p>
          <a:p>
            <a:r>
              <a:rPr lang="en-US" sz="2000" dirty="0" smtClean="0"/>
              <a:t>Children’s and Youth Ministry</a:t>
            </a:r>
          </a:p>
          <a:p>
            <a:r>
              <a:rPr lang="en-US" sz="2000" dirty="0" smtClean="0"/>
              <a:t>That is dynamic</a:t>
            </a:r>
          </a:p>
          <a:p>
            <a:r>
              <a:rPr lang="en-US" sz="2000" dirty="0" smtClean="0"/>
              <a:t>Spirit-filled and</a:t>
            </a:r>
          </a:p>
          <a:p>
            <a:r>
              <a:rPr lang="en-US" sz="2000" dirty="0" smtClean="0"/>
              <a:t>Life-giving </a:t>
            </a:r>
            <a:endParaRPr lang="en-US" sz="2000" dirty="0"/>
          </a:p>
        </p:txBody>
      </p:sp>
      <p:sp>
        <p:nvSpPr>
          <p:cNvPr id="5" name="TextBox 4"/>
          <p:cNvSpPr txBox="1"/>
          <p:nvPr/>
        </p:nvSpPr>
        <p:spPr>
          <a:xfrm>
            <a:off x="6172200" y="3581400"/>
            <a:ext cx="2743200" cy="2554545"/>
          </a:xfrm>
          <a:prstGeom prst="rect">
            <a:avLst/>
          </a:prstGeom>
          <a:noFill/>
        </p:spPr>
        <p:txBody>
          <a:bodyPr wrap="square" rtlCol="0">
            <a:spAutoFit/>
          </a:bodyPr>
          <a:lstStyle/>
          <a:p>
            <a:r>
              <a:rPr lang="en-US" sz="2000" dirty="0" smtClean="0"/>
              <a:t>More Laborers  needed –</a:t>
            </a:r>
          </a:p>
          <a:p>
            <a:r>
              <a:rPr lang="en-US" sz="2000" dirty="0" smtClean="0"/>
              <a:t>Increased honor and respect from</a:t>
            </a:r>
          </a:p>
          <a:p>
            <a:r>
              <a:rPr lang="en-US" sz="2000" dirty="0" smtClean="0"/>
              <a:t>Children – tools to help teachers and leaders – be dynamic</a:t>
            </a:r>
          </a:p>
          <a:p>
            <a:r>
              <a:rPr lang="en-US" sz="2000" dirty="0" smtClean="0"/>
              <a:t>And scalable </a:t>
            </a:r>
            <a:endParaRPr lang="en-US" sz="2000" dirty="0"/>
          </a:p>
        </p:txBody>
      </p:sp>
      <p:sp>
        <p:nvSpPr>
          <p:cNvPr id="7" name="TextBox 6"/>
          <p:cNvSpPr txBox="1"/>
          <p:nvPr/>
        </p:nvSpPr>
        <p:spPr>
          <a:xfrm>
            <a:off x="2881265" y="4436002"/>
            <a:ext cx="2743200" cy="2246769"/>
          </a:xfrm>
          <a:prstGeom prst="rect">
            <a:avLst/>
          </a:prstGeom>
          <a:noFill/>
        </p:spPr>
        <p:txBody>
          <a:bodyPr wrap="square" rtlCol="0">
            <a:spAutoFit/>
          </a:bodyPr>
          <a:lstStyle/>
          <a:p>
            <a:r>
              <a:rPr lang="en-US" sz="2000" dirty="0" smtClean="0"/>
              <a:t>Re-inforce and hold accountable that our culture </a:t>
            </a:r>
          </a:p>
          <a:p>
            <a:r>
              <a:rPr lang="en-US" sz="2000" dirty="0" smtClean="0"/>
              <a:t>Is changing – Stronger Organization – communication – tools to teach with </a:t>
            </a:r>
            <a:endParaRPr lang="en-US" sz="2000" dirty="0"/>
          </a:p>
        </p:txBody>
      </p:sp>
      <p:sp>
        <p:nvSpPr>
          <p:cNvPr id="8" name="Right Arrow 7"/>
          <p:cNvSpPr/>
          <p:nvPr/>
        </p:nvSpPr>
        <p:spPr bwMode="auto">
          <a:xfrm rot="2723112">
            <a:off x="6138388" y="2556990"/>
            <a:ext cx="1371600" cy="685800"/>
          </a:xfrm>
          <a:prstGeom prst="rightArrow">
            <a:avLst/>
          </a:prstGeom>
          <a:solidFill>
            <a:srgbClr val="FFFF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 name="Right Arrow 8"/>
          <p:cNvSpPr/>
          <p:nvPr/>
        </p:nvSpPr>
        <p:spPr bwMode="auto">
          <a:xfrm rot="10025056">
            <a:off x="5393294" y="5917303"/>
            <a:ext cx="1371600" cy="685800"/>
          </a:xfrm>
          <a:prstGeom prst="rightArrow">
            <a:avLst/>
          </a:prstGeom>
          <a:solidFill>
            <a:srgbClr val="FFFF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 name="TextBox 9"/>
          <p:cNvSpPr txBox="1"/>
          <p:nvPr/>
        </p:nvSpPr>
        <p:spPr>
          <a:xfrm>
            <a:off x="304800" y="3371671"/>
            <a:ext cx="2743200" cy="1200329"/>
          </a:xfrm>
          <a:prstGeom prst="rect">
            <a:avLst/>
          </a:prstGeom>
          <a:noFill/>
        </p:spPr>
        <p:txBody>
          <a:bodyPr wrap="square" rtlCol="0">
            <a:spAutoFit/>
          </a:bodyPr>
          <a:lstStyle/>
          <a:p>
            <a:r>
              <a:rPr lang="en-US" dirty="0" smtClean="0"/>
              <a:t>Celebrate the victories and learn from the mistakes </a:t>
            </a:r>
            <a:endParaRPr lang="en-US" dirty="0"/>
          </a:p>
        </p:txBody>
      </p:sp>
      <p:sp>
        <p:nvSpPr>
          <p:cNvPr id="11" name="Right Arrow 10"/>
          <p:cNvSpPr/>
          <p:nvPr/>
        </p:nvSpPr>
        <p:spPr bwMode="auto">
          <a:xfrm rot="13516349">
            <a:off x="1288168" y="5137187"/>
            <a:ext cx="1371600" cy="685800"/>
          </a:xfrm>
          <a:prstGeom prst="rightArrow">
            <a:avLst/>
          </a:prstGeom>
          <a:solidFill>
            <a:srgbClr val="FFFF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5122" name="Picture 2" descr="Target Practice Pictures: Enhance Your Shooting Skill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6647" r="11789"/>
          <a:stretch/>
        </p:blipFill>
        <p:spPr bwMode="auto">
          <a:xfrm>
            <a:off x="1089354" y="2038828"/>
            <a:ext cx="1243043"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5715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p:bldP spid="8" grpId="0" animBg="1"/>
      <p:bldP spid="9" grpId="0" animBg="1"/>
      <p:bldP spid="10" grpId="0"/>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Knowing How To Shift Gears</a:t>
            </a:r>
          </a:p>
          <a:p>
            <a:pPr algn="ctr"/>
            <a:r>
              <a:rPr lang="en-US" sz="3200" b="1" kern="0" dirty="0" smtClean="0">
                <a:solidFill>
                  <a:srgbClr val="FFFF00"/>
                </a:solidFill>
                <a:effectLst>
                  <a:outerShdw blurRad="38100" dist="38100" dir="2700000" algn="tl">
                    <a:srgbClr val="000000">
                      <a:alpha val="43137"/>
                    </a:srgbClr>
                  </a:outerShdw>
                </a:effectLst>
              </a:rPr>
              <a:t>In Life and Corporate Settings </a:t>
            </a:r>
            <a:endParaRPr lang="en-US" sz="3200" b="1" kern="0" dirty="0">
              <a:solidFill>
                <a:srgbClr val="FFFF00"/>
              </a:solidFill>
              <a:effectLst>
                <a:outerShdw blurRad="38100" dist="38100" dir="2700000" algn="tl">
                  <a:srgbClr val="000000">
                    <a:alpha val="43137"/>
                  </a:srgbClr>
                </a:outerShdw>
              </a:effectLst>
            </a:endParaRPr>
          </a:p>
        </p:txBody>
      </p:sp>
      <p:sp>
        <p:nvSpPr>
          <p:cNvPr id="5" name="Rectangle 4"/>
          <p:cNvSpPr/>
          <p:nvPr/>
        </p:nvSpPr>
        <p:spPr>
          <a:xfrm>
            <a:off x="457200" y="1905506"/>
            <a:ext cx="8305800" cy="830997"/>
          </a:xfrm>
          <a:prstGeom prst="rect">
            <a:avLst/>
          </a:prstGeom>
        </p:spPr>
        <p:txBody>
          <a:bodyPr wrap="square">
            <a:spAutoFit/>
          </a:bodyPr>
          <a:lstStyle/>
          <a:p>
            <a:r>
              <a:rPr lang="en-US" dirty="0" smtClean="0"/>
              <a:t>Consider </a:t>
            </a:r>
            <a:r>
              <a:rPr lang="en-US" dirty="0"/>
              <a:t>therefore the kindness </a:t>
            </a:r>
            <a:r>
              <a:rPr lang="en-US" dirty="0" smtClean="0"/>
              <a:t>(goodness) and </a:t>
            </a:r>
            <a:r>
              <a:rPr lang="en-US" dirty="0"/>
              <a:t>sternness </a:t>
            </a:r>
            <a:r>
              <a:rPr lang="en-US" dirty="0" smtClean="0"/>
              <a:t>(severity) of </a:t>
            </a:r>
            <a:r>
              <a:rPr lang="en-US" dirty="0"/>
              <a:t>God: </a:t>
            </a:r>
            <a:r>
              <a:rPr lang="en-US" b="1" dirty="0" smtClean="0"/>
              <a:t>Romans </a:t>
            </a:r>
            <a:r>
              <a:rPr lang="en-US" b="1" dirty="0"/>
              <a:t>11:22 (NIV) </a:t>
            </a:r>
            <a:endParaRPr lang="en-US" dirty="0"/>
          </a:p>
        </p:txBody>
      </p:sp>
      <p:pic>
        <p:nvPicPr>
          <p:cNvPr id="16386" name="Picture 2" descr="Emoticon begging for forgiveness. Sorry emoticon.Oh please emoticon.  Persuade emoji. Implore emotion. Vector illustration smile icon. Stock  Vector by ©Khajiit 122553576"/>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24600" y="2993805"/>
            <a:ext cx="1905000" cy="1905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943600" y="4962684"/>
            <a:ext cx="2971800" cy="1200329"/>
          </a:xfrm>
          <a:prstGeom prst="rect">
            <a:avLst/>
          </a:prstGeom>
          <a:noFill/>
        </p:spPr>
        <p:txBody>
          <a:bodyPr wrap="square" rtlCol="0">
            <a:spAutoFit/>
          </a:bodyPr>
          <a:lstStyle/>
          <a:p>
            <a:r>
              <a:rPr lang="en-US" dirty="0" smtClean="0"/>
              <a:t>Serious, </a:t>
            </a:r>
            <a:r>
              <a:rPr lang="en-US" dirty="0"/>
              <a:t>thoughtful spiritual </a:t>
            </a:r>
          </a:p>
          <a:p>
            <a:r>
              <a:rPr lang="en-US" dirty="0" smtClean="0"/>
              <a:t> </a:t>
            </a:r>
            <a:endParaRPr lang="en-US" dirty="0"/>
          </a:p>
        </p:txBody>
      </p:sp>
      <p:pic>
        <p:nvPicPr>
          <p:cNvPr id="8" name="Picture 7"/>
          <p:cNvPicPr/>
          <p:nvPr/>
        </p:nvPicPr>
        <p:blipFill>
          <a:blip r:embed="rId3"/>
          <a:stretch>
            <a:fillRect/>
          </a:stretch>
        </p:blipFill>
        <p:spPr>
          <a:xfrm>
            <a:off x="457200" y="3124200"/>
            <a:ext cx="2176780" cy="1739900"/>
          </a:xfrm>
          <a:prstGeom prst="rect">
            <a:avLst/>
          </a:prstGeom>
        </p:spPr>
      </p:pic>
      <p:sp>
        <p:nvSpPr>
          <p:cNvPr id="9" name="TextBox 8"/>
          <p:cNvSpPr txBox="1"/>
          <p:nvPr/>
        </p:nvSpPr>
        <p:spPr>
          <a:xfrm>
            <a:off x="202194" y="5029200"/>
            <a:ext cx="2971800" cy="461665"/>
          </a:xfrm>
          <a:prstGeom prst="rect">
            <a:avLst/>
          </a:prstGeom>
          <a:noFill/>
        </p:spPr>
        <p:txBody>
          <a:bodyPr wrap="square" rtlCol="0">
            <a:spAutoFit/>
          </a:bodyPr>
          <a:lstStyle/>
          <a:p>
            <a:r>
              <a:rPr lang="en-US" dirty="0"/>
              <a:t>Fun/ giggly – earthly  </a:t>
            </a:r>
          </a:p>
        </p:txBody>
      </p:sp>
      <p:sp>
        <p:nvSpPr>
          <p:cNvPr id="7" name="Right Arrow 6"/>
          <p:cNvSpPr/>
          <p:nvPr/>
        </p:nvSpPr>
        <p:spPr bwMode="auto">
          <a:xfrm rot="12756679">
            <a:off x="2494196" y="4722105"/>
            <a:ext cx="3124200" cy="838200"/>
          </a:xfrm>
          <a:prstGeom prst="rightArrow">
            <a:avLst/>
          </a:prstGeom>
          <a:solidFill>
            <a:srgbClr val="FF00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10" name="TextBox 9"/>
          <p:cNvSpPr txBox="1"/>
          <p:nvPr/>
        </p:nvSpPr>
        <p:spPr>
          <a:xfrm>
            <a:off x="6248400" y="5867400"/>
            <a:ext cx="2286000" cy="830997"/>
          </a:xfrm>
          <a:prstGeom prst="rect">
            <a:avLst/>
          </a:prstGeom>
          <a:noFill/>
        </p:spPr>
        <p:txBody>
          <a:bodyPr wrap="square" rtlCol="0">
            <a:spAutoFit/>
          </a:bodyPr>
          <a:lstStyle/>
          <a:p>
            <a:r>
              <a:rPr lang="en-US" dirty="0" smtClean="0"/>
              <a:t>Reflective</a:t>
            </a:r>
          </a:p>
          <a:p>
            <a:r>
              <a:rPr lang="en-US" dirty="0" smtClean="0"/>
              <a:t>consideration </a:t>
            </a:r>
            <a:endParaRPr lang="en-US" dirty="0"/>
          </a:p>
        </p:txBody>
      </p:sp>
      <p:sp>
        <p:nvSpPr>
          <p:cNvPr id="12" name="TextBox 11"/>
          <p:cNvSpPr txBox="1"/>
          <p:nvPr/>
        </p:nvSpPr>
        <p:spPr>
          <a:xfrm>
            <a:off x="347980" y="5929819"/>
            <a:ext cx="2286000" cy="830997"/>
          </a:xfrm>
          <a:prstGeom prst="rect">
            <a:avLst/>
          </a:prstGeom>
          <a:noFill/>
        </p:spPr>
        <p:txBody>
          <a:bodyPr wrap="square" rtlCol="0">
            <a:spAutoFit/>
          </a:bodyPr>
          <a:lstStyle/>
          <a:p>
            <a:r>
              <a:rPr lang="en-US" dirty="0" smtClean="0"/>
              <a:t>Shallow </a:t>
            </a:r>
          </a:p>
          <a:p>
            <a:r>
              <a:rPr lang="en-US" dirty="0" smtClean="0"/>
              <a:t>Amusement </a:t>
            </a:r>
            <a:endParaRPr lang="en-US" dirty="0"/>
          </a:p>
        </p:txBody>
      </p:sp>
      <p:sp>
        <p:nvSpPr>
          <p:cNvPr id="2" name="TextBox 1"/>
          <p:cNvSpPr txBox="1"/>
          <p:nvPr/>
        </p:nvSpPr>
        <p:spPr>
          <a:xfrm>
            <a:off x="2971800" y="2736503"/>
            <a:ext cx="3200400" cy="584775"/>
          </a:xfrm>
          <a:prstGeom prst="rect">
            <a:avLst/>
          </a:prstGeom>
          <a:noFill/>
        </p:spPr>
        <p:txBody>
          <a:bodyPr wrap="square" rtlCol="0">
            <a:spAutoFit/>
          </a:bodyPr>
          <a:lstStyle/>
          <a:p>
            <a:r>
              <a:rPr lang="en-US" sz="3200" dirty="0" smtClean="0">
                <a:solidFill>
                  <a:srgbClr val="FFFF00"/>
                </a:solidFill>
              </a:rPr>
              <a:t>FOCUS METER </a:t>
            </a:r>
            <a:endParaRPr lang="en-US" sz="3200" dirty="0">
              <a:solidFill>
                <a:srgbClr val="FFFF00"/>
              </a:solidFill>
            </a:endParaRPr>
          </a:p>
        </p:txBody>
      </p:sp>
    </p:spTree>
    <p:extLst>
      <p:ext uri="{BB962C8B-B14F-4D97-AF65-F5344CB8AC3E}">
        <p14:creationId xmlns:p14="http://schemas.microsoft.com/office/powerpoint/2010/main" val="3591930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638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7" grpId="0" animBg="1"/>
      <p:bldP spid="10" grpId="0"/>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Tutorial On LifeGate App </a:t>
            </a:r>
            <a:endParaRPr lang="en-US" sz="3200" b="1" kern="0" dirty="0">
              <a:solidFill>
                <a:srgbClr val="FFFF00"/>
              </a:solidFill>
              <a:effectLst>
                <a:outerShdw blurRad="38100" dist="38100" dir="2700000" algn="tl">
                  <a:srgbClr val="000000">
                    <a:alpha val="43137"/>
                  </a:srgbClr>
                </a:outerShdw>
              </a:effectLst>
            </a:endParaRPr>
          </a:p>
        </p:txBody>
      </p:sp>
      <p:pic>
        <p:nvPicPr>
          <p:cNvPr id="2050" name="Picture 2" descr="About Help Me Connect - MN Dept. of Health"/>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0131" y="1295171"/>
            <a:ext cx="5448300" cy="865675"/>
          </a:xfrm>
          <a:prstGeom prst="rect">
            <a:avLst/>
          </a:prstGeom>
          <a:solidFill>
            <a:schemeClr val="bg1"/>
          </a:solidFill>
        </p:spPr>
      </p:pic>
      <p:sp>
        <p:nvSpPr>
          <p:cNvPr id="5" name="TextBox 4"/>
          <p:cNvSpPr txBox="1"/>
          <p:nvPr/>
        </p:nvSpPr>
        <p:spPr>
          <a:xfrm>
            <a:off x="381000" y="2438400"/>
            <a:ext cx="3352800" cy="461665"/>
          </a:xfrm>
          <a:prstGeom prst="rect">
            <a:avLst/>
          </a:prstGeom>
          <a:noFill/>
        </p:spPr>
        <p:txBody>
          <a:bodyPr wrap="square" rtlCol="0">
            <a:spAutoFit/>
          </a:bodyPr>
          <a:lstStyle/>
          <a:p>
            <a:r>
              <a:rPr lang="en-US" dirty="0" smtClean="0"/>
              <a:t>Go to your App Store</a:t>
            </a:r>
            <a:endParaRPr lang="en-US" dirty="0"/>
          </a:p>
        </p:txBody>
      </p:sp>
      <p:pic>
        <p:nvPicPr>
          <p:cNvPr id="2051"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9321" b="46067"/>
          <a:stretch/>
        </p:blipFill>
        <p:spPr bwMode="auto">
          <a:xfrm>
            <a:off x="381000" y="3505200"/>
            <a:ext cx="3398135" cy="32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5745217" y="1497175"/>
            <a:ext cx="3352800" cy="1569660"/>
          </a:xfrm>
          <a:prstGeom prst="rect">
            <a:avLst/>
          </a:prstGeom>
          <a:noFill/>
        </p:spPr>
        <p:txBody>
          <a:bodyPr wrap="square" rtlCol="0">
            <a:spAutoFit/>
          </a:bodyPr>
          <a:lstStyle/>
          <a:p>
            <a:r>
              <a:rPr lang="en-US" dirty="0" smtClean="0"/>
              <a:t>Open and</a:t>
            </a:r>
          </a:p>
          <a:p>
            <a:r>
              <a:rPr lang="en-US" dirty="0" smtClean="0"/>
              <a:t>Authenticate</a:t>
            </a:r>
          </a:p>
          <a:p>
            <a:r>
              <a:rPr lang="en-US" dirty="0" smtClean="0"/>
              <a:t>Choose </a:t>
            </a:r>
          </a:p>
          <a:p>
            <a:r>
              <a:rPr lang="en-US" dirty="0" smtClean="0"/>
              <a:t>LifeGate as Church</a:t>
            </a:r>
            <a:endParaRPr lang="en-US" dirty="0"/>
          </a:p>
        </p:txBody>
      </p:sp>
      <p:sp>
        <p:nvSpPr>
          <p:cNvPr id="9" name="TextBox 8"/>
          <p:cNvSpPr txBox="1"/>
          <p:nvPr/>
        </p:nvSpPr>
        <p:spPr>
          <a:xfrm>
            <a:off x="-107065" y="2819400"/>
            <a:ext cx="4374265" cy="461665"/>
          </a:xfrm>
          <a:prstGeom prst="rect">
            <a:avLst/>
          </a:prstGeom>
          <a:noFill/>
        </p:spPr>
        <p:txBody>
          <a:bodyPr wrap="square" rtlCol="0">
            <a:spAutoFit/>
          </a:bodyPr>
          <a:lstStyle/>
          <a:p>
            <a:r>
              <a:rPr lang="en-US" dirty="0" smtClean="0">
                <a:solidFill>
                  <a:srgbClr val="FFFF00"/>
                </a:solidFill>
              </a:rPr>
              <a:t>Choose Church Center App</a:t>
            </a:r>
            <a:endParaRPr lang="en-US" dirty="0">
              <a:solidFill>
                <a:srgbClr val="FFFF00"/>
              </a:solidFill>
            </a:endParaRPr>
          </a:p>
        </p:txBody>
      </p:sp>
      <p:sp>
        <p:nvSpPr>
          <p:cNvPr id="6" name="AutoShape 5" descr="Lifegat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4"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l="12445" t="27133" r="12214" b="32407"/>
          <a:stretch/>
        </p:blipFill>
        <p:spPr bwMode="auto">
          <a:xfrm rot="21069513">
            <a:off x="4273769" y="2438400"/>
            <a:ext cx="1614653" cy="867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495"/>
          <a:stretch/>
        </p:blipFill>
        <p:spPr bwMode="auto">
          <a:xfrm>
            <a:off x="6442835" y="3171497"/>
            <a:ext cx="1957564" cy="3657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ight Arrow 10"/>
          <p:cNvSpPr/>
          <p:nvPr/>
        </p:nvSpPr>
        <p:spPr bwMode="auto">
          <a:xfrm rot="8442354">
            <a:off x="3437659" y="5147402"/>
            <a:ext cx="990600" cy="381000"/>
          </a:xfrm>
          <a:prstGeom prst="rightArrow">
            <a:avLst/>
          </a:prstGeom>
          <a:solidFill>
            <a:srgbClr val="FF00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164530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05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8">
                                            <p:txEl>
                                              <p:pRg st="0" end="0"/>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54"/>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205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5" name="Picture 5" descr="close-up-of-axe-chopping-tree-rafael-hernandez » TwistedSif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0800" y="2593371"/>
            <a:ext cx="6172200" cy="4112229"/>
          </a:xfrm>
          <a:prstGeom prst="rect">
            <a:avLst/>
          </a:prstGeom>
          <a:noFill/>
          <a:extLst>
            <a:ext uri="{909E8E84-426E-40DD-AFC4-6F175D3DCCD1}">
              <a14:hiddenFill xmlns:a14="http://schemas.microsoft.com/office/drawing/2010/main">
                <a:solidFill>
                  <a:srgbClr val="FFFFFF"/>
                </a:solidFill>
              </a14:hiddenFill>
            </a:ext>
          </a:extLst>
        </p:spPr>
      </p:pic>
      <p:pic>
        <p:nvPicPr>
          <p:cNvPr id="5123" name="Picture 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52400" y="2667000"/>
            <a:ext cx="40640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28600" y="1390471"/>
            <a:ext cx="8763000" cy="1200329"/>
          </a:xfrm>
          <a:prstGeom prst="rect">
            <a:avLst/>
          </a:prstGeom>
        </p:spPr>
        <p:txBody>
          <a:bodyPr wrap="square">
            <a:spAutoFit/>
          </a:bodyPr>
          <a:lstStyle/>
          <a:p>
            <a:r>
              <a:rPr lang="en-US" sz="1800" dirty="0"/>
              <a:t> So God said to Noah, "I am going to put an end to all people, for the earth is filled with violence because of them. I am surely going to destroy both them and the earth. </a:t>
            </a:r>
            <a:r>
              <a:rPr lang="en-US" sz="1800" baseline="30000" dirty="0"/>
              <a:t>14 </a:t>
            </a:r>
            <a:r>
              <a:rPr lang="en-US" sz="1800" dirty="0"/>
              <a:t> So make yourself an ark of cypress wood; make rooms in it and coat it with pitch inside and out. </a:t>
            </a:r>
            <a:r>
              <a:rPr lang="en-US" sz="1800" b="1" dirty="0"/>
              <a:t>Genesis 6:13-14 (NIV) </a:t>
            </a:r>
            <a:endParaRPr lang="en-US" sz="1800" dirty="0"/>
          </a:p>
        </p:txBody>
      </p:sp>
      <p:sp>
        <p:nvSpPr>
          <p:cNvPr id="5" name="Rectangle 4"/>
          <p:cNvSpPr/>
          <p:nvPr/>
        </p:nvSpPr>
        <p:spPr>
          <a:xfrm>
            <a:off x="304800" y="5152072"/>
            <a:ext cx="1981200" cy="1477328"/>
          </a:xfrm>
          <a:prstGeom prst="rect">
            <a:avLst/>
          </a:prstGeom>
        </p:spPr>
        <p:txBody>
          <a:bodyPr wrap="square">
            <a:spAutoFit/>
          </a:bodyPr>
          <a:lstStyle/>
          <a:p>
            <a:r>
              <a:rPr lang="en-US" sz="1800" dirty="0"/>
              <a:t> Noah did everything just as God commanded him. </a:t>
            </a:r>
            <a:r>
              <a:rPr lang="en-US" sz="1800" b="1" dirty="0"/>
              <a:t>Genesis 6:22 (NIV) </a:t>
            </a:r>
            <a:endParaRPr lang="en-US" sz="1800" dirty="0"/>
          </a:p>
        </p:txBody>
      </p:sp>
      <p:sp>
        <p:nvSpPr>
          <p:cNvPr id="9" name="Title 1"/>
          <p:cNvSpPr txBox="1">
            <a:spLocks/>
          </p:cNvSpPr>
          <p:nvPr/>
        </p:nvSpPr>
        <p:spPr bwMode="auto">
          <a:xfrm>
            <a:off x="228600" y="228600"/>
            <a:ext cx="8610600" cy="9144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The Cooperation Of Building With God</a:t>
            </a:r>
          </a:p>
          <a:p>
            <a:pPr algn="ctr"/>
            <a:r>
              <a:rPr lang="en-US" sz="3200" b="1" kern="0" dirty="0" smtClean="0">
                <a:solidFill>
                  <a:srgbClr val="FFFF00"/>
                </a:solidFill>
                <a:effectLst>
                  <a:outerShdw blurRad="38100" dist="38100" dir="2700000" algn="tl">
                    <a:srgbClr val="000000">
                      <a:alpha val="43137"/>
                    </a:srgbClr>
                  </a:outerShdw>
                </a:effectLst>
              </a:rPr>
              <a:t>The “Chop” that was heard round the world</a:t>
            </a:r>
            <a:endParaRPr lang="en-US" sz="3200" b="1" kern="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35989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1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28600" y="76200"/>
            <a:ext cx="8610600" cy="13716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2800" b="1" kern="0" dirty="0" smtClean="0">
                <a:solidFill>
                  <a:srgbClr val="FFFF00"/>
                </a:solidFill>
                <a:effectLst>
                  <a:outerShdw blurRad="38100" dist="38100" dir="2700000" algn="tl">
                    <a:srgbClr val="000000">
                      <a:alpha val="43137"/>
                    </a:srgbClr>
                  </a:outerShdw>
                </a:effectLst>
              </a:rPr>
              <a:t>The Four Main Rules For LifeGate</a:t>
            </a:r>
          </a:p>
          <a:p>
            <a:pPr algn="ctr"/>
            <a:r>
              <a:rPr lang="en-US" sz="2800" b="1" kern="0" dirty="0" smtClean="0">
                <a:solidFill>
                  <a:srgbClr val="FFFF00"/>
                </a:solidFill>
                <a:effectLst>
                  <a:outerShdw blurRad="38100" dist="38100" dir="2700000" algn="tl">
                    <a:srgbClr val="000000">
                      <a:alpha val="43137"/>
                    </a:srgbClr>
                  </a:outerShdw>
                </a:effectLst>
              </a:rPr>
              <a:t>Youth and Children </a:t>
            </a:r>
            <a:endParaRPr lang="en-US" sz="2800" b="1" kern="0" dirty="0">
              <a:solidFill>
                <a:srgbClr val="FFFF00"/>
              </a:solidFill>
              <a:effectLst>
                <a:outerShdw blurRad="38100" dist="38100" dir="2700000" algn="tl">
                  <a:srgbClr val="000000">
                    <a:alpha val="43137"/>
                  </a:srgbClr>
                </a:outerShdw>
              </a:effectLst>
            </a:endParaRPr>
          </a:p>
        </p:txBody>
      </p:sp>
      <p:pic>
        <p:nvPicPr>
          <p:cNvPr id="3074" name="Picture 2" descr="4 Essential Rules of Firearm Safety | Hunter-ed.com™"/>
          <p:cNvPicPr>
            <a:picLocks noChangeAspect="1" noChangeArrowheads="1"/>
          </p:cNvPicPr>
          <p:nvPr/>
        </p:nvPicPr>
        <p:blipFill rotWithShape="1">
          <a:blip r:embed="rId2">
            <a:extLst>
              <a:ext uri="{28A0092B-C50C-407E-A947-70E740481C1C}">
                <a14:useLocalDpi xmlns:a14="http://schemas.microsoft.com/office/drawing/2010/main" val="0"/>
              </a:ext>
            </a:extLst>
          </a:blip>
          <a:srcRect t="2070" b="80438"/>
          <a:stretch/>
        </p:blipFill>
        <p:spPr bwMode="auto">
          <a:xfrm>
            <a:off x="2373216" y="1456660"/>
            <a:ext cx="4321367" cy="136274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373216" y="2819400"/>
            <a:ext cx="4321367" cy="477054"/>
          </a:xfrm>
          <a:prstGeom prst="rect">
            <a:avLst/>
          </a:prstGeom>
          <a:solidFill>
            <a:srgbClr val="FFC000"/>
          </a:solidFill>
        </p:spPr>
        <p:txBody>
          <a:bodyPr wrap="square" rtlCol="0">
            <a:spAutoFit/>
          </a:bodyPr>
          <a:lstStyle/>
          <a:p>
            <a:r>
              <a:rPr lang="en-US" sz="2500" b="1" dirty="0" smtClean="0">
                <a:effectLst>
                  <a:outerShdw blurRad="38100" dist="38100" dir="2700000" algn="tl">
                    <a:srgbClr val="000000">
                      <a:alpha val="43137"/>
                    </a:srgbClr>
                  </a:outerShdw>
                </a:effectLst>
                <a:latin typeface="Bahnschrift SemiBold" panose="020B0502040204020203" pitchFamily="34" charset="0"/>
              </a:rPr>
              <a:t>LifeGate Children’s Ministry</a:t>
            </a:r>
            <a:endParaRPr lang="en-US" sz="2500" b="1" dirty="0">
              <a:effectLst>
                <a:outerShdw blurRad="38100" dist="38100" dir="2700000" algn="tl">
                  <a:srgbClr val="000000">
                    <a:alpha val="43137"/>
                  </a:srgbClr>
                </a:outerShdw>
              </a:effectLst>
              <a:latin typeface="Bahnschrift SemiBold" panose="020B0502040204020203" pitchFamily="34" charset="0"/>
            </a:endParaRPr>
          </a:p>
        </p:txBody>
      </p:sp>
      <p:pic>
        <p:nvPicPr>
          <p:cNvPr id="3076" name="Picture 4" descr="HONOR 20 Pro Dual SIM Smartphone, 6.26 Inch Display, 48 MP AI Quad Camera  with Dual OIS, 8GB RAM + 256GB storage, Side Fingerprint, Phantom Black, UK  Official Version: Amazon.co.uk: Electronics &amp; Photo"/>
          <p:cNvPicPr>
            <a:picLocks noChangeAspect="1" noChangeArrowheads="1"/>
          </p:cNvPicPr>
          <p:nvPr/>
        </p:nvPicPr>
        <p:blipFill rotWithShape="1">
          <a:blip r:embed="rId3">
            <a:extLst>
              <a:ext uri="{28A0092B-C50C-407E-A947-70E740481C1C}">
                <a14:useLocalDpi xmlns:a14="http://schemas.microsoft.com/office/drawing/2010/main" val="0"/>
              </a:ext>
            </a:extLst>
          </a:blip>
          <a:srcRect l="7665" t="18744" r="5612"/>
          <a:stretch/>
        </p:blipFill>
        <p:spPr bwMode="auto">
          <a:xfrm>
            <a:off x="2373216" y="3352800"/>
            <a:ext cx="2046384" cy="1651576"/>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209800" y="3276600"/>
            <a:ext cx="609600" cy="461665"/>
          </a:xfrm>
          <a:prstGeom prst="rect">
            <a:avLst/>
          </a:prstGeom>
          <a:noFill/>
        </p:spPr>
        <p:txBody>
          <a:bodyPr wrap="square" rtlCol="0">
            <a:spAutoFit/>
          </a:bodyPr>
          <a:lstStyle/>
          <a:p>
            <a:r>
              <a:rPr lang="en-US" b="1" dirty="0" smtClean="0">
                <a:solidFill>
                  <a:srgbClr val="FFC000"/>
                </a:solidFill>
                <a:effectLst>
                  <a:outerShdw blurRad="38100" dist="38100" dir="2700000" algn="tl">
                    <a:srgbClr val="000000">
                      <a:alpha val="43137"/>
                    </a:srgbClr>
                  </a:outerShdw>
                </a:effectLst>
              </a:rPr>
              <a:t>1</a:t>
            </a:r>
            <a:endParaRPr lang="en-US" b="1" dirty="0">
              <a:solidFill>
                <a:srgbClr val="FFC000"/>
              </a:solidFill>
              <a:effectLst>
                <a:outerShdw blurRad="38100" dist="38100" dir="2700000" algn="tl">
                  <a:srgbClr val="000000">
                    <a:alpha val="43137"/>
                  </a:srgbClr>
                </a:outerShdw>
              </a:effectLst>
            </a:endParaRPr>
          </a:p>
        </p:txBody>
      </p:sp>
      <p:sp>
        <p:nvSpPr>
          <p:cNvPr id="5" name="TextBox 4"/>
          <p:cNvSpPr txBox="1"/>
          <p:nvPr/>
        </p:nvSpPr>
        <p:spPr>
          <a:xfrm>
            <a:off x="2514600" y="4691390"/>
            <a:ext cx="1752600" cy="261610"/>
          </a:xfrm>
          <a:prstGeom prst="rect">
            <a:avLst/>
          </a:prstGeom>
          <a:noFill/>
        </p:spPr>
        <p:txBody>
          <a:bodyPr wrap="square" rtlCol="0">
            <a:spAutoFit/>
          </a:bodyPr>
          <a:lstStyle/>
          <a:p>
            <a:r>
              <a:rPr lang="en-US" sz="1100" b="1" dirty="0" smtClean="0"/>
              <a:t>God, Parents, Teachers </a:t>
            </a:r>
            <a:endParaRPr lang="en-US" sz="1100" b="1" dirty="0"/>
          </a:p>
        </p:txBody>
      </p:sp>
      <p:pic>
        <p:nvPicPr>
          <p:cNvPr id="3078" name="Picture 6" descr="New Life Skill: Respect!"/>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68" t="5658" r="1311" b="5842"/>
          <a:stretch/>
        </p:blipFill>
        <p:spPr bwMode="auto">
          <a:xfrm>
            <a:off x="4495800" y="3329048"/>
            <a:ext cx="2209800" cy="167640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4419600" y="3302761"/>
            <a:ext cx="609600" cy="461665"/>
          </a:xfrm>
          <a:prstGeom prst="rect">
            <a:avLst/>
          </a:prstGeom>
          <a:noFill/>
        </p:spPr>
        <p:txBody>
          <a:bodyPr wrap="square" rtlCol="0">
            <a:spAutoFit/>
          </a:bodyPr>
          <a:lstStyle/>
          <a:p>
            <a:r>
              <a:rPr lang="en-US" b="1" dirty="0" smtClean="0">
                <a:solidFill>
                  <a:srgbClr val="FFC000"/>
                </a:solidFill>
                <a:effectLst>
                  <a:outerShdw blurRad="38100" dist="38100" dir="2700000" algn="tl">
                    <a:srgbClr val="000000">
                      <a:alpha val="43137"/>
                    </a:srgbClr>
                  </a:outerShdw>
                </a:effectLst>
              </a:rPr>
              <a:t>2</a:t>
            </a:r>
            <a:endParaRPr lang="en-US" b="1" dirty="0">
              <a:solidFill>
                <a:srgbClr val="FFC000"/>
              </a:solidFill>
              <a:effectLst>
                <a:outerShdw blurRad="38100" dist="38100" dir="2700000" algn="tl">
                  <a:srgbClr val="000000">
                    <a:alpha val="43137"/>
                  </a:srgbClr>
                </a:outerShdw>
              </a:effectLst>
            </a:endParaRPr>
          </a:p>
        </p:txBody>
      </p:sp>
      <p:sp>
        <p:nvSpPr>
          <p:cNvPr id="10" name="TextBox 9"/>
          <p:cNvSpPr txBox="1"/>
          <p:nvPr/>
        </p:nvSpPr>
        <p:spPr>
          <a:xfrm>
            <a:off x="4343400" y="4691390"/>
            <a:ext cx="2514600" cy="261610"/>
          </a:xfrm>
          <a:prstGeom prst="rect">
            <a:avLst/>
          </a:prstGeom>
          <a:noFill/>
        </p:spPr>
        <p:txBody>
          <a:bodyPr wrap="square" rtlCol="0">
            <a:spAutoFit/>
          </a:bodyPr>
          <a:lstStyle/>
          <a:p>
            <a:r>
              <a:rPr lang="en-US" sz="1100" b="1" dirty="0" smtClean="0"/>
              <a:t>Teachers, Each Other , Building</a:t>
            </a:r>
            <a:endParaRPr lang="en-US" sz="1100" b="1" dirty="0"/>
          </a:p>
        </p:txBody>
      </p:sp>
      <p:pic>
        <p:nvPicPr>
          <p:cNvPr id="3080" name="Picture 8" descr="Raise Your Hand Images – Browse 3,552 Stock Photos, Vectors, and Video |  Adobe Stock"/>
          <p:cNvPicPr>
            <a:picLocks noChangeAspect="1" noChangeArrowheads="1"/>
          </p:cNvPicPr>
          <p:nvPr/>
        </p:nvPicPr>
        <p:blipFill rotWithShape="1">
          <a:blip r:embed="rId5">
            <a:extLst>
              <a:ext uri="{28A0092B-C50C-407E-A947-70E740481C1C}">
                <a14:useLocalDpi xmlns:a14="http://schemas.microsoft.com/office/drawing/2010/main" val="0"/>
              </a:ext>
            </a:extLst>
          </a:blip>
          <a:srcRect l="16620" r="14357"/>
          <a:stretch/>
        </p:blipFill>
        <p:spPr bwMode="auto">
          <a:xfrm>
            <a:off x="2373216" y="5097536"/>
            <a:ext cx="2035368" cy="1600200"/>
          </a:xfrm>
          <a:prstGeom prst="rect">
            <a:avLst/>
          </a:prstGeom>
          <a:noFill/>
          <a:ln w="38100">
            <a:solidFill>
              <a:srgbClr val="FFC000"/>
            </a:solidFill>
          </a:ln>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2286000" y="5052237"/>
            <a:ext cx="609600" cy="461665"/>
          </a:xfrm>
          <a:prstGeom prst="rect">
            <a:avLst/>
          </a:prstGeom>
          <a:noFill/>
        </p:spPr>
        <p:txBody>
          <a:bodyPr wrap="square" rtlCol="0">
            <a:spAutoFit/>
          </a:bodyPr>
          <a:lstStyle/>
          <a:p>
            <a:r>
              <a:rPr lang="en-US" b="1" dirty="0" smtClean="0">
                <a:solidFill>
                  <a:srgbClr val="FFC000"/>
                </a:solidFill>
                <a:effectLst>
                  <a:outerShdw blurRad="38100" dist="38100" dir="2700000" algn="tl">
                    <a:srgbClr val="000000">
                      <a:alpha val="43137"/>
                    </a:srgbClr>
                  </a:outerShdw>
                </a:effectLst>
              </a:rPr>
              <a:t>3</a:t>
            </a:r>
            <a:endParaRPr lang="en-US" b="1" dirty="0">
              <a:solidFill>
                <a:srgbClr val="FFC000"/>
              </a:solidFill>
              <a:effectLst>
                <a:outerShdw blurRad="38100" dist="38100" dir="2700000" algn="tl">
                  <a:srgbClr val="000000">
                    <a:alpha val="43137"/>
                  </a:srgbClr>
                </a:outerShdw>
              </a:effectLst>
            </a:endParaRPr>
          </a:p>
        </p:txBody>
      </p:sp>
      <p:sp>
        <p:nvSpPr>
          <p:cNvPr id="13" name="TextBox 12"/>
          <p:cNvSpPr txBox="1"/>
          <p:nvPr/>
        </p:nvSpPr>
        <p:spPr>
          <a:xfrm>
            <a:off x="2514600" y="6248400"/>
            <a:ext cx="1752600" cy="461665"/>
          </a:xfrm>
          <a:prstGeom prst="rect">
            <a:avLst/>
          </a:prstGeom>
          <a:noFill/>
        </p:spPr>
        <p:txBody>
          <a:bodyPr wrap="square" rtlCol="0">
            <a:spAutoFit/>
          </a:bodyPr>
          <a:lstStyle/>
          <a:p>
            <a:r>
              <a:rPr lang="en-US" sz="1200" b="1" dirty="0" smtClean="0"/>
              <a:t>To ask a question or </a:t>
            </a:r>
          </a:p>
          <a:p>
            <a:r>
              <a:rPr lang="en-US" sz="1200" b="1" dirty="0" smtClean="0"/>
              <a:t>to be dismissed</a:t>
            </a:r>
            <a:endParaRPr lang="en-US" sz="1200" b="1" dirty="0"/>
          </a:p>
        </p:txBody>
      </p:sp>
      <p:pic>
        <p:nvPicPr>
          <p:cNvPr id="3082" name="Picture 10" descr="Character Education / Character Education: Self-Contro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33899" y="5097536"/>
            <a:ext cx="2160684" cy="1600200"/>
          </a:xfrm>
          <a:prstGeom prst="rect">
            <a:avLst/>
          </a:prstGeom>
          <a:noFill/>
          <a:ln w="25400">
            <a:solidFill>
              <a:schemeClr val="tx1"/>
            </a:solidFill>
          </a:ln>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4495800" y="5105400"/>
            <a:ext cx="609600" cy="461665"/>
          </a:xfrm>
          <a:prstGeom prst="rect">
            <a:avLst/>
          </a:prstGeom>
          <a:noFill/>
        </p:spPr>
        <p:txBody>
          <a:bodyPr wrap="square" rtlCol="0">
            <a:spAutoFit/>
          </a:bodyPr>
          <a:lstStyle/>
          <a:p>
            <a:r>
              <a:rPr lang="en-US" b="1" dirty="0" smtClean="0">
                <a:solidFill>
                  <a:srgbClr val="FFC000"/>
                </a:solidFill>
                <a:effectLst>
                  <a:outerShdw blurRad="38100" dist="38100" dir="2700000" algn="tl">
                    <a:srgbClr val="000000">
                      <a:alpha val="43137"/>
                    </a:srgbClr>
                  </a:outerShdw>
                </a:effectLst>
              </a:rPr>
              <a:t>4</a:t>
            </a:r>
            <a:endParaRPr lang="en-US" b="1" dirty="0">
              <a:solidFill>
                <a:srgbClr val="FFC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9008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08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08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P spid="10" grpId="0"/>
      <p:bldP spid="12" grpId="0"/>
      <p:bldP spid="13"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5 Ways To Get Honest About Your Financ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53000" y="3385440"/>
            <a:ext cx="4038600" cy="26924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Myrtle Cut Offs - Medium Box (MFRB) – Cook Wood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3377141"/>
            <a:ext cx="4230688" cy="2700699"/>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p:cNvSpPr txBox="1">
            <a:spLocks/>
          </p:cNvSpPr>
          <p:nvPr/>
        </p:nvSpPr>
        <p:spPr bwMode="auto">
          <a:xfrm>
            <a:off x="228600" y="76200"/>
            <a:ext cx="8610600" cy="13716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2800" b="1" kern="0" dirty="0" smtClean="0">
                <a:solidFill>
                  <a:srgbClr val="FFFF00"/>
                </a:solidFill>
                <a:effectLst>
                  <a:outerShdw blurRad="38100" dist="38100" dir="2700000" algn="tl">
                    <a:srgbClr val="000000">
                      <a:alpha val="43137"/>
                    </a:srgbClr>
                  </a:outerShdw>
                </a:effectLst>
              </a:rPr>
              <a:t>Which One Of The Four Main Rules For LifeGate</a:t>
            </a:r>
          </a:p>
          <a:p>
            <a:pPr algn="ctr"/>
            <a:r>
              <a:rPr lang="en-US" sz="2800" b="1" kern="0" dirty="0" smtClean="0">
                <a:solidFill>
                  <a:srgbClr val="FFFF00"/>
                </a:solidFill>
                <a:effectLst>
                  <a:outerShdw blurRad="38100" dist="38100" dir="2700000" algn="tl">
                    <a:srgbClr val="000000">
                      <a:alpha val="43137"/>
                    </a:srgbClr>
                  </a:outerShdw>
                </a:effectLst>
              </a:rPr>
              <a:t>Do You Struggle With The Most </a:t>
            </a:r>
            <a:endParaRPr lang="en-US" sz="2800" b="1" kern="0" dirty="0">
              <a:solidFill>
                <a:srgbClr val="FFFF00"/>
              </a:solidFill>
              <a:effectLst>
                <a:outerShdw blurRad="38100" dist="38100" dir="2700000" algn="tl">
                  <a:srgbClr val="000000">
                    <a:alpha val="43137"/>
                  </a:srgbClr>
                </a:outerShdw>
              </a:effectLst>
            </a:endParaRPr>
          </a:p>
        </p:txBody>
      </p:sp>
      <p:sp>
        <p:nvSpPr>
          <p:cNvPr id="4" name="TextBox 3"/>
          <p:cNvSpPr txBox="1"/>
          <p:nvPr/>
        </p:nvSpPr>
        <p:spPr>
          <a:xfrm>
            <a:off x="685800" y="6172200"/>
            <a:ext cx="7772400" cy="461665"/>
          </a:xfrm>
          <a:prstGeom prst="rect">
            <a:avLst/>
          </a:prstGeom>
          <a:noFill/>
        </p:spPr>
        <p:txBody>
          <a:bodyPr wrap="square" rtlCol="0">
            <a:spAutoFit/>
          </a:bodyPr>
          <a:lstStyle/>
          <a:p>
            <a:r>
              <a:rPr lang="en-US" dirty="0" smtClean="0"/>
              <a:t>Pick Up A Block Of Wood And Write On It The Word</a:t>
            </a:r>
            <a:endParaRPr lang="en-US" dirty="0"/>
          </a:p>
        </p:txBody>
      </p:sp>
    </p:spTree>
    <p:extLst>
      <p:ext uri="{BB962C8B-B14F-4D97-AF65-F5344CB8AC3E}">
        <p14:creationId xmlns:p14="http://schemas.microsoft.com/office/powerpoint/2010/main" val="288787873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28600" y="762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4000" b="1" kern="0" dirty="0" smtClean="0">
                <a:solidFill>
                  <a:srgbClr val="FFFF00"/>
                </a:solidFill>
                <a:effectLst>
                  <a:outerShdw blurRad="38100" dist="38100" dir="2700000" algn="tl">
                    <a:srgbClr val="000000">
                      <a:alpha val="43137"/>
                    </a:srgbClr>
                  </a:outerShdw>
                </a:effectLst>
              </a:rPr>
              <a:t>LifeGate Laboring Together </a:t>
            </a:r>
            <a:endParaRPr lang="en-US" sz="4000" b="1" kern="0"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228600" y="3977550"/>
            <a:ext cx="9220200" cy="523220"/>
          </a:xfrm>
          <a:prstGeom prst="rect">
            <a:avLst/>
          </a:prstGeom>
          <a:noFill/>
        </p:spPr>
        <p:txBody>
          <a:bodyPr wrap="square" rtlCol="0">
            <a:spAutoFit/>
          </a:bodyPr>
          <a:lstStyle/>
          <a:p>
            <a:pPr algn="l"/>
            <a:r>
              <a:rPr lang="en-US" sz="2800" dirty="0" smtClean="0"/>
              <a:t>Sign-up sheet for Children’s ministry (Sunday Mornings)</a:t>
            </a:r>
            <a:endParaRPr lang="en-US" sz="2800" dirty="0"/>
          </a:p>
        </p:txBody>
      </p:sp>
      <p:sp>
        <p:nvSpPr>
          <p:cNvPr id="6" name="TextBox 5"/>
          <p:cNvSpPr txBox="1"/>
          <p:nvPr/>
        </p:nvSpPr>
        <p:spPr>
          <a:xfrm>
            <a:off x="228600" y="4442759"/>
            <a:ext cx="7010400" cy="523220"/>
          </a:xfrm>
          <a:prstGeom prst="rect">
            <a:avLst/>
          </a:prstGeom>
          <a:noFill/>
        </p:spPr>
        <p:txBody>
          <a:bodyPr wrap="square" rtlCol="0">
            <a:spAutoFit/>
          </a:bodyPr>
          <a:lstStyle/>
          <a:p>
            <a:pPr algn="l"/>
            <a:r>
              <a:rPr lang="en-US" sz="2800" dirty="0" smtClean="0"/>
              <a:t>Sign-up sheet  for Play ground helper</a:t>
            </a:r>
            <a:endParaRPr lang="en-US" sz="2800" dirty="0"/>
          </a:p>
        </p:txBody>
      </p:sp>
      <p:sp>
        <p:nvSpPr>
          <p:cNvPr id="8" name="TextBox 7"/>
          <p:cNvSpPr txBox="1"/>
          <p:nvPr/>
        </p:nvSpPr>
        <p:spPr>
          <a:xfrm>
            <a:off x="228600" y="3518118"/>
            <a:ext cx="8839200" cy="523220"/>
          </a:xfrm>
          <a:prstGeom prst="rect">
            <a:avLst/>
          </a:prstGeom>
          <a:noFill/>
        </p:spPr>
        <p:txBody>
          <a:bodyPr wrap="square" rtlCol="0">
            <a:spAutoFit/>
          </a:bodyPr>
          <a:lstStyle/>
          <a:p>
            <a:pPr algn="l"/>
            <a:r>
              <a:rPr lang="en-US" sz="2800" dirty="0" smtClean="0"/>
              <a:t>Sign-up sheet for Youth Ministry (Wednesday nights) </a:t>
            </a:r>
            <a:endParaRPr lang="en-US" sz="2800" dirty="0"/>
          </a:p>
        </p:txBody>
      </p:sp>
      <p:sp>
        <p:nvSpPr>
          <p:cNvPr id="9" name="TextBox 8"/>
          <p:cNvSpPr txBox="1"/>
          <p:nvPr/>
        </p:nvSpPr>
        <p:spPr>
          <a:xfrm>
            <a:off x="228600" y="4933698"/>
            <a:ext cx="7010400" cy="523220"/>
          </a:xfrm>
          <a:prstGeom prst="rect">
            <a:avLst/>
          </a:prstGeom>
          <a:noFill/>
        </p:spPr>
        <p:txBody>
          <a:bodyPr wrap="square" rtlCol="0">
            <a:spAutoFit/>
          </a:bodyPr>
          <a:lstStyle/>
          <a:p>
            <a:pPr algn="l"/>
            <a:r>
              <a:rPr lang="en-US" sz="2800" dirty="0" smtClean="0"/>
              <a:t>Sign-up sheet for Hall Monitors </a:t>
            </a:r>
            <a:endParaRPr lang="en-US" sz="2800" dirty="0"/>
          </a:p>
        </p:txBody>
      </p:sp>
      <p:sp>
        <p:nvSpPr>
          <p:cNvPr id="10" name="TextBox 9"/>
          <p:cNvSpPr txBox="1"/>
          <p:nvPr/>
        </p:nvSpPr>
        <p:spPr>
          <a:xfrm>
            <a:off x="228600" y="5427583"/>
            <a:ext cx="8610600" cy="954107"/>
          </a:xfrm>
          <a:prstGeom prst="rect">
            <a:avLst/>
          </a:prstGeom>
          <a:noFill/>
        </p:spPr>
        <p:txBody>
          <a:bodyPr wrap="square" rtlCol="0">
            <a:spAutoFit/>
          </a:bodyPr>
          <a:lstStyle/>
          <a:p>
            <a:pPr algn="l"/>
            <a:r>
              <a:rPr lang="en-US" sz="2800" dirty="0" smtClean="0">
                <a:solidFill>
                  <a:srgbClr val="FFFF00"/>
                </a:solidFill>
              </a:rPr>
              <a:t>Sign-up sheet for Coffee-Time helpers </a:t>
            </a:r>
            <a:r>
              <a:rPr lang="en-US" sz="2800" dirty="0" smtClean="0"/>
              <a:t>– Once a month Coffee time from 9:30 AM – 9:50 AM</a:t>
            </a:r>
            <a:endParaRPr lang="en-US" sz="2800" dirty="0"/>
          </a:p>
        </p:txBody>
      </p:sp>
      <p:sp>
        <p:nvSpPr>
          <p:cNvPr id="11" name="TextBox 10"/>
          <p:cNvSpPr txBox="1"/>
          <p:nvPr/>
        </p:nvSpPr>
        <p:spPr>
          <a:xfrm>
            <a:off x="246320" y="6258580"/>
            <a:ext cx="8364279" cy="523220"/>
          </a:xfrm>
          <a:prstGeom prst="rect">
            <a:avLst/>
          </a:prstGeom>
          <a:noFill/>
        </p:spPr>
        <p:txBody>
          <a:bodyPr wrap="square" rtlCol="0">
            <a:spAutoFit/>
          </a:bodyPr>
          <a:lstStyle/>
          <a:p>
            <a:pPr algn="l"/>
            <a:r>
              <a:rPr lang="en-US" sz="2800" dirty="0" smtClean="0"/>
              <a:t>Sign-up sheet for Ushers to help seat people </a:t>
            </a:r>
            <a:endParaRPr lang="en-US" sz="2800" dirty="0"/>
          </a:p>
        </p:txBody>
      </p:sp>
      <p:pic>
        <p:nvPicPr>
          <p:cNvPr id="12290" name="Picture 2" descr="Independent and Established Unions Working Togeth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3059" y="1600200"/>
            <a:ext cx="2590800" cy="1728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81746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P spid="10" grpId="0"/>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562266870"/>
              </p:ext>
            </p:extLst>
          </p:nvPr>
        </p:nvGraphicFramePr>
        <p:xfrm>
          <a:off x="304800" y="2133600"/>
          <a:ext cx="8153400" cy="822960"/>
        </p:xfrm>
        <a:graphic>
          <a:graphicData uri="http://schemas.openxmlformats.org/drawingml/2006/table">
            <a:tbl>
              <a:tblPr firstRow="1" firstCol="1" bandRow="1">
                <a:tableStyleId>{8A107856-5554-42FB-B03E-39F5DBC370BA}</a:tableStyleId>
              </a:tblPr>
              <a:tblGrid>
                <a:gridCol w="1358900"/>
                <a:gridCol w="1358900"/>
                <a:gridCol w="1358900"/>
                <a:gridCol w="1358900"/>
                <a:gridCol w="1488644"/>
                <a:gridCol w="1229156"/>
              </a:tblGrid>
              <a:tr h="245065">
                <a:tc>
                  <a:txBody>
                    <a:bodyPr/>
                    <a:lstStyle/>
                    <a:p>
                      <a:pPr marL="0" marR="0" algn="ctr">
                        <a:spcBef>
                          <a:spcPts val="0"/>
                        </a:spcBef>
                        <a:spcAft>
                          <a:spcPts val="0"/>
                        </a:spcAft>
                      </a:pPr>
                      <a:r>
                        <a:rPr lang="en-US" sz="1800" dirty="0">
                          <a:solidFill>
                            <a:schemeClr val="accent4">
                              <a:lumMod val="10000"/>
                            </a:schemeClr>
                          </a:solidFill>
                          <a:effectLst/>
                        </a:rPr>
                        <a:t>6 – 8 Grade</a:t>
                      </a:r>
                      <a:endParaRPr lang="en-US" sz="1800" dirty="0">
                        <a:solidFill>
                          <a:schemeClr val="accent4">
                            <a:lumMod val="10000"/>
                          </a:schemeClr>
                        </a:solidFill>
                        <a:effectLst/>
                        <a:latin typeface="Arial"/>
                        <a:ea typeface="Calibri"/>
                      </a:endParaRPr>
                    </a:p>
                  </a:txBody>
                  <a:tcPr marL="55140" marR="55140" marT="0" marB="0"/>
                </a:tc>
                <a:tc>
                  <a:txBody>
                    <a:bodyPr/>
                    <a:lstStyle/>
                    <a:p>
                      <a:pPr marL="0" marR="0" algn="ctr">
                        <a:spcBef>
                          <a:spcPts val="0"/>
                        </a:spcBef>
                        <a:spcAft>
                          <a:spcPts val="0"/>
                        </a:spcAft>
                      </a:pPr>
                      <a:r>
                        <a:rPr lang="en-US" sz="1800" dirty="0">
                          <a:solidFill>
                            <a:schemeClr val="accent4">
                              <a:lumMod val="10000"/>
                            </a:schemeClr>
                          </a:solidFill>
                          <a:effectLst/>
                        </a:rPr>
                        <a:t>3 – 5 Grade</a:t>
                      </a:r>
                      <a:endParaRPr lang="en-US" sz="1800" dirty="0">
                        <a:solidFill>
                          <a:schemeClr val="accent4">
                            <a:lumMod val="10000"/>
                          </a:schemeClr>
                        </a:solidFill>
                        <a:effectLst/>
                        <a:latin typeface="Arial"/>
                        <a:ea typeface="Calibri"/>
                      </a:endParaRPr>
                    </a:p>
                  </a:txBody>
                  <a:tcPr marL="55140" marR="55140" marT="0" marB="0"/>
                </a:tc>
                <a:tc>
                  <a:txBody>
                    <a:bodyPr/>
                    <a:lstStyle/>
                    <a:p>
                      <a:pPr marL="0" marR="0" algn="ctr">
                        <a:spcBef>
                          <a:spcPts val="0"/>
                        </a:spcBef>
                        <a:spcAft>
                          <a:spcPts val="0"/>
                        </a:spcAft>
                      </a:pPr>
                      <a:r>
                        <a:rPr lang="en-US" sz="1800">
                          <a:solidFill>
                            <a:schemeClr val="accent4">
                              <a:lumMod val="10000"/>
                            </a:schemeClr>
                          </a:solidFill>
                          <a:effectLst/>
                        </a:rPr>
                        <a:t>1 -2 Grade</a:t>
                      </a:r>
                      <a:endParaRPr lang="en-US" sz="1800">
                        <a:solidFill>
                          <a:schemeClr val="accent4">
                            <a:lumMod val="10000"/>
                          </a:schemeClr>
                        </a:solidFill>
                        <a:effectLst/>
                        <a:latin typeface="Arial"/>
                        <a:ea typeface="Calibri"/>
                      </a:endParaRPr>
                    </a:p>
                  </a:txBody>
                  <a:tcPr marL="55140" marR="55140" marT="0" marB="0"/>
                </a:tc>
                <a:tc>
                  <a:txBody>
                    <a:bodyPr/>
                    <a:lstStyle/>
                    <a:p>
                      <a:pPr marL="0" marR="0" algn="ctr">
                        <a:spcBef>
                          <a:spcPts val="0"/>
                        </a:spcBef>
                        <a:spcAft>
                          <a:spcPts val="0"/>
                        </a:spcAft>
                      </a:pPr>
                      <a:r>
                        <a:rPr lang="en-US" sz="1800">
                          <a:solidFill>
                            <a:schemeClr val="accent4">
                              <a:lumMod val="10000"/>
                            </a:schemeClr>
                          </a:solidFill>
                          <a:effectLst/>
                        </a:rPr>
                        <a:t>Pre-K</a:t>
                      </a:r>
                      <a:endParaRPr lang="en-US" sz="1800">
                        <a:solidFill>
                          <a:schemeClr val="accent4">
                            <a:lumMod val="10000"/>
                          </a:schemeClr>
                        </a:solidFill>
                        <a:effectLst/>
                        <a:latin typeface="Arial"/>
                        <a:ea typeface="Calibri"/>
                      </a:endParaRPr>
                    </a:p>
                  </a:txBody>
                  <a:tcPr marL="55140" marR="55140" marT="0" marB="0"/>
                </a:tc>
                <a:tc>
                  <a:txBody>
                    <a:bodyPr/>
                    <a:lstStyle/>
                    <a:p>
                      <a:pPr marL="0" marR="0" algn="ctr">
                        <a:spcBef>
                          <a:spcPts val="0"/>
                        </a:spcBef>
                        <a:spcAft>
                          <a:spcPts val="0"/>
                        </a:spcAft>
                      </a:pPr>
                      <a:r>
                        <a:rPr lang="en-US" sz="1800">
                          <a:solidFill>
                            <a:schemeClr val="accent4">
                              <a:lumMod val="10000"/>
                            </a:schemeClr>
                          </a:solidFill>
                          <a:effectLst/>
                        </a:rPr>
                        <a:t>Toddlers 2-3</a:t>
                      </a:r>
                      <a:endParaRPr lang="en-US" sz="1800">
                        <a:solidFill>
                          <a:schemeClr val="accent4">
                            <a:lumMod val="10000"/>
                          </a:schemeClr>
                        </a:solidFill>
                        <a:effectLst/>
                        <a:latin typeface="Arial"/>
                        <a:ea typeface="Calibri"/>
                      </a:endParaRPr>
                    </a:p>
                  </a:txBody>
                  <a:tcPr marL="55140" marR="55140" marT="0" marB="0"/>
                </a:tc>
                <a:tc>
                  <a:txBody>
                    <a:bodyPr/>
                    <a:lstStyle/>
                    <a:p>
                      <a:pPr marL="0" marR="0" algn="ctr">
                        <a:spcBef>
                          <a:spcPts val="0"/>
                        </a:spcBef>
                        <a:spcAft>
                          <a:spcPts val="0"/>
                        </a:spcAft>
                      </a:pPr>
                      <a:r>
                        <a:rPr lang="en-US" sz="1800">
                          <a:solidFill>
                            <a:schemeClr val="accent4">
                              <a:lumMod val="10000"/>
                            </a:schemeClr>
                          </a:solidFill>
                          <a:effectLst/>
                        </a:rPr>
                        <a:t>Infants</a:t>
                      </a:r>
                      <a:endParaRPr lang="en-US" sz="1800">
                        <a:solidFill>
                          <a:schemeClr val="accent4">
                            <a:lumMod val="10000"/>
                          </a:schemeClr>
                        </a:solidFill>
                        <a:effectLst/>
                        <a:latin typeface="Arial"/>
                        <a:ea typeface="Calibri"/>
                      </a:endParaRPr>
                    </a:p>
                  </a:txBody>
                  <a:tcPr marL="55140" marR="55140" marT="0" marB="0"/>
                </a:tc>
              </a:tr>
              <a:tr h="245065">
                <a:tc>
                  <a:txBody>
                    <a:bodyPr/>
                    <a:lstStyle/>
                    <a:p>
                      <a:pPr marL="0" marR="0" algn="ctr">
                        <a:spcBef>
                          <a:spcPts val="0"/>
                        </a:spcBef>
                        <a:spcAft>
                          <a:spcPts val="0"/>
                        </a:spcAft>
                      </a:pPr>
                      <a:r>
                        <a:rPr lang="en-US" sz="1800">
                          <a:solidFill>
                            <a:schemeClr val="accent4">
                              <a:lumMod val="10000"/>
                            </a:schemeClr>
                          </a:solidFill>
                          <a:effectLst/>
                        </a:rPr>
                        <a:t> </a:t>
                      </a:r>
                      <a:endParaRPr lang="en-US" sz="1800">
                        <a:solidFill>
                          <a:schemeClr val="accent4">
                            <a:lumMod val="10000"/>
                          </a:schemeClr>
                        </a:solidFill>
                        <a:effectLst/>
                        <a:latin typeface="Arial"/>
                        <a:ea typeface="Calibri"/>
                      </a:endParaRPr>
                    </a:p>
                  </a:txBody>
                  <a:tcPr marL="55140" marR="55140" marT="0" marB="0"/>
                </a:tc>
                <a:tc>
                  <a:txBody>
                    <a:bodyPr/>
                    <a:lstStyle/>
                    <a:p>
                      <a:pPr marL="0" marR="0" algn="ctr">
                        <a:spcBef>
                          <a:spcPts val="0"/>
                        </a:spcBef>
                        <a:spcAft>
                          <a:spcPts val="0"/>
                        </a:spcAft>
                      </a:pPr>
                      <a:r>
                        <a:rPr lang="en-US" sz="1800" dirty="0">
                          <a:solidFill>
                            <a:schemeClr val="accent4">
                              <a:lumMod val="10000"/>
                            </a:schemeClr>
                          </a:solidFill>
                          <a:effectLst/>
                        </a:rPr>
                        <a:t> </a:t>
                      </a:r>
                      <a:endParaRPr lang="en-US" sz="1800" dirty="0">
                        <a:solidFill>
                          <a:schemeClr val="accent4">
                            <a:lumMod val="10000"/>
                          </a:schemeClr>
                        </a:solidFill>
                        <a:effectLst/>
                        <a:latin typeface="Arial"/>
                        <a:ea typeface="Calibri"/>
                      </a:endParaRPr>
                    </a:p>
                  </a:txBody>
                  <a:tcPr marL="55140" marR="55140" marT="0" marB="0"/>
                </a:tc>
                <a:tc>
                  <a:txBody>
                    <a:bodyPr/>
                    <a:lstStyle/>
                    <a:p>
                      <a:pPr marL="0" marR="0" algn="ctr">
                        <a:spcBef>
                          <a:spcPts val="0"/>
                        </a:spcBef>
                        <a:spcAft>
                          <a:spcPts val="0"/>
                        </a:spcAft>
                      </a:pPr>
                      <a:r>
                        <a:rPr lang="en-US" sz="1800" dirty="0">
                          <a:solidFill>
                            <a:schemeClr val="accent4">
                              <a:lumMod val="10000"/>
                            </a:schemeClr>
                          </a:solidFill>
                          <a:effectLst/>
                        </a:rPr>
                        <a:t> </a:t>
                      </a:r>
                      <a:endParaRPr lang="en-US" sz="1800" dirty="0">
                        <a:solidFill>
                          <a:schemeClr val="accent4">
                            <a:lumMod val="10000"/>
                          </a:schemeClr>
                        </a:solidFill>
                        <a:effectLst/>
                        <a:latin typeface="Arial"/>
                        <a:ea typeface="Calibri"/>
                      </a:endParaRPr>
                    </a:p>
                  </a:txBody>
                  <a:tcPr marL="55140" marR="55140" marT="0" marB="0"/>
                </a:tc>
                <a:tc>
                  <a:txBody>
                    <a:bodyPr/>
                    <a:lstStyle/>
                    <a:p>
                      <a:pPr marL="0" marR="0" algn="ctr">
                        <a:spcBef>
                          <a:spcPts val="0"/>
                        </a:spcBef>
                        <a:spcAft>
                          <a:spcPts val="0"/>
                        </a:spcAft>
                      </a:pPr>
                      <a:r>
                        <a:rPr lang="en-US" sz="1800" dirty="0">
                          <a:solidFill>
                            <a:schemeClr val="accent4">
                              <a:lumMod val="10000"/>
                            </a:schemeClr>
                          </a:solidFill>
                          <a:effectLst/>
                        </a:rPr>
                        <a:t> </a:t>
                      </a:r>
                      <a:endParaRPr lang="en-US" sz="1800" dirty="0">
                        <a:solidFill>
                          <a:schemeClr val="accent4">
                            <a:lumMod val="10000"/>
                          </a:schemeClr>
                        </a:solidFill>
                        <a:effectLst/>
                        <a:latin typeface="Arial"/>
                        <a:ea typeface="Calibri"/>
                      </a:endParaRPr>
                    </a:p>
                  </a:txBody>
                  <a:tcPr marL="55140" marR="55140" marT="0" marB="0"/>
                </a:tc>
                <a:tc>
                  <a:txBody>
                    <a:bodyPr/>
                    <a:lstStyle/>
                    <a:p>
                      <a:pPr marL="0" marR="0" algn="ctr">
                        <a:spcBef>
                          <a:spcPts val="0"/>
                        </a:spcBef>
                        <a:spcAft>
                          <a:spcPts val="0"/>
                        </a:spcAft>
                      </a:pPr>
                      <a:r>
                        <a:rPr lang="en-US" sz="1800" dirty="0">
                          <a:solidFill>
                            <a:schemeClr val="accent4">
                              <a:lumMod val="10000"/>
                            </a:schemeClr>
                          </a:solidFill>
                          <a:effectLst/>
                        </a:rPr>
                        <a:t> </a:t>
                      </a:r>
                      <a:endParaRPr lang="en-US" sz="1800" dirty="0">
                        <a:solidFill>
                          <a:schemeClr val="accent4">
                            <a:lumMod val="10000"/>
                          </a:schemeClr>
                        </a:solidFill>
                        <a:effectLst/>
                        <a:latin typeface="Arial"/>
                        <a:ea typeface="Calibri"/>
                      </a:endParaRPr>
                    </a:p>
                  </a:txBody>
                  <a:tcPr marL="55140" marR="55140" marT="0" marB="0"/>
                </a:tc>
                <a:tc>
                  <a:txBody>
                    <a:bodyPr/>
                    <a:lstStyle/>
                    <a:p>
                      <a:pPr marL="0" marR="0" algn="ctr">
                        <a:spcBef>
                          <a:spcPts val="0"/>
                        </a:spcBef>
                        <a:spcAft>
                          <a:spcPts val="0"/>
                        </a:spcAft>
                      </a:pPr>
                      <a:r>
                        <a:rPr lang="en-US" sz="1800" dirty="0">
                          <a:solidFill>
                            <a:schemeClr val="accent4">
                              <a:lumMod val="10000"/>
                            </a:schemeClr>
                          </a:solidFill>
                          <a:effectLst/>
                        </a:rPr>
                        <a:t> </a:t>
                      </a:r>
                      <a:endParaRPr lang="en-US" sz="1800" dirty="0">
                        <a:solidFill>
                          <a:schemeClr val="accent4">
                            <a:lumMod val="10000"/>
                          </a:schemeClr>
                        </a:solidFill>
                        <a:effectLst/>
                        <a:latin typeface="Arial"/>
                        <a:ea typeface="Calibri"/>
                      </a:endParaRPr>
                    </a:p>
                  </a:txBody>
                  <a:tcPr marL="55140" marR="55140" marT="0" marB="0"/>
                </a:tc>
              </a:tr>
              <a:tr h="245065">
                <a:tc>
                  <a:txBody>
                    <a:bodyPr/>
                    <a:lstStyle/>
                    <a:p>
                      <a:pPr marL="0" marR="0" algn="ctr">
                        <a:spcBef>
                          <a:spcPts val="0"/>
                        </a:spcBef>
                        <a:spcAft>
                          <a:spcPts val="0"/>
                        </a:spcAft>
                      </a:pPr>
                      <a:r>
                        <a:rPr lang="en-US" sz="1800">
                          <a:solidFill>
                            <a:schemeClr val="accent4">
                              <a:lumMod val="10000"/>
                            </a:schemeClr>
                          </a:solidFill>
                          <a:effectLst/>
                        </a:rPr>
                        <a:t>2</a:t>
                      </a:r>
                      <a:endParaRPr lang="en-US" sz="1800">
                        <a:solidFill>
                          <a:schemeClr val="accent4">
                            <a:lumMod val="10000"/>
                          </a:schemeClr>
                        </a:solidFill>
                        <a:effectLst/>
                        <a:latin typeface="Arial"/>
                        <a:ea typeface="Calibri"/>
                      </a:endParaRPr>
                    </a:p>
                  </a:txBody>
                  <a:tcPr marL="55140" marR="55140" marT="0" marB="0"/>
                </a:tc>
                <a:tc>
                  <a:txBody>
                    <a:bodyPr/>
                    <a:lstStyle/>
                    <a:p>
                      <a:pPr marL="0" marR="0" algn="ctr">
                        <a:spcBef>
                          <a:spcPts val="0"/>
                        </a:spcBef>
                        <a:spcAft>
                          <a:spcPts val="0"/>
                        </a:spcAft>
                      </a:pPr>
                      <a:r>
                        <a:rPr lang="en-US" sz="1800" dirty="0">
                          <a:solidFill>
                            <a:schemeClr val="accent4">
                              <a:lumMod val="10000"/>
                            </a:schemeClr>
                          </a:solidFill>
                          <a:effectLst/>
                        </a:rPr>
                        <a:t>2</a:t>
                      </a:r>
                      <a:endParaRPr lang="en-US" sz="1800" dirty="0">
                        <a:solidFill>
                          <a:schemeClr val="accent4">
                            <a:lumMod val="10000"/>
                          </a:schemeClr>
                        </a:solidFill>
                        <a:effectLst/>
                        <a:latin typeface="Arial"/>
                        <a:ea typeface="Calibri"/>
                      </a:endParaRPr>
                    </a:p>
                  </a:txBody>
                  <a:tcPr marL="55140" marR="55140" marT="0" marB="0"/>
                </a:tc>
                <a:tc>
                  <a:txBody>
                    <a:bodyPr/>
                    <a:lstStyle/>
                    <a:p>
                      <a:pPr marL="0" marR="0" algn="ctr">
                        <a:spcBef>
                          <a:spcPts val="0"/>
                        </a:spcBef>
                        <a:spcAft>
                          <a:spcPts val="0"/>
                        </a:spcAft>
                      </a:pPr>
                      <a:r>
                        <a:rPr lang="en-US" sz="1800" dirty="0">
                          <a:solidFill>
                            <a:schemeClr val="accent4">
                              <a:lumMod val="10000"/>
                            </a:schemeClr>
                          </a:solidFill>
                          <a:effectLst/>
                        </a:rPr>
                        <a:t>2</a:t>
                      </a:r>
                      <a:endParaRPr lang="en-US" sz="1800" dirty="0">
                        <a:solidFill>
                          <a:schemeClr val="accent4">
                            <a:lumMod val="10000"/>
                          </a:schemeClr>
                        </a:solidFill>
                        <a:effectLst/>
                        <a:latin typeface="Arial"/>
                        <a:ea typeface="Calibri"/>
                      </a:endParaRPr>
                    </a:p>
                  </a:txBody>
                  <a:tcPr marL="55140" marR="55140" marT="0" marB="0"/>
                </a:tc>
                <a:tc>
                  <a:txBody>
                    <a:bodyPr/>
                    <a:lstStyle/>
                    <a:p>
                      <a:pPr marL="0" marR="0" algn="ctr">
                        <a:spcBef>
                          <a:spcPts val="0"/>
                        </a:spcBef>
                        <a:spcAft>
                          <a:spcPts val="0"/>
                        </a:spcAft>
                      </a:pPr>
                      <a:r>
                        <a:rPr lang="en-US" sz="1800" dirty="0">
                          <a:solidFill>
                            <a:schemeClr val="accent4">
                              <a:lumMod val="10000"/>
                            </a:schemeClr>
                          </a:solidFill>
                          <a:effectLst/>
                        </a:rPr>
                        <a:t>2</a:t>
                      </a:r>
                      <a:endParaRPr lang="en-US" sz="1800" dirty="0">
                        <a:solidFill>
                          <a:schemeClr val="accent4">
                            <a:lumMod val="10000"/>
                          </a:schemeClr>
                        </a:solidFill>
                        <a:effectLst/>
                        <a:latin typeface="Arial"/>
                        <a:ea typeface="Calibri"/>
                      </a:endParaRPr>
                    </a:p>
                  </a:txBody>
                  <a:tcPr marL="55140" marR="55140" marT="0" marB="0"/>
                </a:tc>
                <a:tc>
                  <a:txBody>
                    <a:bodyPr/>
                    <a:lstStyle/>
                    <a:p>
                      <a:pPr marL="0" marR="0" algn="ctr">
                        <a:spcBef>
                          <a:spcPts val="0"/>
                        </a:spcBef>
                        <a:spcAft>
                          <a:spcPts val="0"/>
                        </a:spcAft>
                      </a:pPr>
                      <a:r>
                        <a:rPr lang="en-US" sz="1800" dirty="0">
                          <a:solidFill>
                            <a:schemeClr val="accent4">
                              <a:lumMod val="10000"/>
                            </a:schemeClr>
                          </a:solidFill>
                          <a:effectLst/>
                        </a:rPr>
                        <a:t>2</a:t>
                      </a:r>
                      <a:endParaRPr lang="en-US" sz="1800" dirty="0">
                        <a:solidFill>
                          <a:schemeClr val="accent4">
                            <a:lumMod val="10000"/>
                          </a:schemeClr>
                        </a:solidFill>
                        <a:effectLst/>
                        <a:latin typeface="Arial"/>
                        <a:ea typeface="Calibri"/>
                      </a:endParaRPr>
                    </a:p>
                  </a:txBody>
                  <a:tcPr marL="55140" marR="55140" marT="0" marB="0"/>
                </a:tc>
                <a:tc>
                  <a:txBody>
                    <a:bodyPr/>
                    <a:lstStyle/>
                    <a:p>
                      <a:pPr marL="0" marR="0" algn="ctr">
                        <a:spcBef>
                          <a:spcPts val="0"/>
                        </a:spcBef>
                        <a:spcAft>
                          <a:spcPts val="0"/>
                        </a:spcAft>
                      </a:pPr>
                      <a:r>
                        <a:rPr lang="en-US" sz="1800" dirty="0">
                          <a:solidFill>
                            <a:schemeClr val="accent4">
                              <a:lumMod val="10000"/>
                            </a:schemeClr>
                          </a:solidFill>
                          <a:effectLst/>
                        </a:rPr>
                        <a:t>1</a:t>
                      </a:r>
                      <a:endParaRPr lang="en-US" sz="1800" dirty="0">
                        <a:solidFill>
                          <a:schemeClr val="accent4">
                            <a:lumMod val="10000"/>
                          </a:schemeClr>
                        </a:solidFill>
                        <a:effectLst/>
                        <a:latin typeface="Arial"/>
                        <a:ea typeface="Calibri"/>
                      </a:endParaRPr>
                    </a:p>
                  </a:txBody>
                  <a:tcPr marL="55140" marR="55140" marT="0" marB="0"/>
                </a:tc>
              </a:tr>
            </a:tbl>
          </a:graphicData>
        </a:graphic>
      </p:graphicFrame>
      <p:sp>
        <p:nvSpPr>
          <p:cNvPr id="5" name="Rectangle 1"/>
          <p:cNvSpPr>
            <a:spLocks noChangeArrowheads="1"/>
          </p:cNvSpPr>
          <p:nvPr/>
        </p:nvSpPr>
        <p:spPr bwMode="auto">
          <a:xfrm>
            <a:off x="914400" y="4165600"/>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9792674"/>
              </p:ext>
            </p:extLst>
          </p:nvPr>
        </p:nvGraphicFramePr>
        <p:xfrm>
          <a:off x="381000" y="3571240"/>
          <a:ext cx="3886200" cy="822960"/>
        </p:xfrm>
        <a:graphic>
          <a:graphicData uri="http://schemas.openxmlformats.org/drawingml/2006/table">
            <a:tbl>
              <a:tblPr firstRow="1" firstCol="1" bandRow="1">
                <a:tableStyleId>{8A107856-5554-42FB-B03E-39F5DBC370BA}</a:tableStyleId>
              </a:tblPr>
              <a:tblGrid>
                <a:gridCol w="1358900"/>
                <a:gridCol w="2527300"/>
              </a:tblGrid>
              <a:tr h="245065">
                <a:tc>
                  <a:txBody>
                    <a:bodyPr/>
                    <a:lstStyle/>
                    <a:p>
                      <a:pPr marL="0" marR="0" algn="ctr">
                        <a:spcBef>
                          <a:spcPts val="0"/>
                        </a:spcBef>
                        <a:spcAft>
                          <a:spcPts val="0"/>
                        </a:spcAft>
                      </a:pPr>
                      <a:r>
                        <a:rPr lang="en-US" sz="1800" dirty="0" smtClean="0">
                          <a:solidFill>
                            <a:schemeClr val="accent4">
                              <a:lumMod val="10000"/>
                            </a:schemeClr>
                          </a:solidFill>
                          <a:effectLst/>
                        </a:rPr>
                        <a:t>Ushers</a:t>
                      </a:r>
                      <a:endParaRPr lang="en-US" sz="1800" dirty="0">
                        <a:solidFill>
                          <a:schemeClr val="accent4">
                            <a:lumMod val="10000"/>
                          </a:schemeClr>
                        </a:solidFill>
                        <a:effectLst/>
                        <a:latin typeface="Arial"/>
                        <a:ea typeface="Calibri"/>
                      </a:endParaRPr>
                    </a:p>
                  </a:txBody>
                  <a:tcPr marL="55140" marR="55140" marT="0" marB="0"/>
                </a:tc>
                <a:tc>
                  <a:txBody>
                    <a:bodyPr/>
                    <a:lstStyle/>
                    <a:p>
                      <a:pPr marL="0" marR="0" algn="ctr">
                        <a:spcBef>
                          <a:spcPts val="0"/>
                        </a:spcBef>
                        <a:spcAft>
                          <a:spcPts val="0"/>
                        </a:spcAft>
                      </a:pPr>
                      <a:r>
                        <a:rPr lang="en-US" sz="1800" dirty="0" smtClean="0">
                          <a:solidFill>
                            <a:schemeClr val="accent4">
                              <a:lumMod val="10000"/>
                            </a:schemeClr>
                          </a:solidFill>
                          <a:effectLst/>
                        </a:rPr>
                        <a:t>Hall/ Gym Monitors</a:t>
                      </a:r>
                      <a:endParaRPr lang="en-US" sz="1800" dirty="0">
                        <a:solidFill>
                          <a:schemeClr val="accent4">
                            <a:lumMod val="10000"/>
                          </a:schemeClr>
                        </a:solidFill>
                        <a:effectLst/>
                        <a:latin typeface="Arial"/>
                        <a:ea typeface="Calibri"/>
                      </a:endParaRPr>
                    </a:p>
                  </a:txBody>
                  <a:tcPr marL="55140" marR="55140" marT="0" marB="0"/>
                </a:tc>
              </a:tr>
              <a:tr h="245065">
                <a:tc>
                  <a:txBody>
                    <a:bodyPr/>
                    <a:lstStyle/>
                    <a:p>
                      <a:pPr marL="0" marR="0" algn="ctr">
                        <a:spcBef>
                          <a:spcPts val="0"/>
                        </a:spcBef>
                        <a:spcAft>
                          <a:spcPts val="0"/>
                        </a:spcAft>
                      </a:pPr>
                      <a:r>
                        <a:rPr lang="en-US" sz="1800">
                          <a:solidFill>
                            <a:schemeClr val="accent4">
                              <a:lumMod val="10000"/>
                            </a:schemeClr>
                          </a:solidFill>
                          <a:effectLst/>
                        </a:rPr>
                        <a:t> </a:t>
                      </a:r>
                      <a:endParaRPr lang="en-US" sz="1800">
                        <a:solidFill>
                          <a:schemeClr val="accent4">
                            <a:lumMod val="10000"/>
                          </a:schemeClr>
                        </a:solidFill>
                        <a:effectLst/>
                        <a:latin typeface="Arial"/>
                        <a:ea typeface="Calibri"/>
                      </a:endParaRPr>
                    </a:p>
                  </a:txBody>
                  <a:tcPr marL="55140" marR="55140" marT="0" marB="0"/>
                </a:tc>
                <a:tc>
                  <a:txBody>
                    <a:bodyPr/>
                    <a:lstStyle/>
                    <a:p>
                      <a:pPr marL="0" marR="0" algn="ctr">
                        <a:spcBef>
                          <a:spcPts val="0"/>
                        </a:spcBef>
                        <a:spcAft>
                          <a:spcPts val="0"/>
                        </a:spcAft>
                      </a:pPr>
                      <a:r>
                        <a:rPr lang="en-US" sz="1800" dirty="0">
                          <a:solidFill>
                            <a:schemeClr val="accent4">
                              <a:lumMod val="10000"/>
                            </a:schemeClr>
                          </a:solidFill>
                          <a:effectLst/>
                        </a:rPr>
                        <a:t> </a:t>
                      </a:r>
                      <a:endParaRPr lang="en-US" sz="1800" dirty="0">
                        <a:solidFill>
                          <a:schemeClr val="accent4">
                            <a:lumMod val="10000"/>
                          </a:schemeClr>
                        </a:solidFill>
                        <a:effectLst/>
                        <a:latin typeface="Arial"/>
                        <a:ea typeface="Calibri"/>
                      </a:endParaRPr>
                    </a:p>
                  </a:txBody>
                  <a:tcPr marL="55140" marR="55140" marT="0" marB="0"/>
                </a:tc>
              </a:tr>
              <a:tr h="245065">
                <a:tc>
                  <a:txBody>
                    <a:bodyPr/>
                    <a:lstStyle/>
                    <a:p>
                      <a:pPr marL="0" marR="0" algn="ctr">
                        <a:spcBef>
                          <a:spcPts val="0"/>
                        </a:spcBef>
                        <a:spcAft>
                          <a:spcPts val="0"/>
                        </a:spcAft>
                      </a:pPr>
                      <a:r>
                        <a:rPr lang="en-US" sz="1800">
                          <a:solidFill>
                            <a:schemeClr val="accent4">
                              <a:lumMod val="10000"/>
                            </a:schemeClr>
                          </a:solidFill>
                          <a:effectLst/>
                        </a:rPr>
                        <a:t>2</a:t>
                      </a:r>
                      <a:endParaRPr lang="en-US" sz="1800">
                        <a:solidFill>
                          <a:schemeClr val="accent4">
                            <a:lumMod val="10000"/>
                          </a:schemeClr>
                        </a:solidFill>
                        <a:effectLst/>
                        <a:latin typeface="Arial"/>
                        <a:ea typeface="Calibri"/>
                      </a:endParaRPr>
                    </a:p>
                  </a:txBody>
                  <a:tcPr marL="55140" marR="55140" marT="0" marB="0"/>
                </a:tc>
                <a:tc>
                  <a:txBody>
                    <a:bodyPr/>
                    <a:lstStyle/>
                    <a:p>
                      <a:pPr marL="0" marR="0" algn="ctr">
                        <a:spcBef>
                          <a:spcPts val="0"/>
                        </a:spcBef>
                        <a:spcAft>
                          <a:spcPts val="0"/>
                        </a:spcAft>
                      </a:pPr>
                      <a:r>
                        <a:rPr lang="en-US" sz="1800" dirty="0">
                          <a:solidFill>
                            <a:schemeClr val="accent4">
                              <a:lumMod val="10000"/>
                            </a:schemeClr>
                          </a:solidFill>
                          <a:effectLst/>
                        </a:rPr>
                        <a:t>2</a:t>
                      </a:r>
                      <a:endParaRPr lang="en-US" sz="1800" dirty="0">
                        <a:solidFill>
                          <a:schemeClr val="accent4">
                            <a:lumMod val="10000"/>
                          </a:schemeClr>
                        </a:solidFill>
                        <a:effectLst/>
                        <a:latin typeface="Arial"/>
                        <a:ea typeface="Calibri"/>
                      </a:endParaRPr>
                    </a:p>
                  </a:txBody>
                  <a:tcPr marL="55140" marR="55140" marT="0" marB="0"/>
                </a:tc>
              </a:tr>
            </a:tbl>
          </a:graphicData>
        </a:graphic>
      </p:graphicFrame>
      <p:sp>
        <p:nvSpPr>
          <p:cNvPr id="7" name="Title 1"/>
          <p:cNvSpPr txBox="1">
            <a:spLocks/>
          </p:cNvSpPr>
          <p:nvPr/>
        </p:nvSpPr>
        <p:spPr bwMode="auto">
          <a:xfrm>
            <a:off x="228600" y="2286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4000" b="1" kern="0" dirty="0" smtClean="0">
                <a:solidFill>
                  <a:srgbClr val="FFFF00"/>
                </a:solidFill>
                <a:effectLst>
                  <a:outerShdw blurRad="38100" dist="38100" dir="2700000" algn="tl">
                    <a:srgbClr val="000000">
                      <a:alpha val="43137"/>
                    </a:srgbClr>
                  </a:outerShdw>
                </a:effectLst>
              </a:rPr>
              <a:t>Sunday Ministry  </a:t>
            </a:r>
          </a:p>
          <a:p>
            <a:pPr algn="ctr"/>
            <a:r>
              <a:rPr lang="en-US" sz="4000" b="1" kern="0" dirty="0" smtClean="0">
                <a:solidFill>
                  <a:srgbClr val="FFFF00"/>
                </a:solidFill>
                <a:effectLst>
                  <a:outerShdw blurRad="38100" dist="38100" dir="2700000" algn="tl">
                    <a:srgbClr val="000000">
                      <a:alpha val="43137"/>
                    </a:srgbClr>
                  </a:outerShdw>
                </a:effectLst>
              </a:rPr>
              <a:t>15 Servants Needed</a:t>
            </a:r>
            <a:endParaRPr lang="en-US" sz="4000" b="1" kern="0"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40473224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9808" y="434975"/>
            <a:ext cx="9134192" cy="631825"/>
          </a:xfrm>
          <a:prstGeom prst="rect">
            <a:avLst/>
          </a:prstGeom>
          <a:solidFill>
            <a:schemeClr val="accent1">
              <a:alpha val="42000"/>
            </a:schemeClr>
          </a:solidFill>
        </p:spPr>
        <p:txBody>
          <a:bodyPr vert="horz" lIns="91440" tIns="45720" rIns="91440" bIns="45720" rtlCol="0" anchor="b" anchorCtr="0">
            <a:noAutofit/>
          </a:bodyPr>
          <a:lst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defRPr/>
            </a:pPr>
            <a:r>
              <a:rPr lang="en-US" sz="3600" b="1" dirty="0" smtClean="0">
                <a:solidFill>
                  <a:srgbClr val="FFFF00"/>
                </a:solidFill>
                <a:effectLst>
                  <a:outerShdw blurRad="50800" dist="127000" dir="8520000" sx="105000" sy="105000" algn="tl">
                    <a:srgbClr val="000000">
                      <a:alpha val="43137"/>
                    </a:srgbClr>
                  </a:outerShdw>
                </a:effectLst>
              </a:rPr>
              <a:t>HOW DO WE MAKE THIS PERSONAL? </a:t>
            </a:r>
          </a:p>
        </p:txBody>
      </p:sp>
      <p:sp>
        <p:nvSpPr>
          <p:cNvPr id="4" name="Rectangle 3"/>
          <p:cNvSpPr/>
          <p:nvPr/>
        </p:nvSpPr>
        <p:spPr>
          <a:xfrm>
            <a:off x="306572" y="1793081"/>
            <a:ext cx="8685028" cy="4893647"/>
          </a:xfrm>
          <a:prstGeom prst="rect">
            <a:avLst/>
          </a:prstGeom>
        </p:spPr>
        <p:txBody>
          <a:bodyPr wrap="square">
            <a:spAutoFit/>
          </a:bodyPr>
          <a:lstStyle/>
          <a:p>
            <a:pPr algn="l"/>
            <a:r>
              <a:rPr lang="en-US" sz="2600" dirty="0" smtClean="0"/>
              <a:t>1. You are in a great SHIFT (A GREAT INTERVENTION) – be aware how God is refining your heart and changing the CULTURE of LifeGate and the whole American Church.</a:t>
            </a:r>
            <a:endParaRPr lang="en-US" sz="2600" dirty="0"/>
          </a:p>
          <a:p>
            <a:pPr algn="l"/>
            <a:r>
              <a:rPr lang="en-US" sz="2600" dirty="0" smtClean="0"/>
              <a:t>2 . Pray without ceasing for fresh intensified fillings of the Holy Spirit and help us at LifeGate as we HOST HIS PRESENCE.</a:t>
            </a:r>
          </a:p>
          <a:p>
            <a:pPr algn="l"/>
            <a:r>
              <a:rPr lang="en-US" sz="2600" dirty="0" smtClean="0"/>
              <a:t>3. Get Involved ‘AS UNTO THE LORD” to hasten His coming (2 Peter 3:12) with a few of LifeGate’s ministries </a:t>
            </a:r>
          </a:p>
          <a:p>
            <a:pPr algn="l"/>
            <a:r>
              <a:rPr lang="en-US" sz="2600" dirty="0" smtClean="0"/>
              <a:t>4. Become a Destiny Partner with LifeGate and Look for Destiny Partners who will stand with you in the battle as well. (Remember King Samson) </a:t>
            </a:r>
            <a:endParaRPr lang="en-US" sz="2600" dirty="0"/>
          </a:p>
        </p:txBody>
      </p:sp>
    </p:spTree>
    <p:extLst>
      <p:ext uri="{BB962C8B-B14F-4D97-AF65-F5344CB8AC3E}">
        <p14:creationId xmlns:p14="http://schemas.microsoft.com/office/powerpoint/2010/main" val="29070749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7"/>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557" b="5255"/>
          <a:stretch/>
        </p:blipFill>
        <p:spPr bwMode="auto">
          <a:xfrm>
            <a:off x="533400" y="34159"/>
            <a:ext cx="3818304" cy="670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bwMode="auto">
          <a:xfrm>
            <a:off x="-304800" y="4648200"/>
            <a:ext cx="990600" cy="381000"/>
          </a:xfrm>
          <a:prstGeom prst="rightArrow">
            <a:avLst/>
          </a:prstGeom>
          <a:solidFill>
            <a:srgbClr val="FF00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 name="Right Arrow 5"/>
          <p:cNvSpPr/>
          <p:nvPr/>
        </p:nvSpPr>
        <p:spPr bwMode="auto">
          <a:xfrm>
            <a:off x="-317626" y="5048647"/>
            <a:ext cx="990600" cy="381000"/>
          </a:xfrm>
          <a:prstGeom prst="rightArrow">
            <a:avLst/>
          </a:prstGeom>
          <a:solidFill>
            <a:srgbClr val="FF00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 name="Right Arrow 6"/>
          <p:cNvSpPr/>
          <p:nvPr/>
        </p:nvSpPr>
        <p:spPr bwMode="auto">
          <a:xfrm>
            <a:off x="38100" y="6248400"/>
            <a:ext cx="990600" cy="381000"/>
          </a:xfrm>
          <a:prstGeom prst="rightArrow">
            <a:avLst/>
          </a:prstGeom>
          <a:solidFill>
            <a:srgbClr val="FF00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8" name="Right Arrow 7"/>
          <p:cNvSpPr/>
          <p:nvPr/>
        </p:nvSpPr>
        <p:spPr bwMode="auto">
          <a:xfrm rot="4256784">
            <a:off x="1751455" y="5527547"/>
            <a:ext cx="990600" cy="381000"/>
          </a:xfrm>
          <a:prstGeom prst="rightArrow">
            <a:avLst/>
          </a:prstGeom>
          <a:solidFill>
            <a:srgbClr val="FF00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9" name="Right Arrow 8"/>
          <p:cNvSpPr/>
          <p:nvPr/>
        </p:nvSpPr>
        <p:spPr bwMode="auto">
          <a:xfrm rot="3703304">
            <a:off x="2878916" y="5523634"/>
            <a:ext cx="990600" cy="381000"/>
          </a:xfrm>
          <a:prstGeom prst="rightArrow">
            <a:avLst/>
          </a:prstGeom>
          <a:solidFill>
            <a:srgbClr val="FF00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57800" y="337170"/>
            <a:ext cx="2815389"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Right Arrow 10"/>
          <p:cNvSpPr/>
          <p:nvPr/>
        </p:nvSpPr>
        <p:spPr bwMode="auto">
          <a:xfrm rot="8442354">
            <a:off x="7679656" y="2175603"/>
            <a:ext cx="990600" cy="381000"/>
          </a:xfrm>
          <a:prstGeom prst="rightArrow">
            <a:avLst/>
          </a:prstGeom>
          <a:solidFill>
            <a:srgbClr val="FF00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2262572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09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734" b="4999"/>
          <a:stretch/>
        </p:blipFill>
        <p:spPr bwMode="auto">
          <a:xfrm>
            <a:off x="838200" y="78826"/>
            <a:ext cx="3581400" cy="67492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ight Arrow 4"/>
          <p:cNvSpPr/>
          <p:nvPr/>
        </p:nvSpPr>
        <p:spPr bwMode="auto">
          <a:xfrm rot="13850301">
            <a:off x="955794" y="1166916"/>
            <a:ext cx="990600" cy="381000"/>
          </a:xfrm>
          <a:prstGeom prst="rightArrow">
            <a:avLst/>
          </a:prstGeom>
          <a:solidFill>
            <a:srgbClr val="FF00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6" name="Right Arrow 5"/>
          <p:cNvSpPr/>
          <p:nvPr/>
        </p:nvSpPr>
        <p:spPr bwMode="auto">
          <a:xfrm rot="13850301">
            <a:off x="2513306" y="999642"/>
            <a:ext cx="990600" cy="381000"/>
          </a:xfrm>
          <a:prstGeom prst="rightArrow">
            <a:avLst/>
          </a:prstGeom>
          <a:solidFill>
            <a:srgbClr val="FF00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
        <p:nvSpPr>
          <p:cNvPr id="7" name="Right Arrow 6"/>
          <p:cNvSpPr/>
          <p:nvPr/>
        </p:nvSpPr>
        <p:spPr bwMode="auto">
          <a:xfrm rot="13850301">
            <a:off x="1592318" y="999641"/>
            <a:ext cx="990600" cy="381000"/>
          </a:xfrm>
          <a:prstGeom prst="rightArrow">
            <a:avLst/>
          </a:prstGeom>
          <a:solidFill>
            <a:srgbClr val="FF00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pic>
        <p:nvPicPr>
          <p:cNvPr id="5123"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974" b="5504"/>
          <a:stretch/>
        </p:blipFill>
        <p:spPr bwMode="auto">
          <a:xfrm>
            <a:off x="5029200" y="216286"/>
            <a:ext cx="3425739" cy="6474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ight Arrow 8"/>
          <p:cNvSpPr/>
          <p:nvPr/>
        </p:nvSpPr>
        <p:spPr bwMode="auto">
          <a:xfrm rot="19604053">
            <a:off x="4856762" y="3689159"/>
            <a:ext cx="990600" cy="381000"/>
          </a:xfrm>
          <a:prstGeom prst="rightArrow">
            <a:avLst/>
          </a:prstGeom>
          <a:solidFill>
            <a:srgbClr val="FF0000"/>
          </a:solidFill>
          <a:ln>
            <a:noFill/>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charset="0"/>
            </a:endParaRPr>
          </a:p>
        </p:txBody>
      </p:sp>
    </p:spTree>
    <p:extLst>
      <p:ext uri="{BB962C8B-B14F-4D97-AF65-F5344CB8AC3E}">
        <p14:creationId xmlns:p14="http://schemas.microsoft.com/office/powerpoint/2010/main" val="3459457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1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8664" t="5287" r="15173"/>
          <a:stretch/>
        </p:blipFill>
        <p:spPr bwMode="auto">
          <a:xfrm>
            <a:off x="381000" y="533400"/>
            <a:ext cx="8388103"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345423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2800" b="1" kern="0" dirty="0" smtClean="0">
                <a:solidFill>
                  <a:srgbClr val="FFFF00"/>
                </a:solidFill>
                <a:effectLst>
                  <a:outerShdw blurRad="38100" dist="38100" dir="2700000" algn="tl">
                    <a:srgbClr val="000000">
                      <a:alpha val="43137"/>
                    </a:srgbClr>
                  </a:outerShdw>
                </a:effectLst>
              </a:rPr>
              <a:t>We Are Praying Like We Have Thirty Years To See Harvest – But We Labor Like We Have Three</a:t>
            </a:r>
            <a:endParaRPr lang="en-US" sz="2800" b="1" kern="0" dirty="0">
              <a:solidFill>
                <a:srgbClr val="FFFF00"/>
              </a:solidFill>
              <a:effectLst>
                <a:outerShdw blurRad="38100" dist="38100" dir="2700000" algn="tl">
                  <a:srgbClr val="000000">
                    <a:alpha val="43137"/>
                  </a:srgbClr>
                </a:outerShdw>
              </a:effectLst>
            </a:endParaRPr>
          </a:p>
        </p:txBody>
      </p:sp>
      <p:sp>
        <p:nvSpPr>
          <p:cNvPr id="2" name="TextBox 1"/>
          <p:cNvSpPr txBox="1"/>
          <p:nvPr/>
        </p:nvSpPr>
        <p:spPr>
          <a:xfrm>
            <a:off x="762000" y="1676400"/>
            <a:ext cx="7467600" cy="461665"/>
          </a:xfrm>
          <a:prstGeom prst="rect">
            <a:avLst/>
          </a:prstGeom>
          <a:noFill/>
        </p:spPr>
        <p:txBody>
          <a:bodyPr wrap="square" rtlCol="0">
            <a:spAutoFit/>
          </a:bodyPr>
          <a:lstStyle/>
          <a:p>
            <a:r>
              <a:rPr lang="en-US" dirty="0" smtClean="0"/>
              <a:t>Wells Dug by Man and primed by Man</a:t>
            </a:r>
            <a:endParaRPr lang="en-US" dirty="0"/>
          </a:p>
        </p:txBody>
      </p:sp>
      <p:sp>
        <p:nvSpPr>
          <p:cNvPr id="3" name="Rectangle 2"/>
          <p:cNvSpPr/>
          <p:nvPr/>
        </p:nvSpPr>
        <p:spPr>
          <a:xfrm>
            <a:off x="245952" y="2797076"/>
            <a:ext cx="8593248" cy="2308324"/>
          </a:xfrm>
          <a:prstGeom prst="rect">
            <a:avLst/>
          </a:prstGeom>
        </p:spPr>
        <p:txBody>
          <a:bodyPr wrap="square">
            <a:spAutoFit/>
          </a:bodyPr>
          <a:lstStyle/>
          <a:p>
            <a:r>
              <a:rPr lang="en-US" sz="3200" dirty="0" smtClean="0">
                <a:solidFill>
                  <a:srgbClr val="FFFF00"/>
                </a:solidFill>
              </a:rPr>
              <a:t>May </a:t>
            </a:r>
            <a:r>
              <a:rPr lang="en-US" sz="3200" dirty="0">
                <a:solidFill>
                  <a:srgbClr val="FFFF00"/>
                </a:solidFill>
              </a:rPr>
              <a:t>the God of peace, </a:t>
            </a:r>
            <a:r>
              <a:rPr lang="en-US" sz="3200" dirty="0" smtClean="0">
                <a:solidFill>
                  <a:srgbClr val="FFFF00"/>
                </a:solidFill>
              </a:rPr>
              <a:t>.. </a:t>
            </a:r>
            <a:r>
              <a:rPr lang="en-US" sz="3200" baseline="30000" dirty="0">
                <a:solidFill>
                  <a:srgbClr val="FFFF00"/>
                </a:solidFill>
              </a:rPr>
              <a:t>21 </a:t>
            </a:r>
            <a:r>
              <a:rPr lang="en-US" sz="3200" dirty="0">
                <a:solidFill>
                  <a:srgbClr val="FFFF00"/>
                </a:solidFill>
              </a:rPr>
              <a:t> equip you with everything good for doing his will, and may he work in us what is pleasing to </a:t>
            </a:r>
            <a:r>
              <a:rPr lang="en-US" sz="3200" dirty="0" smtClean="0">
                <a:solidFill>
                  <a:srgbClr val="FFFF00"/>
                </a:solidFill>
              </a:rPr>
              <a:t>Him</a:t>
            </a:r>
            <a:r>
              <a:rPr lang="en-US" dirty="0"/>
              <a:t>, through Jesus Christ, to whom be glory for ever and ever. Amen. </a:t>
            </a:r>
            <a:r>
              <a:rPr lang="en-US" b="1" dirty="0"/>
              <a:t>Hebrews 13:20-21 (NIV) </a:t>
            </a:r>
            <a:endParaRPr lang="en-US" dirty="0"/>
          </a:p>
        </p:txBody>
      </p:sp>
      <p:sp>
        <p:nvSpPr>
          <p:cNvPr id="4" name="TextBox 3"/>
          <p:cNvSpPr txBox="1"/>
          <p:nvPr/>
        </p:nvSpPr>
        <p:spPr>
          <a:xfrm>
            <a:off x="457200" y="5334000"/>
            <a:ext cx="7772400" cy="461665"/>
          </a:xfrm>
          <a:prstGeom prst="rect">
            <a:avLst/>
          </a:prstGeom>
          <a:noFill/>
        </p:spPr>
        <p:txBody>
          <a:bodyPr wrap="square" rtlCol="0">
            <a:spAutoFit/>
          </a:bodyPr>
          <a:lstStyle/>
          <a:p>
            <a:r>
              <a:rPr lang="en-US" dirty="0" smtClean="0"/>
              <a:t>Steadfast, Immovable. Always Abounding </a:t>
            </a:r>
            <a:endParaRPr lang="en-US" dirty="0"/>
          </a:p>
        </p:txBody>
      </p:sp>
    </p:spTree>
    <p:extLst>
      <p:ext uri="{BB962C8B-B14F-4D97-AF65-F5344CB8AC3E}">
        <p14:creationId xmlns:p14="http://schemas.microsoft.com/office/powerpoint/2010/main" val="14109127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2800" b="1" kern="0" dirty="0" smtClean="0">
                <a:solidFill>
                  <a:srgbClr val="FFFF00"/>
                </a:solidFill>
                <a:effectLst>
                  <a:outerShdw blurRad="38100" dist="38100" dir="2700000" algn="tl">
                    <a:srgbClr val="000000">
                      <a:alpha val="43137"/>
                    </a:srgbClr>
                  </a:outerShdw>
                </a:effectLst>
              </a:rPr>
              <a:t>Greatest Interventions of All Time</a:t>
            </a:r>
            <a:endParaRPr lang="en-US" sz="2800" b="1" kern="0" dirty="0">
              <a:solidFill>
                <a:srgbClr val="FFFF00"/>
              </a:solidFill>
              <a:effectLst>
                <a:outerShdw blurRad="38100" dist="38100" dir="2700000" algn="tl">
                  <a:srgbClr val="000000">
                    <a:alpha val="43137"/>
                  </a:srgbClr>
                </a:outerShdw>
              </a:effectLst>
            </a:endParaRPr>
          </a:p>
        </p:txBody>
      </p:sp>
      <p:pic>
        <p:nvPicPr>
          <p:cNvPr id="717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0" y="1524000"/>
            <a:ext cx="2971800" cy="148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914400" y="3009900"/>
            <a:ext cx="2895600" cy="461665"/>
          </a:xfrm>
          <a:prstGeom prst="rect">
            <a:avLst/>
          </a:prstGeom>
          <a:noFill/>
        </p:spPr>
        <p:txBody>
          <a:bodyPr wrap="square" rtlCol="0">
            <a:spAutoFit/>
          </a:bodyPr>
          <a:lstStyle/>
          <a:p>
            <a:r>
              <a:rPr lang="en-US" dirty="0" smtClean="0"/>
              <a:t>Noah’s Ark</a:t>
            </a:r>
            <a:endParaRPr lang="en-US" dirty="0"/>
          </a:p>
        </p:txBody>
      </p:sp>
      <p:pic>
        <p:nvPicPr>
          <p:cNvPr id="7173" name="Picture 5" descr="The Exodus Story: A Lesson in Change Manageme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8200" y="1573355"/>
            <a:ext cx="3697209" cy="209936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4876800" y="3693403"/>
            <a:ext cx="2895600" cy="461665"/>
          </a:xfrm>
          <a:prstGeom prst="rect">
            <a:avLst/>
          </a:prstGeom>
          <a:noFill/>
        </p:spPr>
        <p:txBody>
          <a:bodyPr wrap="square" rtlCol="0">
            <a:spAutoFit/>
          </a:bodyPr>
          <a:lstStyle/>
          <a:p>
            <a:r>
              <a:rPr lang="en-US" dirty="0" smtClean="0"/>
              <a:t>The Exodus</a:t>
            </a:r>
            <a:endParaRPr lang="en-US" dirty="0"/>
          </a:p>
        </p:txBody>
      </p:sp>
      <p:pic>
        <p:nvPicPr>
          <p:cNvPr id="7175" name="Picture 7" descr="Blaming Jews for the Crucifixion of Jesus is the Ugliest Form of  Antisemitism - Israel Team Advocates Internationa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4038600"/>
            <a:ext cx="2412755" cy="181258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914400" y="6019800"/>
            <a:ext cx="2895600" cy="461665"/>
          </a:xfrm>
          <a:prstGeom prst="rect">
            <a:avLst/>
          </a:prstGeom>
          <a:noFill/>
        </p:spPr>
        <p:txBody>
          <a:bodyPr wrap="square" rtlCol="0">
            <a:spAutoFit/>
          </a:bodyPr>
          <a:lstStyle/>
          <a:p>
            <a:r>
              <a:rPr lang="en-US" dirty="0" smtClean="0"/>
              <a:t>The Cross Of Christ </a:t>
            </a:r>
            <a:endParaRPr lang="en-US" dirty="0"/>
          </a:p>
        </p:txBody>
      </p:sp>
      <p:pic>
        <p:nvPicPr>
          <p:cNvPr id="7177" name="Picture 9" descr="Vision of the Body of Christ, End Time Ministries and End Time Revival –  Tommy Hicks' 1961 » Christian Truth Cente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87104" y="4332565"/>
            <a:ext cx="2819400" cy="168723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4267200" y="6148781"/>
            <a:ext cx="4495800" cy="461665"/>
          </a:xfrm>
          <a:prstGeom prst="rect">
            <a:avLst/>
          </a:prstGeom>
          <a:noFill/>
        </p:spPr>
        <p:txBody>
          <a:bodyPr wrap="square" rtlCol="0">
            <a:spAutoFit/>
          </a:bodyPr>
          <a:lstStyle/>
          <a:p>
            <a:r>
              <a:rPr lang="en-US" dirty="0" smtClean="0"/>
              <a:t>Intervention In The Shaking</a:t>
            </a:r>
            <a:endParaRPr lang="en-US" dirty="0"/>
          </a:p>
        </p:txBody>
      </p:sp>
    </p:spTree>
    <p:extLst>
      <p:ext uri="{BB962C8B-B14F-4D97-AF65-F5344CB8AC3E}">
        <p14:creationId xmlns:p14="http://schemas.microsoft.com/office/powerpoint/2010/main" val="304545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17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1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17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17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07406" y="4114800"/>
            <a:ext cx="8153400" cy="2308324"/>
          </a:xfrm>
          <a:prstGeom prst="rect">
            <a:avLst/>
          </a:prstGeom>
        </p:spPr>
        <p:txBody>
          <a:bodyPr wrap="square">
            <a:spAutoFit/>
          </a:bodyPr>
          <a:lstStyle/>
          <a:p>
            <a:r>
              <a:rPr lang="en-US" sz="3600" dirty="0" smtClean="0"/>
              <a:t>Then </a:t>
            </a:r>
            <a:r>
              <a:rPr lang="en-US" sz="3600" dirty="0"/>
              <a:t>the </a:t>
            </a:r>
            <a:r>
              <a:rPr lang="en-US" sz="3600" cap="small" dirty="0"/>
              <a:t>LORD</a:t>
            </a:r>
            <a:r>
              <a:rPr lang="en-US" sz="3600" dirty="0"/>
              <a:t> replied: "Write down the revelation and make it plain on tablets so that a herald may run with it. </a:t>
            </a:r>
            <a:r>
              <a:rPr lang="en-US" sz="3600" b="1" dirty="0"/>
              <a:t>Habakkuk 2:2 (NIV</a:t>
            </a:r>
            <a:r>
              <a:rPr lang="en-US" sz="3600" b="1" dirty="0" smtClean="0"/>
              <a:t>)</a:t>
            </a:r>
            <a:endParaRPr lang="en-US" sz="3600" dirty="0"/>
          </a:p>
        </p:txBody>
      </p:sp>
      <p:sp>
        <p:nvSpPr>
          <p:cNvPr id="3"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Make The Vision Clear </a:t>
            </a:r>
            <a:endParaRPr lang="en-US" sz="3200" b="1" kern="0" dirty="0">
              <a:solidFill>
                <a:srgbClr val="FFFF00"/>
              </a:solidFill>
              <a:effectLst>
                <a:outerShdw blurRad="38100" dist="38100" dir="2700000" algn="tl">
                  <a:srgbClr val="000000">
                    <a:alpha val="43137"/>
                  </a:srgbClr>
                </a:outerShdw>
              </a:effectLst>
            </a:endParaRPr>
          </a:p>
        </p:txBody>
      </p:sp>
      <p:pic>
        <p:nvPicPr>
          <p:cNvPr id="17410" name="Picture 2" descr="Make Your Vision So Clear That Fear Becomes Irrelevant&quot; (Ep. 78) -  Elevation Recover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828800"/>
            <a:ext cx="5405076" cy="1734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85729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bwMode="auto">
          <a:xfrm>
            <a:off x="228600" y="152400"/>
            <a:ext cx="8610600" cy="1143000"/>
          </a:xfrm>
          <a:prstGeom prst="rect">
            <a:avLst/>
          </a:prstGeom>
          <a:solidFill>
            <a:schemeClr val="accent1">
              <a:alpha val="42000"/>
            </a:scheme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4400">
                <a:solidFill>
                  <a:schemeClr val="tx1"/>
                </a:solidFill>
                <a:latin typeface="+mj-lt"/>
                <a:ea typeface="+mj-ea"/>
                <a:cs typeface="+mj-cs"/>
              </a:defRPr>
            </a:lvl1pPr>
            <a:lvl2pPr algn="l" rtl="0" eaLnBrk="1" fontAlgn="base" hangingPunct="1">
              <a:spcBef>
                <a:spcPct val="0"/>
              </a:spcBef>
              <a:spcAft>
                <a:spcPct val="0"/>
              </a:spcAft>
              <a:defRPr sz="4400">
                <a:solidFill>
                  <a:schemeClr val="tx1"/>
                </a:solidFill>
                <a:latin typeface="Microsoft Sans Serif" pitchFamily="34" charset="0"/>
              </a:defRPr>
            </a:lvl2pPr>
            <a:lvl3pPr algn="l" rtl="0" eaLnBrk="1" fontAlgn="base" hangingPunct="1">
              <a:spcBef>
                <a:spcPct val="0"/>
              </a:spcBef>
              <a:spcAft>
                <a:spcPct val="0"/>
              </a:spcAft>
              <a:defRPr sz="4400">
                <a:solidFill>
                  <a:schemeClr val="tx1"/>
                </a:solidFill>
                <a:latin typeface="Microsoft Sans Serif" pitchFamily="34" charset="0"/>
              </a:defRPr>
            </a:lvl3pPr>
            <a:lvl4pPr algn="l" rtl="0" eaLnBrk="1" fontAlgn="base" hangingPunct="1">
              <a:spcBef>
                <a:spcPct val="0"/>
              </a:spcBef>
              <a:spcAft>
                <a:spcPct val="0"/>
              </a:spcAft>
              <a:defRPr sz="4400">
                <a:solidFill>
                  <a:schemeClr val="tx1"/>
                </a:solidFill>
                <a:latin typeface="Microsoft Sans Serif" pitchFamily="34" charset="0"/>
              </a:defRPr>
            </a:lvl4pPr>
            <a:lvl5pPr algn="l" rtl="0" eaLnBrk="1" fontAlgn="base" hangingPunct="1">
              <a:spcBef>
                <a:spcPct val="0"/>
              </a:spcBef>
              <a:spcAft>
                <a:spcPct val="0"/>
              </a:spcAft>
              <a:defRPr sz="4400">
                <a:solidFill>
                  <a:schemeClr val="tx1"/>
                </a:solidFill>
                <a:latin typeface="Microsoft Sans Serif" pitchFamily="34" charset="0"/>
              </a:defRPr>
            </a:lvl5pPr>
            <a:lvl6pPr marL="457200" algn="l" rtl="0" eaLnBrk="1" fontAlgn="base" hangingPunct="1">
              <a:spcBef>
                <a:spcPct val="0"/>
              </a:spcBef>
              <a:spcAft>
                <a:spcPct val="0"/>
              </a:spcAft>
              <a:defRPr sz="4400">
                <a:solidFill>
                  <a:schemeClr val="tx1"/>
                </a:solidFill>
                <a:latin typeface="Microsoft Sans Serif" pitchFamily="34" charset="0"/>
              </a:defRPr>
            </a:lvl6pPr>
            <a:lvl7pPr marL="914400" algn="l" rtl="0" eaLnBrk="1" fontAlgn="base" hangingPunct="1">
              <a:spcBef>
                <a:spcPct val="0"/>
              </a:spcBef>
              <a:spcAft>
                <a:spcPct val="0"/>
              </a:spcAft>
              <a:defRPr sz="4400">
                <a:solidFill>
                  <a:schemeClr val="tx1"/>
                </a:solidFill>
                <a:latin typeface="Microsoft Sans Serif" pitchFamily="34" charset="0"/>
              </a:defRPr>
            </a:lvl7pPr>
            <a:lvl8pPr marL="1371600" algn="l" rtl="0" eaLnBrk="1" fontAlgn="base" hangingPunct="1">
              <a:spcBef>
                <a:spcPct val="0"/>
              </a:spcBef>
              <a:spcAft>
                <a:spcPct val="0"/>
              </a:spcAft>
              <a:defRPr sz="4400">
                <a:solidFill>
                  <a:schemeClr val="tx1"/>
                </a:solidFill>
                <a:latin typeface="Microsoft Sans Serif" pitchFamily="34" charset="0"/>
              </a:defRPr>
            </a:lvl8pPr>
            <a:lvl9pPr marL="1828800" algn="l" rtl="0" eaLnBrk="1" fontAlgn="base" hangingPunct="1">
              <a:spcBef>
                <a:spcPct val="0"/>
              </a:spcBef>
              <a:spcAft>
                <a:spcPct val="0"/>
              </a:spcAft>
              <a:defRPr sz="4400">
                <a:solidFill>
                  <a:schemeClr val="tx1"/>
                </a:solidFill>
                <a:latin typeface="Microsoft Sans Serif" pitchFamily="34" charset="0"/>
              </a:defRPr>
            </a:lvl9pPr>
          </a:lstStyle>
          <a:p>
            <a:pPr algn="ctr"/>
            <a:r>
              <a:rPr lang="en-US" sz="3200" b="1" kern="0" dirty="0" smtClean="0">
                <a:solidFill>
                  <a:srgbClr val="FFFF00"/>
                </a:solidFill>
                <a:effectLst>
                  <a:outerShdw blurRad="38100" dist="38100" dir="2700000" algn="tl">
                    <a:srgbClr val="000000">
                      <a:alpha val="43137"/>
                    </a:srgbClr>
                  </a:outerShdw>
                </a:effectLst>
              </a:rPr>
              <a:t>Two Major Things God Is Desiring To Strengthen At LifeGate This Fall</a:t>
            </a:r>
            <a:endParaRPr lang="en-US" sz="3200" b="1" kern="0"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1371600" y="2902803"/>
            <a:ext cx="7543800" cy="830997"/>
          </a:xfrm>
          <a:prstGeom prst="rect">
            <a:avLst/>
          </a:prstGeom>
          <a:noFill/>
        </p:spPr>
        <p:txBody>
          <a:bodyPr wrap="square" rtlCol="0">
            <a:spAutoFit/>
          </a:bodyPr>
          <a:lstStyle/>
          <a:p>
            <a:r>
              <a:rPr lang="en-US" dirty="0" smtClean="0"/>
              <a:t>Strengthen A Culture of </a:t>
            </a:r>
            <a:r>
              <a:rPr lang="en-US" dirty="0" smtClean="0">
                <a:solidFill>
                  <a:srgbClr val="FFFF00"/>
                </a:solidFill>
              </a:rPr>
              <a:t>Hosting The Presence of The Lord Through Fervent Prayer and Worship </a:t>
            </a:r>
            <a:endParaRPr lang="en-US" dirty="0">
              <a:solidFill>
                <a:srgbClr val="FFFF00"/>
              </a:solidFill>
            </a:endParaRPr>
          </a:p>
        </p:txBody>
      </p:sp>
      <p:sp>
        <p:nvSpPr>
          <p:cNvPr id="6" name="TextBox 5"/>
          <p:cNvSpPr txBox="1"/>
          <p:nvPr/>
        </p:nvSpPr>
        <p:spPr>
          <a:xfrm>
            <a:off x="1143000" y="5486400"/>
            <a:ext cx="7543800" cy="1200329"/>
          </a:xfrm>
          <a:prstGeom prst="rect">
            <a:avLst/>
          </a:prstGeom>
          <a:noFill/>
        </p:spPr>
        <p:txBody>
          <a:bodyPr wrap="square" rtlCol="0">
            <a:spAutoFit/>
          </a:bodyPr>
          <a:lstStyle/>
          <a:p>
            <a:r>
              <a:rPr lang="en-US" dirty="0" smtClean="0"/>
              <a:t>Create A Culture of </a:t>
            </a:r>
            <a:r>
              <a:rPr lang="en-US" dirty="0" smtClean="0">
                <a:solidFill>
                  <a:srgbClr val="FFFF00"/>
                </a:solidFill>
              </a:rPr>
              <a:t>Honoring The Corporate Gathering of The Saints and “Respecting” the Property and Building He Has blessed us with </a:t>
            </a:r>
            <a:endParaRPr lang="en-US" dirty="0">
              <a:solidFill>
                <a:srgbClr val="FFFF00"/>
              </a:solidFill>
            </a:endParaRPr>
          </a:p>
        </p:txBody>
      </p:sp>
      <p:pic>
        <p:nvPicPr>
          <p:cNvPr id="1026" name="Picture 2" descr="10+ Wood Sailing Ship Nautical Vessel Tighten Stock Photos, Pictures &amp;  Royalty-Free Images - iStock"/>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3879227"/>
            <a:ext cx="2209800" cy="153097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667000" y="4419600"/>
            <a:ext cx="6400800" cy="954107"/>
          </a:xfrm>
          <a:prstGeom prst="rect">
            <a:avLst/>
          </a:prstGeom>
          <a:noFill/>
        </p:spPr>
        <p:txBody>
          <a:bodyPr wrap="square" rtlCol="0">
            <a:spAutoFit/>
          </a:bodyPr>
          <a:lstStyle/>
          <a:p>
            <a:pPr algn="l"/>
            <a:r>
              <a:rPr lang="en-US" sz="3200" b="1" dirty="0" smtClean="0">
                <a:solidFill>
                  <a:srgbClr val="00B0F0"/>
                </a:solidFill>
              </a:rPr>
              <a:t>Tighten Our Ship</a:t>
            </a:r>
          </a:p>
          <a:p>
            <a:pPr algn="l"/>
            <a:r>
              <a:rPr lang="en-US" dirty="0" smtClean="0"/>
              <a:t>Build stronger “intentional Children ministry”</a:t>
            </a:r>
            <a:endParaRPr lang="en-US" dirty="0"/>
          </a:p>
        </p:txBody>
      </p:sp>
      <p:pic>
        <p:nvPicPr>
          <p:cNvPr id="1028" name="Picture 4" descr="Powerful Prayer For God's Protection &amp; Divine Covering | No Evil Will  Befall Your Home In Jesus Name - YouTub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6663"/>
          <a:stretch/>
        </p:blipFill>
        <p:spPr bwMode="auto">
          <a:xfrm>
            <a:off x="76200" y="1584716"/>
            <a:ext cx="2260036" cy="13620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438400" y="1636693"/>
            <a:ext cx="6781800" cy="954107"/>
          </a:xfrm>
          <a:prstGeom prst="rect">
            <a:avLst/>
          </a:prstGeom>
          <a:noFill/>
        </p:spPr>
        <p:txBody>
          <a:bodyPr wrap="square" rtlCol="0">
            <a:spAutoFit/>
          </a:bodyPr>
          <a:lstStyle/>
          <a:p>
            <a:pPr algn="l"/>
            <a:r>
              <a:rPr lang="en-US" sz="3200" b="1" dirty="0" smtClean="0">
                <a:solidFill>
                  <a:srgbClr val="00B0F0"/>
                </a:solidFill>
              </a:rPr>
              <a:t>Strengthen Our Vertical With God</a:t>
            </a:r>
          </a:p>
          <a:p>
            <a:pPr algn="l"/>
            <a:r>
              <a:rPr lang="en-US" dirty="0" smtClean="0"/>
              <a:t>Pioneer new levels of Breakthrough Intercession  </a:t>
            </a:r>
            <a:endParaRPr lang="en-US" dirty="0"/>
          </a:p>
        </p:txBody>
      </p:sp>
      <p:sp>
        <p:nvSpPr>
          <p:cNvPr id="3" name="Rectangle 2"/>
          <p:cNvSpPr/>
          <p:nvPr/>
        </p:nvSpPr>
        <p:spPr>
          <a:xfrm>
            <a:off x="3276600" y="3744187"/>
            <a:ext cx="4572000" cy="707886"/>
          </a:xfrm>
          <a:prstGeom prst="rect">
            <a:avLst/>
          </a:prstGeom>
        </p:spPr>
        <p:txBody>
          <a:bodyPr>
            <a:spAutoFit/>
          </a:bodyPr>
          <a:lstStyle/>
          <a:p>
            <a:r>
              <a:rPr lang="en-US" sz="2000" dirty="0"/>
              <a:t>Your rigging hangs loose: The mast is not held secure, the sail is not spread. </a:t>
            </a:r>
          </a:p>
        </p:txBody>
      </p:sp>
    </p:spTree>
    <p:extLst>
      <p:ext uri="{BB962C8B-B14F-4D97-AF65-F5344CB8AC3E}">
        <p14:creationId xmlns:p14="http://schemas.microsoft.com/office/powerpoint/2010/main" val="289564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P spid="8" grpId="0"/>
      <p:bldP spid="3" grpId="0"/>
    </p:bldLst>
  </p:timing>
</p:sld>
</file>

<file path=ppt/theme/theme1.xml><?xml version="1.0" encoding="utf-8"?>
<a:theme xmlns:a="http://schemas.openxmlformats.org/drawingml/2006/main" name="powerpoint-template">
  <a:themeElements>
    <a:clrScheme name="">
      <a:dk1>
        <a:srgbClr val="FFFFFF"/>
      </a:dk1>
      <a:lt1>
        <a:srgbClr val="FFFFFF"/>
      </a:lt1>
      <a:dk2>
        <a:srgbClr val="FFFFFF"/>
      </a:dk2>
      <a:lt2>
        <a:srgbClr val="5004CC"/>
      </a:lt2>
      <a:accent1>
        <a:srgbClr val="7E27C1"/>
      </a:accent1>
      <a:accent2>
        <a:srgbClr val="C63E96"/>
      </a:accent2>
      <a:accent3>
        <a:srgbClr val="FFFFFF"/>
      </a:accent3>
      <a:accent4>
        <a:srgbClr val="DADADA"/>
      </a:accent4>
      <a:accent5>
        <a:srgbClr val="C0ACDD"/>
      </a:accent5>
      <a:accent6>
        <a:srgbClr val="B33787"/>
      </a:accent6>
      <a:hlink>
        <a:srgbClr val="FFA110"/>
      </a:hlink>
      <a:folHlink>
        <a:srgbClr val="FFFFFF"/>
      </a:folHlink>
    </a:clrScheme>
    <a:fontScheme name="powerpoint-template-24">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defRPr>
        </a:defPPr>
      </a:lstStyle>
    </a:lnDef>
  </a:objectDefaults>
  <a:extraClrSchemeLst>
    <a:extraClrScheme>
      <a:clrScheme name="powerpoint-template-24 1">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FBB240"/>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FE564C"/>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BB2A32"/>
        </a:lt2>
        <a:accent1>
          <a:srgbClr val="FFC842"/>
        </a:accent1>
        <a:accent2>
          <a:srgbClr val="FED06E"/>
        </a:accent2>
        <a:accent3>
          <a:srgbClr val="FFFFFF"/>
        </a:accent3>
        <a:accent4>
          <a:srgbClr val="404040"/>
        </a:accent4>
        <a:accent5>
          <a:srgbClr val="FFE0B0"/>
        </a:accent5>
        <a:accent6>
          <a:srgbClr val="E6BC63"/>
        </a:accent6>
        <a:hlink>
          <a:srgbClr val="FDDB9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5">
        <a:dk1>
          <a:srgbClr val="4D4D4D"/>
        </a:dk1>
        <a:lt1>
          <a:srgbClr val="FFFFFF"/>
        </a:lt1>
        <a:dk2>
          <a:srgbClr val="4D4D4D"/>
        </a:dk2>
        <a:lt2>
          <a:srgbClr val="E84A25"/>
        </a:lt2>
        <a:accent1>
          <a:srgbClr val="ED6A24"/>
        </a:accent1>
        <a:accent2>
          <a:srgbClr val="F99E1C"/>
        </a:accent2>
        <a:accent3>
          <a:srgbClr val="FFFFFF"/>
        </a:accent3>
        <a:accent4>
          <a:srgbClr val="404040"/>
        </a:accent4>
        <a:accent5>
          <a:srgbClr val="F4B9AC"/>
        </a:accent5>
        <a:accent6>
          <a:srgbClr val="E28F18"/>
        </a:accent6>
        <a:hlink>
          <a:srgbClr val="F1B545"/>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6">
        <a:dk1>
          <a:srgbClr val="4D4D4D"/>
        </a:dk1>
        <a:lt1>
          <a:srgbClr val="FFFFFF"/>
        </a:lt1>
        <a:dk2>
          <a:srgbClr val="4D4D4D"/>
        </a:dk2>
        <a:lt2>
          <a:srgbClr val="B92D14"/>
        </a:lt2>
        <a:accent1>
          <a:srgbClr val="D34E13"/>
        </a:accent1>
        <a:accent2>
          <a:srgbClr val="DC9009"/>
        </a:accent2>
        <a:accent3>
          <a:srgbClr val="FFFFFF"/>
        </a:accent3>
        <a:accent4>
          <a:srgbClr val="404040"/>
        </a:accent4>
        <a:accent5>
          <a:srgbClr val="E6B2AA"/>
        </a:accent5>
        <a:accent6>
          <a:srgbClr val="C78207"/>
        </a:accent6>
        <a:hlink>
          <a:srgbClr val="EEC63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7">
        <a:dk1>
          <a:srgbClr val="4D4D4D"/>
        </a:dk1>
        <a:lt1>
          <a:srgbClr val="FFFFFF"/>
        </a:lt1>
        <a:dk2>
          <a:srgbClr val="4D4D4D"/>
        </a:dk2>
        <a:lt2>
          <a:srgbClr val="AE6310"/>
        </a:lt2>
        <a:accent1>
          <a:srgbClr val="E79613"/>
        </a:accent1>
        <a:accent2>
          <a:srgbClr val="E1720D"/>
        </a:accent2>
        <a:accent3>
          <a:srgbClr val="FFFFFF"/>
        </a:accent3>
        <a:accent4>
          <a:srgbClr val="404040"/>
        </a:accent4>
        <a:accent5>
          <a:srgbClr val="F1C9AA"/>
        </a:accent5>
        <a:accent6>
          <a:srgbClr val="CC670B"/>
        </a:accent6>
        <a:hlink>
          <a:srgbClr val="C6470A"/>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8">
        <a:dk1>
          <a:srgbClr val="4D4D4D"/>
        </a:dk1>
        <a:lt1>
          <a:srgbClr val="FFFFFF"/>
        </a:lt1>
        <a:dk2>
          <a:srgbClr val="4D4D4D"/>
        </a:dk2>
        <a:lt2>
          <a:srgbClr val="AF5612"/>
        </a:lt2>
        <a:accent1>
          <a:srgbClr val="CB882F"/>
        </a:accent1>
        <a:accent2>
          <a:srgbClr val="E7C432"/>
        </a:accent2>
        <a:accent3>
          <a:srgbClr val="FFFFFF"/>
        </a:accent3>
        <a:accent4>
          <a:srgbClr val="404040"/>
        </a:accent4>
        <a:accent5>
          <a:srgbClr val="E2C3AD"/>
        </a:accent5>
        <a:accent6>
          <a:srgbClr val="D1B12C"/>
        </a:accent6>
        <a:hlink>
          <a:srgbClr val="EECA34"/>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9">
        <a:dk1>
          <a:srgbClr val="4D4D4D"/>
        </a:dk1>
        <a:lt1>
          <a:srgbClr val="FFFFFF"/>
        </a:lt1>
        <a:dk2>
          <a:srgbClr val="4D4D4D"/>
        </a:dk2>
        <a:lt2>
          <a:srgbClr val="9A5E40"/>
        </a:lt2>
        <a:accent1>
          <a:srgbClr val="AE7750"/>
        </a:accent1>
        <a:accent2>
          <a:srgbClr val="C08D60"/>
        </a:accent2>
        <a:accent3>
          <a:srgbClr val="FFFFFF"/>
        </a:accent3>
        <a:accent4>
          <a:srgbClr val="404040"/>
        </a:accent4>
        <a:accent5>
          <a:srgbClr val="D3BDB3"/>
        </a:accent5>
        <a:accent6>
          <a:srgbClr val="AE7F56"/>
        </a:accent6>
        <a:hlink>
          <a:srgbClr val="CCA47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0">
        <a:dk1>
          <a:srgbClr val="4D4D4D"/>
        </a:dk1>
        <a:lt1>
          <a:srgbClr val="FFFFFF"/>
        </a:lt1>
        <a:dk2>
          <a:srgbClr val="4D4D4D"/>
        </a:dk2>
        <a:lt2>
          <a:srgbClr val="D1BB77"/>
        </a:lt2>
        <a:accent1>
          <a:srgbClr val="DBBA87"/>
        </a:accent1>
        <a:accent2>
          <a:srgbClr val="E0B265"/>
        </a:accent2>
        <a:accent3>
          <a:srgbClr val="FFFFFF"/>
        </a:accent3>
        <a:accent4>
          <a:srgbClr val="404040"/>
        </a:accent4>
        <a:accent5>
          <a:srgbClr val="EAD9C3"/>
        </a:accent5>
        <a:accent6>
          <a:srgbClr val="CBA15B"/>
        </a:accent6>
        <a:hlink>
          <a:srgbClr val="E9C277"/>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1">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2">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3">
        <a:dk1>
          <a:srgbClr val="4D4D4D"/>
        </a:dk1>
        <a:lt1>
          <a:srgbClr val="FFFFFF"/>
        </a:lt1>
        <a:dk2>
          <a:srgbClr val="4D4D4D"/>
        </a:dk2>
        <a:lt2>
          <a:srgbClr val="45762A"/>
        </a:lt2>
        <a:accent1>
          <a:srgbClr val="42934C"/>
        </a:accent1>
        <a:accent2>
          <a:srgbClr val="34B66A"/>
        </a:accent2>
        <a:accent3>
          <a:srgbClr val="FFFFFF"/>
        </a:accent3>
        <a:accent4>
          <a:srgbClr val="404040"/>
        </a:accent4>
        <a:accent5>
          <a:srgbClr val="B0C8B2"/>
        </a:accent5>
        <a:accent6>
          <a:srgbClr val="2EA55F"/>
        </a:accent6>
        <a:hlink>
          <a:srgbClr val="34C8D1"/>
        </a:hlink>
        <a:folHlink>
          <a:srgbClr val="D3D3D3"/>
        </a:folHlink>
      </a:clrScheme>
      <a:clrMap bg1="lt1" tx1="dk1" bg2="lt2" tx2="dk2" accent1="accent1" accent2="accent2" accent3="accent3" accent4="accent4" accent5="accent5" accent6="accent6" hlink="hlink" folHlink="folHlink"/>
    </a:extraClrScheme>
    <a:extraClrScheme>
      <a:clrScheme name="powerpoint-template-24 14">
        <a:dk1>
          <a:srgbClr val="FFFFFF"/>
        </a:dk1>
        <a:lt1>
          <a:srgbClr val="FFFFFF"/>
        </a:lt1>
        <a:dk2>
          <a:srgbClr val="FFFFFF"/>
        </a:dk2>
        <a:lt2>
          <a:srgbClr val="45762A"/>
        </a:lt2>
        <a:accent1>
          <a:srgbClr val="42934C"/>
        </a:accent1>
        <a:accent2>
          <a:srgbClr val="34B66A"/>
        </a:accent2>
        <a:accent3>
          <a:srgbClr val="FFFFFF"/>
        </a:accent3>
        <a:accent4>
          <a:srgbClr val="DADADA"/>
        </a:accent4>
        <a:accent5>
          <a:srgbClr val="B0C8B2"/>
        </a:accent5>
        <a:accent6>
          <a:srgbClr val="2EA55F"/>
        </a:accent6>
        <a:hlink>
          <a:srgbClr val="34C8D1"/>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5">
        <a:dk1>
          <a:srgbClr val="FFFFFF"/>
        </a:dk1>
        <a:lt1>
          <a:srgbClr val="FFFFFF"/>
        </a:lt1>
        <a:dk2>
          <a:srgbClr val="FFFFFF"/>
        </a:dk2>
        <a:lt2>
          <a:srgbClr val="55A6FE"/>
        </a:lt2>
        <a:accent1>
          <a:srgbClr val="71BBFF"/>
        </a:accent1>
        <a:accent2>
          <a:srgbClr val="74CCFF"/>
        </a:accent2>
        <a:accent3>
          <a:srgbClr val="FFFFFF"/>
        </a:accent3>
        <a:accent4>
          <a:srgbClr val="DADADA"/>
        </a:accent4>
        <a:accent5>
          <a:srgbClr val="BBDAFF"/>
        </a:accent5>
        <a:accent6>
          <a:srgbClr val="68B9E7"/>
        </a:accent6>
        <a:hlink>
          <a:srgbClr val="94D8FF"/>
        </a:hlink>
        <a:folHlink>
          <a:srgbClr val="FFFFFF"/>
        </a:folHlink>
      </a:clrScheme>
      <a:clrMap bg1="lt1" tx1="dk1" bg2="lt2" tx2="dk2" accent1="accent1" accent2="accent2" accent3="accent3" accent4="accent4" accent5="accent5" accent6="accent6" hlink="hlink" folHlink="folHlink"/>
    </a:extraClrScheme>
    <a:extraClrScheme>
      <a:clrScheme name="powerpoint-template-24 16">
        <a:dk1>
          <a:srgbClr val="FFFFFF"/>
        </a:dk1>
        <a:lt1>
          <a:srgbClr val="FFFFFF"/>
        </a:lt1>
        <a:dk2>
          <a:srgbClr val="FFFFFF"/>
        </a:dk2>
        <a:lt2>
          <a:srgbClr val="4BA1FF"/>
        </a:lt2>
        <a:accent1>
          <a:srgbClr val="5DB2FF"/>
        </a:accent1>
        <a:accent2>
          <a:srgbClr val="65C8FF"/>
        </a:accent2>
        <a:accent3>
          <a:srgbClr val="FFFFFF"/>
        </a:accent3>
        <a:accent4>
          <a:srgbClr val="DADADA"/>
        </a:accent4>
        <a:accent5>
          <a:srgbClr val="B6D5FF"/>
        </a:accent5>
        <a:accent6>
          <a:srgbClr val="5BB5E7"/>
        </a:accent6>
        <a:hlink>
          <a:srgbClr val="87E1FF"/>
        </a:hlink>
        <a:folHlink>
          <a:srgbClr val="FFFFF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powerpoint-template</Template>
  <TotalTime>106534</TotalTime>
  <Words>1395</Words>
  <Application>Microsoft Office PowerPoint</Application>
  <PresentationFormat>On-screen Show (4:3)</PresentationFormat>
  <Paragraphs>153</Paragraphs>
  <Slides>25</Slides>
  <Notes>1</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powerpoint-template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Don Lamb</dc:creator>
  <cp:lastModifiedBy>LifeGate</cp:lastModifiedBy>
  <cp:revision>842</cp:revision>
  <cp:lastPrinted>2023-10-01T12:35:11Z</cp:lastPrinted>
  <dcterms:created xsi:type="dcterms:W3CDTF">2019-07-16T01:08:30Z</dcterms:created>
  <dcterms:modified xsi:type="dcterms:W3CDTF">2023-10-01T14:53:42Z</dcterms:modified>
</cp:coreProperties>
</file>