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611" r:id="rId3"/>
    <p:sldId id="630" r:id="rId4"/>
    <p:sldId id="622" r:id="rId5"/>
    <p:sldId id="643" r:id="rId6"/>
    <p:sldId id="644" r:id="rId7"/>
    <p:sldId id="645" r:id="rId8"/>
    <p:sldId id="609" r:id="rId9"/>
    <p:sldId id="641" r:id="rId10"/>
    <p:sldId id="642" r:id="rId11"/>
    <p:sldId id="639" r:id="rId12"/>
    <p:sldId id="625" r:id="rId13"/>
    <p:sldId id="598" r:id="rId14"/>
    <p:sldId id="601" r:id="rId15"/>
    <p:sldId id="613" r:id="rId16"/>
    <p:sldId id="631" r:id="rId17"/>
    <p:sldId id="617" r:id="rId18"/>
    <p:sldId id="615" r:id="rId19"/>
    <p:sldId id="626" r:id="rId20"/>
    <p:sldId id="627" r:id="rId21"/>
    <p:sldId id="628" r:id="rId22"/>
    <p:sldId id="629" r:id="rId23"/>
    <p:sldId id="632" r:id="rId24"/>
    <p:sldId id="633" r:id="rId25"/>
    <p:sldId id="634" r:id="rId26"/>
    <p:sldId id="635" r:id="rId27"/>
    <p:sldId id="638" r:id="rId28"/>
    <p:sldId id="636" r:id="rId29"/>
    <p:sldId id="637" r:id="rId30"/>
    <p:sldId id="640" r:id="rId31"/>
    <p:sldId id="521" r:id="rId32"/>
  </p:sldIdLst>
  <p:sldSz cx="9144000" cy="6858000" type="screen4x3"/>
  <p:notesSz cx="7099300" cy="9385300"/>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000"/>
    <a:srgbClr val="A80000"/>
    <a:srgbClr val="DCC2AE"/>
    <a:srgbClr val="FFCC99"/>
    <a:srgbClr val="FF9933"/>
    <a:srgbClr val="FCCBA2"/>
    <a:srgbClr val="FDD8B9"/>
    <a:srgbClr val="B92D14"/>
    <a:srgbClr val="4D4D4D"/>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546" autoAdjust="0"/>
    <p:restoredTop sz="95636" autoAdjust="0"/>
  </p:normalViewPr>
  <p:slideViewPr>
    <p:cSldViewPr>
      <p:cViewPr>
        <p:scale>
          <a:sx n="80" d="100"/>
          <a:sy n="80" d="100"/>
        </p:scale>
        <p:origin x="-2430" y="-6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3076363" cy="4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4021294" y="0"/>
            <a:ext cx="3076363" cy="4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203325" y="703263"/>
            <a:ext cx="4692650" cy="35194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709930" y="4458018"/>
            <a:ext cx="5679440" cy="422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26" name="Rectangle 6"/>
          <p:cNvSpPr>
            <a:spLocks noGrp="1" noChangeArrowheads="1"/>
          </p:cNvSpPr>
          <p:nvPr>
            <p:ph type="ftr" sz="quarter" idx="4"/>
          </p:nvPr>
        </p:nvSpPr>
        <p:spPr bwMode="auto">
          <a:xfrm>
            <a:off x="0" y="8914406"/>
            <a:ext cx="3076363" cy="4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4021294" y="8914406"/>
            <a:ext cx="3076363" cy="4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b" anchorCtr="0" compatLnSpc="1">
            <a:prstTxWarp prst="textNoShape">
              <a:avLst/>
            </a:prstTxWarp>
          </a:bodyPr>
          <a:lstStyle>
            <a:lvl1pPr algn="r">
              <a:defRPr sz="1200"/>
            </a:lvl1pPr>
          </a:lstStyle>
          <a:p>
            <a:fld id="{B17B0B04-992D-429C-9899-1036119F3C58}" type="slidenum">
              <a:rPr lang="en-US" altLang="en-US"/>
              <a:pPr/>
              <a:t>‹#›</a:t>
            </a:fld>
            <a:endParaRPr lang="en-US" altLang="en-US"/>
          </a:p>
        </p:txBody>
      </p:sp>
    </p:spTree>
    <p:extLst>
      <p:ext uri="{BB962C8B-B14F-4D97-AF65-F5344CB8AC3E}">
        <p14:creationId xmlns:p14="http://schemas.microsoft.com/office/powerpoint/2010/main" val="34093262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7A5E5-653B-4F68-BB4A-EB3733C49138}"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8300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2486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5704938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590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0387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021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78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866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52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141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4651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5816025"/>
            <a:ext cx="8305800"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Sunday, October 22, 2023</a:t>
            </a:r>
          </a:p>
        </p:txBody>
      </p:sp>
      <p:sp>
        <p:nvSpPr>
          <p:cNvPr id="5" name="TextBox 4"/>
          <p:cNvSpPr txBox="1"/>
          <p:nvPr/>
        </p:nvSpPr>
        <p:spPr>
          <a:xfrm>
            <a:off x="152400" y="5245894"/>
            <a:ext cx="8610600" cy="646331"/>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rPr>
              <a:t>Sermon For LifeGate</a:t>
            </a:r>
            <a:endParaRPr lang="en-US" sz="3600" b="1" dirty="0">
              <a:effectLst>
                <a:outerShdw blurRad="38100" dist="38100" dir="2700000" algn="tl">
                  <a:srgbClr val="000000">
                    <a:alpha val="43137"/>
                  </a:srgbClr>
                </a:outerShdw>
              </a:effectLst>
            </a:endParaRPr>
          </a:p>
        </p:txBody>
      </p:sp>
      <p:pic>
        <p:nvPicPr>
          <p:cNvPr id="6" name="Picture 5"/>
          <p:cNvPicPr/>
          <p:nvPr/>
        </p:nvPicPr>
        <p:blipFill rotWithShape="1">
          <a:blip r:embed="rId4"/>
          <a:srcRect b="2847"/>
          <a:stretch/>
        </p:blipFill>
        <p:spPr bwMode="auto">
          <a:xfrm>
            <a:off x="457200" y="609600"/>
            <a:ext cx="8305800" cy="3429000"/>
          </a:xfrm>
          <a:prstGeom prst="rect">
            <a:avLst/>
          </a:prstGeom>
          <a:ln w="31750">
            <a:solidFill>
              <a:schemeClr val="tx1"/>
            </a:solidFill>
          </a:ln>
          <a:extLst>
            <a:ext uri="{53640926-AAD7-44D8-BBD7-CCE9431645EC}">
              <a14:shadowObscured xmlns:a14="http://schemas.microsoft.com/office/drawing/2010/main"/>
            </a:ext>
          </a:extLst>
        </p:spPr>
      </p:pic>
      <p:sp>
        <p:nvSpPr>
          <p:cNvPr id="2" name="TextBox 1"/>
          <p:cNvSpPr txBox="1"/>
          <p:nvPr/>
        </p:nvSpPr>
        <p:spPr>
          <a:xfrm>
            <a:off x="228600" y="4444425"/>
            <a:ext cx="8763000" cy="58477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PREPARING TO POSSESS THE KINGDOM</a:t>
            </a:r>
            <a:endParaRPr lang="en-US" sz="3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327" y="2075795"/>
            <a:ext cx="8610600" cy="4401205"/>
          </a:xfrm>
          <a:prstGeom prst="rect">
            <a:avLst/>
          </a:prstGeom>
        </p:spPr>
        <p:txBody>
          <a:bodyPr wrap="square">
            <a:spAutoFit/>
          </a:bodyPr>
          <a:lstStyle/>
          <a:p>
            <a:r>
              <a:rPr lang="en-US" sz="2800" dirty="0"/>
              <a:t> </a:t>
            </a:r>
          </a:p>
          <a:p>
            <a:r>
              <a:rPr lang="en-US" sz="2800" dirty="0"/>
              <a:t>THIS IS AN HOUR TO SETTLE IN OUR SOUL TO GO DEEPER WITH GOD. WE ARE LEANING INTO THE BATTLE WITH JESUS – WE ARE NOT RETREATING IN FEAR.  </a:t>
            </a:r>
          </a:p>
          <a:p>
            <a:r>
              <a:rPr lang="en-US" sz="2800" dirty="0"/>
              <a:t> </a:t>
            </a:r>
          </a:p>
          <a:p>
            <a:r>
              <a:rPr lang="en-US" sz="2800" dirty="0"/>
              <a:t>LET’S SETTLE THE UNSETTLED ISSUES OF OUR LIVES AND RUN FORWARD WITH A RENEWED RESOLVE FOR ONE HUNDRED PERCENT FAITHFULNESS TO GOD. Mike </a:t>
            </a:r>
            <a:r>
              <a:rPr lang="en-US" sz="2800" dirty="0" err="1"/>
              <a:t>Bickle</a:t>
            </a:r>
            <a:r>
              <a:rPr lang="en-US" sz="2800" dirty="0"/>
              <a:t> </a:t>
            </a:r>
          </a:p>
        </p:txBody>
      </p:sp>
      <p:sp>
        <p:nvSpPr>
          <p:cNvPr id="3"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Is There A Balm In Gilead</a:t>
            </a:r>
            <a:endParaRPr lang="en-US" sz="4000" b="1" kern="0" dirty="0">
              <a:solidFill>
                <a:srgbClr val="FFFF00"/>
              </a:solidFill>
              <a:effectLst>
                <a:outerShdw blurRad="38100" dist="38100" dir="2700000" algn="tl">
                  <a:srgbClr val="000000">
                    <a:alpha val="43137"/>
                  </a:srgbClr>
                </a:outerShdw>
              </a:effectLst>
            </a:endParaRPr>
          </a:p>
        </p:txBody>
      </p:sp>
      <p:sp>
        <p:nvSpPr>
          <p:cNvPr id="2" name="TextBox 1"/>
          <p:cNvSpPr txBox="1"/>
          <p:nvPr/>
        </p:nvSpPr>
        <p:spPr>
          <a:xfrm>
            <a:off x="990600" y="1531203"/>
            <a:ext cx="7162800" cy="830997"/>
          </a:xfrm>
          <a:prstGeom prst="rect">
            <a:avLst/>
          </a:prstGeom>
          <a:noFill/>
        </p:spPr>
        <p:txBody>
          <a:bodyPr wrap="square" rtlCol="0">
            <a:spAutoFit/>
          </a:bodyPr>
          <a:lstStyle/>
          <a:p>
            <a:r>
              <a:rPr lang="en-US" dirty="0" smtClean="0">
                <a:solidFill>
                  <a:srgbClr val="FFFF00"/>
                </a:solidFill>
              </a:rPr>
              <a:t>YES – JESUS IS THE BALM IN GILEAD</a:t>
            </a:r>
          </a:p>
          <a:p>
            <a:r>
              <a:rPr lang="en-US" dirty="0" smtClean="0">
                <a:solidFill>
                  <a:srgbClr val="FFFF00"/>
                </a:solidFill>
              </a:rPr>
              <a:t>AND THE CHURCH IS THE PILLAR OF TRUTH</a:t>
            </a:r>
            <a:endParaRPr lang="en-US" dirty="0">
              <a:solidFill>
                <a:srgbClr val="FFFF00"/>
              </a:solidFill>
            </a:endParaRPr>
          </a:p>
        </p:txBody>
      </p:sp>
    </p:spTree>
    <p:extLst>
      <p:ext uri="{BB962C8B-B14F-4D97-AF65-F5344CB8AC3E}">
        <p14:creationId xmlns:p14="http://schemas.microsoft.com/office/powerpoint/2010/main" val="275815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28600" y="0"/>
            <a:ext cx="8610600" cy="13716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Single Christians Need to Operate </a:t>
            </a:r>
          </a:p>
          <a:p>
            <a:pPr algn="ctr"/>
            <a:r>
              <a:rPr lang="en-US" sz="2800" b="1" kern="0" dirty="0" smtClean="0">
                <a:solidFill>
                  <a:srgbClr val="FFFF00"/>
                </a:solidFill>
                <a:effectLst>
                  <a:outerShdw blurRad="38100" dist="38100" dir="2700000" algn="tl">
                    <a:srgbClr val="000000">
                      <a:alpha val="43137"/>
                    </a:srgbClr>
                  </a:outerShdw>
                </a:effectLst>
              </a:rPr>
              <a:t>In Two Levels Love Primarily</a:t>
            </a:r>
            <a:endParaRPr lang="en-US" sz="2800" b="1" kern="0" dirty="0">
              <a:solidFill>
                <a:srgbClr val="FFFF00"/>
              </a:solidFill>
              <a:effectLst>
                <a:outerShdw blurRad="38100" dist="38100" dir="2700000" algn="tl">
                  <a:srgbClr val="000000">
                    <a:alpha val="43137"/>
                  </a:srgbClr>
                </a:outerShdw>
              </a:effectLst>
            </a:endParaRPr>
          </a:p>
        </p:txBody>
      </p:sp>
      <p:pic>
        <p:nvPicPr>
          <p:cNvPr id="1026" name="Picture 2" descr="What Is The Difference Between Agape, Eros And Phileo — How To Have A  Relationship With 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21997"/>
            <a:ext cx="6557176" cy="38596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2819400"/>
            <a:ext cx="1447800" cy="707886"/>
          </a:xfrm>
          <a:prstGeom prst="rect">
            <a:avLst/>
          </a:prstGeom>
          <a:noFill/>
        </p:spPr>
        <p:txBody>
          <a:bodyPr wrap="square" rtlCol="0">
            <a:spAutoFit/>
          </a:bodyPr>
          <a:lstStyle/>
          <a:p>
            <a:r>
              <a:rPr lang="en-US" sz="2000" dirty="0" smtClean="0">
                <a:solidFill>
                  <a:schemeClr val="bg1"/>
                </a:solidFill>
                <a:effectLst>
                  <a:outerShdw blurRad="38100" dist="38100" dir="2700000" algn="tl">
                    <a:srgbClr val="000000">
                      <a:alpha val="43137"/>
                    </a:srgbClr>
                  </a:outerShdw>
                </a:effectLst>
              </a:rPr>
              <a:t>Romantic</a:t>
            </a:r>
          </a:p>
          <a:p>
            <a:r>
              <a:rPr lang="en-US" sz="2000" dirty="0" smtClean="0">
                <a:solidFill>
                  <a:schemeClr val="bg1"/>
                </a:solidFill>
                <a:effectLst>
                  <a:outerShdw blurRad="38100" dist="38100" dir="2700000" algn="tl">
                    <a:srgbClr val="000000">
                      <a:alpha val="43137"/>
                    </a:srgbClr>
                  </a:outerShdw>
                </a:effectLst>
              </a:rPr>
              <a:t>Sexual</a:t>
            </a:r>
            <a:endParaRPr lang="en-US" sz="2000"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152400" y="3505200"/>
            <a:ext cx="1752600" cy="1015663"/>
          </a:xfrm>
          <a:prstGeom prst="rect">
            <a:avLst/>
          </a:prstGeom>
          <a:noFill/>
        </p:spPr>
        <p:txBody>
          <a:bodyPr wrap="square" rtlCol="0">
            <a:spAutoFit/>
          </a:bodyPr>
          <a:lstStyle/>
          <a:p>
            <a:r>
              <a:rPr lang="en-US" sz="2000" dirty="0">
                <a:solidFill>
                  <a:srgbClr val="FFFF00"/>
                </a:solidFill>
              </a:rPr>
              <a:t>Sacrificial</a:t>
            </a:r>
          </a:p>
          <a:p>
            <a:r>
              <a:rPr lang="en-US" sz="2000" dirty="0" smtClean="0">
                <a:solidFill>
                  <a:srgbClr val="FFFF00"/>
                </a:solidFill>
              </a:rPr>
              <a:t>Self-less</a:t>
            </a:r>
          </a:p>
          <a:p>
            <a:r>
              <a:rPr lang="en-US" sz="2000" dirty="0" smtClean="0">
                <a:solidFill>
                  <a:srgbClr val="FFFF00"/>
                </a:solidFill>
              </a:rPr>
              <a:t>Devotion</a:t>
            </a:r>
            <a:endParaRPr lang="en-US" sz="2000" dirty="0">
              <a:solidFill>
                <a:srgbClr val="FFFF00"/>
              </a:solidFill>
            </a:endParaRPr>
          </a:p>
        </p:txBody>
      </p:sp>
      <p:sp>
        <p:nvSpPr>
          <p:cNvPr id="8" name="TextBox 7"/>
          <p:cNvSpPr txBox="1"/>
          <p:nvPr/>
        </p:nvSpPr>
        <p:spPr>
          <a:xfrm>
            <a:off x="0" y="4549914"/>
            <a:ext cx="1447800" cy="707886"/>
          </a:xfrm>
          <a:prstGeom prst="rect">
            <a:avLst/>
          </a:prstGeom>
          <a:noFill/>
        </p:spPr>
        <p:txBody>
          <a:bodyPr wrap="square" rtlCol="0">
            <a:spAutoFit/>
          </a:bodyPr>
          <a:lstStyle/>
          <a:p>
            <a:r>
              <a:rPr lang="en-US" sz="2000" dirty="0" smtClean="0">
                <a:solidFill>
                  <a:schemeClr val="bg1"/>
                </a:solidFill>
                <a:effectLst>
                  <a:outerShdw blurRad="38100" dist="38100" dir="2700000" algn="tl">
                    <a:srgbClr val="000000">
                      <a:alpha val="43137"/>
                    </a:srgbClr>
                  </a:outerShdw>
                </a:effectLst>
              </a:rPr>
              <a:t>Brotherly</a:t>
            </a:r>
          </a:p>
          <a:p>
            <a:r>
              <a:rPr lang="en-US" sz="2000" dirty="0" smtClean="0">
                <a:solidFill>
                  <a:schemeClr val="bg1"/>
                </a:solidFill>
                <a:effectLst>
                  <a:outerShdw blurRad="38100" dist="38100" dir="2700000" algn="tl">
                    <a:srgbClr val="000000">
                      <a:alpha val="43137"/>
                    </a:srgbClr>
                  </a:outerShdw>
                </a:effectLst>
              </a:rPr>
              <a:t>Friendship</a:t>
            </a:r>
          </a:p>
        </p:txBody>
      </p:sp>
      <p:sp>
        <p:nvSpPr>
          <p:cNvPr id="5" name="Rectangle 4"/>
          <p:cNvSpPr/>
          <p:nvPr/>
        </p:nvSpPr>
        <p:spPr bwMode="auto">
          <a:xfrm>
            <a:off x="5715000" y="4724400"/>
            <a:ext cx="2133600" cy="353943"/>
          </a:xfrm>
          <a:prstGeom prst="rect">
            <a:avLst/>
          </a:prstGeom>
          <a:solidFill>
            <a:srgbClr val="9A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 name="Rectangle 3"/>
          <p:cNvSpPr/>
          <p:nvPr/>
        </p:nvSpPr>
        <p:spPr>
          <a:xfrm>
            <a:off x="301782" y="5562600"/>
            <a:ext cx="8458200" cy="830997"/>
          </a:xfrm>
          <a:prstGeom prst="rect">
            <a:avLst/>
          </a:prstGeom>
        </p:spPr>
        <p:txBody>
          <a:bodyPr wrap="square">
            <a:spAutoFit/>
          </a:bodyPr>
          <a:lstStyle/>
          <a:p>
            <a:r>
              <a:rPr lang="en-US" dirty="0" smtClean="0"/>
              <a:t>A </a:t>
            </a:r>
            <a:r>
              <a:rPr lang="en-US" dirty="0"/>
              <a:t>generous man will prosper; he who refreshes others will himself be refreshed. </a:t>
            </a:r>
            <a:r>
              <a:rPr lang="en-US" b="1" dirty="0"/>
              <a:t>Proverbs 11:25 (NIV</a:t>
            </a:r>
            <a:r>
              <a:rPr lang="en-US" b="1" dirty="0" smtClean="0"/>
              <a:t>)</a:t>
            </a:r>
            <a:endParaRPr lang="en-US" dirty="0"/>
          </a:p>
        </p:txBody>
      </p:sp>
    </p:spTree>
    <p:extLst>
      <p:ext uri="{BB962C8B-B14F-4D97-AF65-F5344CB8AC3E}">
        <p14:creationId xmlns:p14="http://schemas.microsoft.com/office/powerpoint/2010/main" val="45692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925431"/>
            <a:ext cx="8686800" cy="2246769"/>
          </a:xfrm>
          <a:prstGeom prst="rect">
            <a:avLst/>
          </a:prstGeom>
        </p:spPr>
        <p:txBody>
          <a:bodyPr wrap="square">
            <a:spAutoFit/>
          </a:bodyPr>
          <a:lstStyle/>
          <a:p>
            <a:r>
              <a:rPr lang="en-US" sz="2800" dirty="0" smtClean="0"/>
              <a:t>SINGLES - Pursue Strong COMMUNITY and find several relationships </a:t>
            </a:r>
            <a:r>
              <a:rPr lang="en-US" sz="2800" dirty="0"/>
              <a:t>that </a:t>
            </a:r>
            <a:r>
              <a:rPr lang="en-US" sz="2800" dirty="0" smtClean="0"/>
              <a:t>run </a:t>
            </a:r>
            <a:r>
              <a:rPr lang="en-US" sz="2800" dirty="0"/>
              <a:t>on all cylinders </a:t>
            </a:r>
            <a:r>
              <a:rPr lang="en-US" sz="2800" dirty="0" smtClean="0"/>
              <a:t>that are COMPLIMENTARY </a:t>
            </a:r>
            <a:r>
              <a:rPr lang="en-US" sz="2800" dirty="0"/>
              <a:t>both in giving and taking – </a:t>
            </a:r>
            <a:r>
              <a:rPr lang="en-US" sz="2800" dirty="0" smtClean="0"/>
              <a:t>Where there </a:t>
            </a:r>
            <a:r>
              <a:rPr lang="en-US" sz="2800" dirty="0"/>
              <a:t>is </a:t>
            </a:r>
            <a:r>
              <a:rPr lang="en-US" sz="2800" dirty="0" smtClean="0"/>
              <a:t>mutual </a:t>
            </a:r>
            <a:r>
              <a:rPr lang="en-US" sz="2800" dirty="0"/>
              <a:t>respect and a true “looking forward to being together.”</a:t>
            </a:r>
          </a:p>
        </p:txBody>
      </p:sp>
      <p:sp>
        <p:nvSpPr>
          <p:cNvPr id="5" name="Title 1"/>
          <p:cNvSpPr txBox="1">
            <a:spLocks/>
          </p:cNvSpPr>
          <p:nvPr/>
        </p:nvSpPr>
        <p:spPr bwMode="auto">
          <a:xfrm>
            <a:off x="228600" y="0"/>
            <a:ext cx="8610600" cy="13716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SINGLES ARE NOT ON HOLD</a:t>
            </a:r>
          </a:p>
          <a:p>
            <a:pPr algn="ctr"/>
            <a:r>
              <a:rPr lang="en-US" sz="2800" b="1" kern="0" dirty="0" smtClean="0">
                <a:solidFill>
                  <a:srgbClr val="FFFF00"/>
                </a:solidFill>
                <a:effectLst>
                  <a:outerShdw blurRad="38100" dist="38100" dir="2700000" algn="tl">
                    <a:srgbClr val="000000">
                      <a:alpha val="43137"/>
                    </a:srgbClr>
                  </a:outerShdw>
                </a:effectLst>
              </a:rPr>
              <a:t>UNTIL THEY GET MARRIED</a:t>
            </a:r>
          </a:p>
        </p:txBody>
      </p:sp>
      <p:sp>
        <p:nvSpPr>
          <p:cNvPr id="6" name="Rectangle 5"/>
          <p:cNvSpPr/>
          <p:nvPr/>
        </p:nvSpPr>
        <p:spPr>
          <a:xfrm>
            <a:off x="228600" y="1668772"/>
            <a:ext cx="8686800" cy="2062103"/>
          </a:xfrm>
          <a:prstGeom prst="rect">
            <a:avLst/>
          </a:prstGeom>
        </p:spPr>
        <p:txBody>
          <a:bodyPr wrap="square">
            <a:spAutoFit/>
          </a:bodyPr>
          <a:lstStyle/>
          <a:p>
            <a:r>
              <a:rPr lang="en-US" sz="2800" dirty="0" smtClean="0"/>
              <a:t>Do you have any relationships where you bless others – and that you are not into the </a:t>
            </a:r>
            <a:r>
              <a:rPr lang="en-US" sz="3600" b="1" dirty="0" smtClean="0">
                <a:solidFill>
                  <a:srgbClr val="FFFF00"/>
                </a:solidFill>
              </a:rPr>
              <a:t>relationship just to get something from the other person? </a:t>
            </a:r>
            <a:endParaRPr lang="en-US" sz="3600" b="1" dirty="0">
              <a:solidFill>
                <a:srgbClr val="FFFF00"/>
              </a:solidFill>
            </a:endParaRPr>
          </a:p>
        </p:txBody>
      </p:sp>
    </p:spTree>
    <p:extLst>
      <p:ext uri="{BB962C8B-B14F-4D97-AF65-F5344CB8AC3E}">
        <p14:creationId xmlns:p14="http://schemas.microsoft.com/office/powerpoint/2010/main" val="158048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28600" y="0"/>
            <a:ext cx="8610600" cy="13716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For Healthy Marriages We need to Operate </a:t>
            </a:r>
          </a:p>
          <a:p>
            <a:pPr algn="ctr"/>
            <a:r>
              <a:rPr lang="en-US" sz="2800" b="1" kern="0" dirty="0" smtClean="0">
                <a:solidFill>
                  <a:srgbClr val="FFFF00"/>
                </a:solidFill>
                <a:effectLst>
                  <a:outerShdw blurRad="38100" dist="38100" dir="2700000" algn="tl">
                    <a:srgbClr val="000000">
                      <a:alpha val="43137"/>
                    </a:srgbClr>
                  </a:outerShdw>
                </a:effectLst>
              </a:rPr>
              <a:t>In </a:t>
            </a:r>
            <a:r>
              <a:rPr lang="en-US" sz="2800" b="1" u="sng" kern="0" dirty="0" smtClean="0">
                <a:solidFill>
                  <a:srgbClr val="FFFF00"/>
                </a:solidFill>
                <a:effectLst>
                  <a:outerShdw blurRad="38100" dist="38100" dir="2700000" algn="tl">
                    <a:srgbClr val="000000">
                      <a:alpha val="43137"/>
                    </a:srgbClr>
                  </a:outerShdw>
                </a:effectLst>
              </a:rPr>
              <a:t>All Three </a:t>
            </a:r>
            <a:r>
              <a:rPr lang="en-US" sz="2800" b="1" kern="0" dirty="0" smtClean="0">
                <a:solidFill>
                  <a:srgbClr val="FFFF00"/>
                </a:solidFill>
                <a:effectLst>
                  <a:outerShdw blurRad="38100" dist="38100" dir="2700000" algn="tl">
                    <a:srgbClr val="000000">
                      <a:alpha val="43137"/>
                    </a:srgbClr>
                  </a:outerShdw>
                </a:effectLst>
              </a:rPr>
              <a:t>of These Levels of Love </a:t>
            </a:r>
            <a:endParaRPr lang="en-US" sz="2800" b="1" kern="0" dirty="0">
              <a:solidFill>
                <a:srgbClr val="FFFF00"/>
              </a:solidFill>
              <a:effectLst>
                <a:outerShdw blurRad="38100" dist="38100" dir="2700000" algn="tl">
                  <a:srgbClr val="000000">
                    <a:alpha val="43137"/>
                  </a:srgbClr>
                </a:outerShdw>
              </a:effectLst>
            </a:endParaRPr>
          </a:p>
        </p:txBody>
      </p:sp>
      <p:pic>
        <p:nvPicPr>
          <p:cNvPr id="1026" name="Picture 2" descr="What Is The Difference Between Agape, Eros And Phileo — How To Have A  Relationship With 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21997"/>
            <a:ext cx="6557176" cy="38596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2819400"/>
            <a:ext cx="1447800" cy="707886"/>
          </a:xfrm>
          <a:prstGeom prst="rect">
            <a:avLst/>
          </a:prstGeom>
          <a:noFill/>
        </p:spPr>
        <p:txBody>
          <a:bodyPr wrap="square" rtlCol="0">
            <a:spAutoFit/>
          </a:bodyPr>
          <a:lstStyle/>
          <a:p>
            <a:r>
              <a:rPr lang="en-US" sz="2000" dirty="0" smtClean="0">
                <a:solidFill>
                  <a:schemeClr val="bg1"/>
                </a:solidFill>
                <a:effectLst>
                  <a:outerShdw blurRad="38100" dist="38100" dir="2700000" algn="tl">
                    <a:srgbClr val="000000">
                      <a:alpha val="43137"/>
                    </a:srgbClr>
                  </a:outerShdw>
                </a:effectLst>
              </a:rPr>
              <a:t>Romantic</a:t>
            </a:r>
          </a:p>
          <a:p>
            <a:r>
              <a:rPr lang="en-US" sz="2000" dirty="0" smtClean="0">
                <a:solidFill>
                  <a:schemeClr val="bg1"/>
                </a:solidFill>
                <a:effectLst>
                  <a:outerShdw blurRad="38100" dist="38100" dir="2700000" algn="tl">
                    <a:srgbClr val="000000">
                      <a:alpha val="43137"/>
                    </a:srgbClr>
                  </a:outerShdw>
                </a:effectLst>
              </a:rPr>
              <a:t>Sexual</a:t>
            </a:r>
            <a:endParaRPr lang="en-US" sz="2000"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76200" y="3527286"/>
            <a:ext cx="1447800" cy="1015663"/>
          </a:xfrm>
          <a:prstGeom prst="rect">
            <a:avLst/>
          </a:prstGeom>
          <a:noFill/>
        </p:spPr>
        <p:txBody>
          <a:bodyPr wrap="square" rtlCol="0">
            <a:spAutoFit/>
          </a:bodyPr>
          <a:lstStyle/>
          <a:p>
            <a:r>
              <a:rPr lang="en-US" sz="2000" dirty="0">
                <a:solidFill>
                  <a:srgbClr val="FFFF00"/>
                </a:solidFill>
              </a:rPr>
              <a:t>Sacrificial</a:t>
            </a:r>
          </a:p>
          <a:p>
            <a:r>
              <a:rPr lang="en-US" sz="2000" dirty="0" smtClean="0">
                <a:solidFill>
                  <a:srgbClr val="FFFF00"/>
                </a:solidFill>
              </a:rPr>
              <a:t>Self-less</a:t>
            </a:r>
          </a:p>
          <a:p>
            <a:r>
              <a:rPr lang="en-US" sz="2000" dirty="0" smtClean="0">
                <a:solidFill>
                  <a:srgbClr val="FFFF00"/>
                </a:solidFill>
              </a:rPr>
              <a:t>Devotion </a:t>
            </a:r>
            <a:endParaRPr lang="en-US" sz="2000" dirty="0">
              <a:solidFill>
                <a:srgbClr val="FFFF00"/>
              </a:solidFill>
            </a:endParaRPr>
          </a:p>
        </p:txBody>
      </p:sp>
      <p:sp>
        <p:nvSpPr>
          <p:cNvPr id="8" name="TextBox 7"/>
          <p:cNvSpPr txBox="1"/>
          <p:nvPr/>
        </p:nvSpPr>
        <p:spPr>
          <a:xfrm>
            <a:off x="-76200" y="4495800"/>
            <a:ext cx="1447800" cy="707886"/>
          </a:xfrm>
          <a:prstGeom prst="rect">
            <a:avLst/>
          </a:prstGeom>
          <a:noFill/>
        </p:spPr>
        <p:txBody>
          <a:bodyPr wrap="square" rtlCol="0">
            <a:spAutoFit/>
          </a:bodyPr>
          <a:lstStyle/>
          <a:p>
            <a:r>
              <a:rPr lang="en-US" sz="2000" dirty="0" smtClean="0">
                <a:solidFill>
                  <a:schemeClr val="bg1"/>
                </a:solidFill>
                <a:effectLst>
                  <a:outerShdw blurRad="38100" dist="38100" dir="2700000" algn="tl">
                    <a:srgbClr val="000000">
                      <a:alpha val="43137"/>
                    </a:srgbClr>
                  </a:outerShdw>
                </a:effectLst>
              </a:rPr>
              <a:t>Brotherly</a:t>
            </a:r>
          </a:p>
          <a:p>
            <a:r>
              <a:rPr lang="en-US" sz="2000" dirty="0" smtClean="0">
                <a:solidFill>
                  <a:schemeClr val="bg1"/>
                </a:solidFill>
                <a:effectLst>
                  <a:outerShdw blurRad="38100" dist="38100" dir="2700000" algn="tl">
                    <a:srgbClr val="000000">
                      <a:alpha val="43137"/>
                    </a:srgbClr>
                  </a:outerShdw>
                </a:effectLst>
              </a:rPr>
              <a:t>Friendship</a:t>
            </a:r>
          </a:p>
        </p:txBody>
      </p:sp>
      <p:sp>
        <p:nvSpPr>
          <p:cNvPr id="3" name="Rectangle 2"/>
          <p:cNvSpPr/>
          <p:nvPr/>
        </p:nvSpPr>
        <p:spPr>
          <a:xfrm>
            <a:off x="342900" y="5181600"/>
            <a:ext cx="8382000" cy="830997"/>
          </a:xfrm>
          <a:prstGeom prst="rect">
            <a:avLst/>
          </a:prstGeom>
        </p:spPr>
        <p:txBody>
          <a:bodyPr wrap="square">
            <a:spAutoFit/>
          </a:bodyPr>
          <a:lstStyle/>
          <a:p>
            <a:r>
              <a:rPr lang="en-US" dirty="0" smtClean="0"/>
              <a:t>Husbands</a:t>
            </a:r>
            <a:r>
              <a:rPr lang="en-US" dirty="0"/>
              <a:t>, love your wives, just as Christ loved the church and gave himself up for her </a:t>
            </a:r>
            <a:r>
              <a:rPr lang="en-US" b="1" dirty="0"/>
              <a:t>Ephesians 5:25 (NIV) </a:t>
            </a:r>
            <a:endParaRPr lang="en-US" dirty="0"/>
          </a:p>
        </p:txBody>
      </p:sp>
      <p:sp>
        <p:nvSpPr>
          <p:cNvPr id="5" name="Rectangle 4"/>
          <p:cNvSpPr/>
          <p:nvPr/>
        </p:nvSpPr>
        <p:spPr bwMode="auto">
          <a:xfrm>
            <a:off x="5715000" y="4724400"/>
            <a:ext cx="2133600" cy="353943"/>
          </a:xfrm>
          <a:prstGeom prst="rect">
            <a:avLst/>
          </a:prstGeom>
          <a:solidFill>
            <a:srgbClr val="9A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a:xfrm>
            <a:off x="76200" y="5994986"/>
            <a:ext cx="8839200" cy="830997"/>
          </a:xfrm>
          <a:prstGeom prst="rect">
            <a:avLst/>
          </a:prstGeom>
        </p:spPr>
        <p:txBody>
          <a:bodyPr wrap="square">
            <a:spAutoFit/>
          </a:bodyPr>
          <a:lstStyle/>
          <a:p>
            <a:r>
              <a:rPr lang="en-US" dirty="0" smtClean="0"/>
              <a:t>However</a:t>
            </a:r>
            <a:r>
              <a:rPr lang="en-US" dirty="0"/>
              <a:t>, each one of you also must love his wife as he loves himself, and the wife must respect her husband. </a:t>
            </a:r>
            <a:r>
              <a:rPr lang="en-US" sz="1800" b="1" dirty="0"/>
              <a:t>Ephesians </a:t>
            </a:r>
            <a:r>
              <a:rPr lang="en-US" sz="1800" b="1" dirty="0" smtClean="0"/>
              <a:t>5:33</a:t>
            </a:r>
            <a:endParaRPr lang="en-US" dirty="0"/>
          </a:p>
        </p:txBody>
      </p:sp>
    </p:spTree>
    <p:extLst>
      <p:ext uri="{BB962C8B-B14F-4D97-AF65-F5344CB8AC3E}">
        <p14:creationId xmlns:p14="http://schemas.microsoft.com/office/powerpoint/2010/main" val="288787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3"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2286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Being Healed As A Community</a:t>
            </a:r>
            <a:endParaRPr lang="en-US" sz="4000" b="1" kern="0"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228600" y="1905000"/>
            <a:ext cx="8610600" cy="4832092"/>
          </a:xfrm>
          <a:prstGeom prst="rect">
            <a:avLst/>
          </a:prstGeom>
        </p:spPr>
        <p:txBody>
          <a:bodyPr wrap="square">
            <a:spAutoFit/>
          </a:bodyPr>
          <a:lstStyle/>
          <a:p>
            <a:r>
              <a:rPr lang="en-US" sz="2800" dirty="0"/>
              <a:t>IN THIS REVIVAL LORD GET US INTO JOY IN RELATIONSHIPS – PAST ALL THE LITTLE EDGES – THE SPARKING – THE ANNOYANCES – THE MOODINESS – THE FRUSTRATIONS </a:t>
            </a:r>
            <a:r>
              <a:rPr lang="en-US" sz="2800" dirty="0" smtClean="0"/>
              <a:t>– THE QUIRKINESS – THE HIDDEN VOICES</a:t>
            </a:r>
            <a:endParaRPr lang="en-US" sz="2800" dirty="0"/>
          </a:p>
          <a:p>
            <a:r>
              <a:rPr lang="en-US" sz="2800" dirty="0"/>
              <a:t> </a:t>
            </a:r>
          </a:p>
          <a:p>
            <a:r>
              <a:rPr lang="en-US" sz="2800" dirty="0" smtClean="0"/>
              <a:t>Then </a:t>
            </a:r>
            <a:r>
              <a:rPr lang="en-US" sz="2800" dirty="0"/>
              <a:t>the church throughout Judea, Galilee and Samaria enjoyed a time of peace. </a:t>
            </a:r>
            <a:r>
              <a:rPr lang="en-US" sz="2800" dirty="0">
                <a:solidFill>
                  <a:srgbClr val="FFFF00"/>
                </a:solidFill>
              </a:rPr>
              <a:t>It was strengthened; and encouraged by the Holy Spirit, it grew in numbers, living in the fear of the Lord</a:t>
            </a:r>
            <a:r>
              <a:rPr lang="en-US" sz="2800" dirty="0"/>
              <a:t>. </a:t>
            </a:r>
            <a:endParaRPr lang="en-US" sz="2800" dirty="0" smtClean="0"/>
          </a:p>
          <a:p>
            <a:r>
              <a:rPr lang="en-US" sz="2800" dirty="0" smtClean="0"/>
              <a:t>Acts </a:t>
            </a:r>
            <a:r>
              <a:rPr lang="en-US" sz="2800" dirty="0"/>
              <a:t>9:31 (NIV)</a:t>
            </a:r>
          </a:p>
        </p:txBody>
      </p:sp>
    </p:spTree>
    <p:extLst>
      <p:ext uri="{BB962C8B-B14F-4D97-AF65-F5344CB8AC3E}">
        <p14:creationId xmlns:p14="http://schemas.microsoft.com/office/powerpoint/2010/main" val="317568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Feasts of Israel – Hebrew Calendars, New Moon, Sabbath Year, and the  Jubilee Year – Bible.org Blo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799" y="3524072"/>
            <a:ext cx="1828799" cy="1371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9808" y="304800"/>
            <a:ext cx="9134192" cy="631825"/>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Understanding Strategic Shifts</a:t>
            </a:r>
          </a:p>
        </p:txBody>
      </p:sp>
      <p:sp>
        <p:nvSpPr>
          <p:cNvPr id="4" name="TextBox 3"/>
          <p:cNvSpPr txBox="1"/>
          <p:nvPr/>
        </p:nvSpPr>
        <p:spPr>
          <a:xfrm>
            <a:off x="6438898" y="2653771"/>
            <a:ext cx="2514600" cy="830997"/>
          </a:xfrm>
          <a:prstGeom prst="rect">
            <a:avLst/>
          </a:prstGeom>
          <a:noFill/>
        </p:spPr>
        <p:txBody>
          <a:bodyPr wrap="square" rtlCol="0">
            <a:spAutoFit/>
          </a:bodyPr>
          <a:lstStyle/>
          <a:p>
            <a:r>
              <a:rPr lang="en-US" dirty="0" smtClean="0"/>
              <a:t>Jubilee Principles </a:t>
            </a:r>
            <a:endParaRPr lang="en-US" dirty="0"/>
          </a:p>
        </p:txBody>
      </p:sp>
      <p:sp>
        <p:nvSpPr>
          <p:cNvPr id="6" name="Right Arrow 5"/>
          <p:cNvSpPr/>
          <p:nvPr/>
        </p:nvSpPr>
        <p:spPr bwMode="auto">
          <a:xfrm>
            <a:off x="533400" y="2228671"/>
            <a:ext cx="8229600" cy="533400"/>
          </a:xfrm>
          <a:prstGeom prst="rightArrow">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1028" name="Picture 4" descr="The Real Story of The Exodus: Paul L. Maier, Gerad Taylor: 9780758612687:  Amazon.com: Book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46" t="18124" r="13247" b="28098"/>
          <a:stretch/>
        </p:blipFill>
        <p:spPr bwMode="auto">
          <a:xfrm>
            <a:off x="533401" y="3524072"/>
            <a:ext cx="1981200" cy="12930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8600" y="1524000"/>
            <a:ext cx="8724898" cy="523220"/>
          </a:xfrm>
          <a:prstGeom prst="rect">
            <a:avLst/>
          </a:prstGeom>
        </p:spPr>
        <p:txBody>
          <a:bodyPr wrap="square">
            <a:spAutoFit/>
          </a:bodyPr>
          <a:lstStyle/>
          <a:p>
            <a:r>
              <a:rPr lang="en-US" sz="1400" dirty="0" smtClean="0"/>
              <a:t> </a:t>
            </a:r>
            <a:r>
              <a:rPr lang="en-US" sz="1400" dirty="0"/>
              <a:t>"Forget the former things; do not dwell on the past. 19  See, I am doing a new thing! Now it springs up; do you not perceive it? I am making a way in the desert and streams in the wasteland. Isaiah 43:18-19 (NIV) </a:t>
            </a:r>
          </a:p>
        </p:txBody>
      </p:sp>
      <p:pic>
        <p:nvPicPr>
          <p:cNvPr id="1030" name="Picture 6" descr="25 Bible verses about Crossing Into The Promised Lan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30" b="8100"/>
          <a:stretch/>
        </p:blipFill>
        <p:spPr bwMode="auto">
          <a:xfrm>
            <a:off x="4038600" y="3525315"/>
            <a:ext cx="1818214" cy="1368570"/>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bwMode="auto">
          <a:xfrm>
            <a:off x="685800" y="2832504"/>
            <a:ext cx="1676401" cy="415499"/>
          </a:xfrm>
          <a:prstGeom prst="rightArrow">
            <a:avLst/>
          </a:prstGeom>
          <a:solidFill>
            <a:srgbClr val="00B05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 name="TextBox 9"/>
          <p:cNvSpPr txBox="1"/>
          <p:nvPr/>
        </p:nvSpPr>
        <p:spPr>
          <a:xfrm>
            <a:off x="1676400" y="5124271"/>
            <a:ext cx="5715000" cy="1200329"/>
          </a:xfrm>
          <a:prstGeom prst="rect">
            <a:avLst/>
          </a:prstGeom>
          <a:noFill/>
        </p:spPr>
        <p:txBody>
          <a:bodyPr wrap="square" rtlCol="0">
            <a:spAutoFit/>
          </a:bodyPr>
          <a:lstStyle/>
          <a:p>
            <a:r>
              <a:rPr lang="en-US" dirty="0" smtClean="0"/>
              <a:t>God does not want us to bring into the NEXT SEASON – the unfinished STUFF from the previous season </a:t>
            </a:r>
            <a:endParaRPr lang="en-US" dirty="0"/>
          </a:p>
        </p:txBody>
      </p:sp>
      <p:sp>
        <p:nvSpPr>
          <p:cNvPr id="14" name="Right Arrow 13"/>
          <p:cNvSpPr/>
          <p:nvPr/>
        </p:nvSpPr>
        <p:spPr bwMode="auto">
          <a:xfrm>
            <a:off x="4145708" y="2813498"/>
            <a:ext cx="1676401" cy="463102"/>
          </a:xfrm>
          <a:prstGeom prst="rightArrow">
            <a:avLst/>
          </a:prstGeom>
          <a:solidFill>
            <a:srgbClr val="00B05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 name="TextBox 10"/>
          <p:cNvSpPr txBox="1"/>
          <p:nvPr/>
        </p:nvSpPr>
        <p:spPr>
          <a:xfrm>
            <a:off x="2743200" y="2813498"/>
            <a:ext cx="990600" cy="830997"/>
          </a:xfrm>
          <a:prstGeom prst="rect">
            <a:avLst/>
          </a:prstGeom>
          <a:noFill/>
        </p:spPr>
        <p:txBody>
          <a:bodyPr wrap="square" rtlCol="0">
            <a:spAutoFit/>
          </a:bodyPr>
          <a:lstStyle/>
          <a:p>
            <a:r>
              <a:rPr lang="en-US" dirty="0" smtClean="0"/>
              <a:t>40 Years</a:t>
            </a:r>
            <a:endParaRPr lang="en-US" dirty="0"/>
          </a:p>
        </p:txBody>
      </p:sp>
    </p:spTree>
    <p:extLst>
      <p:ext uri="{BB962C8B-B14F-4D97-AF65-F5344CB8AC3E}">
        <p14:creationId xmlns:p14="http://schemas.microsoft.com/office/powerpoint/2010/main" val="20763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animBg="1"/>
      <p:bldP spid="10" grpId="0"/>
      <p:bldP spid="14"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914400" y="4165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itle 1"/>
          <p:cNvSpPr txBox="1">
            <a:spLocks/>
          </p:cNvSpPr>
          <p:nvPr/>
        </p:nvSpPr>
        <p:spPr bwMode="auto">
          <a:xfrm>
            <a:off x="228600" y="2286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God Could Take His People Out Of Egypt – But Could Not Take Egypt Out Of His People  </a:t>
            </a:r>
            <a:endParaRPr lang="en-US" sz="32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228600" y="1716544"/>
            <a:ext cx="8610600" cy="2677656"/>
          </a:xfrm>
          <a:prstGeom prst="rect">
            <a:avLst/>
          </a:prstGeom>
        </p:spPr>
        <p:txBody>
          <a:bodyPr wrap="square">
            <a:spAutoFit/>
          </a:bodyPr>
          <a:lstStyle/>
          <a:p>
            <a:r>
              <a:rPr lang="en-US" dirty="0" smtClean="0"/>
              <a:t>"Therefore</a:t>
            </a:r>
            <a:r>
              <a:rPr lang="en-US" dirty="0"/>
              <a:t>, say to the Israelites: 'I am the </a:t>
            </a:r>
            <a:r>
              <a:rPr lang="en-US" cap="small" dirty="0"/>
              <a:t>LORD</a:t>
            </a:r>
            <a:r>
              <a:rPr lang="en-US" dirty="0"/>
              <a:t>, and I will bring you out from under the yoke of the Egyptians. I will free you from being slaves to them, and I will redeem you with an outstretched arm and with mighty acts of judgment. </a:t>
            </a:r>
            <a:r>
              <a:rPr lang="en-US" baseline="30000" dirty="0"/>
              <a:t>7 </a:t>
            </a:r>
            <a:r>
              <a:rPr lang="en-US" dirty="0"/>
              <a:t> I will take you as my own people, and I will be your God. Then you will know that I am the </a:t>
            </a:r>
            <a:r>
              <a:rPr lang="en-US" cap="small" dirty="0"/>
              <a:t>LORD</a:t>
            </a:r>
            <a:r>
              <a:rPr lang="en-US" dirty="0"/>
              <a:t> your God, who brought you out from under the yoke of the Egyptians. </a:t>
            </a:r>
            <a:r>
              <a:rPr lang="en-US" b="1" dirty="0"/>
              <a:t>Exodus 6:6-7 (NIV) </a:t>
            </a:r>
            <a:endParaRPr lang="en-US" dirty="0"/>
          </a:p>
        </p:txBody>
      </p:sp>
      <p:sp>
        <p:nvSpPr>
          <p:cNvPr id="3" name="Rectangle 2"/>
          <p:cNvSpPr/>
          <p:nvPr/>
        </p:nvSpPr>
        <p:spPr>
          <a:xfrm>
            <a:off x="304800" y="5029200"/>
            <a:ext cx="8534400" cy="1569660"/>
          </a:xfrm>
          <a:prstGeom prst="rect">
            <a:avLst/>
          </a:prstGeom>
        </p:spPr>
        <p:txBody>
          <a:bodyPr wrap="square">
            <a:spAutoFit/>
          </a:bodyPr>
          <a:lstStyle/>
          <a:p>
            <a:r>
              <a:rPr lang="en-US" baseline="30000" dirty="0"/>
              <a:t>40 </a:t>
            </a:r>
            <a:r>
              <a:rPr lang="en-US" dirty="0"/>
              <a:t> How often they rebelled against him in the desert and grieved him in the wasteland! </a:t>
            </a:r>
            <a:r>
              <a:rPr lang="en-US" baseline="30000" dirty="0"/>
              <a:t>41 </a:t>
            </a:r>
            <a:r>
              <a:rPr lang="en-US" dirty="0"/>
              <a:t> Again and again they put God to the test; they vexed the Holy One of Israel. </a:t>
            </a:r>
            <a:endParaRPr lang="en-US" dirty="0" smtClean="0"/>
          </a:p>
          <a:p>
            <a:r>
              <a:rPr lang="en-US" b="1" dirty="0" smtClean="0"/>
              <a:t>Psalm </a:t>
            </a:r>
            <a:r>
              <a:rPr lang="en-US" b="1" dirty="0"/>
              <a:t>78:40-41 (NIV) </a:t>
            </a:r>
            <a:endParaRPr lang="en-US" dirty="0"/>
          </a:p>
        </p:txBody>
      </p:sp>
    </p:spTree>
    <p:extLst>
      <p:ext uri="{BB962C8B-B14F-4D97-AF65-F5344CB8AC3E}">
        <p14:creationId xmlns:p14="http://schemas.microsoft.com/office/powerpoint/2010/main" val="81192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66776" y="2758339"/>
            <a:ext cx="2590800" cy="1631216"/>
          </a:xfrm>
          <a:prstGeom prst="rect">
            <a:avLst/>
          </a:prstGeom>
          <a:noFill/>
        </p:spPr>
        <p:txBody>
          <a:bodyPr wrap="square" rtlCol="0">
            <a:spAutoFit/>
          </a:bodyPr>
          <a:lstStyle/>
          <a:p>
            <a:r>
              <a:rPr lang="en-US" sz="2000" dirty="0" smtClean="0"/>
              <a:t>2/ Sensitized to the depth of change required and Hungry for the Presence of the Lord</a:t>
            </a:r>
            <a:endParaRPr lang="en-US" sz="2000" dirty="0"/>
          </a:p>
        </p:txBody>
      </p:sp>
      <p:sp>
        <p:nvSpPr>
          <p:cNvPr id="6" name="TextBox 5"/>
          <p:cNvSpPr txBox="1"/>
          <p:nvPr/>
        </p:nvSpPr>
        <p:spPr>
          <a:xfrm>
            <a:off x="5562600" y="4724400"/>
            <a:ext cx="2971800" cy="1631216"/>
          </a:xfrm>
          <a:prstGeom prst="rect">
            <a:avLst/>
          </a:prstGeom>
          <a:noFill/>
        </p:spPr>
        <p:txBody>
          <a:bodyPr wrap="square" rtlCol="0">
            <a:spAutoFit/>
          </a:bodyPr>
          <a:lstStyle/>
          <a:p>
            <a:r>
              <a:rPr lang="en-US" sz="2000" dirty="0" smtClean="0"/>
              <a:t>3/ Intense warfare and attacks and refining</a:t>
            </a:r>
          </a:p>
          <a:p>
            <a:r>
              <a:rPr lang="en-US" sz="2000" dirty="0" smtClean="0"/>
              <a:t>Take place to where the choice is to go deeper or quit</a:t>
            </a:r>
            <a:endParaRPr lang="en-US" sz="2000" dirty="0"/>
          </a:p>
        </p:txBody>
      </p:sp>
      <p:sp>
        <p:nvSpPr>
          <p:cNvPr id="9" name="Circular Arrow 8"/>
          <p:cNvSpPr/>
          <p:nvPr/>
        </p:nvSpPr>
        <p:spPr bwMode="auto">
          <a:xfrm rot="4590809">
            <a:off x="7304219" y="3506930"/>
            <a:ext cx="1904999" cy="1524000"/>
          </a:xfrm>
          <a:prstGeom prst="circularArrow">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 name="Circular Arrow 9"/>
          <p:cNvSpPr/>
          <p:nvPr/>
        </p:nvSpPr>
        <p:spPr bwMode="auto">
          <a:xfrm rot="9460193">
            <a:off x="3799488" y="5029248"/>
            <a:ext cx="1904999" cy="1524000"/>
          </a:xfrm>
          <a:prstGeom prst="circularArrow">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 name="TextBox 10"/>
          <p:cNvSpPr txBox="1"/>
          <p:nvPr/>
        </p:nvSpPr>
        <p:spPr>
          <a:xfrm>
            <a:off x="2819400" y="1447800"/>
            <a:ext cx="3103176" cy="1323439"/>
          </a:xfrm>
          <a:prstGeom prst="rect">
            <a:avLst/>
          </a:prstGeom>
          <a:noFill/>
        </p:spPr>
        <p:txBody>
          <a:bodyPr wrap="square" rtlCol="0">
            <a:spAutoFit/>
          </a:bodyPr>
          <a:lstStyle/>
          <a:p>
            <a:r>
              <a:rPr lang="en-US" sz="2000" dirty="0" smtClean="0"/>
              <a:t>1/ Somewhat dull and asleep to the depth of Change and Breakthrough needed</a:t>
            </a:r>
            <a:endParaRPr lang="en-US" sz="2000" dirty="0"/>
          </a:p>
        </p:txBody>
      </p:sp>
      <p:sp>
        <p:nvSpPr>
          <p:cNvPr id="12" name="TextBox 11"/>
          <p:cNvSpPr txBox="1"/>
          <p:nvPr/>
        </p:nvSpPr>
        <p:spPr>
          <a:xfrm>
            <a:off x="914400" y="4804598"/>
            <a:ext cx="2971800" cy="1938992"/>
          </a:xfrm>
          <a:prstGeom prst="rect">
            <a:avLst/>
          </a:prstGeom>
          <a:noFill/>
        </p:spPr>
        <p:txBody>
          <a:bodyPr wrap="square" rtlCol="0">
            <a:spAutoFit/>
          </a:bodyPr>
          <a:lstStyle/>
          <a:p>
            <a:r>
              <a:rPr lang="en-US" sz="2000" dirty="0" smtClean="0"/>
              <a:t>4/ For those who push through the refining into the NEXT SEASON they are prepared to steward the breakthrough and help bring in the harvest</a:t>
            </a:r>
            <a:endParaRPr lang="en-US" sz="2000" dirty="0"/>
          </a:p>
        </p:txBody>
      </p:sp>
      <p:sp>
        <p:nvSpPr>
          <p:cNvPr id="13" name="Circular Arrow 12"/>
          <p:cNvSpPr/>
          <p:nvPr/>
        </p:nvSpPr>
        <p:spPr bwMode="auto">
          <a:xfrm rot="15059136">
            <a:off x="-13883" y="4386427"/>
            <a:ext cx="1500180" cy="1524000"/>
          </a:xfrm>
          <a:prstGeom prst="circularArrow">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 name="TextBox 13"/>
          <p:cNvSpPr txBox="1"/>
          <p:nvPr/>
        </p:nvSpPr>
        <p:spPr>
          <a:xfrm>
            <a:off x="338795" y="2709208"/>
            <a:ext cx="3103176" cy="1938992"/>
          </a:xfrm>
          <a:prstGeom prst="rect">
            <a:avLst/>
          </a:prstGeom>
          <a:noFill/>
        </p:spPr>
        <p:txBody>
          <a:bodyPr wrap="square" rtlCol="0">
            <a:spAutoFit/>
          </a:bodyPr>
          <a:lstStyle/>
          <a:p>
            <a:r>
              <a:rPr lang="en-US" sz="2000" dirty="0" smtClean="0"/>
              <a:t>5/ The revival season will last as long as the leadership stays broken and humble and bold and full of prayer and obeys the Holy Spirit</a:t>
            </a:r>
            <a:endParaRPr lang="en-US" sz="2000" dirty="0"/>
          </a:p>
        </p:txBody>
      </p:sp>
      <p:sp>
        <p:nvSpPr>
          <p:cNvPr id="15" name="Circular Arrow 14"/>
          <p:cNvSpPr/>
          <p:nvPr/>
        </p:nvSpPr>
        <p:spPr bwMode="auto">
          <a:xfrm rot="19627652">
            <a:off x="1363536" y="1618720"/>
            <a:ext cx="1904999" cy="1481249"/>
          </a:xfrm>
          <a:prstGeom prst="circularArrow">
            <a:avLst>
              <a:gd name="adj1" fmla="val 12500"/>
              <a:gd name="adj2" fmla="val 1142319"/>
              <a:gd name="adj3" fmla="val 20457681"/>
              <a:gd name="adj4" fmla="val 10800000"/>
              <a:gd name="adj5" fmla="val 22334"/>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 name="Rectangle 2"/>
          <p:cNvSpPr txBox="1">
            <a:spLocks noChangeArrowheads="1"/>
          </p:cNvSpPr>
          <p:nvPr/>
        </p:nvSpPr>
        <p:spPr>
          <a:xfrm>
            <a:off x="9808" y="304800"/>
            <a:ext cx="9134192" cy="631825"/>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The Cycle Of Strategic Shifts</a:t>
            </a:r>
          </a:p>
        </p:txBody>
      </p:sp>
      <p:sp>
        <p:nvSpPr>
          <p:cNvPr id="17" name="Circular Arrow 16"/>
          <p:cNvSpPr/>
          <p:nvPr/>
        </p:nvSpPr>
        <p:spPr bwMode="auto">
          <a:xfrm rot="1615366">
            <a:off x="5625609" y="1644095"/>
            <a:ext cx="1904999" cy="1524000"/>
          </a:xfrm>
          <a:prstGeom prst="circularArrow">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4098" name="Picture 2" descr="Going Deeper | Dr. Judi Holli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151" r="6056" b="42527"/>
          <a:stretch/>
        </p:blipFill>
        <p:spPr bwMode="auto">
          <a:xfrm>
            <a:off x="3581399" y="3311385"/>
            <a:ext cx="1742257" cy="1195003"/>
          </a:xfrm>
          <a:prstGeom prst="rect">
            <a:avLst/>
          </a:prstGeom>
          <a:noFill/>
          <a:extLst>
            <a:ext uri="{909E8E84-426E-40DD-AFC4-6F175D3DCCD1}">
              <a14:hiddenFill xmlns:a14="http://schemas.microsoft.com/office/drawing/2010/main">
                <a:solidFill>
                  <a:srgbClr val="FFFFFF"/>
                </a:solidFill>
              </a14:hiddenFill>
            </a:ext>
          </a:extLst>
        </p:spPr>
      </p:pic>
      <p:sp>
        <p:nvSpPr>
          <p:cNvPr id="2" name="Down Arrow 1"/>
          <p:cNvSpPr/>
          <p:nvPr/>
        </p:nvSpPr>
        <p:spPr bwMode="auto">
          <a:xfrm rot="16697381">
            <a:off x="8018627" y="5706689"/>
            <a:ext cx="502535" cy="1377860"/>
          </a:xfrm>
          <a:prstGeom prst="down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12780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animBg="1"/>
      <p:bldP spid="10" grpId="0" animBg="1"/>
      <p:bldP spid="11" grpId="0"/>
      <p:bldP spid="12" grpId="0"/>
      <p:bldP spid="13" grpId="0" animBg="1"/>
      <p:bldP spid="14" grpId="0"/>
      <p:bldP spid="15" grpId="0" animBg="1"/>
      <p:bldP spid="17"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204" y="2819400"/>
            <a:ext cx="8153400" cy="2308324"/>
          </a:xfrm>
          <a:prstGeom prst="rect">
            <a:avLst/>
          </a:prstGeom>
        </p:spPr>
        <p:txBody>
          <a:bodyPr wrap="square">
            <a:spAutoFit/>
          </a:bodyPr>
          <a:lstStyle/>
          <a:p>
            <a:r>
              <a:rPr lang="en-US" dirty="0" smtClean="0"/>
              <a:t>Consecrate </a:t>
            </a:r>
            <a:r>
              <a:rPr lang="en-US" dirty="0"/>
              <a:t>the fiftieth year </a:t>
            </a:r>
            <a:r>
              <a:rPr lang="en-US" b="1" dirty="0">
                <a:solidFill>
                  <a:srgbClr val="FFFF00"/>
                </a:solidFill>
              </a:rPr>
              <a:t>and proclaim liberty throughout the land to all its inhabitants</a:t>
            </a:r>
            <a:r>
              <a:rPr lang="en-US" dirty="0"/>
              <a:t>. It shall be a jubilee for you; each one of you is to return to his family property and each to his own clan. </a:t>
            </a:r>
            <a:r>
              <a:rPr lang="en-US" baseline="30000" dirty="0"/>
              <a:t>11 </a:t>
            </a:r>
            <a:r>
              <a:rPr lang="en-US" dirty="0"/>
              <a:t> The fiftieth year shall be a jubilee for </a:t>
            </a:r>
            <a:r>
              <a:rPr lang="en-US" dirty="0" smtClean="0"/>
              <a:t>you</a:t>
            </a:r>
            <a:r>
              <a:rPr lang="en-US" baseline="30000" dirty="0" smtClean="0"/>
              <a:t> </a:t>
            </a:r>
            <a:r>
              <a:rPr lang="en-US" dirty="0"/>
              <a:t> "'In this Year of Jubilee everyone is to return to his own property. </a:t>
            </a:r>
            <a:r>
              <a:rPr lang="en-US" b="1" dirty="0"/>
              <a:t>Leviticus </a:t>
            </a:r>
            <a:r>
              <a:rPr lang="en-US" b="1" dirty="0" smtClean="0"/>
              <a:t>25:10,11,13 </a:t>
            </a:r>
            <a:r>
              <a:rPr lang="en-US" b="1" dirty="0"/>
              <a:t>(NIV) </a:t>
            </a:r>
            <a:endParaRPr lang="en-US" dirty="0"/>
          </a:p>
        </p:txBody>
      </p:sp>
      <p:sp>
        <p:nvSpPr>
          <p:cNvPr id="5" name="Rectangle 2"/>
          <p:cNvSpPr txBox="1">
            <a:spLocks noChangeArrowheads="1"/>
          </p:cNvSpPr>
          <p:nvPr/>
        </p:nvSpPr>
        <p:spPr>
          <a:xfrm>
            <a:off x="9808" y="304800"/>
            <a:ext cx="9134192" cy="631825"/>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Understanding Jubilee</a:t>
            </a:r>
          </a:p>
        </p:txBody>
      </p:sp>
      <p:pic>
        <p:nvPicPr>
          <p:cNvPr id="3074" name="Picture 2" descr="Year Of Jubilee Archives - Nazarene Israe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351" b="21948"/>
          <a:stretch/>
        </p:blipFill>
        <p:spPr bwMode="auto">
          <a:xfrm>
            <a:off x="864983" y="967127"/>
            <a:ext cx="3141164" cy="17760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iberty Bell Center - All You Need to Know BEFORE You Go (with Photo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692" r="17667" b="14628"/>
          <a:stretch/>
        </p:blipFill>
        <p:spPr bwMode="auto">
          <a:xfrm>
            <a:off x="5759302" y="967127"/>
            <a:ext cx="1708298" cy="19094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5352871"/>
            <a:ext cx="8839200" cy="1200329"/>
          </a:xfrm>
          <a:prstGeom prst="rect">
            <a:avLst/>
          </a:prstGeom>
        </p:spPr>
        <p:txBody>
          <a:bodyPr wrap="square">
            <a:spAutoFit/>
          </a:bodyPr>
          <a:lstStyle/>
          <a:p>
            <a:r>
              <a:rPr lang="en-US" sz="1800" dirty="0" smtClean="0"/>
              <a:t>Giving </a:t>
            </a:r>
            <a:r>
              <a:rPr lang="en-US" sz="1800" dirty="0"/>
              <a:t>thanks to the Father, who has qualified you to share in the inheritance of the saints in the kingdom of light. </a:t>
            </a:r>
            <a:r>
              <a:rPr lang="en-US" sz="1800" baseline="30000" dirty="0"/>
              <a:t>13 </a:t>
            </a:r>
            <a:r>
              <a:rPr lang="en-US" sz="1800" dirty="0"/>
              <a:t> For he has rescued us from the dominion of darkness and brought us into the kingdom of the Son he loves, </a:t>
            </a:r>
            <a:r>
              <a:rPr lang="en-US" sz="1800" baseline="30000" dirty="0"/>
              <a:t>14 </a:t>
            </a:r>
            <a:r>
              <a:rPr lang="en-US" sz="1800" dirty="0"/>
              <a:t> in whom we have redemption, the forgiveness of sins. </a:t>
            </a:r>
            <a:r>
              <a:rPr lang="en-US" sz="1800" b="1" dirty="0"/>
              <a:t>Colossians </a:t>
            </a:r>
            <a:r>
              <a:rPr lang="en-US" sz="1800" b="1" dirty="0" smtClean="0"/>
              <a:t>1:12-14 </a:t>
            </a:r>
            <a:r>
              <a:rPr lang="en-US" sz="1800" b="1" dirty="0"/>
              <a:t>(NIV) </a:t>
            </a:r>
            <a:endParaRPr lang="en-US" sz="1800" dirty="0"/>
          </a:p>
        </p:txBody>
      </p:sp>
    </p:spTree>
    <p:extLst>
      <p:ext uri="{BB962C8B-B14F-4D97-AF65-F5344CB8AC3E}">
        <p14:creationId xmlns:p14="http://schemas.microsoft.com/office/powerpoint/2010/main" val="121102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208" y="3441680"/>
            <a:ext cx="8829392" cy="3416320"/>
          </a:xfrm>
          <a:prstGeom prst="rect">
            <a:avLst/>
          </a:prstGeom>
        </p:spPr>
        <p:txBody>
          <a:bodyPr wrap="square">
            <a:spAutoFit/>
          </a:bodyPr>
          <a:lstStyle/>
          <a:p>
            <a:pPr algn="l"/>
            <a:r>
              <a:rPr lang="en-US" dirty="0" smtClean="0"/>
              <a:t> </a:t>
            </a:r>
            <a:r>
              <a:rPr lang="en-US" dirty="0"/>
              <a:t>Then Asa called to the LORD his God and said, </a:t>
            </a:r>
            <a:r>
              <a:rPr lang="en-US" b="1" dirty="0"/>
              <a:t>"LORD, there is no one like you to help the powerless against the mighty. Help us, O LORD our God, for we rely on you, and in your name we have come against this vast army. O LORD, you are our God; do not let man prevail against you."</a:t>
            </a:r>
            <a:r>
              <a:rPr lang="en-US" dirty="0"/>
              <a:t> 12  The LORD struck down the </a:t>
            </a:r>
            <a:r>
              <a:rPr lang="en-US" dirty="0" err="1"/>
              <a:t>Cushites</a:t>
            </a:r>
            <a:r>
              <a:rPr lang="en-US" dirty="0"/>
              <a:t> before Asa and Judah. The </a:t>
            </a:r>
            <a:r>
              <a:rPr lang="en-US" dirty="0" err="1"/>
              <a:t>Cushites</a:t>
            </a:r>
            <a:r>
              <a:rPr lang="en-US" dirty="0"/>
              <a:t> fled, 13  and Asa and his army pursued them as far as </a:t>
            </a:r>
            <a:r>
              <a:rPr lang="en-US" dirty="0" err="1"/>
              <a:t>Gerar</a:t>
            </a:r>
            <a:r>
              <a:rPr lang="en-US" dirty="0"/>
              <a:t>. Such a great number of </a:t>
            </a:r>
            <a:r>
              <a:rPr lang="en-US" dirty="0" err="1"/>
              <a:t>Cushites</a:t>
            </a:r>
            <a:r>
              <a:rPr lang="en-US" dirty="0"/>
              <a:t> fell that they could not recover; </a:t>
            </a:r>
            <a:r>
              <a:rPr lang="en-US" dirty="0" smtClean="0"/>
              <a:t>2 Chronicles 14:11-13</a:t>
            </a:r>
            <a:endParaRPr lang="en-US" dirty="0"/>
          </a:p>
        </p:txBody>
      </p:sp>
      <p:sp>
        <p:nvSpPr>
          <p:cNvPr id="5" name="Rectangle 2"/>
          <p:cNvSpPr txBox="1">
            <a:spLocks noChangeArrowheads="1"/>
          </p:cNvSpPr>
          <p:nvPr/>
        </p:nvSpPr>
        <p:spPr>
          <a:xfrm>
            <a:off x="9808" y="304800"/>
            <a:ext cx="9134192" cy="631825"/>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Strategic Shift UNDER ASA</a:t>
            </a:r>
          </a:p>
        </p:txBody>
      </p:sp>
      <p:sp>
        <p:nvSpPr>
          <p:cNvPr id="2" name="Rectangle 1"/>
          <p:cNvSpPr/>
          <p:nvPr/>
        </p:nvSpPr>
        <p:spPr>
          <a:xfrm>
            <a:off x="86008" y="1431429"/>
            <a:ext cx="8981792" cy="1708160"/>
          </a:xfrm>
          <a:prstGeom prst="rect">
            <a:avLst/>
          </a:prstGeom>
        </p:spPr>
        <p:txBody>
          <a:bodyPr wrap="square">
            <a:spAutoFit/>
          </a:bodyPr>
          <a:lstStyle/>
          <a:p>
            <a:r>
              <a:rPr lang="en-US" sz="2100" dirty="0" smtClean="0"/>
              <a:t>He </a:t>
            </a:r>
            <a:r>
              <a:rPr lang="en-US" sz="2100" dirty="0"/>
              <a:t>commanded Judah to seek the </a:t>
            </a:r>
            <a:r>
              <a:rPr lang="en-US" sz="2100" cap="small" dirty="0"/>
              <a:t>LORD</a:t>
            </a:r>
            <a:r>
              <a:rPr lang="en-US" sz="2100" dirty="0"/>
              <a:t>, the God of their fathers, and to obey </a:t>
            </a:r>
            <a:r>
              <a:rPr lang="en-US" sz="2100" dirty="0" smtClean="0"/>
              <a:t>His </a:t>
            </a:r>
            <a:r>
              <a:rPr lang="en-US" sz="2100" dirty="0"/>
              <a:t>laws and commands. </a:t>
            </a:r>
            <a:r>
              <a:rPr lang="en-US" sz="2100" baseline="30000" dirty="0"/>
              <a:t>5 </a:t>
            </a:r>
            <a:r>
              <a:rPr lang="en-US" sz="2100" dirty="0"/>
              <a:t> </a:t>
            </a:r>
            <a:r>
              <a:rPr lang="en-US" sz="2100" b="1" dirty="0">
                <a:solidFill>
                  <a:srgbClr val="FFFF00"/>
                </a:solidFill>
              </a:rPr>
              <a:t>He removed the high places and incense altars in every town in Judah</a:t>
            </a:r>
            <a:r>
              <a:rPr lang="en-US" sz="2100" dirty="0"/>
              <a:t>, and the kingdom was at peace under him. </a:t>
            </a:r>
            <a:r>
              <a:rPr lang="en-US" sz="2100" dirty="0" smtClean="0"/>
              <a:t>No </a:t>
            </a:r>
            <a:r>
              <a:rPr lang="en-US" sz="2100" dirty="0"/>
              <a:t>one was at war with him during those years, for the </a:t>
            </a:r>
            <a:r>
              <a:rPr lang="en-US" sz="2100" cap="small" dirty="0"/>
              <a:t>LORD</a:t>
            </a:r>
            <a:r>
              <a:rPr lang="en-US" sz="2100" dirty="0"/>
              <a:t> gave him rest</a:t>
            </a:r>
            <a:r>
              <a:rPr lang="en-US" sz="2100" dirty="0" smtClean="0"/>
              <a:t>.  </a:t>
            </a:r>
            <a:r>
              <a:rPr lang="en-US" sz="2100" b="1" dirty="0"/>
              <a:t>2 Chronicles 14:4-6 (NIV) </a:t>
            </a:r>
            <a:endParaRPr lang="en-US" sz="2100" dirty="0"/>
          </a:p>
        </p:txBody>
      </p:sp>
    </p:spTree>
    <p:extLst>
      <p:ext uri="{BB962C8B-B14F-4D97-AF65-F5344CB8AC3E}">
        <p14:creationId xmlns:p14="http://schemas.microsoft.com/office/powerpoint/2010/main" val="369494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4953000"/>
            <a:ext cx="8305800" cy="1077218"/>
          </a:xfrm>
          <a:prstGeom prst="rect">
            <a:avLst/>
          </a:prstGeom>
          <a:noFill/>
        </p:spPr>
        <p:txBody>
          <a:bodyPr wrap="square" rtlCol="0">
            <a:spAutoFit/>
          </a:bodyPr>
          <a:lstStyle/>
          <a:p>
            <a:r>
              <a:rPr lang="en-US" sz="3200" dirty="0" smtClean="0"/>
              <a:t>Lord Everything Feels Like We are Picking At A huge Iceberg with a toothpick – Tom Jones </a:t>
            </a:r>
            <a:endParaRPr lang="en-US" sz="3200" dirty="0"/>
          </a:p>
        </p:txBody>
      </p:sp>
      <p:pic>
        <p:nvPicPr>
          <p:cNvPr id="9218" name="Picture 2" descr="The tip of the iceberg- the hidden problem of dental disease | Ennis Vet  Clin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7239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040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660297"/>
            <a:ext cx="8839200" cy="4816703"/>
          </a:xfrm>
          <a:prstGeom prst="rect">
            <a:avLst/>
          </a:prstGeom>
        </p:spPr>
        <p:txBody>
          <a:bodyPr wrap="square">
            <a:spAutoFit/>
          </a:bodyPr>
          <a:lstStyle/>
          <a:p>
            <a:r>
              <a:rPr lang="en-US" sz="2300" dirty="0" smtClean="0"/>
              <a:t>The </a:t>
            </a:r>
            <a:r>
              <a:rPr lang="en-US" sz="2300" dirty="0"/>
              <a:t>Spirit of God came upon </a:t>
            </a:r>
            <a:r>
              <a:rPr lang="en-US" sz="2300" dirty="0" err="1"/>
              <a:t>Azariah</a:t>
            </a:r>
            <a:r>
              <a:rPr lang="en-US" sz="2300" dirty="0"/>
              <a:t> son of </a:t>
            </a:r>
            <a:r>
              <a:rPr lang="en-US" sz="2300" dirty="0" err="1"/>
              <a:t>Oded</a:t>
            </a:r>
            <a:r>
              <a:rPr lang="en-US" sz="2300" dirty="0"/>
              <a:t>. 2  He went out to meet Asa and said to him, "Listen to me, Asa and all Judah and Benjamin. The LORD is with you when you are with him. </a:t>
            </a:r>
            <a:r>
              <a:rPr lang="en-US" sz="2300" b="1" dirty="0">
                <a:solidFill>
                  <a:srgbClr val="FFFF00"/>
                </a:solidFill>
              </a:rPr>
              <a:t>If you seek him, he will be found by you, but if you forsake him, he will forsake you. </a:t>
            </a:r>
            <a:r>
              <a:rPr lang="en-US" sz="1800" dirty="0"/>
              <a:t>3  For a long time Israel was without the true God, without a priest to teach and without the law. 4  But in their distress they turned to the LORD, the God of Israel, and sought him, and he was found by them. 5  In those days it was not safe to travel about, for all the inhabitants of the lands were in great turmoil. 6  One nation was being crushed by another and one city by another, because God was troubling them with every kind of distress.</a:t>
            </a:r>
            <a:r>
              <a:rPr lang="en-US" sz="2300" dirty="0"/>
              <a:t> 7  </a:t>
            </a:r>
            <a:r>
              <a:rPr lang="en-US" sz="2300" b="1" dirty="0">
                <a:solidFill>
                  <a:srgbClr val="00B0F0"/>
                </a:solidFill>
              </a:rPr>
              <a:t>But as for you, be strong and do not give up, for your work will be rewarded."</a:t>
            </a:r>
            <a:r>
              <a:rPr lang="en-US" sz="2300" dirty="0"/>
              <a:t> 8  </a:t>
            </a:r>
            <a:r>
              <a:rPr lang="en-US" sz="2300" b="1" dirty="0">
                <a:solidFill>
                  <a:srgbClr val="FFFF00"/>
                </a:solidFill>
              </a:rPr>
              <a:t>When Asa heard these words and the prophecy of </a:t>
            </a:r>
            <a:r>
              <a:rPr lang="en-US" sz="2300" b="1" dirty="0" err="1">
                <a:solidFill>
                  <a:srgbClr val="FFFF00"/>
                </a:solidFill>
              </a:rPr>
              <a:t>Azariah</a:t>
            </a:r>
            <a:r>
              <a:rPr lang="en-US" sz="2300" b="1" dirty="0">
                <a:solidFill>
                  <a:srgbClr val="FFFF00"/>
                </a:solidFill>
              </a:rPr>
              <a:t> son of </a:t>
            </a:r>
            <a:r>
              <a:rPr lang="en-US" sz="2300" b="1" dirty="0" err="1">
                <a:solidFill>
                  <a:srgbClr val="FFFF00"/>
                </a:solidFill>
              </a:rPr>
              <a:t>Oded</a:t>
            </a:r>
            <a:r>
              <a:rPr lang="en-US" sz="2300" b="1" dirty="0">
                <a:solidFill>
                  <a:srgbClr val="FFFF00"/>
                </a:solidFill>
              </a:rPr>
              <a:t> the prophet, he took courage. </a:t>
            </a:r>
            <a:r>
              <a:rPr lang="en-US" sz="2300" b="1" u="sng" dirty="0">
                <a:solidFill>
                  <a:srgbClr val="FFFF00"/>
                </a:solidFill>
              </a:rPr>
              <a:t>He removed the detestable idols from the whole land </a:t>
            </a:r>
          </a:p>
        </p:txBody>
      </p:sp>
      <p:sp>
        <p:nvSpPr>
          <p:cNvPr id="5" name="Rectangle 2"/>
          <p:cNvSpPr txBox="1">
            <a:spLocks noChangeArrowheads="1"/>
          </p:cNvSpPr>
          <p:nvPr/>
        </p:nvSpPr>
        <p:spPr>
          <a:xfrm>
            <a:off x="9808" y="304800"/>
            <a:ext cx="9134192" cy="631825"/>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Strategic Shift UNDER ASA</a:t>
            </a:r>
          </a:p>
        </p:txBody>
      </p:sp>
    </p:spTree>
    <p:extLst>
      <p:ext uri="{BB962C8B-B14F-4D97-AF65-F5344CB8AC3E}">
        <p14:creationId xmlns:p14="http://schemas.microsoft.com/office/powerpoint/2010/main" val="40800020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774" y="2057400"/>
            <a:ext cx="8839200" cy="4832092"/>
          </a:xfrm>
          <a:prstGeom prst="rect">
            <a:avLst/>
          </a:prstGeom>
        </p:spPr>
        <p:txBody>
          <a:bodyPr wrap="square">
            <a:spAutoFit/>
          </a:bodyPr>
          <a:lstStyle/>
          <a:p>
            <a:r>
              <a:rPr lang="en-US" sz="2800" dirty="0"/>
              <a:t>They entered into a covenant to seek the LORD, the God of their fathers, with all their heart and soul. 13  All who would not seek the LORD, the God of Israel, were to be put to death, whether small or great, man or woman. 14  They took an oath to the LORD with loud acclamation, with shouting and with trumpets and horns. 15  All Judah rejoiced about the oath because they had sworn it wholeheartedly. </a:t>
            </a:r>
            <a:r>
              <a:rPr lang="en-US" sz="2800" b="1" dirty="0">
                <a:solidFill>
                  <a:srgbClr val="FFFF00"/>
                </a:solidFill>
              </a:rPr>
              <a:t>They sought God eagerly, and he was found by them. So the LORD gave them rest on every side. </a:t>
            </a:r>
            <a:r>
              <a:rPr lang="en-US" sz="2800" dirty="0"/>
              <a:t>2 Chronicles 15:12-15 (NIV)</a:t>
            </a:r>
          </a:p>
        </p:txBody>
      </p:sp>
      <p:sp>
        <p:nvSpPr>
          <p:cNvPr id="5" name="Rectangle 2"/>
          <p:cNvSpPr txBox="1">
            <a:spLocks noChangeArrowheads="1"/>
          </p:cNvSpPr>
          <p:nvPr/>
        </p:nvSpPr>
        <p:spPr>
          <a:xfrm>
            <a:off x="9808" y="304800"/>
            <a:ext cx="9134192" cy="631825"/>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Strategic Shift UNDER ASA</a:t>
            </a:r>
          </a:p>
        </p:txBody>
      </p:sp>
    </p:spTree>
    <p:extLst>
      <p:ext uri="{BB962C8B-B14F-4D97-AF65-F5344CB8AC3E}">
        <p14:creationId xmlns:p14="http://schemas.microsoft.com/office/powerpoint/2010/main" val="28118556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600200"/>
            <a:ext cx="8686800" cy="1200329"/>
          </a:xfrm>
          <a:prstGeom prst="rect">
            <a:avLst/>
          </a:prstGeom>
        </p:spPr>
        <p:txBody>
          <a:bodyPr wrap="square">
            <a:spAutoFit/>
          </a:bodyPr>
          <a:lstStyle/>
          <a:p>
            <a:r>
              <a:rPr lang="en-US" dirty="0"/>
              <a:t>ASA – CLEANSED WHAT CAME THROUGH FROM THE PREVIOUS GENERATION THAT WAS BRINGING COMPROMISE TO THE LAND </a:t>
            </a:r>
          </a:p>
        </p:txBody>
      </p:sp>
      <p:sp>
        <p:nvSpPr>
          <p:cNvPr id="5" name="Rectangle 4"/>
          <p:cNvSpPr/>
          <p:nvPr/>
        </p:nvSpPr>
        <p:spPr>
          <a:xfrm>
            <a:off x="235776" y="3048000"/>
            <a:ext cx="8686800" cy="3046988"/>
          </a:xfrm>
          <a:prstGeom prst="rect">
            <a:avLst/>
          </a:prstGeom>
        </p:spPr>
        <p:txBody>
          <a:bodyPr wrap="square">
            <a:spAutoFit/>
          </a:bodyPr>
          <a:lstStyle/>
          <a:p>
            <a:r>
              <a:rPr lang="en-US" dirty="0"/>
              <a:t>King Asa also deposed his grandmother </a:t>
            </a:r>
            <a:r>
              <a:rPr lang="en-US" dirty="0" err="1"/>
              <a:t>Maacah</a:t>
            </a:r>
            <a:r>
              <a:rPr lang="en-US" dirty="0"/>
              <a:t> from her position as queen mother, because she had made a repulsive Asherah pole. Asa cut the pole down, broke it up and burned it in the </a:t>
            </a:r>
            <a:r>
              <a:rPr lang="en-US" dirty="0" err="1"/>
              <a:t>Kidron</a:t>
            </a:r>
            <a:r>
              <a:rPr lang="en-US" dirty="0"/>
              <a:t> Valley. 17  Although he did not remove the high places from Israel, Asa's heart was fully committed [to the LORD] all his life. 18  He brought into the temple of God the silver and gold and the articles that he and his father had dedicated. 2 Chronicles 15:16-18 (NIV)</a:t>
            </a:r>
          </a:p>
        </p:txBody>
      </p:sp>
      <p:sp>
        <p:nvSpPr>
          <p:cNvPr id="6" name="Rectangle 2"/>
          <p:cNvSpPr txBox="1">
            <a:spLocks noChangeArrowheads="1"/>
          </p:cNvSpPr>
          <p:nvPr/>
        </p:nvSpPr>
        <p:spPr>
          <a:xfrm>
            <a:off x="9808" y="304800"/>
            <a:ext cx="9134192" cy="631825"/>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Strategic Shift UNDER ASA</a:t>
            </a:r>
          </a:p>
        </p:txBody>
      </p:sp>
    </p:spTree>
    <p:extLst>
      <p:ext uri="{BB962C8B-B14F-4D97-AF65-F5344CB8AC3E}">
        <p14:creationId xmlns:p14="http://schemas.microsoft.com/office/powerpoint/2010/main" val="206391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tthew 25:1–13 Meaning: What Do 5 Wise and 5 Foolish Virgins Refer 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133600"/>
            <a:ext cx="7449319"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228600" y="2286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The Wise and Foolish Virgins </a:t>
            </a:r>
            <a:endParaRPr lang="en-US" sz="4000" b="1" kern="0"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1828800" y="1524000"/>
            <a:ext cx="6382519" cy="461665"/>
          </a:xfrm>
          <a:prstGeom prst="rect">
            <a:avLst/>
          </a:prstGeom>
          <a:noFill/>
        </p:spPr>
        <p:txBody>
          <a:bodyPr wrap="square" rtlCol="0">
            <a:spAutoFit/>
          </a:bodyPr>
          <a:lstStyle/>
          <a:p>
            <a:r>
              <a:rPr lang="en-US" dirty="0" smtClean="0"/>
              <a:t>Matthew Chapter 25</a:t>
            </a:r>
            <a:endParaRPr lang="en-US" dirty="0"/>
          </a:p>
        </p:txBody>
      </p:sp>
    </p:spTree>
    <p:extLst>
      <p:ext uri="{BB962C8B-B14F-4D97-AF65-F5344CB8AC3E}">
        <p14:creationId xmlns:p14="http://schemas.microsoft.com/office/powerpoint/2010/main" val="26921900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447800"/>
            <a:ext cx="8458200" cy="5170646"/>
          </a:xfrm>
          <a:prstGeom prst="rect">
            <a:avLst/>
          </a:prstGeom>
        </p:spPr>
        <p:txBody>
          <a:bodyPr wrap="square">
            <a:spAutoFit/>
          </a:bodyPr>
          <a:lstStyle/>
          <a:p>
            <a:pPr marL="457200" lvl="0" indent="-457200" algn="l">
              <a:buFont typeface="+mj-lt"/>
              <a:buAutoNum type="arabicPeriod"/>
            </a:pPr>
            <a:r>
              <a:rPr lang="en-US" sz="2200" dirty="0"/>
              <a:t>The journey of marriage begins with a decision to </a:t>
            </a:r>
            <a:r>
              <a:rPr lang="en-US" sz="2200" dirty="0" smtClean="0"/>
              <a:t>say YES to get </a:t>
            </a:r>
            <a:r>
              <a:rPr lang="en-US" sz="2200" dirty="0"/>
              <a:t>married, much like the day when we choose to follow Jesus as our </a:t>
            </a:r>
            <a:r>
              <a:rPr lang="en-US" sz="2200" dirty="0" smtClean="0"/>
              <a:t>Savior</a:t>
            </a:r>
            <a:r>
              <a:rPr lang="en-US" sz="2200" dirty="0"/>
              <a:t>.</a:t>
            </a:r>
          </a:p>
          <a:p>
            <a:pPr marL="457200" lvl="0" indent="-457200" algn="l">
              <a:buFont typeface="+mj-lt"/>
              <a:buAutoNum type="arabicPeriod"/>
            </a:pPr>
            <a:r>
              <a:rPr lang="en-US" sz="2200" dirty="0" smtClean="0"/>
              <a:t>During the </a:t>
            </a:r>
            <a:r>
              <a:rPr lang="en-US" sz="2200" dirty="0"/>
              <a:t>betrothal period is when the groom travels from his father’s house to the home of the prospective bride. He pays for the dowry (</a:t>
            </a:r>
            <a:r>
              <a:rPr lang="en-US" sz="2200" dirty="0" err="1"/>
              <a:t>Nedynya</a:t>
            </a:r>
            <a:r>
              <a:rPr lang="en-US" sz="2200" dirty="0"/>
              <a:t>), establishing the marriage covenant. This alludes to Jesus coming down from heaven and paying for our sins on the cross, so He can save us and marry us.</a:t>
            </a:r>
          </a:p>
          <a:p>
            <a:pPr marL="457200" lvl="0" indent="-457200" algn="l">
              <a:buFont typeface="+mj-lt"/>
              <a:buAutoNum type="arabicPeriod"/>
            </a:pPr>
            <a:r>
              <a:rPr lang="en-US" sz="2200" dirty="0"/>
              <a:t>The groom returns to his father’s house (which meant being separated from his bride for about 12 months), as he prepares living accommodations for his wife </a:t>
            </a:r>
            <a:r>
              <a:rPr lang="en-US" sz="2200" dirty="0" smtClean="0"/>
              <a:t>at </a:t>
            </a:r>
            <a:r>
              <a:rPr lang="en-US" sz="2200" dirty="0"/>
              <a:t>his father’s </a:t>
            </a:r>
            <a:r>
              <a:rPr lang="en-US" sz="2200" dirty="0" smtClean="0"/>
              <a:t>property. </a:t>
            </a:r>
            <a:r>
              <a:rPr lang="en-US" sz="2200" dirty="0"/>
              <a:t>Jesus did the same, returning to His Father in heaven and preparing a place for us. (John 14:3)</a:t>
            </a:r>
          </a:p>
          <a:p>
            <a:pPr marL="457200" lvl="0" indent="-457200" algn="l">
              <a:buFont typeface="+mj-lt"/>
              <a:buAutoNum type="arabicPeriod"/>
            </a:pPr>
            <a:r>
              <a:rPr lang="en-US" sz="2200" dirty="0"/>
              <a:t>The </a:t>
            </a:r>
            <a:r>
              <a:rPr lang="en-US" sz="2200" dirty="0" smtClean="0"/>
              <a:t>groom returns for his bride to have a wedding feast, but the </a:t>
            </a:r>
            <a:r>
              <a:rPr lang="en-US" sz="2200" dirty="0"/>
              <a:t>groom returns for his bride at a time unknown to her.</a:t>
            </a:r>
          </a:p>
        </p:txBody>
      </p:sp>
      <p:sp>
        <p:nvSpPr>
          <p:cNvPr id="5" name="Title 1"/>
          <p:cNvSpPr txBox="1">
            <a:spLocks/>
          </p:cNvSpPr>
          <p:nvPr/>
        </p:nvSpPr>
        <p:spPr bwMode="auto">
          <a:xfrm>
            <a:off x="228600" y="2286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Jewish Wedding Tradition</a:t>
            </a:r>
          </a:p>
          <a:p>
            <a:pPr algn="ctr"/>
            <a:r>
              <a:rPr lang="en-US" sz="4000" b="1" kern="0" dirty="0" smtClean="0">
                <a:solidFill>
                  <a:srgbClr val="FFFF00"/>
                </a:solidFill>
                <a:effectLst>
                  <a:outerShdw blurRad="38100" dist="38100" dir="2700000" algn="tl">
                    <a:srgbClr val="000000">
                      <a:alpha val="43137"/>
                    </a:srgbClr>
                  </a:outerShdw>
                </a:effectLst>
              </a:rPr>
              <a:t>Helps Explain the Parable </a:t>
            </a:r>
            <a:endParaRPr lang="en-US" sz="40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1527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4 Principles for Wise Virgins to Recognize the Voice of 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6096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228600" y="2286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What Are We Bringing Through</a:t>
            </a:r>
          </a:p>
          <a:p>
            <a:pPr algn="ctr"/>
            <a:r>
              <a:rPr lang="en-US" sz="4000" b="1" kern="0" dirty="0" smtClean="0">
                <a:solidFill>
                  <a:srgbClr val="FFFF00"/>
                </a:solidFill>
                <a:effectLst>
                  <a:outerShdw blurRad="38100" dist="38100" dir="2700000" algn="tl">
                    <a:srgbClr val="000000">
                      <a:alpha val="43137"/>
                    </a:srgbClr>
                  </a:outerShdw>
                </a:effectLst>
              </a:rPr>
              <a:t>Into This Next Season In Our Oil</a:t>
            </a:r>
            <a:endParaRPr lang="en-US" sz="40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28189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556788"/>
            <a:ext cx="3519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4114800" y="152400"/>
            <a:ext cx="4495800" cy="16002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r"/>
            <a:r>
              <a:rPr lang="en-US" sz="4000" b="1" kern="0" dirty="0" smtClean="0">
                <a:solidFill>
                  <a:srgbClr val="FFFF00"/>
                </a:solidFill>
                <a:effectLst>
                  <a:outerShdw blurRad="38100" dist="38100" dir="2700000" algn="tl">
                    <a:srgbClr val="000000">
                      <a:alpha val="43137"/>
                    </a:srgbClr>
                  </a:outerShdw>
                </a:effectLst>
              </a:rPr>
              <a:t>The Pouring Out of </a:t>
            </a:r>
          </a:p>
          <a:p>
            <a:pPr algn="r"/>
            <a:r>
              <a:rPr lang="en-US" sz="4000" b="1" kern="0" dirty="0" smtClean="0">
                <a:solidFill>
                  <a:srgbClr val="FFFF00"/>
                </a:solidFill>
                <a:effectLst>
                  <a:outerShdw blurRad="38100" dist="38100" dir="2700000" algn="tl">
                    <a:srgbClr val="000000">
                      <a:alpha val="43137"/>
                    </a:srgbClr>
                  </a:outerShdw>
                </a:effectLst>
              </a:rPr>
              <a:t>Our Alabaster Jar </a:t>
            </a:r>
          </a:p>
          <a:p>
            <a:pPr algn="r"/>
            <a:r>
              <a:rPr lang="en-US" sz="4000" b="1" kern="0" dirty="0" smtClean="0">
                <a:solidFill>
                  <a:srgbClr val="FFFF00"/>
                </a:solidFill>
                <a:effectLst>
                  <a:outerShdw blurRad="38100" dist="38100" dir="2700000" algn="tl">
                    <a:srgbClr val="000000">
                      <a:alpha val="43137"/>
                    </a:srgbClr>
                  </a:outerShdw>
                </a:effectLst>
              </a:rPr>
              <a:t>On The Lord</a:t>
            </a:r>
            <a:endParaRPr lang="en-US" sz="4000" b="1" kern="0"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3848100" y="1944231"/>
            <a:ext cx="2400300" cy="2246769"/>
          </a:xfrm>
          <a:prstGeom prst="rect">
            <a:avLst/>
          </a:prstGeom>
          <a:noFill/>
        </p:spPr>
        <p:txBody>
          <a:bodyPr wrap="square" rtlCol="0">
            <a:spAutoFit/>
          </a:bodyPr>
          <a:lstStyle/>
          <a:p>
            <a:r>
              <a:rPr lang="en-US" sz="2000" b="1" dirty="0" smtClean="0">
                <a:solidFill>
                  <a:srgbClr val="FFFF00"/>
                </a:solidFill>
              </a:rPr>
              <a:t>The events of Life </a:t>
            </a:r>
            <a:r>
              <a:rPr lang="en-US" sz="2000" dirty="0" smtClean="0"/>
              <a:t>– the Crushings</a:t>
            </a:r>
          </a:p>
          <a:p>
            <a:r>
              <a:rPr lang="en-US" sz="2000" dirty="0" smtClean="0"/>
              <a:t>Of Betrayal – divorce – failure – hurt – delay disappointment</a:t>
            </a:r>
          </a:p>
          <a:p>
            <a:r>
              <a:rPr lang="en-US" sz="2000" dirty="0" smtClean="0"/>
              <a:t>setbacks  </a:t>
            </a:r>
            <a:endParaRPr lang="en-US" sz="2000" dirty="0"/>
          </a:p>
        </p:txBody>
      </p:sp>
      <p:sp>
        <p:nvSpPr>
          <p:cNvPr id="6" name="TextBox 5"/>
          <p:cNvSpPr txBox="1"/>
          <p:nvPr/>
        </p:nvSpPr>
        <p:spPr>
          <a:xfrm>
            <a:off x="838200" y="3951744"/>
            <a:ext cx="2895600" cy="2677656"/>
          </a:xfrm>
          <a:prstGeom prst="rect">
            <a:avLst/>
          </a:prstGeom>
          <a:noFill/>
        </p:spPr>
        <p:txBody>
          <a:bodyPr wrap="square" rtlCol="0">
            <a:spAutoFit/>
          </a:bodyPr>
          <a:lstStyle/>
          <a:p>
            <a:r>
              <a:rPr lang="en-US" dirty="0" smtClean="0"/>
              <a:t>Bitterness</a:t>
            </a:r>
          </a:p>
          <a:p>
            <a:r>
              <a:rPr lang="en-US" dirty="0" smtClean="0"/>
              <a:t>Cynicism</a:t>
            </a:r>
          </a:p>
          <a:p>
            <a:r>
              <a:rPr lang="en-US" dirty="0" smtClean="0"/>
              <a:t>Anger/ rage</a:t>
            </a:r>
          </a:p>
          <a:p>
            <a:r>
              <a:rPr lang="en-US" dirty="0" smtClean="0"/>
              <a:t>Hardness</a:t>
            </a:r>
          </a:p>
          <a:p>
            <a:r>
              <a:rPr lang="en-US" dirty="0" smtClean="0"/>
              <a:t>Quirkiness</a:t>
            </a:r>
          </a:p>
          <a:p>
            <a:r>
              <a:rPr lang="en-US" dirty="0" smtClean="0"/>
              <a:t>Moodiness</a:t>
            </a:r>
          </a:p>
          <a:p>
            <a:r>
              <a:rPr lang="en-US" dirty="0" smtClean="0"/>
              <a:t>Unbelief/ doubt </a:t>
            </a:r>
            <a:endParaRPr lang="en-US" dirty="0"/>
          </a:p>
        </p:txBody>
      </p:sp>
      <p:sp>
        <p:nvSpPr>
          <p:cNvPr id="8" name="TextBox 7"/>
          <p:cNvSpPr txBox="1"/>
          <p:nvPr/>
        </p:nvSpPr>
        <p:spPr>
          <a:xfrm>
            <a:off x="5867400" y="4038600"/>
            <a:ext cx="2895600" cy="2677656"/>
          </a:xfrm>
          <a:prstGeom prst="rect">
            <a:avLst/>
          </a:prstGeom>
          <a:noFill/>
        </p:spPr>
        <p:txBody>
          <a:bodyPr wrap="square" rtlCol="0">
            <a:spAutoFit/>
          </a:bodyPr>
          <a:lstStyle/>
          <a:p>
            <a:r>
              <a:rPr lang="en-US" dirty="0" smtClean="0"/>
              <a:t>Brokenness</a:t>
            </a:r>
          </a:p>
          <a:p>
            <a:r>
              <a:rPr lang="en-US" dirty="0" smtClean="0"/>
              <a:t>Godly sorrow</a:t>
            </a:r>
          </a:p>
          <a:p>
            <a:r>
              <a:rPr lang="en-US" dirty="0" smtClean="0"/>
              <a:t>Forgiveness</a:t>
            </a:r>
          </a:p>
          <a:p>
            <a:r>
              <a:rPr lang="en-US" dirty="0" smtClean="0"/>
              <a:t>Contrite Heart</a:t>
            </a:r>
          </a:p>
          <a:p>
            <a:r>
              <a:rPr lang="en-US" dirty="0" smtClean="0"/>
              <a:t>Maturity</a:t>
            </a:r>
          </a:p>
          <a:p>
            <a:r>
              <a:rPr lang="en-US" dirty="0" smtClean="0"/>
              <a:t>Fruits if the Spirit</a:t>
            </a:r>
          </a:p>
          <a:p>
            <a:r>
              <a:rPr lang="en-US" dirty="0" smtClean="0"/>
              <a:t>Greater faith/ trust </a:t>
            </a:r>
            <a:endParaRPr lang="en-US" dirty="0"/>
          </a:p>
        </p:txBody>
      </p:sp>
      <p:sp>
        <p:nvSpPr>
          <p:cNvPr id="7" name="Down Arrow 6"/>
          <p:cNvSpPr/>
          <p:nvPr/>
        </p:nvSpPr>
        <p:spPr bwMode="auto">
          <a:xfrm rot="3044000">
            <a:off x="3394255" y="3209560"/>
            <a:ext cx="457200" cy="914400"/>
          </a:xfrm>
          <a:prstGeom prst="downArrow">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 name="Down Arrow 9"/>
          <p:cNvSpPr/>
          <p:nvPr/>
        </p:nvSpPr>
        <p:spPr bwMode="auto">
          <a:xfrm rot="19322264">
            <a:off x="6305991" y="3080314"/>
            <a:ext cx="457200" cy="914400"/>
          </a:xfrm>
          <a:prstGeom prst="downArrow">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TextBox 8"/>
          <p:cNvSpPr txBox="1"/>
          <p:nvPr/>
        </p:nvSpPr>
        <p:spPr>
          <a:xfrm>
            <a:off x="6481275" y="2015150"/>
            <a:ext cx="2019300" cy="1200329"/>
          </a:xfrm>
          <a:prstGeom prst="rect">
            <a:avLst/>
          </a:prstGeom>
          <a:noFill/>
        </p:spPr>
        <p:txBody>
          <a:bodyPr wrap="square" rtlCol="0">
            <a:spAutoFit/>
          </a:bodyPr>
          <a:lstStyle/>
          <a:p>
            <a:r>
              <a:rPr lang="en-US" dirty="0" smtClean="0"/>
              <a:t>Life Event</a:t>
            </a:r>
          </a:p>
          <a:p>
            <a:r>
              <a:rPr lang="en-US" dirty="0" smtClean="0"/>
              <a:t>Outcome</a:t>
            </a:r>
          </a:p>
          <a:p>
            <a:r>
              <a:rPr lang="en-US" dirty="0" smtClean="0"/>
              <a:t>Tree</a:t>
            </a:r>
            <a:endParaRPr lang="en-US" dirty="0"/>
          </a:p>
        </p:txBody>
      </p:sp>
      <p:sp>
        <p:nvSpPr>
          <p:cNvPr id="2" name="TextBox 1"/>
          <p:cNvSpPr txBox="1"/>
          <p:nvPr/>
        </p:nvSpPr>
        <p:spPr>
          <a:xfrm>
            <a:off x="381000" y="3119735"/>
            <a:ext cx="3200400" cy="461665"/>
          </a:xfrm>
          <a:prstGeom prst="rect">
            <a:avLst/>
          </a:prstGeom>
          <a:noFill/>
        </p:spPr>
        <p:txBody>
          <a:bodyPr wrap="square" rtlCol="0">
            <a:spAutoFit/>
          </a:bodyPr>
          <a:lstStyle/>
          <a:p>
            <a:r>
              <a:rPr lang="en-US" dirty="0" smtClean="0"/>
              <a:t>Matthew Chapter 26</a:t>
            </a:r>
            <a:endParaRPr lang="en-US" dirty="0"/>
          </a:p>
        </p:txBody>
      </p:sp>
    </p:spTree>
    <p:extLst>
      <p:ext uri="{BB962C8B-B14F-4D97-AF65-F5344CB8AC3E}">
        <p14:creationId xmlns:p14="http://schemas.microsoft.com/office/powerpoint/2010/main" val="380665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7" grpId="0" animBg="1"/>
      <p:bldP spid="10"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What Are The Fruits That Come From Your Alabaster Jar Before The Lord As A Sweet Aroma </a:t>
            </a:r>
          </a:p>
        </p:txBody>
      </p:sp>
      <p:sp>
        <p:nvSpPr>
          <p:cNvPr id="5" name="TextBox 4"/>
          <p:cNvSpPr txBox="1"/>
          <p:nvPr/>
        </p:nvSpPr>
        <p:spPr>
          <a:xfrm>
            <a:off x="2019300" y="1524000"/>
            <a:ext cx="5029200" cy="5078313"/>
          </a:xfrm>
          <a:prstGeom prst="rect">
            <a:avLst/>
          </a:prstGeom>
          <a:noFill/>
        </p:spPr>
        <p:txBody>
          <a:bodyPr wrap="square" rtlCol="0">
            <a:spAutoFit/>
          </a:bodyPr>
          <a:lstStyle/>
          <a:p>
            <a:r>
              <a:rPr lang="en-US" sz="3600" dirty="0"/>
              <a:t>Brokenness</a:t>
            </a:r>
          </a:p>
          <a:p>
            <a:r>
              <a:rPr lang="en-US" sz="3600" dirty="0"/>
              <a:t>Godly sorrow</a:t>
            </a:r>
          </a:p>
          <a:p>
            <a:r>
              <a:rPr lang="en-US" sz="3600" dirty="0"/>
              <a:t>Forgiveness</a:t>
            </a:r>
          </a:p>
          <a:p>
            <a:r>
              <a:rPr lang="en-US" sz="3600" dirty="0"/>
              <a:t>Contrite </a:t>
            </a:r>
            <a:r>
              <a:rPr lang="en-US" sz="3600" dirty="0" smtClean="0"/>
              <a:t>Heart</a:t>
            </a:r>
          </a:p>
          <a:p>
            <a:r>
              <a:rPr lang="en-US" sz="3600" dirty="0" smtClean="0"/>
              <a:t>Devotion</a:t>
            </a:r>
            <a:endParaRPr lang="en-US" sz="3600" dirty="0"/>
          </a:p>
          <a:p>
            <a:r>
              <a:rPr lang="en-US" sz="3600" dirty="0" smtClean="0"/>
              <a:t>Maturity</a:t>
            </a:r>
          </a:p>
          <a:p>
            <a:r>
              <a:rPr lang="en-US" sz="3600" dirty="0" smtClean="0"/>
              <a:t>Perseverance </a:t>
            </a:r>
            <a:endParaRPr lang="en-US" sz="3600" dirty="0"/>
          </a:p>
          <a:p>
            <a:r>
              <a:rPr lang="en-US" sz="3600" dirty="0"/>
              <a:t>Fruits if the Spirit</a:t>
            </a:r>
          </a:p>
          <a:p>
            <a:r>
              <a:rPr lang="en-US" sz="3600" dirty="0"/>
              <a:t>Greater faith/ trust</a:t>
            </a:r>
          </a:p>
        </p:txBody>
      </p:sp>
    </p:spTree>
    <p:extLst>
      <p:ext uri="{BB962C8B-B14F-4D97-AF65-F5344CB8AC3E}">
        <p14:creationId xmlns:p14="http://schemas.microsoft.com/office/powerpoint/2010/main" val="3761222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God Takes All of Our Sorrows And Tears and Puts</a:t>
            </a:r>
          </a:p>
          <a:p>
            <a:pPr algn="ctr"/>
            <a:r>
              <a:rPr lang="en-US" sz="2800" b="1" kern="0" dirty="0" smtClean="0">
                <a:solidFill>
                  <a:srgbClr val="FFFF00"/>
                </a:solidFill>
                <a:effectLst>
                  <a:outerShdw blurRad="38100" dist="38100" dir="2700000" algn="tl">
                    <a:srgbClr val="000000">
                      <a:alpha val="43137"/>
                    </a:srgbClr>
                  </a:outerShdw>
                </a:effectLst>
              </a:rPr>
              <a:t>Them In A Bottle </a:t>
            </a:r>
            <a:endParaRPr lang="en-US" sz="2800" b="1" kern="0"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381000" y="2138065"/>
            <a:ext cx="8382000" cy="3539430"/>
          </a:xfrm>
          <a:prstGeom prst="rect">
            <a:avLst/>
          </a:prstGeom>
        </p:spPr>
        <p:txBody>
          <a:bodyPr wrap="square">
            <a:spAutoFit/>
          </a:bodyPr>
          <a:lstStyle/>
          <a:p>
            <a:r>
              <a:rPr lang="en-US" sz="2800" dirty="0"/>
              <a:t>You have taken account of my wanderings; </a:t>
            </a:r>
            <a:r>
              <a:rPr lang="en-US" sz="2800" b="1" dirty="0">
                <a:solidFill>
                  <a:srgbClr val="FFFF00"/>
                </a:solidFill>
              </a:rPr>
              <a:t>Put my tears in Your bottle</a:t>
            </a:r>
            <a:r>
              <a:rPr lang="en-US" sz="2800" dirty="0"/>
              <a:t>. </a:t>
            </a:r>
            <a:r>
              <a:rPr lang="en-US" sz="2800" b="1" dirty="0"/>
              <a:t>Are they not in Your book? </a:t>
            </a:r>
            <a:r>
              <a:rPr lang="en-US" sz="2800" dirty="0"/>
              <a:t>9  Then my enemies will turn back in the day when I call; This I know, that God is for me. 10  In God, whose word I praise, In the LORD, whose word I praise, 11  In God I have put my trust, I shall not be afraid. What can man do to me? Psalm 56:8-11 (</a:t>
            </a:r>
            <a:r>
              <a:rPr lang="en-US" sz="2800" dirty="0" err="1"/>
              <a:t>NASB</a:t>
            </a:r>
            <a:r>
              <a:rPr lang="en-US" sz="2800" dirty="0"/>
              <a:t>)</a:t>
            </a:r>
          </a:p>
        </p:txBody>
      </p:sp>
    </p:spTree>
    <p:extLst>
      <p:ext uri="{BB962C8B-B14F-4D97-AF65-F5344CB8AC3E}">
        <p14:creationId xmlns:p14="http://schemas.microsoft.com/office/powerpoint/2010/main" val="15181542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How Do We Allow Oil To Be </a:t>
            </a:r>
          </a:p>
          <a:p>
            <a:pPr algn="ctr"/>
            <a:r>
              <a:rPr lang="en-US" sz="2800" b="1" kern="0" dirty="0" smtClean="0">
                <a:solidFill>
                  <a:srgbClr val="FFFF00"/>
                </a:solidFill>
                <a:effectLst>
                  <a:outerShdw blurRad="38100" dist="38100" dir="2700000" algn="tl">
                    <a:srgbClr val="000000">
                      <a:alpha val="43137"/>
                    </a:srgbClr>
                  </a:outerShdw>
                </a:effectLst>
              </a:rPr>
              <a:t>Made Out Of The Crushing? </a:t>
            </a:r>
            <a:endParaRPr lang="en-US" sz="2800" b="1" kern="0"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223319" y="1905000"/>
            <a:ext cx="8305800" cy="4154984"/>
          </a:xfrm>
          <a:prstGeom prst="rect">
            <a:avLst/>
          </a:prstGeom>
        </p:spPr>
        <p:txBody>
          <a:bodyPr wrap="square">
            <a:spAutoFit/>
          </a:bodyPr>
          <a:lstStyle/>
          <a:p>
            <a:r>
              <a:rPr lang="en-US" dirty="0" smtClean="0"/>
              <a:t>In </a:t>
            </a:r>
            <a:r>
              <a:rPr lang="en-US" dirty="0"/>
              <a:t>the same way, the Spirit helps us in our weakness. We do not know what we ought to pray for, but the Spirit himself </a:t>
            </a:r>
            <a:r>
              <a:rPr lang="en-US" b="1" dirty="0">
                <a:solidFill>
                  <a:srgbClr val="FFFF00"/>
                </a:solidFill>
              </a:rPr>
              <a:t>intercedes for us with groans that words cannot express. </a:t>
            </a:r>
            <a:r>
              <a:rPr lang="en-US" baseline="30000" dirty="0"/>
              <a:t>27 </a:t>
            </a:r>
            <a:r>
              <a:rPr lang="en-US" dirty="0"/>
              <a:t> And </a:t>
            </a:r>
            <a:r>
              <a:rPr lang="en-US" dirty="0" smtClean="0"/>
              <a:t>He </a:t>
            </a:r>
            <a:r>
              <a:rPr lang="en-US" dirty="0"/>
              <a:t>who searches our hearts knows the mind of the Spirit, because the Spirit intercedes for the saints in accordance with God's will. </a:t>
            </a:r>
            <a:r>
              <a:rPr lang="en-US" baseline="30000" dirty="0"/>
              <a:t>28 </a:t>
            </a:r>
            <a:r>
              <a:rPr lang="en-US" dirty="0"/>
              <a:t> And we know that in all things God works for the good of those who love him, who have been called according to his purpose. </a:t>
            </a:r>
            <a:r>
              <a:rPr lang="en-US" baseline="30000" dirty="0"/>
              <a:t>29 </a:t>
            </a:r>
            <a:r>
              <a:rPr lang="en-US" dirty="0"/>
              <a:t> For those God foreknew he also predestined to be conformed to the likeness of his Son, that he might be the firstborn among many brothers. </a:t>
            </a:r>
            <a:r>
              <a:rPr lang="en-US" b="1" dirty="0"/>
              <a:t>Romans 8:26-29 (NIV) </a:t>
            </a:r>
            <a:endParaRPr lang="en-US" dirty="0"/>
          </a:p>
        </p:txBody>
      </p:sp>
    </p:spTree>
    <p:extLst>
      <p:ext uri="{BB962C8B-B14F-4D97-AF65-F5344CB8AC3E}">
        <p14:creationId xmlns:p14="http://schemas.microsoft.com/office/powerpoint/2010/main" val="139475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8610600" cy="1938992"/>
          </a:xfrm>
          <a:prstGeom prst="rect">
            <a:avLst/>
          </a:prstGeom>
          <a:solidFill>
            <a:schemeClr val="bg2">
              <a:lumMod val="60000"/>
              <a:lumOff val="40000"/>
              <a:alpha val="65000"/>
            </a:schemeClr>
          </a:solidFill>
        </p:spPr>
        <p:txBody>
          <a:bodyPr wrap="square">
            <a:spAutoFit/>
          </a:bodyPr>
          <a:lstStyle/>
          <a:p>
            <a:r>
              <a:rPr lang="en-US" dirty="0" smtClean="0"/>
              <a:t>As </a:t>
            </a:r>
            <a:r>
              <a:rPr lang="en-US" dirty="0"/>
              <a:t>I watched, this horn was waging war against the saints and defeating them, </a:t>
            </a:r>
            <a:r>
              <a:rPr lang="en-US" baseline="30000" dirty="0"/>
              <a:t>22 </a:t>
            </a:r>
            <a:r>
              <a:rPr lang="en-US" dirty="0"/>
              <a:t> until the Ancient of Days came and pronounced judgment in favor of the saints of the Most High, </a:t>
            </a:r>
            <a:r>
              <a:rPr lang="en-US" b="1" dirty="0">
                <a:solidFill>
                  <a:srgbClr val="FFFF00"/>
                </a:solidFill>
              </a:rPr>
              <a:t>and the time came when they possessed the kingdom</a:t>
            </a:r>
            <a:r>
              <a:rPr lang="en-US" dirty="0"/>
              <a:t>. </a:t>
            </a:r>
            <a:r>
              <a:rPr lang="en-US" b="1" dirty="0"/>
              <a:t>Daniel 7:21-22 (NIV) </a:t>
            </a:r>
            <a:endParaRPr lang="en-US" dirty="0"/>
          </a:p>
        </p:txBody>
      </p:sp>
      <p:sp>
        <p:nvSpPr>
          <p:cNvPr id="2" name="Rectangle 1"/>
          <p:cNvSpPr/>
          <p:nvPr/>
        </p:nvSpPr>
        <p:spPr>
          <a:xfrm>
            <a:off x="228600" y="2590800"/>
            <a:ext cx="8610600" cy="4093428"/>
          </a:xfrm>
          <a:prstGeom prst="rect">
            <a:avLst/>
          </a:prstGeom>
        </p:spPr>
        <p:txBody>
          <a:bodyPr wrap="square">
            <a:spAutoFit/>
          </a:bodyPr>
          <a:lstStyle/>
          <a:p>
            <a:r>
              <a:rPr lang="en-US" sz="2000" baseline="30000" dirty="0"/>
              <a:t>4 </a:t>
            </a:r>
            <a:r>
              <a:rPr lang="en-US" sz="2000" dirty="0"/>
              <a:t> But now be strong, O Zerubbabel,' declares the </a:t>
            </a:r>
            <a:r>
              <a:rPr lang="en-US" sz="2000" cap="small" dirty="0"/>
              <a:t>LORD</a:t>
            </a:r>
            <a:r>
              <a:rPr lang="en-US" sz="2000" dirty="0"/>
              <a:t>. 'Be strong, O Joshua son of </a:t>
            </a:r>
            <a:r>
              <a:rPr lang="en-US" sz="2000" dirty="0" err="1"/>
              <a:t>Jehozadak</a:t>
            </a:r>
            <a:r>
              <a:rPr lang="en-US" sz="2000" dirty="0"/>
              <a:t>, the high priest. Be strong, all you people of the land,' declares the </a:t>
            </a:r>
            <a:r>
              <a:rPr lang="en-US" sz="2000" cap="small" dirty="0"/>
              <a:t>LORD</a:t>
            </a:r>
            <a:r>
              <a:rPr lang="en-US" sz="2000" dirty="0"/>
              <a:t>, 'and work. For I am with you,' declares the </a:t>
            </a:r>
            <a:r>
              <a:rPr lang="en-US" sz="2000" cap="small" dirty="0"/>
              <a:t>LORD</a:t>
            </a:r>
            <a:r>
              <a:rPr lang="en-US" sz="2000" dirty="0"/>
              <a:t> Almighty. </a:t>
            </a:r>
            <a:r>
              <a:rPr lang="en-US" sz="2000" baseline="30000" dirty="0"/>
              <a:t>5 </a:t>
            </a:r>
            <a:r>
              <a:rPr lang="en-US" sz="2000" dirty="0"/>
              <a:t> 'This is what I covenanted with you when you came out of Egypt. And my Spirit remains among you. Do not fear.' </a:t>
            </a:r>
            <a:r>
              <a:rPr lang="en-US" sz="2000" baseline="30000" dirty="0"/>
              <a:t>6 </a:t>
            </a:r>
            <a:r>
              <a:rPr lang="en-US" sz="2000" dirty="0"/>
              <a:t> "This is what the </a:t>
            </a:r>
            <a:r>
              <a:rPr lang="en-US" sz="2000" cap="small" dirty="0"/>
              <a:t>LORD</a:t>
            </a:r>
            <a:r>
              <a:rPr lang="en-US" sz="2000" dirty="0"/>
              <a:t> Almighty says: </a:t>
            </a:r>
            <a:r>
              <a:rPr lang="en-US" sz="2000" b="1" dirty="0">
                <a:solidFill>
                  <a:srgbClr val="FFFF00"/>
                </a:solidFill>
              </a:rPr>
              <a:t>'In a little while I will once more shake the heavens and the earth, the sea and the dry land. </a:t>
            </a:r>
            <a:r>
              <a:rPr lang="en-US" sz="2000" b="1" baseline="30000" dirty="0">
                <a:solidFill>
                  <a:srgbClr val="FFFF00"/>
                </a:solidFill>
              </a:rPr>
              <a:t>7 </a:t>
            </a:r>
            <a:r>
              <a:rPr lang="en-US" sz="2000" b="1" dirty="0">
                <a:solidFill>
                  <a:srgbClr val="FFFF00"/>
                </a:solidFill>
              </a:rPr>
              <a:t> I will shake all nations</a:t>
            </a:r>
            <a:r>
              <a:rPr lang="en-US" sz="2000" dirty="0"/>
              <a:t>, and the desired of all nations will come, and I will fill this house with glory,' says the </a:t>
            </a:r>
            <a:r>
              <a:rPr lang="en-US" sz="2000" cap="small" dirty="0"/>
              <a:t>LORD</a:t>
            </a:r>
            <a:r>
              <a:rPr lang="en-US" sz="2000" dirty="0"/>
              <a:t> Almighty. </a:t>
            </a:r>
            <a:r>
              <a:rPr lang="en-US" sz="2000" baseline="30000" dirty="0"/>
              <a:t>8 </a:t>
            </a:r>
            <a:r>
              <a:rPr lang="en-US" sz="2000" dirty="0"/>
              <a:t> 'The silver is mine and the gold is mine,' declares the </a:t>
            </a:r>
            <a:r>
              <a:rPr lang="en-US" sz="2000" cap="small" dirty="0"/>
              <a:t>LORD</a:t>
            </a:r>
            <a:r>
              <a:rPr lang="en-US" sz="2000" dirty="0"/>
              <a:t> Almighty. </a:t>
            </a:r>
            <a:r>
              <a:rPr lang="en-US" sz="2000" baseline="30000" dirty="0"/>
              <a:t>9 </a:t>
            </a:r>
            <a:r>
              <a:rPr lang="en-US" sz="2000" dirty="0"/>
              <a:t> </a:t>
            </a:r>
            <a:r>
              <a:rPr lang="en-US" sz="2000" b="1" dirty="0">
                <a:solidFill>
                  <a:srgbClr val="FFFF00"/>
                </a:solidFill>
              </a:rPr>
              <a:t>'The glory of this present house will be greater than the glory of the former house</a:t>
            </a:r>
            <a:r>
              <a:rPr lang="en-US" sz="2000" dirty="0"/>
              <a:t>,' says the </a:t>
            </a:r>
            <a:r>
              <a:rPr lang="en-US" sz="2000" cap="small" dirty="0"/>
              <a:t>LORD</a:t>
            </a:r>
            <a:r>
              <a:rPr lang="en-US" sz="2000" dirty="0"/>
              <a:t> Almighty. 'And in this place I will grant peace,' declares the </a:t>
            </a:r>
            <a:r>
              <a:rPr lang="en-US" sz="2000" cap="small" dirty="0"/>
              <a:t>LORD</a:t>
            </a:r>
            <a:r>
              <a:rPr lang="en-US" sz="2000" dirty="0"/>
              <a:t> Almighty." </a:t>
            </a:r>
            <a:r>
              <a:rPr lang="en-US" sz="2000" dirty="0" smtClean="0"/>
              <a:t> </a:t>
            </a:r>
            <a:r>
              <a:rPr lang="en-US" sz="2000" b="1" dirty="0" smtClean="0"/>
              <a:t>Haggai </a:t>
            </a:r>
            <a:r>
              <a:rPr lang="en-US" sz="2000" b="1" dirty="0"/>
              <a:t>2:4-9 (NIV) </a:t>
            </a:r>
            <a:endParaRPr lang="en-US" sz="2000" dirty="0"/>
          </a:p>
        </p:txBody>
      </p:sp>
    </p:spTree>
    <p:extLst>
      <p:ext uri="{BB962C8B-B14F-4D97-AF65-F5344CB8AC3E}">
        <p14:creationId xmlns:p14="http://schemas.microsoft.com/office/powerpoint/2010/main" val="84737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219200"/>
            <a:ext cx="8305800" cy="5632311"/>
          </a:xfrm>
          <a:prstGeom prst="rect">
            <a:avLst/>
          </a:prstGeom>
        </p:spPr>
        <p:txBody>
          <a:bodyPr wrap="square">
            <a:spAutoFit/>
          </a:bodyPr>
          <a:lstStyle/>
          <a:p>
            <a:r>
              <a:rPr lang="en-US" sz="4000" dirty="0"/>
              <a:t>“Oh!  It is grand to be absolutely conquered by the Holy Spirit, and swing out a thousand miles from all the fears of life into the ocean of God’s presence, and work with Him in humility, without stumbling over others, without spiritual pride, and bend to every plan God has for us.”   G. D. Watson</a:t>
            </a:r>
          </a:p>
        </p:txBody>
      </p:sp>
    </p:spTree>
    <p:extLst>
      <p:ext uri="{BB962C8B-B14F-4D97-AF65-F5344CB8AC3E}">
        <p14:creationId xmlns:p14="http://schemas.microsoft.com/office/powerpoint/2010/main" val="23214053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9808" y="434975"/>
            <a:ext cx="9134192" cy="631825"/>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HOW DO WE MAKE THIS PERSONAL? </a:t>
            </a:r>
          </a:p>
        </p:txBody>
      </p:sp>
      <p:sp>
        <p:nvSpPr>
          <p:cNvPr id="4" name="Rectangle 3"/>
          <p:cNvSpPr/>
          <p:nvPr/>
        </p:nvSpPr>
        <p:spPr>
          <a:xfrm>
            <a:off x="306572" y="1793081"/>
            <a:ext cx="8685028" cy="4893647"/>
          </a:xfrm>
          <a:prstGeom prst="rect">
            <a:avLst/>
          </a:prstGeom>
        </p:spPr>
        <p:txBody>
          <a:bodyPr wrap="square">
            <a:spAutoFit/>
          </a:bodyPr>
          <a:lstStyle/>
          <a:p>
            <a:pPr algn="l"/>
            <a:r>
              <a:rPr lang="en-US" sz="2600" dirty="0" smtClean="0"/>
              <a:t>1. You are in a great SHIFT (A GREAT INTERVENTION) – be aware how God is refining your heart and changing the CULTURE of LifeGate and the whole American Church.</a:t>
            </a:r>
            <a:endParaRPr lang="en-US" sz="2600" dirty="0"/>
          </a:p>
          <a:p>
            <a:pPr algn="l"/>
            <a:r>
              <a:rPr lang="en-US" sz="2600" dirty="0" smtClean="0"/>
              <a:t>2 . Pray without ceasing for fresh intensified fillings of the Holy Spirit and help us at LifeGate as we HOST HIS PRESENCE.</a:t>
            </a:r>
          </a:p>
          <a:p>
            <a:pPr algn="l"/>
            <a:r>
              <a:rPr lang="en-US" sz="2600" dirty="0" smtClean="0"/>
              <a:t>3. Allow the crushing and shaking to produce the oil that will NOT GO out – and become </a:t>
            </a:r>
            <a:r>
              <a:rPr lang="en-US" sz="2600" smtClean="0"/>
              <a:t>the PERFUME of faith</a:t>
            </a:r>
            <a:endParaRPr lang="en-US" sz="2600" dirty="0" smtClean="0"/>
          </a:p>
          <a:p>
            <a:pPr algn="l"/>
            <a:r>
              <a:rPr lang="en-US" sz="2600" dirty="0" smtClean="0"/>
              <a:t>4. REPENT of anything that wants to come through into this Jubilee season – something that is hanging on from your past that always wants to hinder God’s plans for you.</a:t>
            </a:r>
            <a:endParaRPr lang="en-US" sz="2600" dirty="0"/>
          </a:p>
        </p:txBody>
      </p:sp>
    </p:spTree>
    <p:extLst>
      <p:ext uri="{BB962C8B-B14F-4D97-AF65-F5344CB8AC3E}">
        <p14:creationId xmlns:p14="http://schemas.microsoft.com/office/powerpoint/2010/main" val="2907074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Today’s Word For LifeGate</a:t>
            </a:r>
            <a:endParaRPr lang="en-US" sz="4000" b="1" kern="0" dirty="0">
              <a:solidFill>
                <a:srgbClr val="FFFF00"/>
              </a:solidFill>
              <a:effectLst>
                <a:outerShdw blurRad="38100" dist="38100" dir="2700000" algn="tl">
                  <a:srgbClr val="000000">
                    <a:alpha val="43137"/>
                  </a:srgbClr>
                </a:outerShdw>
              </a:effectLst>
            </a:endParaRPr>
          </a:p>
        </p:txBody>
      </p:sp>
      <p:pic>
        <p:nvPicPr>
          <p:cNvPr id="8194" name="Picture 2" descr="The Nuts and Bolts of Prayer - Aish.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89357"/>
            <a:ext cx="35052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osting God's Presence | llcog"/>
          <p:cNvPicPr>
            <a:picLocks noChangeAspect="1" noChangeArrowheads="1"/>
          </p:cNvPicPr>
          <p:nvPr/>
        </p:nvPicPr>
        <p:blipFill rotWithShape="1">
          <a:blip r:embed="rId3">
            <a:extLst>
              <a:ext uri="{28A0092B-C50C-407E-A947-70E740481C1C}">
                <a14:useLocalDpi xmlns:a14="http://schemas.microsoft.com/office/drawing/2010/main" val="0"/>
              </a:ext>
            </a:extLst>
          </a:blip>
          <a:srcRect l="4781" t="10954" r="3733" b="28588"/>
          <a:stretch/>
        </p:blipFill>
        <p:spPr bwMode="auto">
          <a:xfrm>
            <a:off x="4065006" y="1929897"/>
            <a:ext cx="4879818" cy="18197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52180" y="1468232"/>
            <a:ext cx="4892644" cy="523220"/>
          </a:xfrm>
          <a:prstGeom prst="rect">
            <a:avLst/>
          </a:prstGeom>
          <a:solidFill>
            <a:srgbClr val="DCC2AE"/>
          </a:solidFill>
        </p:spPr>
        <p:txBody>
          <a:bodyPr wrap="square" rtlCol="0">
            <a:spAutoFit/>
          </a:bodyPr>
          <a:lstStyle/>
          <a:p>
            <a:r>
              <a:rPr lang="en-US" sz="2800" b="1" dirty="0" smtClean="0">
                <a:effectLst>
                  <a:outerShdw blurRad="38100" dist="38100" dir="2700000" algn="tl">
                    <a:srgbClr val="000000">
                      <a:alpha val="43137"/>
                    </a:srgbClr>
                  </a:outerShdw>
                </a:effectLst>
              </a:rPr>
              <a:t>Preparing the Ground For: </a:t>
            </a:r>
            <a:endParaRPr lang="en-US" sz="2800" b="1" dirty="0">
              <a:effectLst>
                <a:outerShdw blurRad="38100" dist="38100" dir="2700000" algn="tl">
                  <a:srgbClr val="000000">
                    <a:alpha val="43137"/>
                  </a:srgbClr>
                </a:outerShdw>
              </a:effectLst>
            </a:endParaRPr>
          </a:p>
        </p:txBody>
      </p:sp>
      <p:sp>
        <p:nvSpPr>
          <p:cNvPr id="6" name="TextBox 5"/>
          <p:cNvSpPr txBox="1"/>
          <p:nvPr/>
        </p:nvSpPr>
        <p:spPr>
          <a:xfrm>
            <a:off x="323661" y="5020270"/>
            <a:ext cx="5638800" cy="461665"/>
          </a:xfrm>
          <a:prstGeom prst="rect">
            <a:avLst/>
          </a:prstGeom>
          <a:noFill/>
        </p:spPr>
        <p:txBody>
          <a:bodyPr wrap="square" rtlCol="0">
            <a:spAutoFit/>
          </a:bodyPr>
          <a:lstStyle/>
          <a:p>
            <a:pPr algn="l"/>
            <a:r>
              <a:rPr lang="en-US" dirty="0" smtClean="0"/>
              <a:t>A Warning To Check Your Filters </a:t>
            </a:r>
            <a:endParaRPr lang="en-US" dirty="0"/>
          </a:p>
        </p:txBody>
      </p:sp>
      <p:sp>
        <p:nvSpPr>
          <p:cNvPr id="9" name="TextBox 8"/>
          <p:cNvSpPr txBox="1"/>
          <p:nvPr/>
        </p:nvSpPr>
        <p:spPr>
          <a:xfrm>
            <a:off x="228600" y="6243935"/>
            <a:ext cx="5638800" cy="461665"/>
          </a:xfrm>
          <a:prstGeom prst="rect">
            <a:avLst/>
          </a:prstGeom>
          <a:noFill/>
        </p:spPr>
        <p:txBody>
          <a:bodyPr wrap="square" rtlCol="0">
            <a:spAutoFit/>
          </a:bodyPr>
          <a:lstStyle/>
          <a:p>
            <a:pPr algn="l"/>
            <a:r>
              <a:rPr lang="en-US" dirty="0" smtClean="0"/>
              <a:t>A </a:t>
            </a:r>
            <a:r>
              <a:rPr lang="en-US" dirty="0"/>
              <a:t>Truth Nugget </a:t>
            </a:r>
            <a:r>
              <a:rPr lang="en-US" dirty="0" smtClean="0"/>
              <a:t>For Couples</a:t>
            </a:r>
            <a:endParaRPr lang="en-US" dirty="0"/>
          </a:p>
        </p:txBody>
      </p:sp>
      <p:pic>
        <p:nvPicPr>
          <p:cNvPr id="8198" name="Picture 6" descr="My &quot;Run To Him&quot; Bible Verses When Life Is H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721" y="4269433"/>
            <a:ext cx="3297179" cy="24728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267200" y="6243935"/>
            <a:ext cx="5638800" cy="461665"/>
          </a:xfrm>
          <a:prstGeom prst="rect">
            <a:avLst/>
          </a:prstGeom>
          <a:noFill/>
        </p:spPr>
        <p:txBody>
          <a:bodyPr wrap="square" rtlCol="0">
            <a:spAutoFit/>
          </a:bodyPr>
          <a:lstStyle/>
          <a:p>
            <a:r>
              <a:rPr lang="en-US" dirty="0" smtClean="0"/>
              <a:t>Four Bible Stories </a:t>
            </a:r>
            <a:endParaRPr lang="en-US" dirty="0"/>
          </a:p>
        </p:txBody>
      </p:sp>
      <p:sp>
        <p:nvSpPr>
          <p:cNvPr id="13" name="TextBox 12"/>
          <p:cNvSpPr txBox="1"/>
          <p:nvPr/>
        </p:nvSpPr>
        <p:spPr>
          <a:xfrm>
            <a:off x="247461" y="5634334"/>
            <a:ext cx="5638800" cy="461665"/>
          </a:xfrm>
          <a:prstGeom prst="rect">
            <a:avLst/>
          </a:prstGeom>
          <a:noFill/>
        </p:spPr>
        <p:txBody>
          <a:bodyPr wrap="square" rtlCol="0">
            <a:spAutoFit/>
          </a:bodyPr>
          <a:lstStyle/>
          <a:p>
            <a:pPr algn="l"/>
            <a:r>
              <a:rPr lang="en-US" dirty="0" smtClean="0"/>
              <a:t>A Truth Nugget For Singles  </a:t>
            </a:r>
            <a:endParaRPr lang="en-US" dirty="0"/>
          </a:p>
        </p:txBody>
      </p:sp>
      <p:pic>
        <p:nvPicPr>
          <p:cNvPr id="2050" name="Picture 2" descr="What is an example of a strategic shift in relation to a component that has  been discontinued? - Universal CPA Review"/>
          <p:cNvPicPr>
            <a:picLocks noChangeAspect="1" noChangeArrowheads="1"/>
          </p:cNvPicPr>
          <p:nvPr/>
        </p:nvPicPr>
        <p:blipFill rotWithShape="1">
          <a:blip r:embed="rId5">
            <a:extLst>
              <a:ext uri="{28A0092B-C50C-407E-A947-70E740481C1C}">
                <a14:useLocalDpi xmlns:a14="http://schemas.microsoft.com/office/drawing/2010/main" val="0"/>
              </a:ext>
            </a:extLst>
          </a:blip>
          <a:srcRect b="74535"/>
          <a:stretch/>
        </p:blipFill>
        <p:spPr bwMode="auto">
          <a:xfrm>
            <a:off x="3116974" y="3825113"/>
            <a:ext cx="5695950" cy="5093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78394" y="4419600"/>
            <a:ext cx="5638800" cy="461665"/>
          </a:xfrm>
          <a:prstGeom prst="rect">
            <a:avLst/>
          </a:prstGeom>
          <a:noFill/>
        </p:spPr>
        <p:txBody>
          <a:bodyPr wrap="square" rtlCol="0">
            <a:spAutoFit/>
          </a:bodyPr>
          <a:lstStyle/>
          <a:p>
            <a:pPr algn="l"/>
            <a:r>
              <a:rPr lang="en-US" dirty="0" smtClean="0"/>
              <a:t>Story About Divine Providence </a:t>
            </a:r>
            <a:endParaRPr lang="en-US" dirty="0"/>
          </a:p>
        </p:txBody>
      </p:sp>
      <p:sp>
        <p:nvSpPr>
          <p:cNvPr id="2" name="TextBox 1"/>
          <p:cNvSpPr txBox="1"/>
          <p:nvPr/>
        </p:nvSpPr>
        <p:spPr>
          <a:xfrm>
            <a:off x="457200" y="990600"/>
            <a:ext cx="8153400" cy="461665"/>
          </a:xfrm>
          <a:prstGeom prst="rect">
            <a:avLst/>
          </a:prstGeom>
          <a:solidFill>
            <a:schemeClr val="bg2">
              <a:lumMod val="60000"/>
              <a:lumOff val="40000"/>
              <a:alpha val="79000"/>
            </a:schemeClr>
          </a:solidFill>
        </p:spPr>
        <p:txBody>
          <a:bodyPr wrap="square" rtlCol="0">
            <a:spAutoFit/>
          </a:bodyPr>
          <a:lstStyle/>
          <a:p>
            <a:r>
              <a:rPr lang="en-US" b="1" dirty="0" smtClean="0">
                <a:effectLst>
                  <a:outerShdw blurRad="38100" dist="38100" dir="2700000" algn="tl">
                    <a:srgbClr val="000000">
                      <a:alpha val="43137"/>
                    </a:srgbClr>
                  </a:outerShdw>
                </a:effectLst>
              </a:rPr>
              <a:t>High Probability of Pushing Some Of Your Buttons </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1956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1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bldP spid="12" grpId="0"/>
      <p:bldP spid="13" grpId="0"/>
      <p:bldP spid="15"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dirty="0" smtClean="0">
                <a:solidFill>
                  <a:srgbClr val="FFFF00"/>
                </a:solidFill>
                <a:effectLst>
                  <a:outerShdw blurRad="38100" dist="38100" dir="2700000" algn="tl">
                    <a:srgbClr val="000000">
                      <a:alpha val="43137"/>
                    </a:srgbClr>
                  </a:outerShdw>
                </a:effectLst>
              </a:rPr>
              <a:t>Unusual Divine Providence </a:t>
            </a:r>
            <a:endParaRPr lang="en-US" sz="4000" b="1" dirty="0">
              <a:solidFill>
                <a:srgbClr val="FFFF00"/>
              </a:solidFill>
              <a:effectLst>
                <a:outerShdw blurRad="38100" dist="38100" dir="2700000" algn="tl">
                  <a:srgbClr val="000000">
                    <a:alpha val="43137"/>
                  </a:srgbClr>
                </a:outerShdw>
              </a:effectLst>
            </a:endParaRPr>
          </a:p>
        </p:txBody>
      </p:sp>
      <p:pic>
        <p:nvPicPr>
          <p:cNvPr id="5122" name="Picture 2" descr="Spokane | Cascades, Rivers, Mountains | Britanni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361" y="1676398"/>
            <a:ext cx="5181600" cy="15318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2971800"/>
            <a:ext cx="4114800" cy="461665"/>
          </a:xfrm>
          <a:prstGeom prst="rect">
            <a:avLst/>
          </a:prstGeom>
          <a:noFill/>
        </p:spPr>
        <p:txBody>
          <a:bodyPr wrap="square" rtlCol="0">
            <a:spAutoFit/>
          </a:bodyPr>
          <a:lstStyle/>
          <a:p>
            <a:r>
              <a:rPr lang="en-US" dirty="0" smtClean="0"/>
              <a:t>Spokane Washington </a:t>
            </a:r>
            <a:endParaRPr lang="en-US" dirty="0"/>
          </a:p>
        </p:txBody>
      </p:sp>
      <p:pic>
        <p:nvPicPr>
          <p:cNvPr id="5124" name="Picture 4" descr="ARTE.tv Documentary - YouTub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695" b="20313"/>
          <a:stretch/>
        </p:blipFill>
        <p:spPr bwMode="auto">
          <a:xfrm>
            <a:off x="5943600" y="1704550"/>
            <a:ext cx="2667000" cy="1519992"/>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867" t="3466" r="19035"/>
          <a:stretch/>
        </p:blipFill>
        <p:spPr bwMode="auto">
          <a:xfrm>
            <a:off x="457200" y="3810000"/>
            <a:ext cx="2514600" cy="259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85800" y="6396335"/>
            <a:ext cx="2286000" cy="461665"/>
          </a:xfrm>
          <a:prstGeom prst="rect">
            <a:avLst/>
          </a:prstGeom>
          <a:noFill/>
        </p:spPr>
        <p:txBody>
          <a:bodyPr wrap="square" rtlCol="0">
            <a:spAutoFit/>
          </a:bodyPr>
          <a:lstStyle/>
          <a:p>
            <a:r>
              <a:rPr lang="en-US" dirty="0" smtClean="0"/>
              <a:t>Lumia </a:t>
            </a:r>
            <a:endParaRPr lang="en-US" dirty="0"/>
          </a:p>
        </p:txBody>
      </p:sp>
      <p:pic>
        <p:nvPicPr>
          <p:cNvPr id="5126"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912" r="7438" b="30619"/>
          <a:stretch/>
        </p:blipFill>
        <p:spPr bwMode="auto">
          <a:xfrm>
            <a:off x="3200400" y="3810000"/>
            <a:ext cx="1828800" cy="2538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886547" y="6396334"/>
            <a:ext cx="2286000" cy="461665"/>
          </a:xfrm>
          <a:prstGeom prst="rect">
            <a:avLst/>
          </a:prstGeom>
          <a:noFill/>
        </p:spPr>
        <p:txBody>
          <a:bodyPr wrap="square" rtlCol="0">
            <a:spAutoFit/>
          </a:bodyPr>
          <a:lstStyle/>
          <a:p>
            <a:r>
              <a:rPr lang="en-US" dirty="0" err="1" smtClean="0"/>
              <a:t>Auberi</a:t>
            </a:r>
            <a:r>
              <a:rPr lang="en-US" dirty="0" smtClean="0"/>
              <a:t> </a:t>
            </a:r>
            <a:endParaRPr lang="en-US" dirty="0"/>
          </a:p>
        </p:txBody>
      </p:sp>
      <p:pic>
        <p:nvPicPr>
          <p:cNvPr id="5128" name="Picture 8" descr="Three Mile Island: As It Happened' — a three-part podcast | StateImpact  Pennsylvan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6116" y="3433465"/>
            <a:ext cx="2894484" cy="289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06" t="14987" r="10757"/>
          <a:stretch/>
        </p:blipFill>
        <p:spPr bwMode="auto">
          <a:xfrm>
            <a:off x="457200" y="775252"/>
            <a:ext cx="834205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18284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218182"/>
            <a:ext cx="7543800" cy="1077218"/>
          </a:xfrm>
          <a:prstGeom prst="rect">
            <a:avLst/>
          </a:prstGeom>
          <a:solidFill>
            <a:schemeClr val="accent6">
              <a:lumMod val="60000"/>
              <a:lumOff val="40000"/>
              <a:alpha val="65000"/>
            </a:schemeClr>
          </a:solidFill>
        </p:spPr>
        <p:txBody>
          <a:bodyPr wrap="square" rtlCol="0">
            <a:spAutoFit/>
          </a:bodyPr>
          <a:lstStyle/>
          <a:p>
            <a:r>
              <a:rPr lang="en-US" sz="3200" b="1" dirty="0" smtClean="0">
                <a:effectLst>
                  <a:outerShdw blurRad="38100" dist="38100" dir="2700000" algn="tl">
                    <a:srgbClr val="000000">
                      <a:alpha val="43137"/>
                    </a:srgbClr>
                  </a:outerShdw>
                </a:effectLst>
              </a:rPr>
              <a:t>LifeGate Service Will Be Filmed November 12</a:t>
            </a:r>
            <a:endParaRPr lang="en-US" sz="3200" b="1" dirty="0">
              <a:effectLst>
                <a:outerShdw blurRad="38100" dist="38100" dir="2700000" algn="tl">
                  <a:srgbClr val="000000">
                    <a:alpha val="43137"/>
                  </a:srgbClr>
                </a:outerShdw>
              </a:effectLs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05000"/>
            <a:ext cx="55626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7233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455003"/>
            <a:ext cx="8382000" cy="2492990"/>
          </a:xfrm>
          <a:prstGeom prst="rect">
            <a:avLst/>
          </a:prstGeom>
          <a:noFill/>
        </p:spPr>
        <p:txBody>
          <a:bodyPr wrap="square" rtlCol="0">
            <a:spAutoFit/>
          </a:bodyPr>
          <a:lstStyle/>
          <a:p>
            <a:r>
              <a:rPr lang="en-US" sz="2600" dirty="0" smtClean="0"/>
              <a:t>The vulnerability of the conservatives in  America is that because they distrust the government – THEY ARE OPEN TO EVERY CONSPIRACY – </a:t>
            </a:r>
            <a:r>
              <a:rPr lang="en-US" sz="2600" dirty="0" smtClean="0">
                <a:solidFill>
                  <a:srgbClr val="FFFF00"/>
                </a:solidFill>
              </a:rPr>
              <a:t>Many have defects in their discernment filters</a:t>
            </a:r>
            <a:r>
              <a:rPr lang="en-US" sz="2600" dirty="0" smtClean="0"/>
              <a:t> and they swallow conspiracies like </a:t>
            </a:r>
            <a:r>
              <a:rPr lang="en-US" sz="2600" dirty="0" err="1" smtClean="0"/>
              <a:t>kool-aid</a:t>
            </a:r>
            <a:r>
              <a:rPr lang="en-US" sz="2600" dirty="0" smtClean="0"/>
              <a:t> </a:t>
            </a:r>
            <a:r>
              <a:rPr lang="en-US" sz="2600" dirty="0" smtClean="0">
                <a:solidFill>
                  <a:srgbClr val="FFFF00"/>
                </a:solidFill>
              </a:rPr>
              <a:t>Vaughn Martin/ Don Lamb </a:t>
            </a:r>
          </a:p>
          <a:p>
            <a:endParaRPr lang="en-US" sz="2600" dirty="0"/>
          </a:p>
        </p:txBody>
      </p:sp>
      <p:sp>
        <p:nvSpPr>
          <p:cNvPr id="5" name="Rectangle 4"/>
          <p:cNvSpPr/>
          <p:nvPr/>
        </p:nvSpPr>
        <p:spPr>
          <a:xfrm>
            <a:off x="152400" y="3588603"/>
            <a:ext cx="8763000" cy="1938992"/>
          </a:xfrm>
          <a:prstGeom prst="rect">
            <a:avLst/>
          </a:prstGeom>
        </p:spPr>
        <p:txBody>
          <a:bodyPr wrap="square">
            <a:spAutoFit/>
          </a:bodyPr>
          <a:lstStyle/>
          <a:p>
            <a:pPr algn="l"/>
            <a:r>
              <a:rPr lang="en-US" dirty="0" smtClean="0"/>
              <a:t>And </a:t>
            </a:r>
            <a:r>
              <a:rPr lang="en-US" dirty="0"/>
              <a:t>it is my prayer that your love may be more and more accompanied by </a:t>
            </a:r>
            <a:r>
              <a:rPr lang="en-US" dirty="0">
                <a:solidFill>
                  <a:srgbClr val="FFFF00"/>
                </a:solidFill>
              </a:rPr>
              <a:t>clear knowledge and keen perception, for testing things that differ</a:t>
            </a:r>
            <a:r>
              <a:rPr lang="en-US" dirty="0"/>
              <a:t>, </a:t>
            </a:r>
            <a:r>
              <a:rPr lang="en-US" baseline="30000" dirty="0"/>
              <a:t>10 </a:t>
            </a:r>
            <a:r>
              <a:rPr lang="en-US" dirty="0"/>
              <a:t> so that you may be men of transparent character, and may be blameless, in preparation for the day of Christ, </a:t>
            </a:r>
            <a:r>
              <a:rPr lang="en-US" b="1" dirty="0" smtClean="0"/>
              <a:t>Philippians 1:9-10 </a:t>
            </a:r>
            <a:r>
              <a:rPr lang="en-US" b="1" dirty="0"/>
              <a:t>(WEY) </a:t>
            </a:r>
            <a:endParaRPr lang="en-US" dirty="0"/>
          </a:p>
        </p:txBody>
      </p:sp>
      <p:sp>
        <p:nvSpPr>
          <p:cNvPr id="6"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dirty="0" smtClean="0">
                <a:solidFill>
                  <a:srgbClr val="FFFF00"/>
                </a:solidFill>
                <a:effectLst>
                  <a:outerShdw blurRad="38100" dist="38100" dir="2700000" algn="tl">
                    <a:srgbClr val="000000">
                      <a:alpha val="43137"/>
                    </a:srgbClr>
                  </a:outerShdw>
                </a:effectLst>
              </a:rPr>
              <a:t>WHAT GOD IS AFTER – </a:t>
            </a:r>
          </a:p>
          <a:p>
            <a:pPr algn="ctr"/>
            <a:r>
              <a:rPr lang="en-US" sz="2800" b="1" dirty="0" smtClean="0">
                <a:solidFill>
                  <a:srgbClr val="FFFF00"/>
                </a:solidFill>
                <a:effectLst>
                  <a:outerShdw blurRad="38100" dist="38100" dir="2700000" algn="tl">
                    <a:srgbClr val="000000">
                      <a:alpha val="43137"/>
                    </a:srgbClr>
                  </a:outerShdw>
                </a:effectLst>
              </a:rPr>
              <a:t>INTEGRITY </a:t>
            </a:r>
            <a:r>
              <a:rPr lang="en-US" sz="2800" b="1" dirty="0">
                <a:solidFill>
                  <a:srgbClr val="FFFF00"/>
                </a:solidFill>
                <a:effectLst>
                  <a:outerShdw blurRad="38100" dist="38100" dir="2700000" algn="tl">
                    <a:srgbClr val="000000">
                      <a:alpha val="43137"/>
                    </a:srgbClr>
                  </a:outerShdw>
                </a:effectLst>
              </a:rPr>
              <a:t>– HUMILITY </a:t>
            </a:r>
            <a:r>
              <a:rPr lang="en-US" sz="2800" b="1" dirty="0" smtClean="0">
                <a:solidFill>
                  <a:srgbClr val="FFFF00"/>
                </a:solidFill>
                <a:effectLst>
                  <a:outerShdw blurRad="38100" dist="38100" dir="2700000" algn="tl">
                    <a:srgbClr val="000000">
                      <a:alpha val="43137"/>
                    </a:srgbClr>
                  </a:outerShdw>
                </a:effectLst>
              </a:rPr>
              <a:t>– ACCURACY</a:t>
            </a:r>
          </a:p>
          <a:p>
            <a:pPr algn="ctr"/>
            <a:r>
              <a:rPr lang="en-US" sz="2800" b="1" dirty="0" smtClean="0">
                <a:solidFill>
                  <a:srgbClr val="FFFF00"/>
                </a:solidFill>
                <a:effectLst>
                  <a:outerShdw blurRad="38100" dist="38100" dir="2700000" algn="tl">
                    <a:srgbClr val="000000">
                      <a:alpha val="43137"/>
                    </a:srgbClr>
                  </a:outerShdw>
                </a:effectLst>
              </a:rPr>
              <a:t>ACCOUNTABILITY  </a:t>
            </a:r>
            <a:endParaRPr lang="en-US" sz="28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228600" y="5715000"/>
            <a:ext cx="8610600" cy="830997"/>
          </a:xfrm>
          <a:prstGeom prst="rect">
            <a:avLst/>
          </a:prstGeom>
          <a:noFill/>
        </p:spPr>
        <p:txBody>
          <a:bodyPr wrap="square" rtlCol="0">
            <a:spAutoFit/>
          </a:bodyPr>
          <a:lstStyle/>
          <a:p>
            <a:r>
              <a:rPr lang="en-US" dirty="0" smtClean="0">
                <a:solidFill>
                  <a:srgbClr val="FFFF00"/>
                </a:solidFill>
              </a:rPr>
              <a:t>Once you embrace a certain Conspiracy theory fully – it can be dangerous because you become ENTRENCHED.</a:t>
            </a:r>
            <a:endParaRPr lang="en-US" dirty="0">
              <a:solidFill>
                <a:srgbClr val="FFFF00"/>
              </a:solidFill>
            </a:endParaRPr>
          </a:p>
        </p:txBody>
      </p:sp>
    </p:spTree>
    <p:extLst>
      <p:ext uri="{BB962C8B-B14F-4D97-AF65-F5344CB8AC3E}">
        <p14:creationId xmlns:p14="http://schemas.microsoft.com/office/powerpoint/2010/main" val="145692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Biography of Eratosthenes, Greek Geograph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463527"/>
            <a:ext cx="4383394" cy="24656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05000" y="5140201"/>
            <a:ext cx="4383394" cy="461665"/>
          </a:xfrm>
          <a:prstGeom prst="rect">
            <a:avLst/>
          </a:prstGeom>
          <a:noFill/>
        </p:spPr>
        <p:txBody>
          <a:bodyPr wrap="square" rtlCol="0">
            <a:spAutoFit/>
          </a:bodyPr>
          <a:lstStyle/>
          <a:p>
            <a:r>
              <a:rPr lang="en-US" dirty="0" smtClean="0"/>
              <a:t>Eratosthenes 200 B.C.</a:t>
            </a:r>
            <a:endParaRPr lang="en-US" dirty="0"/>
          </a:p>
        </p:txBody>
      </p:sp>
      <p:sp>
        <p:nvSpPr>
          <p:cNvPr id="9"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b="1" dirty="0" smtClean="0">
                <a:solidFill>
                  <a:srgbClr val="FFFF00"/>
                </a:solidFill>
                <a:effectLst>
                  <a:outerShdw blurRad="38100" dist="38100" dir="2700000" algn="tl">
                    <a:srgbClr val="000000">
                      <a:alpha val="43137"/>
                    </a:srgbClr>
                  </a:outerShdw>
                </a:effectLst>
              </a:rPr>
              <a:t>FLAT-EARTH IS A HOAX</a:t>
            </a:r>
            <a:endParaRPr lang="en-US" b="1" dirty="0">
              <a:solidFill>
                <a:srgbClr val="FFFF00"/>
              </a:solidFill>
              <a:effectLst>
                <a:outerShdw blurRad="38100" dist="38100" dir="2700000" algn="tl">
                  <a:srgbClr val="000000">
                    <a:alpha val="43137"/>
                  </a:srgbClr>
                </a:outerShdw>
              </a:effectLst>
            </a:endParaRPr>
          </a:p>
        </p:txBody>
      </p:sp>
      <p:pic>
        <p:nvPicPr>
          <p:cNvPr id="1026" name="Picture 2" descr="Eratosthenes | Biography, Discoveries, Sieve, &amp; Facts | Britan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4716" y="1494247"/>
            <a:ext cx="6477000" cy="516135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Samuel Birley Rowbotham | Evolution, Theory of evolution, Alfred wall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322868"/>
            <a:ext cx="4029075" cy="48006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66937" y="5362581"/>
            <a:ext cx="3200400" cy="461665"/>
          </a:xfrm>
          <a:prstGeom prst="rect">
            <a:avLst/>
          </a:prstGeom>
          <a:noFill/>
        </p:spPr>
        <p:txBody>
          <a:bodyPr wrap="square" rtlCol="0">
            <a:spAutoFit/>
          </a:bodyPr>
          <a:lstStyle/>
          <a:p>
            <a:r>
              <a:rPr lang="en-US" dirty="0" smtClean="0"/>
              <a:t>Samuel </a:t>
            </a:r>
            <a:r>
              <a:rPr lang="en-US" dirty="0" err="1" smtClean="0"/>
              <a:t>Rowbotham</a:t>
            </a:r>
            <a:endParaRPr lang="en-US" dirty="0"/>
          </a:p>
        </p:txBody>
      </p:sp>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3912" t="23401" r="26335" b="4934"/>
          <a:stretch/>
        </p:blipFill>
        <p:spPr bwMode="auto">
          <a:xfrm>
            <a:off x="865389" y="1099582"/>
            <a:ext cx="7135611" cy="5781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s://flatearth.ws/wp-content/uploads/2021/11/bedford-level.jpg"/>
          <p:cNvPicPr>
            <a:picLocks noChangeAspect="1" noChangeArrowheads="1"/>
          </p:cNvPicPr>
          <p:nvPr/>
        </p:nvPicPr>
        <p:blipFill rotWithShape="1">
          <a:blip r:embed="rId6">
            <a:extLst>
              <a:ext uri="{28A0092B-C50C-407E-A947-70E740481C1C}">
                <a14:useLocalDpi xmlns:a14="http://schemas.microsoft.com/office/drawing/2010/main" val="0"/>
              </a:ext>
            </a:extLst>
          </a:blip>
          <a:srcRect b="13342"/>
          <a:stretch/>
        </p:blipFill>
        <p:spPr bwMode="auto">
          <a:xfrm>
            <a:off x="1324448" y="1066192"/>
            <a:ext cx="6418903" cy="556248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8343" r="1949" b="28518"/>
          <a:stretch/>
        </p:blipFill>
        <p:spPr bwMode="auto">
          <a:xfrm>
            <a:off x="228600" y="2285999"/>
            <a:ext cx="8670539" cy="2643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14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theme/theme1.xml><?xml version="1.0" encoding="utf-8"?>
<a:theme xmlns:a="http://schemas.openxmlformats.org/drawingml/2006/main" name="powerpoint-template">
  <a:themeElements>
    <a:clrScheme name="">
      <a:dk1>
        <a:srgbClr val="FFFFFF"/>
      </a:dk1>
      <a:lt1>
        <a:srgbClr val="FFFFFF"/>
      </a:lt1>
      <a:dk2>
        <a:srgbClr val="FFFFFF"/>
      </a:dk2>
      <a:lt2>
        <a:srgbClr val="5004CC"/>
      </a:lt2>
      <a:accent1>
        <a:srgbClr val="7E27C1"/>
      </a:accent1>
      <a:accent2>
        <a:srgbClr val="C63E96"/>
      </a:accent2>
      <a:accent3>
        <a:srgbClr val="FFFFFF"/>
      </a:accent3>
      <a:accent4>
        <a:srgbClr val="DADADA"/>
      </a:accent4>
      <a:accent5>
        <a:srgbClr val="C0ACDD"/>
      </a:accent5>
      <a:accent6>
        <a:srgbClr val="B33787"/>
      </a:accent6>
      <a:hlink>
        <a:srgbClr val="FFA110"/>
      </a:hlink>
      <a:folHlink>
        <a:srgbClr val="FFFFFF"/>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Template>
  <TotalTime>114811</TotalTime>
  <Words>1960</Words>
  <Application>Microsoft Office PowerPoint</Application>
  <PresentationFormat>On-screen Show (4:3)</PresentationFormat>
  <Paragraphs>151</Paragraphs>
  <Slides>31</Slides>
  <Notes>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powerpoint-template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Don Lamb</dc:creator>
  <cp:lastModifiedBy>LifeGate</cp:lastModifiedBy>
  <cp:revision>948</cp:revision>
  <cp:lastPrinted>2023-10-01T12:35:11Z</cp:lastPrinted>
  <dcterms:created xsi:type="dcterms:W3CDTF">2019-07-16T01:08:30Z</dcterms:created>
  <dcterms:modified xsi:type="dcterms:W3CDTF">2023-10-22T15:05:10Z</dcterms:modified>
</cp:coreProperties>
</file>