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5" r:id="rId4"/>
    <p:sldId id="264" r:id="rId5"/>
    <p:sldId id="271" r:id="rId6"/>
    <p:sldId id="274" r:id="rId7"/>
    <p:sldId id="273" r:id="rId8"/>
    <p:sldId id="270" r:id="rId9"/>
    <p:sldId id="275" r:id="rId10"/>
    <p:sldId id="272" r:id="rId11"/>
    <p:sldId id="269" r:id="rId12"/>
    <p:sldId id="268" r:id="rId13"/>
    <p:sldId id="267" r:id="rId14"/>
    <p:sldId id="285" r:id="rId15"/>
    <p:sldId id="292" r:id="rId16"/>
    <p:sldId id="290" r:id="rId17"/>
    <p:sldId id="293" r:id="rId18"/>
    <p:sldId id="276" r:id="rId19"/>
    <p:sldId id="266" r:id="rId20"/>
    <p:sldId id="279" r:id="rId21"/>
    <p:sldId id="294" r:id="rId22"/>
    <p:sldId id="278" r:id="rId23"/>
    <p:sldId id="277" r:id="rId24"/>
    <p:sldId id="280" r:id="rId25"/>
    <p:sldId id="263" r:id="rId26"/>
    <p:sldId id="281" r:id="rId27"/>
    <p:sldId id="283" r:id="rId28"/>
    <p:sldId id="282" r:id="rId29"/>
    <p:sldId id="284" r:id="rId30"/>
    <p:sldId id="286" r:id="rId31"/>
    <p:sldId id="297" r:id="rId32"/>
    <p:sldId id="296" r:id="rId33"/>
    <p:sldId id="295" r:id="rId34"/>
    <p:sldId id="299" r:id="rId35"/>
    <p:sldId id="300" r:id="rId36"/>
    <p:sldId id="298" r:id="rId37"/>
    <p:sldId id="301" r:id="rId38"/>
    <p:sldId id="302" r:id="rId39"/>
    <p:sldId id="306" r:id="rId40"/>
    <p:sldId id="305" r:id="rId41"/>
    <p:sldId id="304" r:id="rId42"/>
    <p:sldId id="291" r:id="rId43"/>
    <p:sldId id="303" r:id="rId44"/>
    <p:sldId id="307" r:id="rId45"/>
    <p:sldId id="287" r:id="rId46"/>
    <p:sldId id="308" r:id="rId47"/>
    <p:sldId id="310" r:id="rId48"/>
    <p:sldId id="311" r:id="rId49"/>
    <p:sldId id="309" r:id="rId50"/>
    <p:sldId id="313" r:id="rId51"/>
    <p:sldId id="289" r:id="rId52"/>
    <p:sldId id="28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60A"/>
    <a:srgbClr val="D2F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p:scale>
          <a:sx n="85" d="100"/>
          <a:sy n="85" d="100"/>
        </p:scale>
        <p:origin x="-1410" y="-61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10/15/2023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5139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456267"/>
            <a:ext cx="8379177" cy="830997"/>
          </a:xfrm>
          <a:prstGeom prst="rect">
            <a:avLst/>
          </a:prstGeom>
          <a:noFill/>
        </p:spPr>
        <p:txBody>
          <a:bodyPr wrap="square" rtlCol="0">
            <a:spAutoFit/>
          </a:bodyPr>
          <a:lstStyle/>
          <a:p>
            <a:r>
              <a:rPr lang="en-US" sz="4800" b="1" u="sng" dirty="0" smtClean="0">
                <a:solidFill>
                  <a:srgbClr val="FFFF00"/>
                </a:solidFill>
              </a:rPr>
              <a:t>Holy Spirit is like a Fire</a:t>
            </a:r>
            <a:endParaRPr lang="en-US" sz="4800" b="1" u="sng" dirty="0">
              <a:solidFill>
                <a:srgbClr val="FFFF00"/>
              </a:solidFill>
            </a:endParaRPr>
          </a:p>
        </p:txBody>
      </p:sp>
      <p:sp>
        <p:nvSpPr>
          <p:cNvPr id="4" name="TextBox 3"/>
          <p:cNvSpPr txBox="1"/>
          <p:nvPr/>
        </p:nvSpPr>
        <p:spPr>
          <a:xfrm>
            <a:off x="801510" y="2619022"/>
            <a:ext cx="10927645" cy="3477875"/>
          </a:xfrm>
          <a:prstGeom prst="rect">
            <a:avLst/>
          </a:prstGeom>
          <a:noFill/>
        </p:spPr>
        <p:txBody>
          <a:bodyPr wrap="square" rtlCol="0">
            <a:spAutoFit/>
          </a:bodyPr>
          <a:lstStyle/>
          <a:p>
            <a:r>
              <a:rPr lang="en-US" sz="4400" b="1" dirty="0" smtClean="0"/>
              <a:t>Matthew 3:11  “I </a:t>
            </a:r>
            <a:r>
              <a:rPr lang="en-US" sz="4400" b="1" dirty="0"/>
              <a:t>baptize you with water for repentance. But after me comes one who is more powerful than I, whose sandals I am not worthy to carry. </a:t>
            </a:r>
            <a:r>
              <a:rPr lang="en-US" sz="4400" b="1" dirty="0">
                <a:solidFill>
                  <a:srgbClr val="FFFF00"/>
                </a:solidFill>
              </a:rPr>
              <a:t>He will baptize you with the Holy Spirit and fire.</a:t>
            </a:r>
          </a:p>
        </p:txBody>
      </p:sp>
    </p:spTree>
    <p:extLst>
      <p:ext uri="{BB962C8B-B14F-4D97-AF65-F5344CB8AC3E}">
        <p14:creationId xmlns:p14="http://schemas.microsoft.com/office/powerpoint/2010/main" val="1317399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203200" y="948267"/>
            <a:ext cx="11864622" cy="830997"/>
          </a:xfrm>
          <a:prstGeom prst="rect">
            <a:avLst/>
          </a:prstGeom>
          <a:noFill/>
        </p:spPr>
        <p:txBody>
          <a:bodyPr wrap="square" rtlCol="0">
            <a:spAutoFit/>
          </a:bodyPr>
          <a:lstStyle/>
          <a:p>
            <a:r>
              <a:rPr lang="en-US" sz="4800" b="1" dirty="0" smtClean="0">
                <a:solidFill>
                  <a:srgbClr val="FFFF00"/>
                </a:solidFill>
              </a:rPr>
              <a:t>Holy Spirit Fire can be </a:t>
            </a:r>
            <a:r>
              <a:rPr lang="en-US" sz="4800" b="1" u="sng" dirty="0" smtClean="0">
                <a:solidFill>
                  <a:srgbClr val="FFFF00"/>
                </a:solidFill>
              </a:rPr>
              <a:t>quenched</a:t>
            </a:r>
            <a:r>
              <a:rPr lang="en-US" sz="4800" b="1" dirty="0" smtClean="0">
                <a:solidFill>
                  <a:srgbClr val="FFFF00"/>
                </a:solidFill>
              </a:rPr>
              <a:t> and </a:t>
            </a:r>
            <a:r>
              <a:rPr lang="en-US" sz="4800" b="1" u="sng" dirty="0" smtClean="0">
                <a:solidFill>
                  <a:srgbClr val="FFFF00"/>
                </a:solidFill>
              </a:rPr>
              <a:t>grieved</a:t>
            </a:r>
            <a:endParaRPr lang="en-US" sz="4800" b="1" u="sng" dirty="0">
              <a:solidFill>
                <a:srgbClr val="FFFF00"/>
              </a:solidFill>
            </a:endParaRPr>
          </a:p>
        </p:txBody>
      </p:sp>
      <p:sp>
        <p:nvSpPr>
          <p:cNvPr id="4" name="TextBox 3"/>
          <p:cNvSpPr txBox="1"/>
          <p:nvPr/>
        </p:nvSpPr>
        <p:spPr>
          <a:xfrm>
            <a:off x="869244" y="1918355"/>
            <a:ext cx="10160000" cy="1569660"/>
          </a:xfrm>
          <a:prstGeom prst="rect">
            <a:avLst/>
          </a:prstGeom>
          <a:noFill/>
        </p:spPr>
        <p:txBody>
          <a:bodyPr wrap="square" rtlCol="0">
            <a:spAutoFit/>
          </a:bodyPr>
          <a:lstStyle/>
          <a:p>
            <a:r>
              <a:rPr lang="en-US" sz="4800" b="1" dirty="0" smtClean="0"/>
              <a:t>1 Thessalonians 5:19  “Do </a:t>
            </a:r>
            <a:r>
              <a:rPr lang="en-US" sz="4800" b="1" dirty="0"/>
              <a:t>not </a:t>
            </a:r>
            <a:r>
              <a:rPr lang="en-US" sz="4800" b="1" dirty="0">
                <a:solidFill>
                  <a:srgbClr val="FFFF00"/>
                </a:solidFill>
              </a:rPr>
              <a:t>quench</a:t>
            </a:r>
            <a:r>
              <a:rPr lang="en-US" sz="4800" b="1" dirty="0"/>
              <a:t> the Spirit</a:t>
            </a:r>
            <a:r>
              <a:rPr lang="en-US" sz="4800" b="1" dirty="0" smtClean="0"/>
              <a:t>.”</a:t>
            </a:r>
            <a:endParaRPr lang="en-US" sz="4800" b="1" dirty="0"/>
          </a:p>
        </p:txBody>
      </p:sp>
      <p:sp>
        <p:nvSpPr>
          <p:cNvPr id="6" name="TextBox 5"/>
          <p:cNvSpPr txBox="1"/>
          <p:nvPr/>
        </p:nvSpPr>
        <p:spPr>
          <a:xfrm>
            <a:off x="869244" y="3811012"/>
            <a:ext cx="10893778" cy="2308324"/>
          </a:xfrm>
          <a:prstGeom prst="rect">
            <a:avLst/>
          </a:prstGeom>
          <a:noFill/>
        </p:spPr>
        <p:txBody>
          <a:bodyPr wrap="square" rtlCol="0">
            <a:spAutoFit/>
          </a:bodyPr>
          <a:lstStyle/>
          <a:p>
            <a:r>
              <a:rPr lang="en-US" sz="4800" b="1" dirty="0" smtClean="0"/>
              <a:t>Ephesians 4:30 “And do </a:t>
            </a:r>
            <a:r>
              <a:rPr lang="en-US" sz="4800" b="1" dirty="0"/>
              <a:t>not </a:t>
            </a:r>
            <a:r>
              <a:rPr lang="en-US" sz="4800" b="1" dirty="0">
                <a:solidFill>
                  <a:srgbClr val="FFFF00"/>
                </a:solidFill>
              </a:rPr>
              <a:t>grieve</a:t>
            </a:r>
            <a:r>
              <a:rPr lang="en-US" sz="4800" b="1" dirty="0"/>
              <a:t> the Holy Spirit of God, with whom you were sealed for the day of redemption.</a:t>
            </a:r>
            <a:r>
              <a:rPr lang="en-US" sz="4800" b="1" dirty="0">
                <a:solidFill>
                  <a:srgbClr val="FFFF00"/>
                </a:solidFill>
              </a:rPr>
              <a:t> </a:t>
            </a:r>
          </a:p>
        </p:txBody>
      </p:sp>
    </p:spTree>
    <p:extLst>
      <p:ext uri="{BB962C8B-B14F-4D97-AF65-F5344CB8AC3E}">
        <p14:creationId xmlns:p14="http://schemas.microsoft.com/office/powerpoint/2010/main" val="1031145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349957" y="1456267"/>
            <a:ext cx="11255022" cy="2308324"/>
          </a:xfrm>
          <a:prstGeom prst="rect">
            <a:avLst/>
          </a:prstGeom>
          <a:noFill/>
        </p:spPr>
        <p:txBody>
          <a:bodyPr wrap="square" rtlCol="0">
            <a:spAutoFit/>
          </a:bodyPr>
          <a:lstStyle/>
          <a:p>
            <a:r>
              <a:rPr lang="en-US" sz="4800" dirty="0" smtClean="0"/>
              <a:t>God, like a fire wants to </a:t>
            </a:r>
            <a:r>
              <a:rPr lang="en-US" sz="4800" dirty="0" smtClean="0">
                <a:solidFill>
                  <a:srgbClr val="FFFF00"/>
                </a:solidFill>
              </a:rPr>
              <a:t>refine</a:t>
            </a:r>
            <a:r>
              <a:rPr lang="en-US" sz="4800" dirty="0" smtClean="0"/>
              <a:t>, </a:t>
            </a:r>
            <a:r>
              <a:rPr lang="en-US" sz="4800" dirty="0" smtClean="0">
                <a:solidFill>
                  <a:srgbClr val="FFFF00"/>
                </a:solidFill>
              </a:rPr>
              <a:t>purify</a:t>
            </a:r>
            <a:r>
              <a:rPr lang="en-US" sz="4800" dirty="0" smtClean="0"/>
              <a:t>, </a:t>
            </a:r>
            <a:r>
              <a:rPr lang="en-US" sz="4800" dirty="0" smtClean="0">
                <a:solidFill>
                  <a:srgbClr val="FFFF00"/>
                </a:solidFill>
              </a:rPr>
              <a:t>cleanse</a:t>
            </a:r>
            <a:r>
              <a:rPr lang="en-US" sz="4800" dirty="0" smtClean="0"/>
              <a:t> and wants our hearts </a:t>
            </a:r>
            <a:r>
              <a:rPr lang="en-US" sz="4800" dirty="0" smtClean="0">
                <a:solidFill>
                  <a:srgbClr val="FFFF00"/>
                </a:solidFill>
              </a:rPr>
              <a:t>ignited</a:t>
            </a:r>
            <a:r>
              <a:rPr lang="en-US" sz="4800" dirty="0" smtClean="0"/>
              <a:t> for Him.</a:t>
            </a:r>
            <a:endParaRPr lang="en-US" sz="4800" dirty="0"/>
          </a:p>
        </p:txBody>
      </p:sp>
    </p:spTree>
    <p:extLst>
      <p:ext uri="{BB962C8B-B14F-4D97-AF65-F5344CB8AC3E}">
        <p14:creationId xmlns:p14="http://schemas.microsoft.com/office/powerpoint/2010/main" val="2791797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1912"/>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0" y="890025"/>
            <a:ext cx="9778999" cy="769441"/>
          </a:xfrm>
          <a:prstGeom prst="rect">
            <a:avLst/>
          </a:prstGeom>
          <a:noFill/>
        </p:spPr>
        <p:txBody>
          <a:bodyPr wrap="square" rtlCol="0">
            <a:spAutoFit/>
          </a:bodyPr>
          <a:lstStyle/>
          <a:p>
            <a:r>
              <a:rPr lang="en-US" sz="4400" dirty="0" smtClean="0">
                <a:solidFill>
                  <a:srgbClr val="FFFF00"/>
                </a:solidFill>
              </a:rPr>
              <a:t>Seven Things about this Fire:</a:t>
            </a:r>
            <a:endParaRPr lang="en-US" sz="4400" dirty="0">
              <a:solidFill>
                <a:srgbClr val="FFFF00"/>
              </a:solidFill>
            </a:endParaRPr>
          </a:p>
        </p:txBody>
      </p:sp>
      <p:sp>
        <p:nvSpPr>
          <p:cNvPr id="4" name="TextBox 3"/>
          <p:cNvSpPr txBox="1"/>
          <p:nvPr/>
        </p:nvSpPr>
        <p:spPr>
          <a:xfrm>
            <a:off x="673099" y="1841242"/>
            <a:ext cx="10131425" cy="5016758"/>
          </a:xfrm>
          <a:prstGeom prst="rect">
            <a:avLst/>
          </a:prstGeom>
          <a:noFill/>
        </p:spPr>
        <p:txBody>
          <a:bodyPr wrap="square" rtlCol="0">
            <a:spAutoFit/>
          </a:bodyPr>
          <a:lstStyle/>
          <a:p>
            <a:r>
              <a:rPr lang="en-US" sz="4000" dirty="0" smtClean="0"/>
              <a:t>1 Fire brings light</a:t>
            </a:r>
          </a:p>
          <a:p>
            <a:r>
              <a:rPr lang="en-US" sz="4000" dirty="0" smtClean="0"/>
              <a:t>2 Fire brings heat</a:t>
            </a:r>
          </a:p>
          <a:p>
            <a:r>
              <a:rPr lang="en-US" sz="4000" dirty="0" smtClean="0"/>
              <a:t>3 Fire brings purging</a:t>
            </a:r>
          </a:p>
          <a:p>
            <a:r>
              <a:rPr lang="en-US" sz="4000" dirty="0" smtClean="0"/>
              <a:t>4 Fire needs fuel</a:t>
            </a:r>
          </a:p>
          <a:p>
            <a:r>
              <a:rPr lang="en-US" sz="4000" dirty="0" smtClean="0"/>
              <a:t>5 Fire Spreads</a:t>
            </a:r>
          </a:p>
          <a:p>
            <a:r>
              <a:rPr lang="en-US" sz="4000" dirty="0" smtClean="0"/>
              <a:t>6 Fire can be quenched and die out</a:t>
            </a:r>
          </a:p>
          <a:p>
            <a:r>
              <a:rPr lang="en-US" sz="4000" dirty="0" smtClean="0"/>
              <a:t>7 Fire produces smoke but smoke does not produce Fire</a:t>
            </a:r>
            <a:endParaRPr lang="en-US" sz="4000" dirty="0"/>
          </a:p>
        </p:txBody>
      </p:sp>
    </p:spTree>
    <p:extLst>
      <p:ext uri="{BB962C8B-B14F-4D97-AF65-F5344CB8AC3E}">
        <p14:creationId xmlns:p14="http://schemas.microsoft.com/office/powerpoint/2010/main" val="190299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527756" y="1004710"/>
            <a:ext cx="11020777" cy="6001643"/>
          </a:xfrm>
          <a:prstGeom prst="rect">
            <a:avLst/>
          </a:prstGeom>
          <a:noFill/>
        </p:spPr>
        <p:txBody>
          <a:bodyPr wrap="square" rtlCol="0">
            <a:spAutoFit/>
          </a:bodyPr>
          <a:lstStyle/>
          <a:p>
            <a:pPr marL="685800" indent="-685800">
              <a:buFont typeface="Arial" panose="020B0604020202020204" pitchFamily="34" charset="0"/>
              <a:buChar char="•"/>
            </a:pPr>
            <a:r>
              <a:rPr lang="en-US" sz="4800" dirty="0" smtClean="0"/>
              <a:t>Moses was called by </a:t>
            </a:r>
            <a:r>
              <a:rPr lang="en-US" sz="4800" dirty="0" smtClean="0">
                <a:solidFill>
                  <a:srgbClr val="FFFF00"/>
                </a:solidFill>
              </a:rPr>
              <a:t>fire.</a:t>
            </a:r>
            <a:r>
              <a:rPr lang="en-US" sz="4800" dirty="0" smtClean="0"/>
              <a:t> </a:t>
            </a:r>
          </a:p>
          <a:p>
            <a:pPr marL="685800" indent="-685800">
              <a:buFont typeface="Arial" panose="020B0604020202020204" pitchFamily="34" charset="0"/>
              <a:buChar char="•"/>
            </a:pPr>
            <a:r>
              <a:rPr lang="en-US" sz="4800" dirty="0" smtClean="0"/>
              <a:t>Elijah called down </a:t>
            </a:r>
            <a:r>
              <a:rPr lang="en-US" sz="4800" dirty="0" smtClean="0">
                <a:solidFill>
                  <a:srgbClr val="FFFF00"/>
                </a:solidFill>
              </a:rPr>
              <a:t>fire.</a:t>
            </a:r>
            <a:r>
              <a:rPr lang="en-US" sz="4800" dirty="0" smtClean="0"/>
              <a:t> </a:t>
            </a:r>
          </a:p>
          <a:p>
            <a:pPr marL="685800" indent="-685800">
              <a:buFont typeface="Arial" panose="020B0604020202020204" pitchFamily="34" charset="0"/>
              <a:buChar char="•"/>
            </a:pPr>
            <a:r>
              <a:rPr lang="en-US" sz="4800" dirty="0" smtClean="0"/>
              <a:t>Elisha made a </a:t>
            </a:r>
            <a:r>
              <a:rPr lang="en-US" sz="4800" dirty="0" smtClean="0">
                <a:solidFill>
                  <a:srgbClr val="FFFF00"/>
                </a:solidFill>
              </a:rPr>
              <a:t>fire.</a:t>
            </a:r>
          </a:p>
          <a:p>
            <a:pPr marL="685800" indent="-685800">
              <a:buFont typeface="Arial" panose="020B0604020202020204" pitchFamily="34" charset="0"/>
              <a:buChar char="•"/>
            </a:pPr>
            <a:r>
              <a:rPr lang="en-US" sz="4800" dirty="0" smtClean="0"/>
              <a:t>Micah prophesied </a:t>
            </a:r>
            <a:r>
              <a:rPr lang="en-US" sz="4800" dirty="0" smtClean="0">
                <a:solidFill>
                  <a:srgbClr val="FFFF00"/>
                </a:solidFill>
              </a:rPr>
              <a:t>fire.</a:t>
            </a:r>
          </a:p>
          <a:p>
            <a:pPr marL="685800" indent="-685800">
              <a:buFont typeface="Arial" panose="020B0604020202020204" pitchFamily="34" charset="0"/>
              <a:buChar char="•"/>
            </a:pPr>
            <a:r>
              <a:rPr lang="en-US" sz="4800" dirty="0" smtClean="0"/>
              <a:t>John the Baptist cried, “He shall baptize you with the Holy Ghost and with </a:t>
            </a:r>
            <a:r>
              <a:rPr lang="en-US" sz="4800" dirty="0" smtClean="0">
                <a:solidFill>
                  <a:srgbClr val="FFFF00"/>
                </a:solidFill>
              </a:rPr>
              <a:t>fire.</a:t>
            </a:r>
            <a:r>
              <a:rPr lang="en-US" sz="4800" dirty="0" smtClean="0"/>
              <a:t>”</a:t>
            </a:r>
          </a:p>
          <a:p>
            <a:pPr marL="685800" indent="-685800">
              <a:buFont typeface="Arial" panose="020B0604020202020204" pitchFamily="34" charset="0"/>
              <a:buChar char="•"/>
            </a:pPr>
            <a:r>
              <a:rPr lang="en-US" sz="4800" dirty="0" smtClean="0"/>
              <a:t>Jesus said “I am come to send </a:t>
            </a:r>
            <a:r>
              <a:rPr lang="en-US" sz="4800" dirty="0" smtClean="0">
                <a:solidFill>
                  <a:srgbClr val="FFFF00"/>
                </a:solidFill>
              </a:rPr>
              <a:t>fire</a:t>
            </a:r>
            <a:r>
              <a:rPr lang="en-US" sz="4800" dirty="0" smtClean="0"/>
              <a:t> on the earth.”   </a:t>
            </a:r>
            <a:endParaRPr lang="en-US" sz="4800" dirty="0"/>
          </a:p>
        </p:txBody>
      </p:sp>
    </p:spTree>
    <p:extLst>
      <p:ext uri="{BB962C8B-B14F-4D97-AF65-F5344CB8AC3E}">
        <p14:creationId xmlns:p14="http://schemas.microsoft.com/office/powerpoint/2010/main" val="1455264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377244"/>
            <a:ext cx="10783710" cy="4524315"/>
          </a:xfrm>
          <a:prstGeom prst="rect">
            <a:avLst/>
          </a:prstGeom>
          <a:noFill/>
        </p:spPr>
        <p:txBody>
          <a:bodyPr wrap="square" rtlCol="0">
            <a:spAutoFit/>
          </a:bodyPr>
          <a:lstStyle/>
          <a:p>
            <a:r>
              <a:rPr lang="en-US" sz="4800" dirty="0" smtClean="0"/>
              <a:t>“Just as Moses could not mistake the sight of the burning bush, so a nation could not mistake the sight of a burning man.! God meets fire with fire. The more fire in the pulpit the less burning in hell-fire.” </a:t>
            </a:r>
            <a:r>
              <a:rPr lang="en-US" sz="4800" dirty="0" err="1" smtClean="0"/>
              <a:t>Ravenhill</a:t>
            </a:r>
            <a:endParaRPr lang="en-US" sz="4800" dirty="0"/>
          </a:p>
        </p:txBody>
      </p:sp>
    </p:spTree>
    <p:extLst>
      <p:ext uri="{BB962C8B-B14F-4D97-AF65-F5344CB8AC3E}">
        <p14:creationId xmlns:p14="http://schemas.microsoft.com/office/powerpoint/2010/main" val="1493573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377244"/>
            <a:ext cx="9079088" cy="5016758"/>
          </a:xfrm>
          <a:prstGeom prst="rect">
            <a:avLst/>
          </a:prstGeom>
          <a:noFill/>
        </p:spPr>
        <p:txBody>
          <a:bodyPr wrap="square" rtlCol="0">
            <a:spAutoFit/>
          </a:bodyPr>
          <a:lstStyle/>
          <a:p>
            <a:r>
              <a:rPr lang="en-US" sz="3200" dirty="0" smtClean="0"/>
              <a:t>“Oh we need the fire! Where is the power of the Holy Ghost that slays sinners and fills our altars?  Today </a:t>
            </a:r>
            <a:r>
              <a:rPr lang="en-US" sz="3200" dirty="0" err="1" smtClean="0"/>
              <a:t>wer</a:t>
            </a:r>
            <a:r>
              <a:rPr lang="en-US" sz="3200" dirty="0" smtClean="0"/>
              <a:t> seem much more interested in having churches air-conditioned than prayer-conditioned.  “Our God is a consuming fire.” God and fire are inseparable; so are men and fire. Every single one of us is now treading a path of fire- hell fire for the sinner, judgment-fire for the believer! Because the Church has lost Holy Ghost fire, millions go to hell-fire.” </a:t>
            </a:r>
            <a:r>
              <a:rPr lang="en-US" sz="3200" dirty="0" err="1" smtClean="0"/>
              <a:t>Ravenhill</a:t>
            </a:r>
            <a:r>
              <a:rPr lang="en-US" sz="3200" dirty="0" smtClean="0"/>
              <a:t>  </a:t>
            </a:r>
            <a:endParaRPr lang="en-US" sz="3200" dirty="0"/>
          </a:p>
        </p:txBody>
      </p:sp>
    </p:spTree>
    <p:extLst>
      <p:ext uri="{BB962C8B-B14F-4D97-AF65-F5344CB8AC3E}">
        <p14:creationId xmlns:p14="http://schemas.microsoft.com/office/powerpoint/2010/main" val="569821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377244"/>
            <a:ext cx="9079088" cy="2677656"/>
          </a:xfrm>
          <a:prstGeom prst="rect">
            <a:avLst/>
          </a:prstGeom>
          <a:noFill/>
        </p:spPr>
        <p:txBody>
          <a:bodyPr wrap="square" rtlCol="0">
            <a:spAutoFit/>
          </a:bodyPr>
          <a:lstStyle/>
          <a:p>
            <a:r>
              <a:rPr lang="en-US" sz="2800" dirty="0" smtClean="0"/>
              <a:t>“I do not marvel so much at the patience of the Lord with the stonyhearted sinners of the day.  After all, would we not be patient with a man both blind and deaf? And such are the sinners. But I do marvel at the Lord’s patience with the sleepy, sluggish, selfish Church! A prodigal Church in a prodigal world is God’s real problem.”  </a:t>
            </a:r>
            <a:r>
              <a:rPr lang="en-US" sz="2800" dirty="0" err="1" smtClean="0"/>
              <a:t>Ravenhill</a:t>
            </a:r>
            <a:r>
              <a:rPr lang="en-US" sz="2800" dirty="0" smtClean="0"/>
              <a:t>  </a:t>
            </a:r>
            <a:endParaRPr lang="en-US" sz="2800" dirty="0"/>
          </a:p>
        </p:txBody>
      </p:sp>
    </p:spTree>
    <p:extLst>
      <p:ext uri="{BB962C8B-B14F-4D97-AF65-F5344CB8AC3E}">
        <p14:creationId xmlns:p14="http://schemas.microsoft.com/office/powerpoint/2010/main" val="965251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1912"/>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0" y="890025"/>
            <a:ext cx="9778999" cy="769441"/>
          </a:xfrm>
          <a:prstGeom prst="rect">
            <a:avLst/>
          </a:prstGeom>
          <a:noFill/>
        </p:spPr>
        <p:txBody>
          <a:bodyPr wrap="square" rtlCol="0">
            <a:spAutoFit/>
          </a:bodyPr>
          <a:lstStyle/>
          <a:p>
            <a:r>
              <a:rPr lang="en-US" sz="4400" dirty="0" smtClean="0">
                <a:solidFill>
                  <a:srgbClr val="FFFF00"/>
                </a:solidFill>
              </a:rPr>
              <a:t>Seven Things about this Fire:</a:t>
            </a:r>
            <a:endParaRPr lang="en-US" sz="4400" dirty="0">
              <a:solidFill>
                <a:srgbClr val="FFFF00"/>
              </a:solidFill>
            </a:endParaRPr>
          </a:p>
        </p:txBody>
      </p:sp>
      <p:sp>
        <p:nvSpPr>
          <p:cNvPr id="4" name="TextBox 3"/>
          <p:cNvSpPr txBox="1"/>
          <p:nvPr/>
        </p:nvSpPr>
        <p:spPr>
          <a:xfrm>
            <a:off x="685799" y="1547731"/>
            <a:ext cx="11393312" cy="707886"/>
          </a:xfrm>
          <a:prstGeom prst="rect">
            <a:avLst/>
          </a:prstGeom>
          <a:noFill/>
        </p:spPr>
        <p:txBody>
          <a:bodyPr wrap="square" rtlCol="0">
            <a:spAutoFit/>
          </a:bodyPr>
          <a:lstStyle/>
          <a:p>
            <a:r>
              <a:rPr lang="en-US" sz="4000" dirty="0" smtClean="0"/>
              <a:t>1 Fire brings light: </a:t>
            </a:r>
          </a:p>
        </p:txBody>
      </p:sp>
      <p:sp>
        <p:nvSpPr>
          <p:cNvPr id="5" name="TextBox 4"/>
          <p:cNvSpPr txBox="1"/>
          <p:nvPr/>
        </p:nvSpPr>
        <p:spPr>
          <a:xfrm>
            <a:off x="4933244" y="1541538"/>
            <a:ext cx="7066844" cy="1323439"/>
          </a:xfrm>
          <a:prstGeom prst="rect">
            <a:avLst/>
          </a:prstGeom>
          <a:noFill/>
        </p:spPr>
        <p:txBody>
          <a:bodyPr wrap="square" rtlCol="0">
            <a:spAutoFit/>
          </a:bodyPr>
          <a:lstStyle/>
          <a:p>
            <a:r>
              <a:rPr lang="en-US" sz="4000" dirty="0" smtClean="0">
                <a:solidFill>
                  <a:srgbClr val="FFFF00"/>
                </a:solidFill>
              </a:rPr>
              <a:t>Lights up the room.  Light of the world, keeps you from stumbling</a:t>
            </a:r>
            <a:endParaRPr lang="en-US" sz="4000" dirty="0">
              <a:solidFill>
                <a:srgbClr val="FFFF00"/>
              </a:solidFill>
            </a:endParaRPr>
          </a:p>
        </p:txBody>
      </p:sp>
      <p:sp>
        <p:nvSpPr>
          <p:cNvPr id="6" name="TextBox 5"/>
          <p:cNvSpPr txBox="1"/>
          <p:nvPr/>
        </p:nvSpPr>
        <p:spPr>
          <a:xfrm>
            <a:off x="4842933" y="2967440"/>
            <a:ext cx="6242756" cy="707886"/>
          </a:xfrm>
          <a:prstGeom prst="rect">
            <a:avLst/>
          </a:prstGeom>
          <a:noFill/>
        </p:spPr>
        <p:txBody>
          <a:bodyPr wrap="square" rtlCol="0">
            <a:spAutoFit/>
          </a:bodyPr>
          <a:lstStyle/>
          <a:p>
            <a:r>
              <a:rPr lang="en-US" sz="4000" dirty="0" smtClean="0">
                <a:solidFill>
                  <a:srgbClr val="FFFF00"/>
                </a:solidFill>
              </a:rPr>
              <a:t>Speaks of Love </a:t>
            </a:r>
            <a:endParaRPr lang="en-US" sz="4000" dirty="0">
              <a:solidFill>
                <a:srgbClr val="FFFF00"/>
              </a:solidFill>
            </a:endParaRPr>
          </a:p>
        </p:txBody>
      </p:sp>
      <p:sp>
        <p:nvSpPr>
          <p:cNvPr id="7" name="Rectangle 6"/>
          <p:cNvSpPr/>
          <p:nvPr/>
        </p:nvSpPr>
        <p:spPr>
          <a:xfrm>
            <a:off x="685799" y="2926222"/>
            <a:ext cx="3922612" cy="707886"/>
          </a:xfrm>
          <a:prstGeom prst="rect">
            <a:avLst/>
          </a:prstGeom>
        </p:spPr>
        <p:txBody>
          <a:bodyPr wrap="none">
            <a:spAutoFit/>
          </a:bodyPr>
          <a:lstStyle/>
          <a:p>
            <a:r>
              <a:rPr lang="en-US" sz="4000" dirty="0" smtClean="0"/>
              <a:t>2 Fire </a:t>
            </a:r>
            <a:r>
              <a:rPr lang="en-US" sz="4000" dirty="0"/>
              <a:t>brings </a:t>
            </a:r>
            <a:r>
              <a:rPr lang="en-US" sz="4000" dirty="0" smtClean="0"/>
              <a:t>heat:</a:t>
            </a:r>
            <a:endParaRPr lang="en-US" sz="4000" dirty="0"/>
          </a:p>
        </p:txBody>
      </p:sp>
      <p:sp>
        <p:nvSpPr>
          <p:cNvPr id="9" name="TextBox 8"/>
          <p:cNvSpPr txBox="1"/>
          <p:nvPr/>
        </p:nvSpPr>
        <p:spPr>
          <a:xfrm>
            <a:off x="1298044" y="3777790"/>
            <a:ext cx="10306933" cy="1323439"/>
          </a:xfrm>
          <a:prstGeom prst="rect">
            <a:avLst/>
          </a:prstGeom>
          <a:noFill/>
        </p:spPr>
        <p:txBody>
          <a:bodyPr wrap="square" rtlCol="0">
            <a:spAutoFit/>
          </a:bodyPr>
          <a:lstStyle/>
          <a:p>
            <a:r>
              <a:rPr lang="en-US" sz="4000" dirty="0" smtClean="0">
                <a:solidFill>
                  <a:srgbClr val="FFFF00"/>
                </a:solidFill>
              </a:rPr>
              <a:t>You can feel the heat of God’s love when it’s there and you can feel it when it isn’t there. </a:t>
            </a:r>
            <a:endParaRPr lang="en-US" sz="4000" dirty="0">
              <a:solidFill>
                <a:srgbClr val="FFFF00"/>
              </a:solidFill>
            </a:endParaRPr>
          </a:p>
        </p:txBody>
      </p:sp>
      <p:sp>
        <p:nvSpPr>
          <p:cNvPr id="10" name="TextBox 9"/>
          <p:cNvSpPr txBox="1"/>
          <p:nvPr/>
        </p:nvSpPr>
        <p:spPr>
          <a:xfrm>
            <a:off x="685799" y="5156281"/>
            <a:ext cx="10227733" cy="1261884"/>
          </a:xfrm>
          <a:prstGeom prst="rect">
            <a:avLst/>
          </a:prstGeom>
          <a:noFill/>
        </p:spPr>
        <p:txBody>
          <a:bodyPr wrap="square" rtlCol="0">
            <a:spAutoFit/>
          </a:bodyPr>
          <a:lstStyle/>
          <a:p>
            <a:r>
              <a:rPr lang="en-US" sz="4000" dirty="0" smtClean="0"/>
              <a:t>Matthew 24:12  </a:t>
            </a:r>
            <a:r>
              <a:rPr lang="en-US" sz="3600" b="1" baseline="30000" dirty="0">
                <a:solidFill>
                  <a:srgbClr val="FFFF00"/>
                </a:solidFill>
              </a:rPr>
              <a:t>12 </a:t>
            </a:r>
            <a:r>
              <a:rPr lang="en-US" sz="3600" dirty="0">
                <a:solidFill>
                  <a:srgbClr val="FFFF00"/>
                </a:solidFill>
              </a:rPr>
              <a:t>Because of the increase of wickedness, the </a:t>
            </a:r>
            <a:r>
              <a:rPr lang="en-US" sz="3600" b="1" u="sng" dirty="0">
                <a:solidFill>
                  <a:srgbClr val="FFFF00"/>
                </a:solidFill>
              </a:rPr>
              <a:t>love of most will grow cold</a:t>
            </a:r>
            <a:r>
              <a:rPr lang="en-US" sz="3600" dirty="0">
                <a:solidFill>
                  <a:srgbClr val="FFFF00"/>
                </a:solidFill>
              </a:rPr>
              <a:t>, </a:t>
            </a:r>
          </a:p>
        </p:txBody>
      </p:sp>
    </p:spTree>
    <p:extLst>
      <p:ext uri="{BB962C8B-B14F-4D97-AF65-F5344CB8AC3E}">
        <p14:creationId xmlns:p14="http://schemas.microsoft.com/office/powerpoint/2010/main" val="2340448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914400" y="1456267"/>
            <a:ext cx="9076267" cy="2554545"/>
          </a:xfrm>
          <a:prstGeom prst="rect">
            <a:avLst/>
          </a:prstGeom>
          <a:noFill/>
        </p:spPr>
        <p:txBody>
          <a:bodyPr wrap="square" rtlCol="0">
            <a:spAutoFit/>
          </a:bodyPr>
          <a:lstStyle/>
          <a:p>
            <a:r>
              <a:rPr lang="en-US" sz="4000" dirty="0" smtClean="0"/>
              <a:t>Genesis 18:20</a:t>
            </a:r>
          </a:p>
          <a:p>
            <a:r>
              <a:rPr lang="en-US" sz="4000" b="1" dirty="0" smtClean="0">
                <a:solidFill>
                  <a:srgbClr val="FFFF00"/>
                </a:solidFill>
              </a:rPr>
              <a:t>“Then the </a:t>
            </a:r>
            <a:r>
              <a:rPr lang="en-US" sz="4000" b="1" cap="small" dirty="0" smtClean="0">
                <a:solidFill>
                  <a:srgbClr val="FFFF00"/>
                </a:solidFill>
              </a:rPr>
              <a:t>Lord</a:t>
            </a:r>
            <a:r>
              <a:rPr lang="en-US" sz="4000" b="1" dirty="0" smtClean="0">
                <a:solidFill>
                  <a:srgbClr val="FFFF00"/>
                </a:solidFill>
              </a:rPr>
              <a:t> said, “The outcry against Sodom and Gomorrah is so great and their sin so grievous”.</a:t>
            </a:r>
            <a:endParaRPr lang="en-US" sz="4000" b="1" dirty="0">
              <a:solidFill>
                <a:srgbClr val="FFFF00"/>
              </a:solidFill>
            </a:endParaRPr>
          </a:p>
        </p:txBody>
      </p:sp>
      <p:sp>
        <p:nvSpPr>
          <p:cNvPr id="5" name="TextBox 4"/>
          <p:cNvSpPr txBox="1"/>
          <p:nvPr/>
        </p:nvSpPr>
        <p:spPr>
          <a:xfrm>
            <a:off x="1004711" y="4594578"/>
            <a:ext cx="9437511" cy="769441"/>
          </a:xfrm>
          <a:prstGeom prst="rect">
            <a:avLst/>
          </a:prstGeom>
          <a:noFill/>
        </p:spPr>
        <p:txBody>
          <a:bodyPr wrap="square" rtlCol="0">
            <a:spAutoFit/>
          </a:bodyPr>
          <a:lstStyle/>
          <a:p>
            <a:r>
              <a:rPr lang="en-US" sz="4400" dirty="0" smtClean="0"/>
              <a:t>What was the sin of Sodom?</a:t>
            </a:r>
            <a:endParaRPr lang="en-US" sz="4400" dirty="0"/>
          </a:p>
        </p:txBody>
      </p:sp>
    </p:spTree>
    <p:extLst>
      <p:ext uri="{BB962C8B-B14F-4D97-AF65-F5344CB8AC3E}">
        <p14:creationId xmlns:p14="http://schemas.microsoft.com/office/powerpoint/2010/main" val="1434485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440267" y="1151467"/>
            <a:ext cx="4368800" cy="1015663"/>
          </a:xfrm>
          <a:prstGeom prst="rect">
            <a:avLst/>
          </a:prstGeom>
          <a:noFill/>
        </p:spPr>
        <p:txBody>
          <a:bodyPr wrap="square" rtlCol="0">
            <a:spAutoFit/>
          </a:bodyPr>
          <a:lstStyle/>
          <a:p>
            <a:r>
              <a:rPr lang="en-US" sz="6000" u="sng" dirty="0" smtClean="0">
                <a:solidFill>
                  <a:srgbClr val="FFFF00"/>
                </a:solidFill>
                <a:effectLst>
                  <a:outerShdw blurRad="38100" dist="38100" dir="2700000" algn="tl">
                    <a:srgbClr val="000000">
                      <a:alpha val="43137"/>
                    </a:srgbClr>
                  </a:outerShdw>
                </a:effectLst>
              </a:rPr>
              <a:t>Fire</a:t>
            </a:r>
            <a:r>
              <a:rPr lang="en-US" sz="6000" dirty="0" smtClean="0">
                <a:solidFill>
                  <a:srgbClr val="FFC000"/>
                </a:solidFill>
              </a:rPr>
              <a:t>   </a:t>
            </a:r>
            <a:endParaRPr lang="en-US" sz="6000" dirty="0">
              <a:solidFill>
                <a:srgbClr val="FFC000"/>
              </a:solidFill>
            </a:endParaRPr>
          </a:p>
        </p:txBody>
      </p:sp>
      <p:sp>
        <p:nvSpPr>
          <p:cNvPr id="6" name="TextBox 5"/>
          <p:cNvSpPr txBox="1"/>
          <p:nvPr/>
        </p:nvSpPr>
        <p:spPr>
          <a:xfrm>
            <a:off x="440267" y="2370330"/>
            <a:ext cx="9019822" cy="4431983"/>
          </a:xfrm>
          <a:prstGeom prst="rect">
            <a:avLst/>
          </a:prstGeom>
          <a:noFill/>
        </p:spPr>
        <p:txBody>
          <a:bodyPr wrap="square" rtlCol="0">
            <a:spAutoFit/>
          </a:bodyPr>
          <a:lstStyle/>
          <a:p>
            <a:pPr marL="571500" indent="-571500">
              <a:buFont typeface="Arial" panose="020B0604020202020204" pitchFamily="34" charset="0"/>
              <a:buChar char="•"/>
            </a:pPr>
            <a:r>
              <a:rPr lang="en-US" sz="4400" dirty="0" smtClean="0">
                <a:solidFill>
                  <a:srgbClr val="FFFF00"/>
                </a:solidFill>
              </a:rPr>
              <a:t>Used for cooking, cleaning</a:t>
            </a:r>
          </a:p>
          <a:p>
            <a:pPr marL="571500" indent="-571500">
              <a:buFont typeface="Arial" panose="020B0604020202020204" pitchFamily="34" charset="0"/>
              <a:buChar char="•"/>
            </a:pPr>
            <a:r>
              <a:rPr lang="en-US" sz="4400" dirty="0" smtClean="0">
                <a:solidFill>
                  <a:srgbClr val="FFFF00"/>
                </a:solidFill>
              </a:rPr>
              <a:t>Make metal </a:t>
            </a:r>
          </a:p>
          <a:p>
            <a:pPr marL="571500" indent="-571500">
              <a:buFont typeface="Arial" panose="020B0604020202020204" pitchFamily="34" charset="0"/>
              <a:buChar char="•"/>
            </a:pPr>
            <a:r>
              <a:rPr lang="en-US" sz="4400" dirty="0" smtClean="0">
                <a:solidFill>
                  <a:srgbClr val="FFFF00"/>
                </a:solidFill>
              </a:rPr>
              <a:t>Offering sacrifices</a:t>
            </a:r>
          </a:p>
          <a:p>
            <a:pPr marL="571500" indent="-571500">
              <a:buFont typeface="Arial" panose="020B0604020202020204" pitchFamily="34" charset="0"/>
              <a:buChar char="•"/>
            </a:pPr>
            <a:r>
              <a:rPr lang="en-US" sz="4400" dirty="0" smtClean="0">
                <a:solidFill>
                  <a:srgbClr val="FFFF00"/>
                </a:solidFill>
              </a:rPr>
              <a:t>To dispose of contamination (Burning clothes, </a:t>
            </a:r>
            <a:r>
              <a:rPr lang="en-US" sz="4400" dirty="0" err="1" smtClean="0">
                <a:solidFill>
                  <a:srgbClr val="FFFF00"/>
                </a:solidFill>
              </a:rPr>
              <a:t>etc</a:t>
            </a:r>
            <a:r>
              <a:rPr lang="en-US" sz="4400" dirty="0" smtClean="0">
                <a:solidFill>
                  <a:srgbClr val="FFFF00"/>
                </a:solidFill>
              </a:rPr>
              <a:t>)</a:t>
            </a:r>
          </a:p>
          <a:p>
            <a:pPr marL="571500" indent="-571500">
              <a:buFont typeface="Arial" panose="020B0604020202020204" pitchFamily="34" charset="0"/>
              <a:buChar char="•"/>
            </a:pPr>
            <a:r>
              <a:rPr lang="en-US" sz="4400" dirty="0" smtClean="0">
                <a:solidFill>
                  <a:srgbClr val="FFFF00"/>
                </a:solidFill>
              </a:rPr>
              <a:t>Used as a weapon</a:t>
            </a:r>
          </a:p>
          <a:p>
            <a:endParaRPr lang="en-US" dirty="0"/>
          </a:p>
        </p:txBody>
      </p:sp>
    </p:spTree>
    <p:extLst>
      <p:ext uri="{BB962C8B-B14F-4D97-AF65-F5344CB8AC3E}">
        <p14:creationId xmlns:p14="http://schemas.microsoft.com/office/powerpoint/2010/main" val="2281446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282222" y="1365956"/>
            <a:ext cx="11627556" cy="4154984"/>
          </a:xfrm>
          <a:prstGeom prst="rect">
            <a:avLst/>
          </a:prstGeom>
          <a:noFill/>
        </p:spPr>
        <p:txBody>
          <a:bodyPr wrap="square" rtlCol="0">
            <a:spAutoFit/>
          </a:bodyPr>
          <a:lstStyle/>
          <a:p>
            <a:r>
              <a:rPr lang="en-US" sz="4400" dirty="0" smtClean="0"/>
              <a:t>Ezekiel 16:49.50  “Now </a:t>
            </a:r>
            <a:r>
              <a:rPr lang="en-US" sz="4400" dirty="0"/>
              <a:t>this was the sin of your sister Sodom: She and her daughters were </a:t>
            </a:r>
            <a:r>
              <a:rPr lang="en-US" sz="4400" u="sng" dirty="0">
                <a:solidFill>
                  <a:srgbClr val="FFFF00"/>
                </a:solidFill>
              </a:rPr>
              <a:t>arrogant</a:t>
            </a:r>
            <a:r>
              <a:rPr lang="en-US" sz="4400" dirty="0"/>
              <a:t>, </a:t>
            </a:r>
            <a:r>
              <a:rPr lang="en-US" sz="4400" u="sng" dirty="0">
                <a:solidFill>
                  <a:srgbClr val="FFFF00"/>
                </a:solidFill>
              </a:rPr>
              <a:t>overfed</a:t>
            </a:r>
            <a:r>
              <a:rPr lang="en-US" sz="4400" dirty="0">
                <a:solidFill>
                  <a:srgbClr val="FFFF00"/>
                </a:solidFill>
              </a:rPr>
              <a:t> and </a:t>
            </a:r>
            <a:r>
              <a:rPr lang="en-US" sz="4400" u="sng" dirty="0">
                <a:solidFill>
                  <a:srgbClr val="FFFF00"/>
                </a:solidFill>
              </a:rPr>
              <a:t>unconcerned</a:t>
            </a:r>
            <a:r>
              <a:rPr lang="en-US" sz="4400" dirty="0"/>
              <a:t>; they did not help the poor and needy. </a:t>
            </a:r>
            <a:r>
              <a:rPr lang="en-US" sz="4400" b="1" baseline="30000" dirty="0"/>
              <a:t>50 </a:t>
            </a:r>
            <a:r>
              <a:rPr lang="en-US" sz="4400" dirty="0"/>
              <a:t>They were haughty and did detestable things before me. Therefore I did away with them as you have seen</a:t>
            </a:r>
            <a:r>
              <a:rPr lang="en-US" sz="4400" dirty="0" smtClean="0"/>
              <a:t>.”</a:t>
            </a:r>
            <a:endParaRPr lang="en-US" sz="4400" dirty="0"/>
          </a:p>
        </p:txBody>
      </p:sp>
    </p:spTree>
    <p:extLst>
      <p:ext uri="{BB962C8B-B14F-4D97-AF65-F5344CB8AC3E}">
        <p14:creationId xmlns:p14="http://schemas.microsoft.com/office/powerpoint/2010/main" val="649512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505178" y="1027289"/>
            <a:ext cx="10851443" cy="5693866"/>
          </a:xfrm>
          <a:prstGeom prst="rect">
            <a:avLst/>
          </a:prstGeom>
          <a:noFill/>
        </p:spPr>
        <p:txBody>
          <a:bodyPr wrap="square" rtlCol="0">
            <a:spAutoFit/>
          </a:bodyPr>
          <a:lstStyle/>
          <a:p>
            <a:r>
              <a:rPr lang="en-US" sz="2800" dirty="0" smtClean="0"/>
              <a:t>Brethren, in the light of the Bema Seat, we had better live six months with a volcanic heart, denouncing sin in places high and low and turning the nation from the power of Satan unto God (as John the Baptist did) rather than die loaded with ecclesiastical </a:t>
            </a:r>
            <a:r>
              <a:rPr lang="en-US" sz="2800" dirty="0" err="1" smtClean="0"/>
              <a:t>honours</a:t>
            </a:r>
            <a:r>
              <a:rPr lang="en-US" sz="2800" dirty="0" smtClean="0"/>
              <a:t> and theological degrees and to be the laughing stock of heal and of spiritual nonentities.  Lampooning “liquor barons” and cursing corrupt politicians bring no fire down upon our heads.  We can do both of these, and keep our heads and our pulpits. Prophets were martyred for denouncing false religion in no vague terms. And when we too see “lying religion” cheating men in life and robbing loved ones in death, or when we see priests leading them to hell under the banner of a crucifix, we should burn against them with holy indignation. Later, maybe, to lead the way to a Twentieth Century Reformation, we shall burn on martyr fires.”  </a:t>
            </a:r>
            <a:r>
              <a:rPr lang="en-US" sz="2800" dirty="0" err="1" smtClean="0"/>
              <a:t>Ravenhill</a:t>
            </a:r>
            <a:endParaRPr lang="en-US" sz="2800" dirty="0"/>
          </a:p>
        </p:txBody>
      </p:sp>
    </p:spTree>
    <p:extLst>
      <p:ext uri="{BB962C8B-B14F-4D97-AF65-F5344CB8AC3E}">
        <p14:creationId xmlns:p14="http://schemas.microsoft.com/office/powerpoint/2010/main" val="2612792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535289"/>
            <a:ext cx="10546643" cy="3046988"/>
          </a:xfrm>
          <a:prstGeom prst="rect">
            <a:avLst/>
          </a:prstGeom>
          <a:noFill/>
        </p:spPr>
        <p:txBody>
          <a:bodyPr wrap="square" rtlCol="0">
            <a:spAutoFit/>
          </a:bodyPr>
          <a:lstStyle/>
          <a:p>
            <a:r>
              <a:rPr lang="en-US" sz="4800" dirty="0" smtClean="0"/>
              <a:t>3. Fire Purges, refines, cleanses.  When you get the fire of God in your life, there is cleansing that takes place.  The is purging. </a:t>
            </a:r>
            <a:endParaRPr lang="en-US" sz="4800" dirty="0"/>
          </a:p>
        </p:txBody>
      </p:sp>
    </p:spTree>
    <p:extLst>
      <p:ext uri="{BB962C8B-B14F-4D97-AF65-F5344CB8AC3E}">
        <p14:creationId xmlns:p14="http://schemas.microsoft.com/office/powerpoint/2010/main" val="1064849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377244"/>
            <a:ext cx="9079088" cy="830997"/>
          </a:xfrm>
          <a:prstGeom prst="rect">
            <a:avLst/>
          </a:prstGeom>
          <a:noFill/>
        </p:spPr>
        <p:txBody>
          <a:bodyPr wrap="square" rtlCol="0">
            <a:spAutoFit/>
          </a:bodyPr>
          <a:lstStyle/>
          <a:p>
            <a:r>
              <a:rPr lang="en-US" sz="4800" dirty="0" smtClean="0"/>
              <a:t>4.  Fire of God needs fuel  </a:t>
            </a:r>
            <a:endParaRPr lang="en-US" sz="4800" dirty="0"/>
          </a:p>
        </p:txBody>
      </p:sp>
    </p:spTree>
    <p:extLst>
      <p:ext uri="{BB962C8B-B14F-4D97-AF65-F5344CB8AC3E}">
        <p14:creationId xmlns:p14="http://schemas.microsoft.com/office/powerpoint/2010/main" val="2814350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377244"/>
            <a:ext cx="9079088" cy="830997"/>
          </a:xfrm>
          <a:prstGeom prst="rect">
            <a:avLst/>
          </a:prstGeom>
          <a:noFill/>
        </p:spPr>
        <p:txBody>
          <a:bodyPr wrap="square" rtlCol="0">
            <a:spAutoFit/>
          </a:bodyPr>
          <a:lstStyle/>
          <a:p>
            <a:r>
              <a:rPr lang="en-US" sz="4800" dirty="0" smtClean="0"/>
              <a:t>4.  Fire of God needs fuel  </a:t>
            </a:r>
            <a:endParaRPr lang="en-US" sz="4800" dirty="0"/>
          </a:p>
        </p:txBody>
      </p:sp>
      <p:pic>
        <p:nvPicPr>
          <p:cNvPr id="6" name="Picture 5"/>
          <p:cNvPicPr>
            <a:picLocks noChangeAspect="1"/>
          </p:cNvPicPr>
          <p:nvPr/>
        </p:nvPicPr>
        <p:blipFill>
          <a:blip r:embed="rId2"/>
          <a:stretch>
            <a:fillRect/>
          </a:stretch>
        </p:blipFill>
        <p:spPr>
          <a:xfrm>
            <a:off x="545703" y="2665436"/>
            <a:ext cx="2749947" cy="3313190"/>
          </a:xfrm>
          <a:prstGeom prst="rect">
            <a:avLst/>
          </a:prstGeom>
        </p:spPr>
      </p:pic>
      <p:pic>
        <p:nvPicPr>
          <p:cNvPr id="7" name="Picture 6"/>
          <p:cNvPicPr>
            <a:picLocks noChangeAspect="1"/>
          </p:cNvPicPr>
          <p:nvPr/>
        </p:nvPicPr>
        <p:blipFill>
          <a:blip r:embed="rId3"/>
          <a:stretch>
            <a:fillRect/>
          </a:stretch>
        </p:blipFill>
        <p:spPr>
          <a:xfrm>
            <a:off x="8153928" y="1545735"/>
            <a:ext cx="3221922" cy="4079499"/>
          </a:xfrm>
          <a:prstGeom prst="rect">
            <a:avLst/>
          </a:prstGeom>
        </p:spPr>
      </p:pic>
      <p:pic>
        <p:nvPicPr>
          <p:cNvPr id="8" name="Picture 7"/>
          <p:cNvPicPr>
            <a:picLocks noChangeAspect="1"/>
          </p:cNvPicPr>
          <p:nvPr/>
        </p:nvPicPr>
        <p:blipFill>
          <a:blip r:embed="rId4"/>
          <a:stretch>
            <a:fillRect/>
          </a:stretch>
        </p:blipFill>
        <p:spPr>
          <a:xfrm>
            <a:off x="3912293" y="2391093"/>
            <a:ext cx="3678439" cy="4346142"/>
          </a:xfrm>
          <a:prstGeom prst="rect">
            <a:avLst/>
          </a:prstGeom>
        </p:spPr>
      </p:pic>
    </p:spTree>
    <p:extLst>
      <p:ext uri="{BB962C8B-B14F-4D97-AF65-F5344CB8AC3E}">
        <p14:creationId xmlns:p14="http://schemas.microsoft.com/office/powerpoint/2010/main" val="1673596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94844" y="393207"/>
            <a:ext cx="6039556" cy="7754645"/>
          </a:xfrm>
          <a:prstGeom prst="rect">
            <a:avLst/>
          </a:prstGeom>
        </p:spPr>
      </p:pic>
    </p:spTree>
    <p:extLst>
      <p:ext uri="{BB962C8B-B14F-4D97-AF65-F5344CB8AC3E}">
        <p14:creationId xmlns:p14="http://schemas.microsoft.com/office/powerpoint/2010/main" val="2771466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377244"/>
            <a:ext cx="9079088" cy="830997"/>
          </a:xfrm>
          <a:prstGeom prst="rect">
            <a:avLst/>
          </a:prstGeom>
          <a:noFill/>
        </p:spPr>
        <p:txBody>
          <a:bodyPr wrap="square" rtlCol="0">
            <a:spAutoFit/>
          </a:bodyPr>
          <a:lstStyle/>
          <a:p>
            <a:r>
              <a:rPr lang="en-US" sz="4800" dirty="0" smtClean="0"/>
              <a:t>5. Fire Spreads</a:t>
            </a:r>
            <a:endParaRPr lang="en-US" sz="4800" dirty="0"/>
          </a:p>
        </p:txBody>
      </p:sp>
      <p:pic>
        <p:nvPicPr>
          <p:cNvPr id="4" name="Picture 3"/>
          <p:cNvPicPr>
            <a:picLocks noChangeAspect="1"/>
          </p:cNvPicPr>
          <p:nvPr/>
        </p:nvPicPr>
        <p:blipFill>
          <a:blip r:embed="rId2"/>
          <a:stretch>
            <a:fillRect/>
          </a:stretch>
        </p:blipFill>
        <p:spPr>
          <a:xfrm>
            <a:off x="685801" y="2551288"/>
            <a:ext cx="5233197" cy="3472776"/>
          </a:xfrm>
          <a:prstGeom prst="rect">
            <a:avLst/>
          </a:prstGeom>
        </p:spPr>
      </p:pic>
      <p:pic>
        <p:nvPicPr>
          <p:cNvPr id="5" name="Picture 4"/>
          <p:cNvPicPr>
            <a:picLocks noChangeAspect="1"/>
          </p:cNvPicPr>
          <p:nvPr/>
        </p:nvPicPr>
        <p:blipFill>
          <a:blip r:embed="rId3"/>
          <a:stretch>
            <a:fillRect/>
          </a:stretch>
        </p:blipFill>
        <p:spPr>
          <a:xfrm>
            <a:off x="6031073" y="2498275"/>
            <a:ext cx="3733816" cy="3578802"/>
          </a:xfrm>
          <a:prstGeom prst="rect">
            <a:avLst/>
          </a:prstGeom>
        </p:spPr>
      </p:pic>
    </p:spTree>
    <p:extLst>
      <p:ext uri="{BB962C8B-B14F-4D97-AF65-F5344CB8AC3E}">
        <p14:creationId xmlns:p14="http://schemas.microsoft.com/office/powerpoint/2010/main" val="2142727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57662"/>
            <a:ext cx="10131425" cy="1106311"/>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344137" y="771306"/>
            <a:ext cx="9079088" cy="830997"/>
          </a:xfrm>
          <a:prstGeom prst="rect">
            <a:avLst/>
          </a:prstGeom>
          <a:noFill/>
        </p:spPr>
        <p:txBody>
          <a:bodyPr wrap="square" rtlCol="0">
            <a:spAutoFit/>
          </a:bodyPr>
          <a:lstStyle/>
          <a:p>
            <a:r>
              <a:rPr lang="en-US" sz="4800" dirty="0" smtClean="0"/>
              <a:t>5. Fire Spreads</a:t>
            </a:r>
            <a:endParaRPr lang="en-US" sz="4800" dirty="0"/>
          </a:p>
        </p:txBody>
      </p:sp>
      <p:sp>
        <p:nvSpPr>
          <p:cNvPr id="6" name="TextBox 5"/>
          <p:cNvSpPr txBox="1"/>
          <p:nvPr/>
        </p:nvSpPr>
        <p:spPr>
          <a:xfrm>
            <a:off x="401992" y="1753732"/>
            <a:ext cx="8963378" cy="1323439"/>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When the fire you keep becomes the fire you spread.  </a:t>
            </a:r>
            <a:endParaRPr lang="en-US" sz="4000" dirty="0"/>
          </a:p>
        </p:txBody>
      </p:sp>
      <p:sp>
        <p:nvSpPr>
          <p:cNvPr id="7" name="TextBox 6"/>
          <p:cNvSpPr txBox="1"/>
          <p:nvPr/>
        </p:nvSpPr>
        <p:spPr>
          <a:xfrm>
            <a:off x="349957" y="3086954"/>
            <a:ext cx="10834510" cy="1938992"/>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When you catch on fire for Jesus, when God burns in you, you will see that you will light other people on fire. </a:t>
            </a:r>
            <a:endParaRPr lang="en-US" sz="4000" dirty="0"/>
          </a:p>
        </p:txBody>
      </p:sp>
      <p:sp>
        <p:nvSpPr>
          <p:cNvPr id="8" name="TextBox 7"/>
          <p:cNvSpPr txBox="1"/>
          <p:nvPr/>
        </p:nvSpPr>
        <p:spPr>
          <a:xfrm>
            <a:off x="401992" y="5025946"/>
            <a:ext cx="10661119" cy="1323439"/>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When a father, mother, son, daughter, is burning, he/she lights their family on fire!</a:t>
            </a:r>
            <a:endParaRPr lang="en-US" sz="4000" dirty="0"/>
          </a:p>
        </p:txBody>
      </p:sp>
    </p:spTree>
    <p:extLst>
      <p:ext uri="{BB962C8B-B14F-4D97-AF65-F5344CB8AC3E}">
        <p14:creationId xmlns:p14="http://schemas.microsoft.com/office/powerpoint/2010/main" val="294658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553156" y="1040768"/>
            <a:ext cx="8286044" cy="830997"/>
          </a:xfrm>
          <a:prstGeom prst="rect">
            <a:avLst/>
          </a:prstGeom>
          <a:noFill/>
        </p:spPr>
        <p:txBody>
          <a:bodyPr wrap="square" rtlCol="0">
            <a:spAutoFit/>
          </a:bodyPr>
          <a:lstStyle/>
          <a:p>
            <a:r>
              <a:rPr lang="en-US" sz="4800" dirty="0" smtClean="0"/>
              <a:t>6. Fire can die.  </a:t>
            </a:r>
            <a:endParaRPr lang="en-US" sz="4800" dirty="0"/>
          </a:p>
        </p:txBody>
      </p:sp>
      <p:sp>
        <p:nvSpPr>
          <p:cNvPr id="5" name="TextBox 4"/>
          <p:cNvSpPr txBox="1"/>
          <p:nvPr/>
        </p:nvSpPr>
        <p:spPr>
          <a:xfrm>
            <a:off x="304800" y="2167468"/>
            <a:ext cx="11322756" cy="2554545"/>
          </a:xfrm>
          <a:prstGeom prst="rect">
            <a:avLst/>
          </a:prstGeom>
          <a:noFill/>
        </p:spPr>
        <p:txBody>
          <a:bodyPr wrap="square" rtlCol="0">
            <a:spAutoFit/>
          </a:bodyPr>
          <a:lstStyle/>
          <a:p>
            <a:r>
              <a:rPr lang="en-US" sz="3200" dirty="0" smtClean="0"/>
              <a:t>Someone can actually extinguish the fire.  “Do not quench the Spirit.  You can bring water or just stop stoking it or stop adding wood.  Firefighters in the spiritual sense are no good.  Some of us are stopping fires in our life by our habits.  We also have people in our lives sent by the devil to kill the fire, extinguish it.  </a:t>
            </a:r>
            <a:endParaRPr lang="en-US" sz="3200" dirty="0"/>
          </a:p>
        </p:txBody>
      </p:sp>
      <p:sp>
        <p:nvSpPr>
          <p:cNvPr id="9" name="TextBox 8"/>
          <p:cNvSpPr txBox="1"/>
          <p:nvPr/>
        </p:nvSpPr>
        <p:spPr>
          <a:xfrm>
            <a:off x="338667" y="5204178"/>
            <a:ext cx="9821333" cy="707886"/>
          </a:xfrm>
          <a:prstGeom prst="rect">
            <a:avLst/>
          </a:prstGeom>
          <a:noFill/>
        </p:spPr>
        <p:txBody>
          <a:bodyPr wrap="square" rtlCol="0">
            <a:spAutoFit/>
          </a:bodyPr>
          <a:lstStyle/>
          <a:p>
            <a:r>
              <a:rPr lang="en-US" sz="4000" b="1" dirty="0" smtClean="0">
                <a:solidFill>
                  <a:srgbClr val="FFFF00"/>
                </a:solidFill>
              </a:rPr>
              <a:t>Are you a firefighter or a </a:t>
            </a:r>
            <a:r>
              <a:rPr lang="en-US" sz="4000" b="1" dirty="0" err="1" smtClean="0">
                <a:solidFill>
                  <a:srgbClr val="FFFF00"/>
                </a:solidFill>
              </a:rPr>
              <a:t>firestarter</a:t>
            </a:r>
            <a:r>
              <a:rPr lang="en-US" sz="4000" b="1" dirty="0" smtClean="0">
                <a:solidFill>
                  <a:srgbClr val="FFFF00"/>
                </a:solidFill>
              </a:rPr>
              <a:t>?</a:t>
            </a:r>
            <a:endParaRPr lang="en-US" sz="4000" b="1" dirty="0">
              <a:solidFill>
                <a:srgbClr val="FFFF00"/>
              </a:solidFill>
            </a:endParaRPr>
          </a:p>
        </p:txBody>
      </p:sp>
    </p:spTree>
    <p:extLst>
      <p:ext uri="{BB962C8B-B14F-4D97-AF65-F5344CB8AC3E}">
        <p14:creationId xmlns:p14="http://schemas.microsoft.com/office/powerpoint/2010/main" val="44294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77333" y="1171073"/>
            <a:ext cx="9079088" cy="1569660"/>
          </a:xfrm>
          <a:prstGeom prst="rect">
            <a:avLst/>
          </a:prstGeom>
          <a:noFill/>
        </p:spPr>
        <p:txBody>
          <a:bodyPr wrap="square" rtlCol="0">
            <a:spAutoFit/>
          </a:bodyPr>
          <a:lstStyle/>
          <a:p>
            <a:r>
              <a:rPr lang="en-US" sz="4800" dirty="0"/>
              <a:t>7</a:t>
            </a:r>
            <a:r>
              <a:rPr lang="en-US" sz="4800" dirty="0" smtClean="0"/>
              <a:t>.  Fire produces smoke but smoke doesn’t produce fire.   </a:t>
            </a:r>
            <a:endParaRPr lang="en-US" sz="4800" dirty="0"/>
          </a:p>
        </p:txBody>
      </p:sp>
      <p:sp>
        <p:nvSpPr>
          <p:cNvPr id="4" name="TextBox 3"/>
          <p:cNvSpPr txBox="1"/>
          <p:nvPr/>
        </p:nvSpPr>
        <p:spPr>
          <a:xfrm>
            <a:off x="629356" y="2872616"/>
            <a:ext cx="9527823" cy="707886"/>
          </a:xfrm>
          <a:prstGeom prst="rect">
            <a:avLst/>
          </a:prstGeom>
          <a:noFill/>
        </p:spPr>
        <p:txBody>
          <a:bodyPr wrap="square" rtlCol="0">
            <a:spAutoFit/>
          </a:bodyPr>
          <a:lstStyle/>
          <a:p>
            <a:r>
              <a:rPr lang="en-US" sz="4000" dirty="0" smtClean="0"/>
              <a:t>When you catch on Fire, you attract Criticism</a:t>
            </a:r>
            <a:endParaRPr lang="en-US" sz="4000" dirty="0"/>
          </a:p>
        </p:txBody>
      </p:sp>
      <p:sp>
        <p:nvSpPr>
          <p:cNvPr id="5" name="TextBox 4"/>
          <p:cNvSpPr txBox="1"/>
          <p:nvPr/>
        </p:nvSpPr>
        <p:spPr>
          <a:xfrm>
            <a:off x="629356" y="3911806"/>
            <a:ext cx="9900356" cy="584775"/>
          </a:xfrm>
          <a:prstGeom prst="rect">
            <a:avLst/>
          </a:prstGeom>
          <a:noFill/>
        </p:spPr>
        <p:txBody>
          <a:bodyPr wrap="square" rtlCol="0">
            <a:spAutoFit/>
          </a:bodyPr>
          <a:lstStyle/>
          <a:p>
            <a:r>
              <a:rPr lang="en-US" sz="3200" dirty="0" smtClean="0"/>
              <a:t>Jesus’ family said he was out of his mind. </a:t>
            </a:r>
            <a:endParaRPr lang="en-US" sz="3200" dirty="0"/>
          </a:p>
        </p:txBody>
      </p:sp>
      <p:sp>
        <p:nvSpPr>
          <p:cNvPr id="6" name="TextBox 5"/>
          <p:cNvSpPr txBox="1"/>
          <p:nvPr/>
        </p:nvSpPr>
        <p:spPr>
          <a:xfrm>
            <a:off x="685801" y="4827885"/>
            <a:ext cx="10772421" cy="2062103"/>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rPr>
              <a:t>Cain and Abel- One brother gets on fire for God, brings a sacrifice, God is pleased, the brother doesn’t like it. “Sin is crouching at the door and it desires to have you, but you must master it.”  </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7564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440267" y="1151467"/>
            <a:ext cx="4368800" cy="1015663"/>
          </a:xfrm>
          <a:prstGeom prst="rect">
            <a:avLst/>
          </a:prstGeom>
          <a:noFill/>
        </p:spPr>
        <p:txBody>
          <a:bodyPr wrap="square" rtlCol="0">
            <a:spAutoFit/>
          </a:bodyPr>
          <a:lstStyle/>
          <a:p>
            <a:r>
              <a:rPr lang="en-US" sz="6000" u="sng" dirty="0" smtClean="0">
                <a:solidFill>
                  <a:srgbClr val="FFFF00"/>
                </a:solidFill>
                <a:effectLst>
                  <a:outerShdw blurRad="38100" dist="38100" dir="2700000" algn="tl">
                    <a:srgbClr val="000000">
                      <a:alpha val="43137"/>
                    </a:srgbClr>
                  </a:outerShdw>
                </a:effectLst>
              </a:rPr>
              <a:t>Fire:</a:t>
            </a:r>
            <a:r>
              <a:rPr lang="en-US" sz="6000" dirty="0" smtClean="0">
                <a:solidFill>
                  <a:srgbClr val="FFC000"/>
                </a:solidFill>
              </a:rPr>
              <a:t>   </a:t>
            </a:r>
            <a:endParaRPr lang="en-US" sz="6000" dirty="0">
              <a:solidFill>
                <a:srgbClr val="FFC000"/>
              </a:solidFill>
            </a:endParaRPr>
          </a:p>
        </p:txBody>
      </p:sp>
      <p:sp>
        <p:nvSpPr>
          <p:cNvPr id="3" name="TextBox 2"/>
          <p:cNvSpPr txBox="1"/>
          <p:nvPr/>
        </p:nvSpPr>
        <p:spPr>
          <a:xfrm>
            <a:off x="530578" y="2167130"/>
            <a:ext cx="8331200" cy="830997"/>
          </a:xfrm>
          <a:prstGeom prst="rect">
            <a:avLst/>
          </a:prstGeom>
          <a:noFill/>
        </p:spPr>
        <p:txBody>
          <a:bodyPr wrap="square" rtlCol="0">
            <a:spAutoFit/>
          </a:bodyPr>
          <a:lstStyle/>
          <a:p>
            <a:r>
              <a:rPr lang="en-US" sz="4800" b="1" dirty="0" smtClean="0">
                <a:solidFill>
                  <a:srgbClr val="FFFF00"/>
                </a:solidFill>
              </a:rPr>
              <a:t> The Presence of God</a:t>
            </a:r>
            <a:endParaRPr lang="en-US" sz="4800" b="1" dirty="0">
              <a:solidFill>
                <a:srgbClr val="FFFF00"/>
              </a:solidFill>
            </a:endParaRPr>
          </a:p>
        </p:txBody>
      </p:sp>
      <p:sp>
        <p:nvSpPr>
          <p:cNvPr id="4" name="TextBox 3"/>
          <p:cNvSpPr txBox="1"/>
          <p:nvPr/>
        </p:nvSpPr>
        <p:spPr>
          <a:xfrm>
            <a:off x="440267" y="3182793"/>
            <a:ext cx="10286648" cy="3477875"/>
          </a:xfrm>
          <a:prstGeom prst="rect">
            <a:avLst/>
          </a:prstGeom>
          <a:noFill/>
        </p:spPr>
        <p:txBody>
          <a:bodyPr wrap="square" rtlCol="0">
            <a:spAutoFit/>
          </a:bodyPr>
          <a:lstStyle/>
          <a:p>
            <a:r>
              <a:rPr lang="en-US" sz="4400" b="1" baseline="30000" dirty="0">
                <a:effectLst>
                  <a:outerShdw blurRad="38100" dist="38100" dir="2700000" algn="tl">
                    <a:srgbClr val="000000">
                      <a:alpha val="43137"/>
                    </a:srgbClr>
                  </a:outerShdw>
                </a:effectLst>
              </a:rPr>
              <a:t>28 </a:t>
            </a:r>
            <a:r>
              <a:rPr lang="en-US" sz="4400" b="1" dirty="0">
                <a:effectLst>
                  <a:outerShdw blurRad="38100" dist="38100" dir="2700000" algn="tl">
                    <a:srgbClr val="000000">
                      <a:alpha val="43137"/>
                    </a:srgbClr>
                  </a:outerShdw>
                </a:effectLst>
              </a:rPr>
              <a:t>Therefore, since we are receiving a kingdom that cannot be shaken, let us be thankful, and so worship God acceptably with reverence and awe, </a:t>
            </a:r>
            <a:r>
              <a:rPr lang="en-US" sz="4400" b="1" baseline="30000" dirty="0">
                <a:effectLst>
                  <a:outerShdw blurRad="38100" dist="38100" dir="2700000" algn="tl">
                    <a:srgbClr val="000000">
                      <a:alpha val="43137"/>
                    </a:srgbClr>
                  </a:outerShdw>
                </a:effectLst>
              </a:rPr>
              <a:t>29 </a:t>
            </a:r>
            <a:r>
              <a:rPr lang="en-US" sz="4400" b="1" dirty="0">
                <a:effectLst>
                  <a:outerShdw blurRad="38100" dist="38100" dir="2700000" algn="tl">
                    <a:srgbClr val="000000">
                      <a:alpha val="43137"/>
                    </a:srgbClr>
                  </a:outerShdw>
                </a:effectLst>
              </a:rPr>
              <a:t>for our </a:t>
            </a:r>
            <a:r>
              <a:rPr lang="en-US" sz="4400" b="1" dirty="0">
                <a:solidFill>
                  <a:srgbClr val="FFFF00"/>
                </a:solidFill>
                <a:effectLst>
                  <a:outerShdw blurRad="38100" dist="38100" dir="2700000" algn="tl">
                    <a:srgbClr val="000000">
                      <a:alpha val="43137"/>
                    </a:srgbClr>
                  </a:outerShdw>
                </a:effectLst>
              </a:rPr>
              <a:t>“God is a consuming fire</a:t>
            </a:r>
            <a:r>
              <a:rPr lang="en-US" sz="4400" b="1" dirty="0" smtClean="0">
                <a:solidFill>
                  <a:srgbClr val="FFFF00"/>
                </a:solidFill>
                <a:effectLst>
                  <a:outerShdw blurRad="38100" dist="38100" dir="2700000" algn="tl">
                    <a:srgbClr val="000000">
                      <a:alpha val="43137"/>
                    </a:srgbClr>
                  </a:outerShdw>
                </a:effectLst>
              </a:rPr>
              <a:t>.”  Hebrews 4:28,29   </a:t>
            </a:r>
            <a:r>
              <a:rPr lang="en-US" sz="2800" b="1" dirty="0" smtClean="0">
                <a:solidFill>
                  <a:srgbClr val="FFFF00"/>
                </a:solidFill>
                <a:effectLst>
                  <a:outerShdw blurRad="38100" dist="38100" dir="2700000" algn="tl">
                    <a:srgbClr val="000000">
                      <a:alpha val="43137"/>
                    </a:srgbClr>
                  </a:outerShdw>
                </a:effectLst>
              </a:rPr>
              <a:t>(Deut. 4:24)</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7927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1211968" y="1162755"/>
            <a:ext cx="9964031" cy="4524315"/>
          </a:xfrm>
          <a:prstGeom prst="rect">
            <a:avLst/>
          </a:prstGeom>
          <a:noFill/>
        </p:spPr>
        <p:txBody>
          <a:bodyPr wrap="square" rtlCol="0">
            <a:spAutoFit/>
          </a:bodyPr>
          <a:lstStyle/>
          <a:p>
            <a:r>
              <a:rPr lang="en-US" sz="4800" dirty="0" smtClean="0"/>
              <a:t>Smoke can also be the traditions you develop but they don’t bring the fire. </a:t>
            </a:r>
          </a:p>
          <a:p>
            <a:endParaRPr lang="en-US" sz="4800" dirty="0" smtClean="0"/>
          </a:p>
          <a:p>
            <a:r>
              <a:rPr lang="en-US" sz="4800" dirty="0" smtClean="0"/>
              <a:t>*Be careful that your fire that produces smoke doesn’t cause other people to choke.</a:t>
            </a:r>
            <a:endParaRPr lang="en-US" sz="4800" dirty="0"/>
          </a:p>
        </p:txBody>
      </p:sp>
    </p:spTree>
    <p:extLst>
      <p:ext uri="{BB962C8B-B14F-4D97-AF65-F5344CB8AC3E}">
        <p14:creationId xmlns:p14="http://schemas.microsoft.com/office/powerpoint/2010/main" val="3940880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685801" y="970340"/>
            <a:ext cx="10442222" cy="1200329"/>
          </a:xfrm>
          <a:prstGeom prst="rect">
            <a:avLst/>
          </a:prstGeom>
          <a:noFill/>
        </p:spPr>
        <p:txBody>
          <a:bodyPr wrap="square" rtlCol="0">
            <a:spAutoFit/>
          </a:bodyPr>
          <a:lstStyle/>
          <a:p>
            <a:r>
              <a:rPr lang="en-US" sz="2400" dirty="0" smtClean="0"/>
              <a:t>Fire leaves ashes.   When you lose fire, you get ashes. Ashes are the sign  that the fire is gone. They only have memories  of the way things use to be like. God told the priests to constantly remove the ashes so that the fire can constantly burn. </a:t>
            </a:r>
            <a:endParaRPr lang="en-US" sz="2400" dirty="0"/>
          </a:p>
        </p:txBody>
      </p:sp>
      <p:sp>
        <p:nvSpPr>
          <p:cNvPr id="5" name="TextBox 4"/>
          <p:cNvSpPr txBox="1"/>
          <p:nvPr/>
        </p:nvSpPr>
        <p:spPr>
          <a:xfrm>
            <a:off x="710849" y="2219027"/>
            <a:ext cx="10442222" cy="4401205"/>
          </a:xfrm>
          <a:prstGeom prst="rect">
            <a:avLst/>
          </a:prstGeom>
          <a:noFill/>
        </p:spPr>
        <p:txBody>
          <a:bodyPr wrap="square" rtlCol="0">
            <a:spAutoFit/>
          </a:bodyPr>
          <a:lstStyle/>
          <a:p>
            <a:r>
              <a:rPr lang="en-US" sz="4000" baseline="30000" dirty="0">
                <a:effectLst>
                  <a:outerShdw blurRad="38100" dist="38100" dir="2700000" algn="tl">
                    <a:srgbClr val="000000">
                      <a:alpha val="43137"/>
                    </a:srgbClr>
                  </a:outerShdw>
                </a:effectLst>
              </a:rPr>
              <a:t>12 </a:t>
            </a:r>
            <a:r>
              <a:rPr lang="en-US" sz="4000" dirty="0">
                <a:effectLst>
                  <a:outerShdw blurRad="38100" dist="38100" dir="2700000" algn="tl">
                    <a:srgbClr val="000000">
                      <a:alpha val="43137"/>
                    </a:srgbClr>
                  </a:outerShdw>
                </a:effectLst>
              </a:rPr>
              <a:t>The fire on the altar must be kept burning; it must not go out. Every morning the priest is to add firewood and arrange the burnt offering on the fire and burn the fat of the fellowship offerings on it. </a:t>
            </a:r>
            <a:r>
              <a:rPr lang="en-US" sz="4000" baseline="30000" dirty="0">
                <a:effectLst>
                  <a:outerShdw blurRad="38100" dist="38100" dir="2700000" algn="tl">
                    <a:srgbClr val="000000">
                      <a:alpha val="43137"/>
                    </a:srgbClr>
                  </a:outerShdw>
                </a:effectLst>
              </a:rPr>
              <a:t>13 </a:t>
            </a:r>
            <a:r>
              <a:rPr lang="en-US" sz="4000" dirty="0">
                <a:effectLst>
                  <a:outerShdw blurRad="38100" dist="38100" dir="2700000" algn="tl">
                    <a:srgbClr val="000000">
                      <a:alpha val="43137"/>
                    </a:srgbClr>
                  </a:outerShdw>
                </a:effectLst>
              </a:rPr>
              <a:t>The fire must be kept burning on the altar continuously; it must not go out</a:t>
            </a:r>
            <a:r>
              <a:rPr lang="en-US" sz="4000" dirty="0" smtClean="0">
                <a:effectLst>
                  <a:outerShdw blurRad="38100" dist="38100" dir="2700000" algn="tl">
                    <a:srgbClr val="000000">
                      <a:alpha val="43137"/>
                    </a:srgbClr>
                  </a:outerShdw>
                </a:effectLst>
              </a:rPr>
              <a:t>.”</a:t>
            </a:r>
          </a:p>
          <a:p>
            <a:r>
              <a:rPr lang="en-US" sz="4000" dirty="0" err="1" smtClean="0">
                <a:effectLst>
                  <a:outerShdw blurRad="38100" dist="38100" dir="2700000" algn="tl">
                    <a:srgbClr val="000000">
                      <a:alpha val="43137"/>
                    </a:srgbClr>
                  </a:outerShdw>
                </a:effectLst>
              </a:rPr>
              <a:t>Levitucus</a:t>
            </a:r>
            <a:r>
              <a:rPr lang="en-US" sz="4000" dirty="0" smtClean="0">
                <a:effectLst>
                  <a:outerShdw blurRad="38100" dist="38100" dir="2700000" algn="tl">
                    <a:srgbClr val="000000">
                      <a:alpha val="43137"/>
                    </a:srgbClr>
                  </a:outerShdw>
                </a:effectLst>
              </a:rPr>
              <a:t> 6:12,13</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8278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530578" y="4224121"/>
            <a:ext cx="10286648" cy="1200329"/>
          </a:xfrm>
          <a:prstGeom prst="rect">
            <a:avLst/>
          </a:prstGeom>
          <a:noFill/>
        </p:spPr>
        <p:txBody>
          <a:bodyPr wrap="square" rtlCol="0">
            <a:spAutoFit/>
          </a:bodyPr>
          <a:lstStyle/>
          <a:p>
            <a:r>
              <a:rPr lang="en-US" sz="3600" dirty="0" smtClean="0"/>
              <a:t>Man shall not live by bread alone, but by every word that proceeds out of the mouth of God. </a:t>
            </a:r>
          </a:p>
        </p:txBody>
      </p:sp>
      <p:sp>
        <p:nvSpPr>
          <p:cNvPr id="6" name="TextBox 5"/>
          <p:cNvSpPr txBox="1"/>
          <p:nvPr/>
        </p:nvSpPr>
        <p:spPr>
          <a:xfrm>
            <a:off x="428977" y="1332089"/>
            <a:ext cx="11446933" cy="2308324"/>
          </a:xfrm>
          <a:prstGeom prst="rect">
            <a:avLst/>
          </a:prstGeom>
          <a:noFill/>
        </p:spPr>
        <p:txBody>
          <a:bodyPr wrap="square" rtlCol="0">
            <a:spAutoFit/>
          </a:bodyPr>
          <a:lstStyle/>
          <a:p>
            <a:r>
              <a:rPr lang="en-US" sz="3600" dirty="0"/>
              <a:t>Fresh passion for Jesus, Fresh fire all the time. God wants to renew you.  He doesn’t  want you to live for yesterday’s miracles. He wants you to live on the relationship with him today</a:t>
            </a:r>
            <a:r>
              <a:rPr lang="en-US" sz="3600" dirty="0" smtClean="0"/>
              <a:t>.</a:t>
            </a:r>
            <a:endParaRPr lang="en-US" sz="3600" dirty="0"/>
          </a:p>
        </p:txBody>
      </p:sp>
      <p:sp>
        <p:nvSpPr>
          <p:cNvPr id="8" name="TextBox 7"/>
          <p:cNvSpPr txBox="1"/>
          <p:nvPr/>
        </p:nvSpPr>
        <p:spPr>
          <a:xfrm>
            <a:off x="530578" y="3516235"/>
            <a:ext cx="9652000" cy="707886"/>
          </a:xfrm>
          <a:prstGeom prst="rect">
            <a:avLst/>
          </a:prstGeom>
          <a:noFill/>
        </p:spPr>
        <p:txBody>
          <a:bodyPr wrap="square" rtlCol="0">
            <a:spAutoFit/>
          </a:bodyPr>
          <a:lstStyle/>
          <a:p>
            <a:r>
              <a:rPr lang="en-US" sz="4000" dirty="0" smtClean="0"/>
              <a:t>Yesterday’s manna will develop worms</a:t>
            </a:r>
            <a:endParaRPr lang="en-US" sz="4000" dirty="0"/>
          </a:p>
        </p:txBody>
      </p:sp>
      <p:sp>
        <p:nvSpPr>
          <p:cNvPr id="9" name="TextBox 8"/>
          <p:cNvSpPr txBox="1"/>
          <p:nvPr/>
        </p:nvSpPr>
        <p:spPr>
          <a:xfrm>
            <a:off x="530578" y="5824559"/>
            <a:ext cx="10385778" cy="1323439"/>
          </a:xfrm>
          <a:prstGeom prst="rect">
            <a:avLst/>
          </a:prstGeom>
          <a:noFill/>
        </p:spPr>
        <p:txBody>
          <a:bodyPr wrap="square" rtlCol="0">
            <a:spAutoFit/>
          </a:bodyPr>
          <a:lstStyle/>
          <a:p>
            <a:r>
              <a:rPr lang="en-US" sz="4000" dirty="0"/>
              <a:t>A </a:t>
            </a:r>
            <a:r>
              <a:rPr lang="en-US" sz="4000" dirty="0" err="1"/>
              <a:t>Rhema</a:t>
            </a:r>
            <a:r>
              <a:rPr lang="en-US" sz="4000" dirty="0"/>
              <a:t> word- God still speaks today.</a:t>
            </a:r>
          </a:p>
          <a:p>
            <a:endParaRPr lang="en-US" sz="4000" dirty="0"/>
          </a:p>
        </p:txBody>
      </p:sp>
    </p:spTree>
    <p:extLst>
      <p:ext uri="{BB962C8B-B14F-4D97-AF65-F5344CB8AC3E}">
        <p14:creationId xmlns:p14="http://schemas.microsoft.com/office/powerpoint/2010/main" val="1310202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685801" y="1320800"/>
            <a:ext cx="9338732" cy="2308324"/>
          </a:xfrm>
          <a:prstGeom prst="rect">
            <a:avLst/>
          </a:prstGeom>
          <a:noFill/>
        </p:spPr>
        <p:txBody>
          <a:bodyPr wrap="square" rtlCol="0">
            <a:spAutoFit/>
          </a:bodyPr>
          <a:lstStyle/>
          <a:p>
            <a:r>
              <a:rPr lang="en-US" sz="3600" dirty="0" smtClean="0"/>
              <a:t>Consider this:</a:t>
            </a:r>
          </a:p>
          <a:p>
            <a:endParaRPr lang="en-US" sz="3600" dirty="0"/>
          </a:p>
          <a:p>
            <a:r>
              <a:rPr lang="en-US" sz="3600" dirty="0" smtClean="0"/>
              <a:t>If Abraham just lived on yesterday’s word today, he would have killed his son Isaac.</a:t>
            </a:r>
            <a:endParaRPr lang="en-US" sz="3600" dirty="0"/>
          </a:p>
        </p:txBody>
      </p:sp>
      <p:sp>
        <p:nvSpPr>
          <p:cNvPr id="7" name="TextBox 6"/>
          <p:cNvSpPr txBox="1"/>
          <p:nvPr/>
        </p:nvSpPr>
        <p:spPr>
          <a:xfrm>
            <a:off x="685801" y="4255911"/>
            <a:ext cx="10433755" cy="2031325"/>
          </a:xfrm>
          <a:prstGeom prst="rect">
            <a:avLst/>
          </a:prstGeom>
          <a:noFill/>
        </p:spPr>
        <p:txBody>
          <a:bodyPr wrap="square" rtlCol="0">
            <a:spAutoFit/>
          </a:bodyPr>
          <a:lstStyle/>
          <a:p>
            <a:r>
              <a:rPr lang="en-US" sz="3600" dirty="0"/>
              <a:t>If he would only lived on yesterday’s manna, or yesterday’s fire, it wouldn’t have produced heat, light, purging.  I would have produced ashes. </a:t>
            </a:r>
          </a:p>
          <a:p>
            <a:endParaRPr lang="en-US" dirty="0"/>
          </a:p>
        </p:txBody>
      </p:sp>
    </p:spTree>
    <p:extLst>
      <p:ext uri="{BB962C8B-B14F-4D97-AF65-F5344CB8AC3E}">
        <p14:creationId xmlns:p14="http://schemas.microsoft.com/office/powerpoint/2010/main" val="2857998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046722"/>
            <a:ext cx="9643532" cy="1077218"/>
          </a:xfrm>
          <a:prstGeom prst="rect">
            <a:avLst/>
          </a:prstGeom>
          <a:noFill/>
        </p:spPr>
        <p:txBody>
          <a:bodyPr wrap="square" rtlCol="0">
            <a:spAutoFit/>
          </a:bodyPr>
          <a:lstStyle/>
          <a:p>
            <a:r>
              <a:rPr lang="en-US" sz="3200" dirty="0" smtClean="0"/>
              <a:t>Does your altar have fire, or does your altar have only ashes?</a:t>
            </a:r>
            <a:endParaRPr lang="en-US" sz="3200" dirty="0"/>
          </a:p>
        </p:txBody>
      </p:sp>
      <p:sp>
        <p:nvSpPr>
          <p:cNvPr id="4" name="TextBox 3"/>
          <p:cNvSpPr txBox="1"/>
          <p:nvPr/>
        </p:nvSpPr>
        <p:spPr>
          <a:xfrm>
            <a:off x="653344" y="2223912"/>
            <a:ext cx="9087556" cy="1569660"/>
          </a:xfrm>
          <a:prstGeom prst="rect">
            <a:avLst/>
          </a:prstGeom>
          <a:noFill/>
        </p:spPr>
        <p:txBody>
          <a:bodyPr wrap="square" rtlCol="0">
            <a:spAutoFit/>
          </a:bodyPr>
          <a:lstStyle/>
          <a:p>
            <a:r>
              <a:rPr lang="en-US" sz="3200" dirty="0" smtClean="0"/>
              <a:t>Has your love for Jesus become a memory of the past or is your love for Jesus burning brighter, clearer every year, month?</a:t>
            </a:r>
            <a:endParaRPr lang="en-US" sz="3200" dirty="0"/>
          </a:p>
        </p:txBody>
      </p:sp>
      <p:sp>
        <p:nvSpPr>
          <p:cNvPr id="6" name="TextBox 5"/>
          <p:cNvSpPr txBox="1"/>
          <p:nvPr/>
        </p:nvSpPr>
        <p:spPr>
          <a:xfrm>
            <a:off x="685801" y="3983350"/>
            <a:ext cx="8748889" cy="584775"/>
          </a:xfrm>
          <a:prstGeom prst="rect">
            <a:avLst/>
          </a:prstGeom>
          <a:noFill/>
        </p:spPr>
        <p:txBody>
          <a:bodyPr wrap="square" rtlCol="0">
            <a:spAutoFit/>
          </a:bodyPr>
          <a:lstStyle/>
          <a:p>
            <a:r>
              <a:rPr lang="en-US" sz="3200" dirty="0" smtClean="0"/>
              <a:t>Are your memories bigger than your dreams?</a:t>
            </a:r>
            <a:endParaRPr lang="en-US" sz="3200" dirty="0"/>
          </a:p>
        </p:txBody>
      </p:sp>
      <p:sp>
        <p:nvSpPr>
          <p:cNvPr id="7" name="TextBox 6"/>
          <p:cNvSpPr txBox="1"/>
          <p:nvPr/>
        </p:nvSpPr>
        <p:spPr>
          <a:xfrm>
            <a:off x="767643" y="4757903"/>
            <a:ext cx="8858957" cy="584775"/>
          </a:xfrm>
          <a:prstGeom prst="rect">
            <a:avLst/>
          </a:prstGeom>
          <a:noFill/>
        </p:spPr>
        <p:txBody>
          <a:bodyPr wrap="square" rtlCol="0">
            <a:spAutoFit/>
          </a:bodyPr>
          <a:lstStyle/>
          <a:p>
            <a:r>
              <a:rPr lang="en-US" sz="3200" dirty="0" smtClean="0"/>
              <a:t>Are your fears bigger than your faith?</a:t>
            </a:r>
            <a:endParaRPr lang="en-US" sz="3200" dirty="0"/>
          </a:p>
        </p:txBody>
      </p:sp>
      <p:sp>
        <p:nvSpPr>
          <p:cNvPr id="8" name="TextBox 7"/>
          <p:cNvSpPr txBox="1"/>
          <p:nvPr/>
        </p:nvSpPr>
        <p:spPr>
          <a:xfrm>
            <a:off x="846667" y="5870222"/>
            <a:ext cx="7179733" cy="584775"/>
          </a:xfrm>
          <a:prstGeom prst="rect">
            <a:avLst/>
          </a:prstGeom>
          <a:noFill/>
        </p:spPr>
        <p:txBody>
          <a:bodyPr wrap="square" rtlCol="0">
            <a:spAutoFit/>
          </a:bodyPr>
          <a:lstStyle/>
          <a:p>
            <a:r>
              <a:rPr lang="en-US" sz="3200" dirty="0" smtClean="0"/>
              <a:t>Is your future bigger than your past?</a:t>
            </a:r>
            <a:endParaRPr lang="en-US" sz="3200" dirty="0"/>
          </a:p>
        </p:txBody>
      </p:sp>
    </p:spTree>
    <p:extLst>
      <p:ext uri="{BB962C8B-B14F-4D97-AF65-F5344CB8AC3E}">
        <p14:creationId xmlns:p14="http://schemas.microsoft.com/office/powerpoint/2010/main" val="222875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1+#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25689" y="1456267"/>
            <a:ext cx="8715022" cy="1077218"/>
          </a:xfrm>
          <a:prstGeom prst="rect">
            <a:avLst/>
          </a:prstGeom>
          <a:noFill/>
        </p:spPr>
        <p:txBody>
          <a:bodyPr wrap="square" rtlCol="0">
            <a:spAutoFit/>
          </a:bodyPr>
          <a:lstStyle/>
          <a:p>
            <a:r>
              <a:rPr lang="en-US" sz="3200" dirty="0" smtClean="0"/>
              <a:t>Your testimony of what God has done are kindling for your desire to burn for Jesus more! </a:t>
            </a:r>
            <a:endParaRPr lang="en-US" sz="3200" dirty="0"/>
          </a:p>
        </p:txBody>
      </p:sp>
      <p:sp>
        <p:nvSpPr>
          <p:cNvPr id="4" name="TextBox 3"/>
          <p:cNvSpPr txBox="1"/>
          <p:nvPr/>
        </p:nvSpPr>
        <p:spPr>
          <a:xfrm>
            <a:off x="349956" y="2901244"/>
            <a:ext cx="11334044" cy="1569660"/>
          </a:xfrm>
          <a:prstGeom prst="rect">
            <a:avLst/>
          </a:prstGeom>
          <a:noFill/>
        </p:spPr>
        <p:txBody>
          <a:bodyPr wrap="square" rtlCol="0">
            <a:spAutoFit/>
          </a:bodyPr>
          <a:lstStyle/>
          <a:p>
            <a:r>
              <a:rPr lang="en-US" sz="3200" dirty="0" smtClean="0"/>
              <a:t>If you say “I used to pray, I used to give, I used to know the Bible,  I used to fast and I used to see God work, then your altar has no flame and it has just ashes. </a:t>
            </a:r>
            <a:endParaRPr lang="en-US" sz="3200" dirty="0"/>
          </a:p>
        </p:txBody>
      </p:sp>
    </p:spTree>
    <p:extLst>
      <p:ext uri="{BB962C8B-B14F-4D97-AF65-F5344CB8AC3E}">
        <p14:creationId xmlns:p14="http://schemas.microsoft.com/office/powerpoint/2010/main" val="288770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778933" y="1244781"/>
            <a:ext cx="8839200" cy="1200329"/>
          </a:xfrm>
          <a:prstGeom prst="rect">
            <a:avLst/>
          </a:prstGeom>
          <a:noFill/>
        </p:spPr>
        <p:txBody>
          <a:bodyPr wrap="square" rtlCol="0">
            <a:spAutoFit/>
          </a:bodyPr>
          <a:lstStyle/>
          <a:p>
            <a:r>
              <a:rPr lang="en-US" sz="3600" b="1" dirty="0" smtClean="0">
                <a:solidFill>
                  <a:srgbClr val="00B0F0"/>
                </a:solidFill>
                <a:effectLst>
                  <a:outerShdw blurRad="38100" dist="38100" dir="2700000" algn="tl">
                    <a:srgbClr val="000000">
                      <a:alpha val="43137"/>
                    </a:srgbClr>
                  </a:outerShdw>
                </a:effectLst>
              </a:rPr>
              <a:t>1.</a:t>
            </a:r>
            <a:r>
              <a:rPr lang="en-US" sz="3600" b="1" dirty="0" smtClean="0">
                <a:effectLst>
                  <a:outerShdw blurRad="38100" dist="38100" dir="2700000" algn="tl">
                    <a:srgbClr val="000000">
                      <a:alpha val="43137"/>
                    </a:srgbClr>
                  </a:outerShdw>
                </a:effectLst>
              </a:rPr>
              <a:t> </a:t>
            </a:r>
            <a:r>
              <a:rPr lang="en-US" sz="3600" b="1" dirty="0" smtClean="0">
                <a:solidFill>
                  <a:srgbClr val="00B0F0"/>
                </a:solidFill>
                <a:effectLst>
                  <a:outerShdw blurRad="38100" dist="38100" dir="2700000" algn="tl">
                    <a:srgbClr val="000000">
                      <a:alpha val="43137"/>
                    </a:srgbClr>
                  </a:outerShdw>
                </a:effectLst>
              </a:rPr>
              <a:t>Focus on Jesus’ love for you and NOT your love for Him.</a:t>
            </a:r>
            <a:endParaRPr lang="en-US" sz="3600" b="1" dirty="0">
              <a:solidFill>
                <a:srgbClr val="00B0F0"/>
              </a:solidFill>
              <a:effectLst>
                <a:outerShdw blurRad="38100" dist="38100" dir="2700000" algn="tl">
                  <a:srgbClr val="000000">
                    <a:alpha val="43137"/>
                  </a:srgbClr>
                </a:outerShdw>
              </a:effectLst>
            </a:endParaRPr>
          </a:p>
        </p:txBody>
      </p:sp>
      <p:sp>
        <p:nvSpPr>
          <p:cNvPr id="5" name="TextBox 4"/>
          <p:cNvSpPr txBox="1"/>
          <p:nvPr/>
        </p:nvSpPr>
        <p:spPr>
          <a:xfrm>
            <a:off x="685801" y="2489562"/>
            <a:ext cx="9482667" cy="1077218"/>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Matthew 26:33 </a:t>
            </a:r>
            <a:r>
              <a:rPr lang="en-US" sz="3200" b="1" dirty="0" smtClean="0">
                <a:solidFill>
                  <a:srgbClr val="FFFF00"/>
                </a:solidFill>
                <a:effectLst>
                  <a:outerShdw blurRad="38100" dist="38100" dir="2700000" algn="tl">
                    <a:srgbClr val="000000">
                      <a:alpha val="43137"/>
                    </a:srgbClr>
                  </a:outerShdw>
                </a:effectLst>
              </a:rPr>
              <a:t>“Peter </a:t>
            </a:r>
            <a:r>
              <a:rPr lang="en-US" sz="3200" b="1" dirty="0">
                <a:solidFill>
                  <a:srgbClr val="FFFF00"/>
                </a:solidFill>
                <a:effectLst>
                  <a:outerShdw blurRad="38100" dist="38100" dir="2700000" algn="tl">
                    <a:srgbClr val="000000">
                      <a:alpha val="43137"/>
                    </a:srgbClr>
                  </a:outerShdw>
                </a:effectLst>
              </a:rPr>
              <a:t>replied, “Even if all fall away on account of you, I never will.”</a:t>
            </a:r>
          </a:p>
        </p:txBody>
      </p:sp>
      <p:sp>
        <p:nvSpPr>
          <p:cNvPr id="6" name="TextBox 5"/>
          <p:cNvSpPr txBox="1"/>
          <p:nvPr/>
        </p:nvSpPr>
        <p:spPr>
          <a:xfrm>
            <a:off x="778932" y="3840469"/>
            <a:ext cx="9482667" cy="584775"/>
          </a:xfrm>
          <a:prstGeom prst="rect">
            <a:avLst/>
          </a:prstGeom>
          <a:noFill/>
        </p:spPr>
        <p:txBody>
          <a:bodyPr wrap="square" rtlCol="0">
            <a:spAutoFit/>
          </a:bodyPr>
          <a:lstStyle/>
          <a:p>
            <a:r>
              <a:rPr lang="en-US" sz="3200" dirty="0" smtClean="0"/>
              <a:t>1 John 4:19  “We loved because He first loved us.”</a:t>
            </a:r>
            <a:endParaRPr lang="en-US" sz="3200" dirty="0"/>
          </a:p>
        </p:txBody>
      </p:sp>
      <p:sp>
        <p:nvSpPr>
          <p:cNvPr id="7" name="TextBox 6"/>
          <p:cNvSpPr txBox="1"/>
          <p:nvPr/>
        </p:nvSpPr>
        <p:spPr>
          <a:xfrm>
            <a:off x="778932" y="4690164"/>
            <a:ext cx="9211734" cy="1077218"/>
          </a:xfrm>
          <a:prstGeom prst="rect">
            <a:avLst/>
          </a:prstGeom>
          <a:noFill/>
        </p:spPr>
        <p:txBody>
          <a:bodyPr wrap="square" rtlCol="0">
            <a:spAutoFit/>
          </a:bodyPr>
          <a:lstStyle/>
          <a:p>
            <a:r>
              <a:rPr lang="en-US" sz="3200" b="1" dirty="0" smtClean="0"/>
              <a:t>You are not the source of fire, you are only the resource.  </a:t>
            </a:r>
            <a:endParaRPr lang="en-US" sz="3200" b="1" dirty="0"/>
          </a:p>
        </p:txBody>
      </p:sp>
      <p:sp>
        <p:nvSpPr>
          <p:cNvPr id="8" name="TextBox 7"/>
          <p:cNvSpPr txBox="1"/>
          <p:nvPr/>
        </p:nvSpPr>
        <p:spPr>
          <a:xfrm>
            <a:off x="778931" y="5932440"/>
            <a:ext cx="9482667" cy="584775"/>
          </a:xfrm>
          <a:prstGeom prst="rect">
            <a:avLst/>
          </a:prstGeom>
          <a:noFill/>
        </p:spPr>
        <p:txBody>
          <a:bodyPr wrap="square" rtlCol="0">
            <a:spAutoFit/>
          </a:bodyPr>
          <a:lstStyle/>
          <a:p>
            <a:r>
              <a:rPr lang="en-US" sz="3200" b="1" dirty="0" smtClean="0"/>
              <a:t>The Source of Fire is God, His Word, and His Spirit! </a:t>
            </a:r>
            <a:endParaRPr lang="en-US" sz="3200" b="1" dirty="0"/>
          </a:p>
        </p:txBody>
      </p:sp>
    </p:spTree>
    <p:extLst>
      <p:ext uri="{BB962C8B-B14F-4D97-AF65-F5344CB8AC3E}">
        <p14:creationId xmlns:p14="http://schemas.microsoft.com/office/powerpoint/2010/main" val="194172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1+#ppt_w/2"/>
                                          </p:val>
                                        </p:tav>
                                        <p:tav tm="100000">
                                          <p:val>
                                            <p:strVal val="#ppt_x"/>
                                          </p:val>
                                        </p:tav>
                                      </p:tavLst>
                                    </p:anim>
                                    <p:anim calcmode="lin" valueType="num">
                                      <p:cBhvr additive="base">
                                        <p:cTn id="3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14400" y="1224115"/>
            <a:ext cx="9482666" cy="1077218"/>
          </a:xfrm>
          <a:prstGeom prst="rect">
            <a:avLst/>
          </a:prstGeom>
          <a:noFill/>
        </p:spPr>
        <p:txBody>
          <a:bodyPr wrap="square" rtlCol="0">
            <a:spAutoFit/>
          </a:bodyPr>
          <a:lstStyle/>
          <a:p>
            <a:r>
              <a:rPr lang="en-US" sz="3200" b="1" dirty="0" smtClean="0"/>
              <a:t>The more you focus on your love for him, the more </a:t>
            </a:r>
            <a:r>
              <a:rPr lang="en-US" sz="3200" b="1" dirty="0" smtClean="0">
                <a:solidFill>
                  <a:srgbClr val="FFFF00"/>
                </a:solidFill>
              </a:rPr>
              <a:t>over confident</a:t>
            </a:r>
            <a:r>
              <a:rPr lang="en-US" sz="3200" b="1" dirty="0" smtClean="0"/>
              <a:t> you will become.</a:t>
            </a:r>
            <a:endParaRPr lang="en-US" sz="3200" b="1" dirty="0"/>
          </a:p>
        </p:txBody>
      </p:sp>
      <p:sp>
        <p:nvSpPr>
          <p:cNvPr id="6" name="TextBox 5"/>
          <p:cNvSpPr txBox="1"/>
          <p:nvPr/>
        </p:nvSpPr>
        <p:spPr>
          <a:xfrm>
            <a:off x="914400" y="2301333"/>
            <a:ext cx="10171289" cy="1077218"/>
          </a:xfrm>
          <a:prstGeom prst="rect">
            <a:avLst/>
          </a:prstGeom>
          <a:noFill/>
        </p:spPr>
        <p:txBody>
          <a:bodyPr wrap="square" rtlCol="0">
            <a:spAutoFit/>
          </a:bodyPr>
          <a:lstStyle/>
          <a:p>
            <a:r>
              <a:rPr lang="en-US" sz="3200" b="1" dirty="0" smtClean="0"/>
              <a:t>The more you are obsessed with how little you love Jesus, the more </a:t>
            </a:r>
            <a:r>
              <a:rPr lang="en-US" sz="3200" b="1" dirty="0" smtClean="0">
                <a:solidFill>
                  <a:srgbClr val="FFFF00"/>
                </a:solidFill>
              </a:rPr>
              <a:t>discouraged</a:t>
            </a:r>
            <a:r>
              <a:rPr lang="en-US" sz="3200" b="1" dirty="0" smtClean="0"/>
              <a:t> you will become. </a:t>
            </a:r>
            <a:endParaRPr lang="en-US" sz="3200" b="1" dirty="0"/>
          </a:p>
        </p:txBody>
      </p:sp>
      <p:sp>
        <p:nvSpPr>
          <p:cNvPr id="7" name="TextBox 6"/>
          <p:cNvSpPr txBox="1"/>
          <p:nvPr/>
        </p:nvSpPr>
        <p:spPr>
          <a:xfrm>
            <a:off x="914400" y="3826934"/>
            <a:ext cx="8590844" cy="2554545"/>
          </a:xfrm>
          <a:prstGeom prst="rect">
            <a:avLst/>
          </a:prstGeom>
          <a:noFill/>
        </p:spPr>
        <p:txBody>
          <a:bodyPr wrap="square" rtlCol="0">
            <a:spAutoFit/>
          </a:bodyPr>
          <a:lstStyle/>
          <a:p>
            <a:r>
              <a:rPr lang="en-US" sz="3200" b="1" dirty="0" smtClean="0"/>
              <a:t>2 Corinthians 10:12 We </a:t>
            </a:r>
            <a:r>
              <a:rPr lang="en-US" sz="3200" b="1" dirty="0"/>
              <a:t>do not dare to classify or compare ourselves with some who commend themselves. When they </a:t>
            </a:r>
            <a:r>
              <a:rPr lang="en-US" sz="3200" b="1" dirty="0">
                <a:solidFill>
                  <a:srgbClr val="FFFF00"/>
                </a:solidFill>
              </a:rPr>
              <a:t>measure themselves by themselves</a:t>
            </a:r>
            <a:r>
              <a:rPr lang="en-US" sz="3200" b="1" dirty="0"/>
              <a:t> and compare themselves with themselves, they are </a:t>
            </a:r>
            <a:r>
              <a:rPr lang="en-US" sz="3200" b="1" dirty="0">
                <a:solidFill>
                  <a:srgbClr val="FFFF00"/>
                </a:solidFill>
              </a:rPr>
              <a:t>not wise</a:t>
            </a:r>
            <a:r>
              <a:rPr lang="en-US" sz="3200" b="1" dirty="0"/>
              <a:t>. </a:t>
            </a:r>
          </a:p>
        </p:txBody>
      </p:sp>
    </p:spTree>
    <p:extLst>
      <p:ext uri="{BB962C8B-B14F-4D97-AF65-F5344CB8AC3E}">
        <p14:creationId xmlns:p14="http://schemas.microsoft.com/office/powerpoint/2010/main" val="3825887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598311" y="1456267"/>
            <a:ext cx="10622845" cy="1077218"/>
          </a:xfrm>
          <a:prstGeom prst="rect">
            <a:avLst/>
          </a:prstGeom>
          <a:noFill/>
        </p:spPr>
        <p:txBody>
          <a:bodyPr wrap="square" rtlCol="0">
            <a:spAutoFit/>
          </a:bodyPr>
          <a:lstStyle/>
          <a:p>
            <a:r>
              <a:rPr lang="en-US" sz="3200" dirty="0" smtClean="0"/>
              <a:t>The less I focus on how much I love Jesus, the more His Love can flow through me and his fire begins to increase. </a:t>
            </a:r>
            <a:endParaRPr lang="en-US" sz="3200" dirty="0"/>
          </a:p>
        </p:txBody>
      </p:sp>
      <p:sp>
        <p:nvSpPr>
          <p:cNvPr id="6" name="TextBox 5"/>
          <p:cNvSpPr txBox="1"/>
          <p:nvPr/>
        </p:nvSpPr>
        <p:spPr>
          <a:xfrm>
            <a:off x="979313" y="2627054"/>
            <a:ext cx="9045221" cy="1077218"/>
          </a:xfrm>
          <a:prstGeom prst="rect">
            <a:avLst/>
          </a:prstGeom>
          <a:noFill/>
        </p:spPr>
        <p:txBody>
          <a:bodyPr wrap="square" rtlCol="0">
            <a:spAutoFit/>
          </a:bodyPr>
          <a:lstStyle/>
          <a:p>
            <a:r>
              <a:rPr lang="en-US" sz="3200" b="1" dirty="0" smtClean="0">
                <a:solidFill>
                  <a:srgbClr val="FFC000"/>
                </a:solidFill>
                <a:effectLst>
                  <a:outerShdw blurRad="38100" dist="38100" dir="2700000" algn="tl">
                    <a:srgbClr val="000000">
                      <a:alpha val="43137"/>
                    </a:srgbClr>
                  </a:outerShdw>
                </a:effectLst>
              </a:rPr>
              <a:t>When you focus on your love for Jesus, more than his love for you, </a:t>
            </a:r>
            <a:r>
              <a:rPr lang="en-US" sz="3200" b="1" dirty="0" smtClean="0">
                <a:solidFill>
                  <a:srgbClr val="FFFF00"/>
                </a:solidFill>
                <a:effectLst>
                  <a:outerShdw blurRad="38100" dist="38100" dir="2700000" algn="tl">
                    <a:srgbClr val="000000">
                      <a:alpha val="43137"/>
                    </a:srgbClr>
                  </a:outerShdw>
                </a:effectLst>
              </a:rPr>
              <a:t>Four things </a:t>
            </a:r>
            <a:r>
              <a:rPr lang="en-US" sz="3200" b="1" dirty="0" smtClean="0">
                <a:solidFill>
                  <a:srgbClr val="FFC000"/>
                </a:solidFill>
                <a:effectLst>
                  <a:outerShdw blurRad="38100" dist="38100" dir="2700000" algn="tl">
                    <a:srgbClr val="000000">
                      <a:alpha val="43137"/>
                    </a:srgbClr>
                  </a:outerShdw>
                </a:effectLst>
              </a:rPr>
              <a:t>will happen:</a:t>
            </a:r>
            <a:endParaRPr lang="en-US" sz="3200" b="1"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552979" y="3797841"/>
            <a:ext cx="9259710" cy="1077218"/>
          </a:xfrm>
          <a:prstGeom prst="rect">
            <a:avLst/>
          </a:prstGeom>
          <a:noFill/>
        </p:spPr>
        <p:txBody>
          <a:bodyPr wrap="square" rtlCol="0">
            <a:spAutoFit/>
          </a:bodyPr>
          <a:lstStyle/>
          <a:p>
            <a:r>
              <a:rPr lang="en-US" sz="3200" dirty="0" smtClean="0"/>
              <a:t>1. You will make Empty promises instead of living in his presence   </a:t>
            </a:r>
            <a:r>
              <a:rPr lang="en-US" sz="3200" b="1" dirty="0" smtClean="0"/>
              <a:t>Ex. Peter</a:t>
            </a:r>
            <a:endParaRPr lang="en-US" sz="3200" b="1" dirty="0"/>
          </a:p>
        </p:txBody>
      </p:sp>
      <p:sp>
        <p:nvSpPr>
          <p:cNvPr id="9" name="TextBox 8"/>
          <p:cNvSpPr txBox="1"/>
          <p:nvPr/>
        </p:nvSpPr>
        <p:spPr>
          <a:xfrm>
            <a:off x="552979" y="4795897"/>
            <a:ext cx="10397067" cy="2062103"/>
          </a:xfrm>
          <a:prstGeom prst="rect">
            <a:avLst/>
          </a:prstGeom>
          <a:noFill/>
        </p:spPr>
        <p:txBody>
          <a:bodyPr wrap="square" rtlCol="0">
            <a:spAutoFit/>
          </a:bodyPr>
          <a:lstStyle/>
          <a:p>
            <a:r>
              <a:rPr lang="en-US" sz="3200" dirty="0" smtClean="0"/>
              <a:t>2. You will begin to try to earn God’s love, trying to prove to other people that you’re better than other people.   Ex “Lord, I thank you that I’m not like this Tax collector.  I fast twice a week……….” Luke 18:10</a:t>
            </a:r>
            <a:endParaRPr lang="en-US" sz="3200" dirty="0"/>
          </a:p>
        </p:txBody>
      </p:sp>
    </p:spTree>
    <p:extLst>
      <p:ext uri="{BB962C8B-B14F-4D97-AF65-F5344CB8AC3E}">
        <p14:creationId xmlns:p14="http://schemas.microsoft.com/office/powerpoint/2010/main" val="397433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1+#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598311" y="1456267"/>
            <a:ext cx="10622845" cy="1077218"/>
          </a:xfrm>
          <a:prstGeom prst="rect">
            <a:avLst/>
          </a:prstGeom>
          <a:noFill/>
        </p:spPr>
        <p:txBody>
          <a:bodyPr wrap="square" rtlCol="0">
            <a:spAutoFit/>
          </a:bodyPr>
          <a:lstStyle/>
          <a:p>
            <a:r>
              <a:rPr lang="en-US" sz="3200" dirty="0" smtClean="0"/>
              <a:t>The less I focus on how much I love Jesus, the more His Love can flow through me and his fire begins to increase. </a:t>
            </a:r>
            <a:endParaRPr lang="en-US" sz="3200" dirty="0"/>
          </a:p>
        </p:txBody>
      </p:sp>
      <p:sp>
        <p:nvSpPr>
          <p:cNvPr id="6" name="TextBox 5"/>
          <p:cNvSpPr txBox="1"/>
          <p:nvPr/>
        </p:nvSpPr>
        <p:spPr>
          <a:xfrm>
            <a:off x="979313" y="2627054"/>
            <a:ext cx="9045221" cy="1077218"/>
          </a:xfrm>
          <a:prstGeom prst="rect">
            <a:avLst/>
          </a:prstGeom>
          <a:noFill/>
        </p:spPr>
        <p:txBody>
          <a:bodyPr wrap="square" rtlCol="0">
            <a:spAutoFit/>
          </a:bodyPr>
          <a:lstStyle/>
          <a:p>
            <a:r>
              <a:rPr lang="en-US" sz="3200" b="1" dirty="0" smtClean="0">
                <a:solidFill>
                  <a:srgbClr val="FFC000"/>
                </a:solidFill>
                <a:effectLst>
                  <a:outerShdw blurRad="38100" dist="38100" dir="2700000" algn="tl">
                    <a:srgbClr val="000000">
                      <a:alpha val="43137"/>
                    </a:srgbClr>
                  </a:outerShdw>
                </a:effectLst>
              </a:rPr>
              <a:t>When you focus on your love for Jesus, more than his love for you, </a:t>
            </a:r>
            <a:r>
              <a:rPr lang="en-US" sz="3200" b="1" dirty="0" smtClean="0">
                <a:solidFill>
                  <a:srgbClr val="FFFF00"/>
                </a:solidFill>
                <a:effectLst>
                  <a:outerShdw blurRad="38100" dist="38100" dir="2700000" algn="tl">
                    <a:srgbClr val="000000">
                      <a:alpha val="43137"/>
                    </a:srgbClr>
                  </a:outerShdw>
                </a:effectLst>
              </a:rPr>
              <a:t>Four things </a:t>
            </a:r>
            <a:r>
              <a:rPr lang="en-US" sz="3200" b="1" dirty="0" smtClean="0">
                <a:solidFill>
                  <a:srgbClr val="FFC000"/>
                </a:solidFill>
                <a:effectLst>
                  <a:outerShdw blurRad="38100" dist="38100" dir="2700000" algn="tl">
                    <a:srgbClr val="000000">
                      <a:alpha val="43137"/>
                    </a:srgbClr>
                  </a:outerShdw>
                </a:effectLst>
              </a:rPr>
              <a:t>will happen:</a:t>
            </a:r>
            <a:endParaRPr lang="en-US" sz="32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900291" y="3912358"/>
            <a:ext cx="8175976" cy="1077218"/>
          </a:xfrm>
          <a:prstGeom prst="rect">
            <a:avLst/>
          </a:prstGeom>
          <a:noFill/>
        </p:spPr>
        <p:txBody>
          <a:bodyPr wrap="square" rtlCol="0">
            <a:spAutoFit/>
          </a:bodyPr>
          <a:lstStyle/>
          <a:p>
            <a:r>
              <a:rPr lang="en-US" sz="3200" b="1" dirty="0" smtClean="0"/>
              <a:t>3. You will live out of your emotions, but your devotion will be weak.</a:t>
            </a:r>
            <a:endParaRPr lang="en-US" sz="3200" b="1" dirty="0"/>
          </a:p>
        </p:txBody>
      </p:sp>
      <p:sp>
        <p:nvSpPr>
          <p:cNvPr id="5" name="TextBox 4"/>
          <p:cNvSpPr txBox="1"/>
          <p:nvPr/>
        </p:nvSpPr>
        <p:spPr>
          <a:xfrm>
            <a:off x="979313" y="5197662"/>
            <a:ext cx="8796865" cy="1569660"/>
          </a:xfrm>
          <a:prstGeom prst="rect">
            <a:avLst/>
          </a:prstGeom>
          <a:noFill/>
        </p:spPr>
        <p:txBody>
          <a:bodyPr wrap="square" rtlCol="0">
            <a:spAutoFit/>
          </a:bodyPr>
          <a:lstStyle/>
          <a:p>
            <a:r>
              <a:rPr lang="en-US" sz="3200" b="1" dirty="0" smtClean="0"/>
              <a:t>4. You will have a lot of passion but your passion will lack compassion.   Example Peter cut a man’s ear of out of passion but not compassion.</a:t>
            </a:r>
            <a:endParaRPr lang="en-US" sz="3200" b="1" dirty="0"/>
          </a:p>
        </p:txBody>
      </p:sp>
    </p:spTree>
    <p:extLst>
      <p:ext uri="{BB962C8B-B14F-4D97-AF65-F5344CB8AC3E}">
        <p14:creationId xmlns:p14="http://schemas.microsoft.com/office/powerpoint/2010/main" val="272754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372534" y="1040768"/>
            <a:ext cx="9595555" cy="830997"/>
          </a:xfrm>
          <a:prstGeom prst="rect">
            <a:avLst/>
          </a:prstGeom>
          <a:noFill/>
        </p:spPr>
        <p:txBody>
          <a:bodyPr wrap="square" rtlCol="0">
            <a:spAutoFit/>
          </a:bodyPr>
          <a:lstStyle/>
          <a:p>
            <a:r>
              <a:rPr lang="en-US" sz="4800" b="1" dirty="0" smtClean="0">
                <a:solidFill>
                  <a:srgbClr val="FFFF00"/>
                </a:solidFill>
                <a:effectLst>
                  <a:outerShdw blurRad="38100" dist="38100" dir="2700000" algn="tl">
                    <a:srgbClr val="000000">
                      <a:alpha val="43137"/>
                    </a:srgbClr>
                  </a:outerShdw>
                </a:effectLst>
              </a:rPr>
              <a:t>Refiner’s Fire:    Malachi 3:2,3</a:t>
            </a:r>
            <a:endParaRPr lang="en-US" sz="48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293511" y="2133600"/>
            <a:ext cx="12192000" cy="3785652"/>
          </a:xfrm>
          <a:prstGeom prst="rect">
            <a:avLst/>
          </a:prstGeom>
          <a:noFill/>
        </p:spPr>
        <p:txBody>
          <a:bodyPr wrap="square" rtlCol="0">
            <a:spAutoFit/>
          </a:bodyPr>
          <a:lstStyle/>
          <a:p>
            <a:r>
              <a:rPr lang="en-US" sz="4000" b="1" baseline="30000" dirty="0">
                <a:effectLst>
                  <a:outerShdw blurRad="38100" dist="38100" dir="2700000" algn="tl">
                    <a:srgbClr val="000000">
                      <a:alpha val="43137"/>
                    </a:srgbClr>
                  </a:outerShdw>
                </a:effectLst>
              </a:rPr>
              <a:t>2 </a:t>
            </a:r>
            <a:r>
              <a:rPr lang="en-US" sz="4000" b="1" dirty="0">
                <a:effectLst>
                  <a:outerShdw blurRad="38100" dist="38100" dir="2700000" algn="tl">
                    <a:srgbClr val="000000">
                      <a:alpha val="43137"/>
                    </a:srgbClr>
                  </a:outerShdw>
                </a:effectLst>
              </a:rPr>
              <a:t>But who can endure the day of his coming? Who can stand when he appears? For he will be like </a:t>
            </a:r>
            <a:r>
              <a:rPr lang="en-US" sz="4000" b="1" dirty="0">
                <a:solidFill>
                  <a:srgbClr val="FFFF00"/>
                </a:solidFill>
                <a:effectLst>
                  <a:outerShdw blurRad="38100" dist="38100" dir="2700000" algn="tl">
                    <a:srgbClr val="000000">
                      <a:alpha val="43137"/>
                    </a:srgbClr>
                  </a:outerShdw>
                </a:effectLst>
              </a:rPr>
              <a:t>a refiner’s fire</a:t>
            </a:r>
            <a:r>
              <a:rPr lang="en-US" sz="4000" b="1" dirty="0">
                <a:effectLst>
                  <a:outerShdw blurRad="38100" dist="38100" dir="2700000" algn="tl">
                    <a:srgbClr val="000000">
                      <a:alpha val="43137"/>
                    </a:srgbClr>
                  </a:outerShdw>
                </a:effectLst>
              </a:rPr>
              <a:t> or a launderer’s soap. </a:t>
            </a:r>
            <a:r>
              <a:rPr lang="en-US" sz="4000" b="1" baseline="30000" dirty="0">
                <a:effectLst>
                  <a:outerShdw blurRad="38100" dist="38100" dir="2700000" algn="tl">
                    <a:srgbClr val="000000">
                      <a:alpha val="43137"/>
                    </a:srgbClr>
                  </a:outerShdw>
                </a:effectLst>
              </a:rPr>
              <a:t>3 </a:t>
            </a:r>
            <a:r>
              <a:rPr lang="en-US" sz="4000" b="1" dirty="0">
                <a:effectLst>
                  <a:outerShdw blurRad="38100" dist="38100" dir="2700000" algn="tl">
                    <a:srgbClr val="000000">
                      <a:alpha val="43137"/>
                    </a:srgbClr>
                  </a:outerShdw>
                </a:effectLst>
              </a:rPr>
              <a:t>He will sit as </a:t>
            </a:r>
            <a:r>
              <a:rPr lang="en-US" sz="4000" b="1" dirty="0">
                <a:solidFill>
                  <a:srgbClr val="FFFF00"/>
                </a:solidFill>
                <a:effectLst>
                  <a:outerShdw blurRad="38100" dist="38100" dir="2700000" algn="tl">
                    <a:srgbClr val="000000">
                      <a:alpha val="43137"/>
                    </a:srgbClr>
                  </a:outerShdw>
                </a:effectLst>
              </a:rPr>
              <a:t>a refiner and purifier of silver</a:t>
            </a:r>
            <a:r>
              <a:rPr lang="en-US" sz="4000" b="1" dirty="0">
                <a:effectLst>
                  <a:outerShdw blurRad="38100" dist="38100" dir="2700000" algn="tl">
                    <a:srgbClr val="000000">
                      <a:alpha val="43137"/>
                    </a:srgbClr>
                  </a:outerShdw>
                </a:effectLst>
              </a:rPr>
              <a:t>; he will purify the Levites and refine them like gold and silver. Then the </a:t>
            </a:r>
            <a:r>
              <a:rPr lang="en-US" sz="4000" b="1" cap="small" dirty="0">
                <a:effectLst>
                  <a:outerShdw blurRad="38100" dist="38100" dir="2700000" algn="tl">
                    <a:srgbClr val="000000">
                      <a:alpha val="43137"/>
                    </a:srgbClr>
                  </a:outerShdw>
                </a:effectLst>
              </a:rPr>
              <a:t>Lord</a:t>
            </a:r>
            <a:r>
              <a:rPr lang="en-US" sz="4000" b="1" dirty="0">
                <a:effectLst>
                  <a:outerShdw blurRad="38100" dist="38100" dir="2700000" algn="tl">
                    <a:srgbClr val="000000">
                      <a:alpha val="43137"/>
                    </a:srgbClr>
                  </a:outerShdw>
                </a:effectLst>
              </a:rPr>
              <a:t> will have men who will bring offerings in righteousness</a:t>
            </a:r>
            <a:r>
              <a:rPr lang="en-US" sz="4000" dirty="0"/>
              <a:t>, </a:t>
            </a:r>
          </a:p>
        </p:txBody>
      </p:sp>
    </p:spTree>
    <p:extLst>
      <p:ext uri="{BB962C8B-B14F-4D97-AF65-F5344CB8AC3E}">
        <p14:creationId xmlns:p14="http://schemas.microsoft.com/office/powerpoint/2010/main" val="1812543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822678" y="1183453"/>
            <a:ext cx="9857670" cy="1569660"/>
          </a:xfrm>
          <a:prstGeom prst="rect">
            <a:avLst/>
          </a:prstGeom>
          <a:noFill/>
        </p:spPr>
        <p:txBody>
          <a:bodyPr wrap="square" rtlCol="0">
            <a:spAutoFit/>
          </a:bodyPr>
          <a:lstStyle/>
          <a:p>
            <a:r>
              <a:rPr lang="en-US" sz="3200" dirty="0" smtClean="0"/>
              <a:t>If your love for Jesus is not anchored in his Love for you, you will cut other people.  It will be hype, and lack the commitment to follow through.   </a:t>
            </a:r>
            <a:endParaRPr lang="en-US" sz="3200" dirty="0"/>
          </a:p>
        </p:txBody>
      </p:sp>
      <p:sp>
        <p:nvSpPr>
          <p:cNvPr id="4" name="TextBox 3"/>
          <p:cNvSpPr txBox="1"/>
          <p:nvPr/>
        </p:nvSpPr>
        <p:spPr>
          <a:xfrm>
            <a:off x="839611" y="2782894"/>
            <a:ext cx="5362222" cy="1077218"/>
          </a:xfrm>
          <a:prstGeom prst="rect">
            <a:avLst/>
          </a:prstGeom>
          <a:noFill/>
        </p:spPr>
        <p:txBody>
          <a:bodyPr wrap="square" rtlCol="0">
            <a:spAutoFit/>
          </a:bodyPr>
          <a:lstStyle/>
          <a:p>
            <a:r>
              <a:rPr lang="en-US" sz="3200" dirty="0" smtClean="0"/>
              <a:t>Example: Leah having children for Jacob</a:t>
            </a:r>
            <a:endParaRPr lang="en-US" sz="3200" dirty="0"/>
          </a:p>
        </p:txBody>
      </p:sp>
      <p:sp>
        <p:nvSpPr>
          <p:cNvPr id="5" name="TextBox 4"/>
          <p:cNvSpPr txBox="1"/>
          <p:nvPr/>
        </p:nvSpPr>
        <p:spPr>
          <a:xfrm>
            <a:off x="822678" y="3979769"/>
            <a:ext cx="9313333" cy="584775"/>
          </a:xfrm>
          <a:prstGeom prst="rect">
            <a:avLst/>
          </a:prstGeom>
          <a:noFill/>
        </p:spPr>
        <p:txBody>
          <a:bodyPr wrap="square" rtlCol="0">
            <a:spAutoFit/>
          </a:bodyPr>
          <a:lstStyle/>
          <a:p>
            <a:r>
              <a:rPr lang="en-US" sz="3200" b="1" dirty="0" smtClean="0"/>
              <a:t>John called himself “The disciple whom Jesus Loved”.</a:t>
            </a:r>
            <a:endParaRPr lang="en-US" sz="3200" b="1" dirty="0"/>
          </a:p>
        </p:txBody>
      </p:sp>
      <p:sp>
        <p:nvSpPr>
          <p:cNvPr id="6" name="TextBox 5"/>
          <p:cNvSpPr txBox="1"/>
          <p:nvPr/>
        </p:nvSpPr>
        <p:spPr>
          <a:xfrm>
            <a:off x="839611" y="4713982"/>
            <a:ext cx="11032065" cy="1077218"/>
          </a:xfrm>
          <a:prstGeom prst="rect">
            <a:avLst/>
          </a:prstGeom>
          <a:noFill/>
        </p:spPr>
        <p:txBody>
          <a:bodyPr wrap="square" rtlCol="0">
            <a:spAutoFit/>
          </a:bodyPr>
          <a:lstStyle/>
          <a:p>
            <a:r>
              <a:rPr lang="en-US" sz="3200" b="1" dirty="0" smtClean="0"/>
              <a:t>If you don’t experience that UNCONDITIONAL LOVE, Then your love will never be enough! </a:t>
            </a:r>
            <a:endParaRPr lang="en-US" sz="3200" b="1" dirty="0"/>
          </a:p>
        </p:txBody>
      </p:sp>
      <p:sp>
        <p:nvSpPr>
          <p:cNvPr id="7" name="TextBox 6"/>
          <p:cNvSpPr txBox="1"/>
          <p:nvPr/>
        </p:nvSpPr>
        <p:spPr>
          <a:xfrm>
            <a:off x="970844" y="6028267"/>
            <a:ext cx="9990667" cy="584775"/>
          </a:xfrm>
          <a:prstGeom prst="rect">
            <a:avLst/>
          </a:prstGeom>
          <a:noFill/>
        </p:spPr>
        <p:txBody>
          <a:bodyPr wrap="square" rtlCol="0">
            <a:spAutoFit/>
          </a:bodyPr>
          <a:lstStyle/>
          <a:p>
            <a:r>
              <a:rPr lang="en-US" sz="3200" b="1" dirty="0" smtClean="0">
                <a:solidFill>
                  <a:srgbClr val="FFFF00"/>
                </a:solidFill>
              </a:rPr>
              <a:t>This will extinguish your fire. </a:t>
            </a:r>
            <a:endParaRPr lang="en-US" sz="3200" b="1" dirty="0">
              <a:solidFill>
                <a:srgbClr val="FFFF00"/>
              </a:solidFill>
            </a:endParaRPr>
          </a:p>
        </p:txBody>
      </p:sp>
    </p:spTree>
    <p:extLst>
      <p:ext uri="{BB962C8B-B14F-4D97-AF65-F5344CB8AC3E}">
        <p14:creationId xmlns:p14="http://schemas.microsoft.com/office/powerpoint/2010/main" val="165503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6" name="TextBox 5"/>
          <p:cNvSpPr txBox="1"/>
          <p:nvPr/>
        </p:nvSpPr>
        <p:spPr>
          <a:xfrm>
            <a:off x="778933" y="1332089"/>
            <a:ext cx="10216445" cy="646331"/>
          </a:xfrm>
          <a:prstGeom prst="rect">
            <a:avLst/>
          </a:prstGeom>
          <a:noFill/>
        </p:spPr>
        <p:txBody>
          <a:bodyPr wrap="square" rtlCol="0">
            <a:spAutoFit/>
          </a:bodyPr>
          <a:lstStyle/>
          <a:p>
            <a:r>
              <a:rPr lang="en-US" sz="3600" b="1" dirty="0" smtClean="0">
                <a:solidFill>
                  <a:srgbClr val="00B0F0"/>
                </a:solidFill>
              </a:rPr>
              <a:t>2. Wake up your prayer life!      </a:t>
            </a:r>
            <a:r>
              <a:rPr lang="en-US" sz="3600" b="1" dirty="0" smtClean="0"/>
              <a:t>Ex. Peter </a:t>
            </a:r>
            <a:endParaRPr lang="en-US" sz="3600" b="1" dirty="0"/>
          </a:p>
        </p:txBody>
      </p:sp>
      <p:sp>
        <p:nvSpPr>
          <p:cNvPr id="7" name="TextBox 6"/>
          <p:cNvSpPr txBox="1"/>
          <p:nvPr/>
        </p:nvSpPr>
        <p:spPr>
          <a:xfrm>
            <a:off x="857956" y="2246489"/>
            <a:ext cx="9787466" cy="1077218"/>
          </a:xfrm>
          <a:prstGeom prst="rect">
            <a:avLst/>
          </a:prstGeom>
          <a:noFill/>
        </p:spPr>
        <p:txBody>
          <a:bodyPr wrap="square" rtlCol="0">
            <a:spAutoFit/>
          </a:bodyPr>
          <a:lstStyle/>
          <a:p>
            <a:r>
              <a:rPr lang="en-US" sz="3200" b="1" dirty="0" smtClean="0"/>
              <a:t>Matthew 26:40 </a:t>
            </a:r>
            <a:r>
              <a:rPr lang="en-US" sz="3200" b="1" dirty="0" smtClean="0">
                <a:solidFill>
                  <a:srgbClr val="FFFF00"/>
                </a:solidFill>
              </a:rPr>
              <a:t>“Could you not watch with me one hour?”</a:t>
            </a:r>
            <a:endParaRPr lang="en-US" sz="3200" b="1" dirty="0">
              <a:solidFill>
                <a:srgbClr val="FFFF00"/>
              </a:solidFill>
            </a:endParaRPr>
          </a:p>
        </p:txBody>
      </p:sp>
      <p:sp>
        <p:nvSpPr>
          <p:cNvPr id="8" name="TextBox 7"/>
          <p:cNvSpPr txBox="1"/>
          <p:nvPr/>
        </p:nvSpPr>
        <p:spPr>
          <a:xfrm>
            <a:off x="857956" y="3323707"/>
            <a:ext cx="8545688" cy="1077218"/>
          </a:xfrm>
          <a:prstGeom prst="rect">
            <a:avLst/>
          </a:prstGeom>
          <a:noFill/>
        </p:spPr>
        <p:txBody>
          <a:bodyPr wrap="square" rtlCol="0">
            <a:spAutoFit/>
          </a:bodyPr>
          <a:lstStyle/>
          <a:p>
            <a:r>
              <a:rPr lang="en-US" sz="3200" b="1" dirty="0" smtClean="0"/>
              <a:t>When your prayer life goes to sleep, your past life will awaken. </a:t>
            </a:r>
            <a:endParaRPr lang="en-US" sz="3200" b="1" dirty="0"/>
          </a:p>
        </p:txBody>
      </p:sp>
      <p:sp>
        <p:nvSpPr>
          <p:cNvPr id="9" name="TextBox 8"/>
          <p:cNvSpPr txBox="1"/>
          <p:nvPr/>
        </p:nvSpPr>
        <p:spPr>
          <a:xfrm>
            <a:off x="857956" y="4400925"/>
            <a:ext cx="11209866" cy="1569660"/>
          </a:xfrm>
          <a:prstGeom prst="rect">
            <a:avLst/>
          </a:prstGeom>
          <a:noFill/>
        </p:spPr>
        <p:txBody>
          <a:bodyPr wrap="square" rtlCol="0">
            <a:spAutoFit/>
          </a:bodyPr>
          <a:lstStyle/>
          <a:p>
            <a:r>
              <a:rPr lang="en-US" sz="3200" b="1" dirty="0" smtClean="0">
                <a:solidFill>
                  <a:srgbClr val="FFFF00"/>
                </a:solidFill>
              </a:rPr>
              <a:t>Luke 22:31,32   “Simon, Simon, indeed </a:t>
            </a:r>
            <a:r>
              <a:rPr lang="en-US" sz="3200" b="1" u="sng" dirty="0" smtClean="0">
                <a:solidFill>
                  <a:srgbClr val="FFFF00"/>
                </a:solidFill>
              </a:rPr>
              <a:t>Satan has asked </a:t>
            </a:r>
            <a:r>
              <a:rPr lang="en-US" sz="3200" b="1" dirty="0" smtClean="0">
                <a:solidFill>
                  <a:srgbClr val="FFFF00"/>
                </a:solidFill>
              </a:rPr>
              <a:t>to sift you like wheat.  But I have prayed for you that your faith will not fail and when you have returned to me, strengthen your brothers.”</a:t>
            </a:r>
            <a:endParaRPr lang="en-US" sz="3200" b="1" dirty="0">
              <a:solidFill>
                <a:srgbClr val="FFFF00"/>
              </a:solidFill>
            </a:endParaRPr>
          </a:p>
        </p:txBody>
      </p:sp>
    </p:spTree>
    <p:extLst>
      <p:ext uri="{BB962C8B-B14F-4D97-AF65-F5344CB8AC3E}">
        <p14:creationId xmlns:p14="http://schemas.microsoft.com/office/powerpoint/2010/main" val="24585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377244"/>
            <a:ext cx="9079088" cy="5016758"/>
          </a:xfrm>
          <a:prstGeom prst="rect">
            <a:avLst/>
          </a:prstGeom>
          <a:noFill/>
        </p:spPr>
        <p:txBody>
          <a:bodyPr wrap="square" rtlCol="0">
            <a:spAutoFit/>
          </a:bodyPr>
          <a:lstStyle/>
          <a:p>
            <a:r>
              <a:rPr lang="en-US" sz="4000" dirty="0" smtClean="0"/>
              <a:t>“Love is kindled in a flame, and ardency is its life. Flame is the air which true Christian experience breathes. It feeds on fire; it can withstand anything, rather than a feeble flame; but when the surrounding </a:t>
            </a:r>
            <a:r>
              <a:rPr lang="en-US" sz="4000" dirty="0" err="1" smtClean="0"/>
              <a:t>atomosphere</a:t>
            </a:r>
            <a:r>
              <a:rPr lang="en-US" sz="4000" dirty="0" smtClean="0"/>
              <a:t> is frigid or lukewarm, it dies, chilled and starved to its vitals. True prayer MUST be aflame.”   E.M. Bounds</a:t>
            </a:r>
            <a:endParaRPr lang="en-US" sz="4000" dirty="0"/>
          </a:p>
        </p:txBody>
      </p:sp>
    </p:spTree>
    <p:extLst>
      <p:ext uri="{BB962C8B-B14F-4D97-AF65-F5344CB8AC3E}">
        <p14:creationId xmlns:p14="http://schemas.microsoft.com/office/powerpoint/2010/main" val="29382203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812800" y="1557867"/>
            <a:ext cx="9076267" cy="584775"/>
          </a:xfrm>
          <a:prstGeom prst="rect">
            <a:avLst/>
          </a:prstGeom>
          <a:noFill/>
        </p:spPr>
        <p:txBody>
          <a:bodyPr wrap="square" rtlCol="0">
            <a:spAutoFit/>
          </a:bodyPr>
          <a:lstStyle/>
          <a:p>
            <a:r>
              <a:rPr lang="en-US" sz="3200" b="1" dirty="0" smtClean="0"/>
              <a:t>“</a:t>
            </a:r>
            <a:r>
              <a:rPr lang="en-US" sz="3200" b="1" u="sng" dirty="0" smtClean="0"/>
              <a:t>Simon</a:t>
            </a:r>
            <a:r>
              <a:rPr lang="en-US" sz="3200" b="1" dirty="0" smtClean="0"/>
              <a:t>” means “shaky”, “unstable ground”</a:t>
            </a:r>
            <a:endParaRPr lang="en-US" sz="3200" b="1" dirty="0"/>
          </a:p>
        </p:txBody>
      </p:sp>
      <p:sp>
        <p:nvSpPr>
          <p:cNvPr id="6" name="TextBox 5"/>
          <p:cNvSpPr txBox="1"/>
          <p:nvPr/>
        </p:nvSpPr>
        <p:spPr>
          <a:xfrm>
            <a:off x="846667" y="2540000"/>
            <a:ext cx="8229600" cy="1077218"/>
          </a:xfrm>
          <a:prstGeom prst="rect">
            <a:avLst/>
          </a:prstGeom>
          <a:noFill/>
        </p:spPr>
        <p:txBody>
          <a:bodyPr wrap="square" rtlCol="0">
            <a:spAutoFit/>
          </a:bodyPr>
          <a:lstStyle/>
          <a:p>
            <a:r>
              <a:rPr lang="en-US" sz="3200" b="1" dirty="0" smtClean="0"/>
              <a:t>You see his old life coming back instead of the “Rock”.  He was unstable and shaky.</a:t>
            </a:r>
            <a:endParaRPr lang="en-US" sz="3200" b="1" dirty="0"/>
          </a:p>
        </p:txBody>
      </p:sp>
    </p:spTree>
    <p:extLst>
      <p:ext uri="{BB962C8B-B14F-4D97-AF65-F5344CB8AC3E}">
        <p14:creationId xmlns:p14="http://schemas.microsoft.com/office/powerpoint/2010/main" val="12293358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874713" y="1325068"/>
            <a:ext cx="9753600" cy="584775"/>
          </a:xfrm>
          <a:prstGeom prst="rect">
            <a:avLst/>
          </a:prstGeom>
          <a:noFill/>
        </p:spPr>
        <p:txBody>
          <a:bodyPr wrap="square" rtlCol="0">
            <a:spAutoFit/>
          </a:bodyPr>
          <a:lstStyle/>
          <a:p>
            <a:r>
              <a:rPr lang="en-US" sz="3200" b="1" dirty="0" smtClean="0">
                <a:solidFill>
                  <a:srgbClr val="00B0F0"/>
                </a:solidFill>
              </a:rPr>
              <a:t>3. Follow the Holy Spirit  and don’t avoid Sacrifice.</a:t>
            </a:r>
            <a:endParaRPr lang="en-US" sz="3200" b="1" dirty="0">
              <a:solidFill>
                <a:srgbClr val="00B0F0"/>
              </a:solidFill>
            </a:endParaRPr>
          </a:p>
        </p:txBody>
      </p:sp>
      <p:sp>
        <p:nvSpPr>
          <p:cNvPr id="5" name="TextBox 4"/>
          <p:cNvSpPr txBox="1"/>
          <p:nvPr/>
        </p:nvSpPr>
        <p:spPr>
          <a:xfrm>
            <a:off x="395110" y="2402286"/>
            <a:ext cx="11221156" cy="2062103"/>
          </a:xfrm>
          <a:prstGeom prst="rect">
            <a:avLst/>
          </a:prstGeom>
          <a:noFill/>
        </p:spPr>
        <p:txBody>
          <a:bodyPr wrap="square" rtlCol="0">
            <a:spAutoFit/>
          </a:bodyPr>
          <a:lstStyle/>
          <a:p>
            <a:r>
              <a:rPr lang="en-US" sz="3200" b="1" dirty="0" smtClean="0"/>
              <a:t>When Holy Spirit presses you to go deeper, take greater sacrifice.  Many follow him to the point of confessing sin.  (Stop drinking, smoking, sexual immorality, </a:t>
            </a:r>
            <a:r>
              <a:rPr lang="en-US" sz="3200" b="1" dirty="0" err="1" smtClean="0"/>
              <a:t>etc</a:t>
            </a:r>
            <a:r>
              <a:rPr lang="en-US" sz="3200" b="1" dirty="0" smtClean="0"/>
              <a:t>)  </a:t>
            </a:r>
            <a:r>
              <a:rPr lang="en-US" sz="3200" b="1" dirty="0" smtClean="0">
                <a:solidFill>
                  <a:srgbClr val="FFFF00"/>
                </a:solidFill>
              </a:rPr>
              <a:t>but won’t follow him to the point of inconvenience. </a:t>
            </a:r>
            <a:endParaRPr lang="en-US" sz="3200" b="1" dirty="0">
              <a:solidFill>
                <a:srgbClr val="FFFF00"/>
              </a:solidFill>
            </a:endParaRPr>
          </a:p>
        </p:txBody>
      </p:sp>
      <p:sp>
        <p:nvSpPr>
          <p:cNvPr id="7" name="TextBox 6"/>
          <p:cNvSpPr txBox="1"/>
          <p:nvPr/>
        </p:nvSpPr>
        <p:spPr>
          <a:xfrm>
            <a:off x="685801" y="4775200"/>
            <a:ext cx="8672688" cy="1077218"/>
          </a:xfrm>
          <a:prstGeom prst="rect">
            <a:avLst/>
          </a:prstGeom>
          <a:noFill/>
        </p:spPr>
        <p:txBody>
          <a:bodyPr wrap="square" rtlCol="0">
            <a:spAutoFit/>
          </a:bodyPr>
          <a:lstStyle/>
          <a:p>
            <a:r>
              <a:rPr lang="en-US" sz="3200" b="1" dirty="0" smtClean="0"/>
              <a:t>Matthew 26:58  “Peter followed him at a distance.”</a:t>
            </a:r>
            <a:endParaRPr lang="en-US" sz="3200" b="1" dirty="0"/>
          </a:p>
        </p:txBody>
      </p:sp>
      <p:sp>
        <p:nvSpPr>
          <p:cNvPr id="8" name="TextBox 7"/>
          <p:cNvSpPr txBox="1"/>
          <p:nvPr/>
        </p:nvSpPr>
        <p:spPr>
          <a:xfrm>
            <a:off x="519289" y="5740400"/>
            <a:ext cx="11096977" cy="1077218"/>
          </a:xfrm>
          <a:prstGeom prst="rect">
            <a:avLst/>
          </a:prstGeom>
          <a:noFill/>
        </p:spPr>
        <p:txBody>
          <a:bodyPr wrap="square" rtlCol="0">
            <a:spAutoFit/>
          </a:bodyPr>
          <a:lstStyle/>
          <a:p>
            <a:r>
              <a:rPr lang="en-US" sz="3200" b="1" dirty="0" smtClean="0">
                <a:solidFill>
                  <a:srgbClr val="FFFF00"/>
                </a:solidFill>
              </a:rPr>
              <a:t>Following Jesus, may get you killed or at the very least inconvenienced. </a:t>
            </a:r>
            <a:endParaRPr lang="en-US" sz="3200" b="1" dirty="0">
              <a:solidFill>
                <a:srgbClr val="FFFF00"/>
              </a:solidFill>
            </a:endParaRPr>
          </a:p>
        </p:txBody>
      </p:sp>
    </p:spTree>
    <p:extLst>
      <p:ext uri="{BB962C8B-B14F-4D97-AF65-F5344CB8AC3E}">
        <p14:creationId xmlns:p14="http://schemas.microsoft.com/office/powerpoint/2010/main" val="407403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377244"/>
            <a:ext cx="9079088" cy="3416320"/>
          </a:xfrm>
          <a:prstGeom prst="rect">
            <a:avLst/>
          </a:prstGeom>
          <a:noFill/>
        </p:spPr>
        <p:txBody>
          <a:bodyPr wrap="square" rtlCol="0">
            <a:spAutoFit/>
          </a:bodyPr>
          <a:lstStyle/>
          <a:p>
            <a:r>
              <a:rPr lang="en-US" sz="3600" dirty="0" smtClean="0"/>
              <a:t>“Holy Ghost fire both destroys, purifies, warms, attracts and empowers.  Some Christians cannot say when they were saved.  But I never knew a man yet who was baptized with the Holy Ghost and Fire and was unable to say when it happened.”   </a:t>
            </a:r>
            <a:r>
              <a:rPr lang="en-US" sz="3600" dirty="0" err="1" smtClean="0"/>
              <a:t>Ravenhill</a:t>
            </a:r>
            <a:endParaRPr lang="en-US" sz="3600" dirty="0"/>
          </a:p>
        </p:txBody>
      </p:sp>
    </p:spTree>
    <p:extLst>
      <p:ext uri="{BB962C8B-B14F-4D97-AF65-F5344CB8AC3E}">
        <p14:creationId xmlns:p14="http://schemas.microsoft.com/office/powerpoint/2010/main" val="2567376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14399" y="1625600"/>
            <a:ext cx="10047111" cy="1569660"/>
          </a:xfrm>
          <a:prstGeom prst="rect">
            <a:avLst/>
          </a:prstGeom>
          <a:noFill/>
        </p:spPr>
        <p:txBody>
          <a:bodyPr wrap="square" rtlCol="0">
            <a:spAutoFit/>
          </a:bodyPr>
          <a:lstStyle/>
          <a:p>
            <a:r>
              <a:rPr lang="en-US" sz="3200" b="1" dirty="0" smtClean="0"/>
              <a:t>Matthew 16:24 </a:t>
            </a:r>
            <a:r>
              <a:rPr lang="en-US" sz="3200" b="1" dirty="0" smtClean="0">
                <a:solidFill>
                  <a:srgbClr val="FFFF00"/>
                </a:solidFill>
                <a:effectLst>
                  <a:outerShdw blurRad="38100" dist="38100" dir="2700000" algn="tl">
                    <a:srgbClr val="000000">
                      <a:alpha val="43137"/>
                    </a:srgbClr>
                  </a:outerShdw>
                </a:effectLst>
              </a:rPr>
              <a:t>“Jesus said If anyone desires to come after me, let him deny himself, take up his cross and follow me.”    </a:t>
            </a:r>
            <a:endParaRPr lang="en-US" sz="3200" b="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914399" y="3364593"/>
            <a:ext cx="7653866" cy="584775"/>
          </a:xfrm>
          <a:prstGeom prst="rect">
            <a:avLst/>
          </a:prstGeom>
          <a:noFill/>
        </p:spPr>
        <p:txBody>
          <a:bodyPr wrap="square" rtlCol="0">
            <a:spAutoFit/>
          </a:bodyPr>
          <a:lstStyle/>
          <a:p>
            <a:r>
              <a:rPr lang="en-US" sz="3200" b="1" dirty="0" smtClean="0"/>
              <a:t>Giving up sin is not sacrifice!  </a:t>
            </a:r>
            <a:endParaRPr lang="en-US" sz="3200" b="1" dirty="0"/>
          </a:p>
        </p:txBody>
      </p:sp>
      <p:sp>
        <p:nvSpPr>
          <p:cNvPr id="8" name="TextBox 7"/>
          <p:cNvSpPr txBox="1"/>
          <p:nvPr/>
        </p:nvSpPr>
        <p:spPr>
          <a:xfrm>
            <a:off x="914399" y="4470400"/>
            <a:ext cx="10397068" cy="1200329"/>
          </a:xfrm>
          <a:prstGeom prst="rect">
            <a:avLst/>
          </a:prstGeom>
          <a:noFill/>
        </p:spPr>
        <p:txBody>
          <a:bodyPr wrap="square" rtlCol="0">
            <a:spAutoFit/>
          </a:bodyPr>
          <a:lstStyle/>
          <a:p>
            <a:r>
              <a:rPr lang="en-US" sz="3600" b="1" dirty="0" smtClean="0"/>
              <a:t>Between the Holy Spirit and the Altar is your self.   He knew you would be uncomfortable.  </a:t>
            </a:r>
            <a:endParaRPr lang="en-US" sz="3600" b="1" dirty="0"/>
          </a:p>
        </p:txBody>
      </p:sp>
    </p:spTree>
    <p:extLst>
      <p:ext uri="{BB962C8B-B14F-4D97-AF65-F5344CB8AC3E}">
        <p14:creationId xmlns:p14="http://schemas.microsoft.com/office/powerpoint/2010/main" val="3392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349956" y="1167081"/>
            <a:ext cx="11243733" cy="1323439"/>
          </a:xfrm>
          <a:prstGeom prst="rect">
            <a:avLst/>
          </a:prstGeom>
          <a:noFill/>
        </p:spPr>
        <p:txBody>
          <a:bodyPr wrap="square" rtlCol="0">
            <a:spAutoFit/>
          </a:bodyPr>
          <a:lstStyle/>
          <a:p>
            <a:r>
              <a:rPr lang="en-US" sz="4000" b="1" dirty="0" smtClean="0"/>
              <a:t>4. </a:t>
            </a:r>
            <a:r>
              <a:rPr lang="en-US" sz="4000" b="1" dirty="0" smtClean="0">
                <a:solidFill>
                  <a:srgbClr val="00B0F0"/>
                </a:solidFill>
              </a:rPr>
              <a:t>Avoid warming yourself with the world’s flame.</a:t>
            </a:r>
            <a:r>
              <a:rPr lang="en-US" sz="4000" dirty="0" smtClean="0">
                <a:solidFill>
                  <a:srgbClr val="00B0F0"/>
                </a:solidFill>
              </a:rPr>
              <a:t>          </a:t>
            </a:r>
            <a:r>
              <a:rPr lang="en-US" sz="4000" dirty="0" smtClean="0"/>
              <a:t>Ex. Peter</a:t>
            </a:r>
            <a:endParaRPr lang="en-US" sz="4000" dirty="0"/>
          </a:p>
        </p:txBody>
      </p:sp>
      <p:sp>
        <p:nvSpPr>
          <p:cNvPr id="4" name="TextBox 3"/>
          <p:cNvSpPr txBox="1"/>
          <p:nvPr/>
        </p:nvSpPr>
        <p:spPr>
          <a:xfrm>
            <a:off x="993422" y="2336800"/>
            <a:ext cx="10284178" cy="1754326"/>
          </a:xfrm>
          <a:prstGeom prst="rect">
            <a:avLst/>
          </a:prstGeom>
          <a:noFill/>
        </p:spPr>
        <p:txBody>
          <a:bodyPr wrap="square" rtlCol="0">
            <a:spAutoFit/>
          </a:bodyPr>
          <a:lstStyle/>
          <a:p>
            <a:r>
              <a:rPr lang="en-US" sz="3600" dirty="0" smtClean="0"/>
              <a:t>Mark 14:54 </a:t>
            </a:r>
            <a:r>
              <a:rPr lang="en-US" sz="3600" b="1" dirty="0" smtClean="0">
                <a:solidFill>
                  <a:srgbClr val="FFFF00"/>
                </a:solidFill>
              </a:rPr>
              <a:t>“Peter </a:t>
            </a:r>
            <a:r>
              <a:rPr lang="en-US" sz="3600" b="1" dirty="0">
                <a:solidFill>
                  <a:srgbClr val="FFFF00"/>
                </a:solidFill>
              </a:rPr>
              <a:t>followed him at a distance, right into the courtyard of the high priest. There he sat with the guards and warmed himself at the fire</a:t>
            </a:r>
            <a:r>
              <a:rPr lang="en-US" sz="3600" b="1" dirty="0" smtClean="0">
                <a:solidFill>
                  <a:srgbClr val="FFFF00"/>
                </a:solidFill>
              </a:rPr>
              <a:t>.”</a:t>
            </a:r>
            <a:endParaRPr lang="en-US" sz="3600" b="1" dirty="0">
              <a:solidFill>
                <a:srgbClr val="FFFF00"/>
              </a:solidFill>
            </a:endParaRPr>
          </a:p>
        </p:txBody>
      </p:sp>
      <p:sp>
        <p:nvSpPr>
          <p:cNvPr id="5" name="TextBox 4"/>
          <p:cNvSpPr txBox="1"/>
          <p:nvPr/>
        </p:nvSpPr>
        <p:spPr>
          <a:xfrm>
            <a:off x="790223" y="4091126"/>
            <a:ext cx="2912533" cy="646331"/>
          </a:xfrm>
          <a:prstGeom prst="rect">
            <a:avLst/>
          </a:prstGeom>
          <a:noFill/>
        </p:spPr>
        <p:txBody>
          <a:bodyPr wrap="square" rtlCol="0">
            <a:spAutoFit/>
          </a:bodyPr>
          <a:lstStyle/>
          <a:p>
            <a:r>
              <a:rPr lang="en-US" sz="3600" dirty="0" smtClean="0"/>
              <a:t>It’s attractive</a:t>
            </a:r>
            <a:endParaRPr lang="en-US" sz="3600" dirty="0"/>
          </a:p>
        </p:txBody>
      </p:sp>
      <p:sp>
        <p:nvSpPr>
          <p:cNvPr id="6" name="TextBox 5"/>
          <p:cNvSpPr txBox="1"/>
          <p:nvPr/>
        </p:nvSpPr>
        <p:spPr>
          <a:xfrm>
            <a:off x="790223" y="4813615"/>
            <a:ext cx="5274732" cy="584775"/>
          </a:xfrm>
          <a:prstGeom prst="rect">
            <a:avLst/>
          </a:prstGeom>
          <a:noFill/>
        </p:spPr>
        <p:txBody>
          <a:bodyPr wrap="square" rtlCol="0">
            <a:spAutoFit/>
          </a:bodyPr>
          <a:lstStyle/>
          <a:p>
            <a:r>
              <a:rPr lang="en-US" sz="3200" dirty="0" smtClean="0"/>
              <a:t>It’s addictive</a:t>
            </a:r>
            <a:endParaRPr lang="en-US" sz="3200" dirty="0"/>
          </a:p>
        </p:txBody>
      </p:sp>
      <p:sp>
        <p:nvSpPr>
          <p:cNvPr id="7" name="TextBox 6"/>
          <p:cNvSpPr txBox="1"/>
          <p:nvPr/>
        </p:nvSpPr>
        <p:spPr>
          <a:xfrm>
            <a:off x="790223" y="5474548"/>
            <a:ext cx="5746044" cy="1077218"/>
          </a:xfrm>
          <a:prstGeom prst="rect">
            <a:avLst/>
          </a:prstGeom>
          <a:noFill/>
        </p:spPr>
        <p:txBody>
          <a:bodyPr wrap="square" rtlCol="0">
            <a:spAutoFit/>
          </a:bodyPr>
          <a:lstStyle/>
          <a:p>
            <a:r>
              <a:rPr lang="en-US" sz="3200" dirty="0" smtClean="0"/>
              <a:t>It’s annihilating to your intimacy with God</a:t>
            </a:r>
            <a:endParaRPr lang="en-US" sz="3200" dirty="0"/>
          </a:p>
        </p:txBody>
      </p:sp>
      <p:sp>
        <p:nvSpPr>
          <p:cNvPr id="8" name="TextBox 7"/>
          <p:cNvSpPr txBox="1"/>
          <p:nvPr/>
        </p:nvSpPr>
        <p:spPr>
          <a:xfrm>
            <a:off x="3702756" y="4244959"/>
            <a:ext cx="7699022" cy="954107"/>
          </a:xfrm>
          <a:prstGeom prst="rect">
            <a:avLst/>
          </a:prstGeom>
          <a:noFill/>
        </p:spPr>
        <p:txBody>
          <a:bodyPr wrap="square" rtlCol="0">
            <a:spAutoFit/>
          </a:bodyPr>
          <a:lstStyle/>
          <a:p>
            <a:r>
              <a:rPr lang="en-US" sz="2800" b="1" dirty="0" smtClean="0">
                <a:solidFill>
                  <a:srgbClr val="FFFF00"/>
                </a:solidFill>
              </a:rPr>
              <a:t>When we lose our affection for Jesus, the world becomes attractive.</a:t>
            </a:r>
            <a:endParaRPr lang="en-US" sz="2800" b="1" dirty="0">
              <a:solidFill>
                <a:srgbClr val="FFFF00"/>
              </a:solidFill>
            </a:endParaRPr>
          </a:p>
        </p:txBody>
      </p:sp>
    </p:spTree>
    <p:extLst>
      <p:ext uri="{BB962C8B-B14F-4D97-AF65-F5344CB8AC3E}">
        <p14:creationId xmlns:p14="http://schemas.microsoft.com/office/powerpoint/2010/main" val="13081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790222" y="1648178"/>
            <a:ext cx="8094134" cy="1200329"/>
          </a:xfrm>
          <a:prstGeom prst="rect">
            <a:avLst/>
          </a:prstGeom>
          <a:noFill/>
        </p:spPr>
        <p:txBody>
          <a:bodyPr wrap="square" rtlCol="0">
            <a:spAutoFit/>
          </a:bodyPr>
          <a:lstStyle/>
          <a:p>
            <a:r>
              <a:rPr lang="en-US" sz="3600" dirty="0" smtClean="0"/>
              <a:t>Are you entertaining yourself or are you edifying yourself?</a:t>
            </a:r>
            <a:endParaRPr lang="en-US" sz="3600" dirty="0"/>
          </a:p>
        </p:txBody>
      </p:sp>
      <p:sp>
        <p:nvSpPr>
          <p:cNvPr id="4" name="TextBox 3"/>
          <p:cNvSpPr txBox="1"/>
          <p:nvPr/>
        </p:nvSpPr>
        <p:spPr>
          <a:xfrm>
            <a:off x="790222" y="3296356"/>
            <a:ext cx="8771467" cy="1077218"/>
          </a:xfrm>
          <a:prstGeom prst="rect">
            <a:avLst/>
          </a:prstGeom>
          <a:noFill/>
        </p:spPr>
        <p:txBody>
          <a:bodyPr wrap="square" rtlCol="0">
            <a:spAutoFit/>
          </a:bodyPr>
          <a:lstStyle/>
          <a:p>
            <a:r>
              <a:rPr lang="en-US" sz="3200" dirty="0" smtClean="0"/>
              <a:t>Are you nurturing yourself or are you numbing yourself by the fire.</a:t>
            </a:r>
            <a:endParaRPr lang="en-US" sz="3200" dirty="0"/>
          </a:p>
        </p:txBody>
      </p:sp>
      <p:sp>
        <p:nvSpPr>
          <p:cNvPr id="5" name="TextBox 4"/>
          <p:cNvSpPr txBox="1"/>
          <p:nvPr/>
        </p:nvSpPr>
        <p:spPr>
          <a:xfrm>
            <a:off x="790222" y="4821423"/>
            <a:ext cx="9132711" cy="1569660"/>
          </a:xfrm>
          <a:prstGeom prst="rect">
            <a:avLst/>
          </a:prstGeom>
          <a:noFill/>
        </p:spPr>
        <p:txBody>
          <a:bodyPr wrap="square" rtlCol="0">
            <a:spAutoFit/>
          </a:bodyPr>
          <a:lstStyle/>
          <a:p>
            <a:r>
              <a:rPr lang="en-US" sz="3200" dirty="0" smtClean="0"/>
              <a:t>Is your affection for Jesus causing the world to no longer be attractive or the world is so attractive and Jesus is kind of dull?</a:t>
            </a:r>
            <a:endParaRPr lang="en-US" sz="3200" dirty="0"/>
          </a:p>
        </p:txBody>
      </p:sp>
    </p:spTree>
    <p:extLst>
      <p:ext uri="{BB962C8B-B14F-4D97-AF65-F5344CB8AC3E}">
        <p14:creationId xmlns:p14="http://schemas.microsoft.com/office/powerpoint/2010/main" val="41918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1+#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970844" y="1456267"/>
            <a:ext cx="10306756" cy="3416320"/>
          </a:xfrm>
          <a:prstGeom prst="rect">
            <a:avLst/>
          </a:prstGeom>
          <a:noFill/>
        </p:spPr>
        <p:txBody>
          <a:bodyPr wrap="square" rtlCol="0">
            <a:spAutoFit/>
          </a:bodyPr>
          <a:lstStyle/>
          <a:p>
            <a:r>
              <a:rPr lang="en-US" sz="3600" dirty="0" smtClean="0"/>
              <a:t>Recap: </a:t>
            </a:r>
          </a:p>
          <a:p>
            <a:pPr marL="342900" indent="-342900">
              <a:buAutoNum type="arabicPeriod"/>
            </a:pPr>
            <a:r>
              <a:rPr lang="en-US" sz="3600" dirty="0" smtClean="0"/>
              <a:t>Focus on Jesus’ love for you</a:t>
            </a:r>
          </a:p>
          <a:p>
            <a:pPr marL="342900" indent="-342900">
              <a:buAutoNum type="arabicPeriod"/>
            </a:pPr>
            <a:r>
              <a:rPr lang="en-US" sz="3600" dirty="0" smtClean="0"/>
              <a:t>Wake up your prayer life</a:t>
            </a:r>
          </a:p>
          <a:p>
            <a:pPr marL="342900" indent="-342900">
              <a:buAutoNum type="arabicPeriod"/>
            </a:pPr>
            <a:r>
              <a:rPr lang="en-US" sz="3600" dirty="0" smtClean="0"/>
              <a:t>Follow the Holy Spirit even when it’s inconvenient</a:t>
            </a:r>
          </a:p>
          <a:p>
            <a:pPr marL="342900" indent="-342900">
              <a:buAutoNum type="arabicPeriod"/>
            </a:pPr>
            <a:r>
              <a:rPr lang="en-US" sz="3600" dirty="0" smtClean="0"/>
              <a:t>Learn to Nurture your Spiritual life instead of numbing yourself with the world’s flame</a:t>
            </a:r>
            <a:endParaRPr lang="en-US" sz="3600" dirty="0"/>
          </a:p>
        </p:txBody>
      </p:sp>
      <p:sp>
        <p:nvSpPr>
          <p:cNvPr id="6" name="TextBox 5"/>
          <p:cNvSpPr txBox="1"/>
          <p:nvPr/>
        </p:nvSpPr>
        <p:spPr>
          <a:xfrm>
            <a:off x="970844" y="5159022"/>
            <a:ext cx="9945511" cy="646331"/>
          </a:xfrm>
          <a:prstGeom prst="rect">
            <a:avLst/>
          </a:prstGeom>
          <a:noFill/>
        </p:spPr>
        <p:txBody>
          <a:bodyPr wrap="square" rtlCol="0">
            <a:spAutoFit/>
          </a:bodyPr>
          <a:lstStyle/>
          <a:p>
            <a:r>
              <a:rPr lang="en-US" sz="3600" dirty="0" smtClean="0"/>
              <a:t>5. Repentance is the Key to restoration of Fire! </a:t>
            </a:r>
            <a:endParaRPr lang="en-US" sz="3600" dirty="0"/>
          </a:p>
        </p:txBody>
      </p:sp>
    </p:spTree>
    <p:extLst>
      <p:ext uri="{BB962C8B-B14F-4D97-AF65-F5344CB8AC3E}">
        <p14:creationId xmlns:p14="http://schemas.microsoft.com/office/powerpoint/2010/main" val="11069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750" fill="hold"/>
                                        <p:tgtEl>
                                          <p:spTgt spid="6"/>
                                        </p:tgtEl>
                                        <p:attrNameLst>
                                          <p:attrName>ppt_x</p:attrName>
                                        </p:attrNameLst>
                                      </p:cBhvr>
                                      <p:tavLst>
                                        <p:tav tm="0">
                                          <p:val>
                                            <p:strVal val="1+#ppt_w/2"/>
                                          </p:val>
                                        </p:tav>
                                        <p:tav tm="100000">
                                          <p:val>
                                            <p:strVal val="#ppt_x"/>
                                          </p:val>
                                        </p:tav>
                                      </p:tavLst>
                                    </p:anim>
                                    <p:anim calcmode="lin" valueType="num">
                                      <p:cBhvr additive="base">
                                        <p:cTn id="8" dur="1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293511" y="845403"/>
            <a:ext cx="9595555" cy="830997"/>
          </a:xfrm>
          <a:prstGeom prst="rect">
            <a:avLst/>
          </a:prstGeom>
          <a:noFill/>
        </p:spPr>
        <p:txBody>
          <a:bodyPr wrap="square" rtlCol="0">
            <a:spAutoFit/>
          </a:bodyPr>
          <a:lstStyle/>
          <a:p>
            <a:r>
              <a:rPr lang="en-US" sz="4800" b="1" dirty="0" smtClean="0">
                <a:solidFill>
                  <a:srgbClr val="FFFF00"/>
                </a:solidFill>
                <a:effectLst>
                  <a:outerShdw blurRad="38100" dist="38100" dir="2700000" algn="tl">
                    <a:srgbClr val="000000">
                      <a:alpha val="43137"/>
                    </a:srgbClr>
                  </a:outerShdw>
                </a:effectLst>
              </a:rPr>
              <a:t>Refiner’s Fire:</a:t>
            </a:r>
            <a:endParaRPr lang="en-US" sz="48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214489" y="1919111"/>
            <a:ext cx="12192000" cy="4339650"/>
          </a:xfrm>
          <a:prstGeom prst="rect">
            <a:avLst/>
          </a:prstGeom>
          <a:noFill/>
        </p:spPr>
        <p:txBody>
          <a:bodyPr wrap="square" rtlCol="0">
            <a:spAutoFit/>
          </a:bodyPr>
          <a:lstStyle/>
          <a:p>
            <a:r>
              <a:rPr lang="en-US" sz="3600" b="1" baseline="30000" dirty="0">
                <a:effectLst>
                  <a:outerShdw blurRad="38100" dist="38100" dir="2700000" algn="tl">
                    <a:srgbClr val="000000">
                      <a:alpha val="43137"/>
                    </a:srgbClr>
                  </a:outerShdw>
                </a:effectLst>
              </a:rPr>
              <a:t>4 </a:t>
            </a:r>
            <a:r>
              <a:rPr lang="en-US" sz="3600" b="1" dirty="0">
                <a:effectLst>
                  <a:outerShdw blurRad="38100" dist="38100" dir="2700000" algn="tl">
                    <a:srgbClr val="000000">
                      <a:alpha val="43137"/>
                    </a:srgbClr>
                  </a:outerShdw>
                </a:effectLst>
              </a:rPr>
              <a:t>and </a:t>
            </a:r>
            <a:r>
              <a:rPr lang="en-US" sz="3600" b="1" dirty="0">
                <a:solidFill>
                  <a:srgbClr val="FFFF00"/>
                </a:solidFill>
                <a:effectLst>
                  <a:outerShdw blurRad="38100" dist="38100" dir="2700000" algn="tl">
                    <a:srgbClr val="000000">
                      <a:alpha val="43137"/>
                    </a:srgbClr>
                  </a:outerShdw>
                </a:effectLst>
              </a:rPr>
              <a:t>the offerings</a:t>
            </a:r>
            <a:r>
              <a:rPr lang="en-US" sz="3600" b="1" dirty="0">
                <a:effectLst>
                  <a:outerShdw blurRad="38100" dist="38100" dir="2700000" algn="tl">
                    <a:srgbClr val="000000">
                      <a:alpha val="43137"/>
                    </a:srgbClr>
                  </a:outerShdw>
                </a:effectLst>
              </a:rPr>
              <a:t> of Judah and Jerusalem </a:t>
            </a:r>
            <a:r>
              <a:rPr lang="en-US" sz="3600" b="1" dirty="0">
                <a:solidFill>
                  <a:srgbClr val="FFFF00"/>
                </a:solidFill>
                <a:effectLst>
                  <a:outerShdw blurRad="38100" dist="38100" dir="2700000" algn="tl">
                    <a:srgbClr val="000000">
                      <a:alpha val="43137"/>
                    </a:srgbClr>
                  </a:outerShdw>
                </a:effectLst>
              </a:rPr>
              <a:t>will be acceptable to the </a:t>
            </a:r>
            <a:r>
              <a:rPr lang="en-US" sz="3600" b="1" cap="small" dirty="0">
                <a:solidFill>
                  <a:srgbClr val="FFFF00"/>
                </a:solidFill>
                <a:effectLst>
                  <a:outerShdw blurRad="38100" dist="38100" dir="2700000" algn="tl">
                    <a:srgbClr val="000000">
                      <a:alpha val="43137"/>
                    </a:srgbClr>
                  </a:outerShdw>
                </a:effectLst>
              </a:rPr>
              <a:t>Lord</a:t>
            </a:r>
            <a:r>
              <a:rPr lang="en-US" sz="3600" b="1" dirty="0">
                <a:effectLst>
                  <a:outerShdw blurRad="38100" dist="38100" dir="2700000" algn="tl">
                    <a:srgbClr val="000000">
                      <a:alpha val="43137"/>
                    </a:srgbClr>
                  </a:outerShdw>
                </a:effectLst>
              </a:rPr>
              <a:t>, as in days gone by, as in former years.</a:t>
            </a:r>
          </a:p>
          <a:p>
            <a:endParaRPr lang="en-US" sz="3600" b="1" baseline="30000" dirty="0" smtClean="0">
              <a:effectLst>
                <a:outerShdw blurRad="38100" dist="38100" dir="2700000" algn="tl">
                  <a:srgbClr val="000000">
                    <a:alpha val="43137"/>
                  </a:srgbClr>
                </a:outerShdw>
              </a:effectLst>
            </a:endParaRPr>
          </a:p>
          <a:p>
            <a:r>
              <a:rPr lang="en-US" sz="3600" b="1" baseline="30000" dirty="0" smtClean="0">
                <a:effectLst>
                  <a:outerShdw blurRad="38100" dist="38100" dir="2700000" algn="tl">
                    <a:srgbClr val="000000">
                      <a:alpha val="43137"/>
                    </a:srgbClr>
                  </a:outerShdw>
                </a:effectLst>
              </a:rPr>
              <a:t>5</a:t>
            </a:r>
            <a:r>
              <a:rPr lang="en-US" sz="3600" b="1" baseline="30000"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“So I will come to put you on trial. I will be quick to testify against sorcerers, adulterers and perjurers, against those who defraud laborers of their wages, who oppress the widows and the fatherless, and deprive the foreigners among you of justice, but do not fear me,” says the </a:t>
            </a:r>
            <a:r>
              <a:rPr lang="en-US" sz="3600" b="1" cap="small" dirty="0">
                <a:effectLst>
                  <a:outerShdw blurRad="38100" dist="38100" dir="2700000" algn="tl">
                    <a:srgbClr val="000000">
                      <a:alpha val="43137"/>
                    </a:srgbClr>
                  </a:outerShdw>
                </a:effectLst>
              </a:rPr>
              <a:t>Lord</a:t>
            </a:r>
            <a:r>
              <a:rPr lang="en-US" sz="3600" b="1" dirty="0">
                <a:effectLst>
                  <a:outerShdw blurRad="38100" dist="38100" dir="2700000" algn="tl">
                    <a:srgbClr val="000000">
                      <a:alpha val="43137"/>
                    </a:srgbClr>
                  </a:outerShdw>
                </a:effectLst>
              </a:rPr>
              <a:t> Almighty</a:t>
            </a:r>
            <a:r>
              <a:rPr lang="en-US" sz="3600" b="1" dirty="0" smtClean="0">
                <a:effectLst>
                  <a:outerShdw blurRad="38100" dist="38100" dir="2700000" algn="tl">
                    <a:srgbClr val="000000">
                      <a:alpha val="43137"/>
                    </a:srgbClr>
                  </a:outerShdw>
                </a:effectLst>
              </a:rPr>
              <a:t>.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41987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5 things to 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1286933" y="1682044"/>
            <a:ext cx="8455378" cy="1200329"/>
          </a:xfrm>
          <a:prstGeom prst="rect">
            <a:avLst/>
          </a:prstGeom>
          <a:noFill/>
        </p:spPr>
        <p:txBody>
          <a:bodyPr wrap="square" rtlCol="0">
            <a:spAutoFit/>
          </a:bodyPr>
          <a:lstStyle/>
          <a:p>
            <a:r>
              <a:rPr lang="en-US" sz="3600" dirty="0" smtClean="0"/>
              <a:t>Godly sorrow leads to repentance   2 Corinthians 7:10</a:t>
            </a:r>
            <a:endParaRPr lang="en-US" sz="3600" dirty="0"/>
          </a:p>
        </p:txBody>
      </p:sp>
      <p:sp>
        <p:nvSpPr>
          <p:cNvPr id="5" name="TextBox 4"/>
          <p:cNvSpPr txBox="1"/>
          <p:nvPr/>
        </p:nvSpPr>
        <p:spPr>
          <a:xfrm>
            <a:off x="1286933" y="2882373"/>
            <a:ext cx="9392356" cy="1077218"/>
          </a:xfrm>
          <a:prstGeom prst="rect">
            <a:avLst/>
          </a:prstGeom>
          <a:noFill/>
        </p:spPr>
        <p:txBody>
          <a:bodyPr wrap="square" rtlCol="0">
            <a:spAutoFit/>
          </a:bodyPr>
          <a:lstStyle/>
          <a:p>
            <a:r>
              <a:rPr lang="en-US" sz="3200" dirty="0" smtClean="0"/>
              <a:t>Restitution is not repentance.  It’s making things right without getting it right with Jesus. </a:t>
            </a:r>
            <a:endParaRPr lang="en-US" sz="3200" dirty="0"/>
          </a:p>
        </p:txBody>
      </p:sp>
    </p:spTree>
    <p:extLst>
      <p:ext uri="{BB962C8B-B14F-4D97-AF65-F5344CB8AC3E}">
        <p14:creationId xmlns:p14="http://schemas.microsoft.com/office/powerpoint/2010/main" val="27354041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685801" y="1377244"/>
            <a:ext cx="9079088" cy="830997"/>
          </a:xfrm>
          <a:prstGeom prst="rect">
            <a:avLst/>
          </a:prstGeom>
          <a:noFill/>
        </p:spPr>
        <p:txBody>
          <a:bodyPr wrap="square" rtlCol="0">
            <a:spAutoFit/>
          </a:bodyPr>
          <a:lstStyle/>
          <a:p>
            <a:r>
              <a:rPr lang="en-US" sz="4800" dirty="0" smtClean="0"/>
              <a:t> </a:t>
            </a:r>
            <a:endParaRPr lang="en-US" sz="4800" dirty="0"/>
          </a:p>
        </p:txBody>
      </p:sp>
      <p:sp>
        <p:nvSpPr>
          <p:cNvPr id="4" name="TextBox 3"/>
          <p:cNvSpPr txBox="1"/>
          <p:nvPr/>
        </p:nvSpPr>
        <p:spPr>
          <a:xfrm>
            <a:off x="1230489" y="1817511"/>
            <a:ext cx="8229600" cy="646331"/>
          </a:xfrm>
          <a:prstGeom prst="rect">
            <a:avLst/>
          </a:prstGeom>
          <a:noFill/>
        </p:spPr>
        <p:txBody>
          <a:bodyPr wrap="square" rtlCol="0">
            <a:spAutoFit/>
          </a:bodyPr>
          <a:lstStyle/>
          <a:p>
            <a:r>
              <a:rPr lang="en-US" dirty="0" smtClean="0"/>
              <a:t>People consumed by the inner fire of the Spirit are the counterpart in human life of the smashed atom which releases cosmic forces.”  </a:t>
            </a:r>
            <a:r>
              <a:rPr lang="en-US" dirty="0" err="1" smtClean="0"/>
              <a:t>Ravenhill</a:t>
            </a:r>
            <a:endParaRPr lang="en-US" dirty="0"/>
          </a:p>
        </p:txBody>
      </p:sp>
      <p:sp>
        <p:nvSpPr>
          <p:cNvPr id="5" name="TextBox 4"/>
          <p:cNvSpPr txBox="1"/>
          <p:nvPr/>
        </p:nvSpPr>
        <p:spPr>
          <a:xfrm>
            <a:off x="1072444" y="2968978"/>
            <a:ext cx="9144000" cy="3785652"/>
          </a:xfrm>
          <a:prstGeom prst="rect">
            <a:avLst/>
          </a:prstGeom>
          <a:noFill/>
        </p:spPr>
        <p:txBody>
          <a:bodyPr wrap="square" rtlCol="0">
            <a:spAutoFit/>
          </a:bodyPr>
          <a:lstStyle/>
          <a:p>
            <a:r>
              <a:rPr lang="en-US" sz="4000" b="1" dirty="0" smtClean="0"/>
              <a:t>“O that in me the sacred fire</a:t>
            </a:r>
          </a:p>
          <a:p>
            <a:r>
              <a:rPr lang="en-US" sz="4000" b="1" dirty="0" smtClean="0"/>
              <a:t>Might now begin to glow</a:t>
            </a:r>
          </a:p>
          <a:p>
            <a:r>
              <a:rPr lang="en-US" sz="4000" b="1" dirty="0" smtClean="0"/>
              <a:t>Burn up the dross of base desire,</a:t>
            </a:r>
          </a:p>
          <a:p>
            <a:r>
              <a:rPr lang="en-US" sz="4000" b="1" dirty="0" smtClean="0"/>
              <a:t>And make the mountains flow!”  </a:t>
            </a:r>
          </a:p>
          <a:p>
            <a:endParaRPr lang="en-US" sz="4000" dirty="0"/>
          </a:p>
          <a:p>
            <a:r>
              <a:rPr lang="en-US" sz="4000" dirty="0" smtClean="0"/>
              <a:t>Charles Wesley</a:t>
            </a:r>
            <a:endParaRPr lang="en-US" sz="4000" dirty="0"/>
          </a:p>
        </p:txBody>
      </p:sp>
    </p:spTree>
    <p:extLst>
      <p:ext uri="{BB962C8B-B14F-4D97-AF65-F5344CB8AC3E}">
        <p14:creationId xmlns:p14="http://schemas.microsoft.com/office/powerpoint/2010/main" val="2233051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1174044" y="1648178"/>
            <a:ext cx="8444089" cy="3785652"/>
          </a:xfrm>
          <a:prstGeom prst="rect">
            <a:avLst/>
          </a:prstGeom>
          <a:noFill/>
        </p:spPr>
        <p:txBody>
          <a:bodyPr wrap="square" rtlCol="0">
            <a:spAutoFit/>
          </a:bodyPr>
          <a:lstStyle/>
          <a:p>
            <a:r>
              <a:rPr lang="en-US" sz="4000" dirty="0" smtClean="0"/>
              <a:t>“Breathe on me, Breath of God, </a:t>
            </a:r>
          </a:p>
          <a:p>
            <a:r>
              <a:rPr lang="en-US" sz="4000" dirty="0" smtClean="0"/>
              <a:t>Till I am wholly Thine, </a:t>
            </a:r>
          </a:p>
          <a:p>
            <a:r>
              <a:rPr lang="en-US" sz="4000" dirty="0" smtClean="0"/>
              <a:t>Until this earthly part of me </a:t>
            </a:r>
          </a:p>
          <a:p>
            <a:r>
              <a:rPr lang="en-US" sz="4000" dirty="0" smtClean="0"/>
              <a:t>Glows with Thy Fire divine.”   </a:t>
            </a:r>
          </a:p>
          <a:p>
            <a:endParaRPr lang="en-US" sz="4000" dirty="0"/>
          </a:p>
          <a:p>
            <a:r>
              <a:rPr lang="en-US" sz="4000" dirty="0" err="1" smtClean="0"/>
              <a:t>Dr</a:t>
            </a:r>
            <a:r>
              <a:rPr lang="en-US" sz="4000" dirty="0" smtClean="0"/>
              <a:t> Edwin Hatch</a:t>
            </a:r>
          </a:p>
        </p:txBody>
      </p:sp>
    </p:spTree>
    <p:extLst>
      <p:ext uri="{BB962C8B-B14F-4D97-AF65-F5344CB8AC3E}">
        <p14:creationId xmlns:p14="http://schemas.microsoft.com/office/powerpoint/2010/main" val="2775449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293511" y="845403"/>
            <a:ext cx="9595555" cy="830997"/>
          </a:xfrm>
          <a:prstGeom prst="rect">
            <a:avLst/>
          </a:prstGeom>
          <a:noFill/>
        </p:spPr>
        <p:txBody>
          <a:bodyPr wrap="square" rtlCol="0">
            <a:spAutoFit/>
          </a:bodyPr>
          <a:lstStyle/>
          <a:p>
            <a:r>
              <a:rPr lang="en-US" sz="4800" b="1" dirty="0" smtClean="0">
                <a:solidFill>
                  <a:srgbClr val="FFFF00"/>
                </a:solidFill>
                <a:effectLst>
                  <a:outerShdw blurRad="38100" dist="38100" dir="2700000" algn="tl">
                    <a:srgbClr val="000000">
                      <a:alpha val="43137"/>
                    </a:srgbClr>
                  </a:outerShdw>
                </a:effectLst>
              </a:rPr>
              <a:t>Refiner’s Fire:  Daniel 11:33-35</a:t>
            </a:r>
            <a:endParaRPr lang="en-US" sz="4800" b="1"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214489" y="1919111"/>
            <a:ext cx="12192000" cy="4401205"/>
          </a:xfrm>
          <a:prstGeom prst="rect">
            <a:avLst/>
          </a:prstGeom>
          <a:noFill/>
        </p:spPr>
        <p:txBody>
          <a:bodyPr wrap="square" rtlCol="0">
            <a:spAutoFit/>
          </a:bodyPr>
          <a:lstStyle/>
          <a:p>
            <a:r>
              <a:rPr lang="en-US" sz="4000" b="1" baseline="30000" dirty="0">
                <a:effectLst>
                  <a:outerShdw blurRad="38100" dist="38100" dir="2700000" algn="tl">
                    <a:srgbClr val="000000">
                      <a:alpha val="43137"/>
                    </a:srgbClr>
                  </a:outerShdw>
                </a:effectLst>
              </a:rPr>
              <a:t>33 </a:t>
            </a:r>
            <a:r>
              <a:rPr lang="en-US" sz="4000" b="1" dirty="0">
                <a:effectLst>
                  <a:outerShdw blurRad="38100" dist="38100" dir="2700000" algn="tl">
                    <a:srgbClr val="000000">
                      <a:alpha val="43137"/>
                    </a:srgbClr>
                  </a:outerShdw>
                </a:effectLst>
              </a:rPr>
              <a:t>“Those who are wise will instruct many, though for a time they will fall by the sword or be burned or captured or plundered. </a:t>
            </a:r>
            <a:r>
              <a:rPr lang="en-US" sz="4000" b="1" baseline="30000" dirty="0">
                <a:effectLst>
                  <a:outerShdw blurRad="38100" dist="38100" dir="2700000" algn="tl">
                    <a:srgbClr val="000000">
                      <a:alpha val="43137"/>
                    </a:srgbClr>
                  </a:outerShdw>
                </a:effectLst>
              </a:rPr>
              <a:t>34 </a:t>
            </a:r>
            <a:r>
              <a:rPr lang="en-US" sz="4000" b="1" dirty="0">
                <a:effectLst>
                  <a:outerShdw blurRad="38100" dist="38100" dir="2700000" algn="tl">
                    <a:srgbClr val="000000">
                      <a:alpha val="43137"/>
                    </a:srgbClr>
                  </a:outerShdw>
                </a:effectLst>
              </a:rPr>
              <a:t>When they fall, they will receive a little help, and many who are not sincere will join them. </a:t>
            </a:r>
            <a:r>
              <a:rPr lang="en-US" sz="4000" b="1" baseline="30000" dirty="0">
                <a:effectLst>
                  <a:outerShdw blurRad="38100" dist="38100" dir="2700000" algn="tl">
                    <a:srgbClr val="000000">
                      <a:alpha val="43137"/>
                    </a:srgbClr>
                  </a:outerShdw>
                </a:effectLst>
              </a:rPr>
              <a:t>35 </a:t>
            </a:r>
            <a:r>
              <a:rPr lang="en-US" sz="4000" b="1" dirty="0">
                <a:solidFill>
                  <a:srgbClr val="92D050"/>
                </a:solidFill>
                <a:effectLst>
                  <a:outerShdw blurRad="38100" dist="38100" dir="2700000" algn="tl">
                    <a:srgbClr val="000000">
                      <a:alpha val="43137"/>
                    </a:srgbClr>
                  </a:outerShdw>
                </a:effectLst>
              </a:rPr>
              <a:t>Some of the wise will stumble</a:t>
            </a:r>
            <a:r>
              <a:rPr lang="en-US" sz="4000" b="1" dirty="0">
                <a:solidFill>
                  <a:srgbClr val="FFFF00"/>
                </a:solidFill>
                <a:effectLst>
                  <a:outerShdw blurRad="38100" dist="38100" dir="2700000" algn="tl">
                    <a:srgbClr val="000000">
                      <a:alpha val="43137"/>
                    </a:srgbClr>
                  </a:outerShdw>
                </a:effectLst>
              </a:rPr>
              <a:t>, so that they may be </a:t>
            </a:r>
            <a:r>
              <a:rPr lang="en-US" sz="4000" b="1" u="sng" dirty="0" smtClean="0">
                <a:solidFill>
                  <a:srgbClr val="FFFF00"/>
                </a:solidFill>
                <a:effectLst>
                  <a:outerShdw blurRad="38100" dist="38100" dir="2700000" algn="tl">
                    <a:srgbClr val="000000">
                      <a:alpha val="43137"/>
                    </a:srgbClr>
                  </a:outerShdw>
                </a:effectLst>
              </a:rPr>
              <a:t>refined</a:t>
            </a:r>
            <a:r>
              <a:rPr lang="en-US" sz="4000" b="1" dirty="0" smtClean="0">
                <a:solidFill>
                  <a:srgbClr val="FFFF00"/>
                </a:solidFill>
                <a:effectLst>
                  <a:outerShdw blurRad="38100" dist="38100" dir="2700000" algn="tl">
                    <a:srgbClr val="000000">
                      <a:alpha val="43137"/>
                    </a:srgbClr>
                  </a:outerShdw>
                </a:effectLst>
              </a:rPr>
              <a:t>, </a:t>
            </a:r>
            <a:r>
              <a:rPr lang="en-US" sz="4000" b="1" u="sng" dirty="0" smtClean="0">
                <a:solidFill>
                  <a:srgbClr val="FFFF00"/>
                </a:solidFill>
                <a:effectLst>
                  <a:outerShdw blurRad="38100" dist="38100" dir="2700000" algn="tl">
                    <a:srgbClr val="000000">
                      <a:alpha val="43137"/>
                    </a:srgbClr>
                  </a:outerShdw>
                </a:effectLst>
              </a:rPr>
              <a:t>purified</a:t>
            </a:r>
            <a:r>
              <a:rPr lang="en-US" sz="4000" b="1" dirty="0" smtClean="0">
                <a:solidFill>
                  <a:srgbClr val="FFFF00"/>
                </a:solidFill>
                <a:effectLst>
                  <a:outerShdw blurRad="38100" dist="38100" dir="2700000" algn="tl">
                    <a:srgbClr val="000000">
                      <a:alpha val="43137"/>
                    </a:srgbClr>
                  </a:outerShdw>
                </a:effectLst>
              </a:rPr>
              <a:t> </a:t>
            </a:r>
            <a:r>
              <a:rPr lang="en-US" sz="4000" b="1" dirty="0">
                <a:solidFill>
                  <a:srgbClr val="FFFF00"/>
                </a:solidFill>
                <a:effectLst>
                  <a:outerShdw blurRad="38100" dist="38100" dir="2700000" algn="tl">
                    <a:srgbClr val="000000">
                      <a:alpha val="43137"/>
                    </a:srgbClr>
                  </a:outerShdw>
                </a:effectLst>
              </a:rPr>
              <a:t>and </a:t>
            </a:r>
            <a:r>
              <a:rPr lang="en-US" sz="4000" b="1" u="sng" dirty="0">
                <a:solidFill>
                  <a:srgbClr val="FFFF00"/>
                </a:solidFill>
                <a:effectLst>
                  <a:outerShdw blurRad="38100" dist="38100" dir="2700000" algn="tl">
                    <a:srgbClr val="000000">
                      <a:alpha val="43137"/>
                    </a:srgbClr>
                  </a:outerShdw>
                </a:effectLst>
              </a:rPr>
              <a:t>made spotless </a:t>
            </a:r>
            <a:r>
              <a:rPr lang="en-US" sz="4000" b="1" dirty="0">
                <a:effectLst>
                  <a:outerShdw blurRad="38100" dist="38100" dir="2700000" algn="tl">
                    <a:srgbClr val="000000">
                      <a:alpha val="43137"/>
                    </a:srgbClr>
                  </a:outerShdw>
                </a:effectLst>
              </a:rPr>
              <a:t>until the time of the end, for it will still come at the appointed time.</a:t>
            </a:r>
          </a:p>
        </p:txBody>
      </p:sp>
    </p:spTree>
    <p:extLst>
      <p:ext uri="{BB962C8B-B14F-4D97-AF65-F5344CB8AC3E}">
        <p14:creationId xmlns:p14="http://schemas.microsoft.com/office/powerpoint/2010/main" val="3569143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4" name="Rectangle 3"/>
          <p:cNvSpPr/>
          <p:nvPr/>
        </p:nvSpPr>
        <p:spPr>
          <a:xfrm>
            <a:off x="685801" y="1040768"/>
            <a:ext cx="1309461" cy="830997"/>
          </a:xfrm>
          <a:prstGeom prst="rect">
            <a:avLst/>
          </a:prstGeom>
        </p:spPr>
        <p:txBody>
          <a:bodyPr wrap="none">
            <a:spAutoFit/>
          </a:bodyPr>
          <a:lstStyle/>
          <a:p>
            <a:r>
              <a:rPr lang="en-US" sz="4800" b="1" dirty="0" smtClean="0">
                <a:solidFill>
                  <a:srgbClr val="FFFF00"/>
                </a:solidFill>
              </a:rPr>
              <a:t>Fire:</a:t>
            </a:r>
            <a:endParaRPr lang="en-US" sz="4400" b="1" dirty="0">
              <a:solidFill>
                <a:srgbClr val="FFFF00"/>
              </a:solidFill>
            </a:endParaRPr>
          </a:p>
        </p:txBody>
      </p:sp>
      <p:sp>
        <p:nvSpPr>
          <p:cNvPr id="5" name="TextBox 4"/>
          <p:cNvSpPr txBox="1"/>
          <p:nvPr/>
        </p:nvSpPr>
        <p:spPr>
          <a:xfrm>
            <a:off x="428977" y="1758123"/>
            <a:ext cx="11176000" cy="4524315"/>
          </a:xfrm>
          <a:prstGeom prst="rect">
            <a:avLst/>
          </a:prstGeom>
          <a:noFill/>
        </p:spPr>
        <p:txBody>
          <a:bodyPr wrap="square" rtlCol="0">
            <a:spAutoFit/>
          </a:bodyPr>
          <a:lstStyle/>
          <a:p>
            <a:r>
              <a:rPr lang="en-US" sz="4800" dirty="0" smtClean="0"/>
              <a:t>Genesis 15:17 </a:t>
            </a:r>
          </a:p>
          <a:p>
            <a:r>
              <a:rPr lang="en-US" sz="4800" b="1" baseline="30000" dirty="0" smtClean="0"/>
              <a:t>17</a:t>
            </a:r>
            <a:r>
              <a:rPr lang="en-US" sz="4800" b="1" baseline="30000" dirty="0"/>
              <a:t> </a:t>
            </a:r>
            <a:r>
              <a:rPr lang="en-US" sz="4800" dirty="0"/>
              <a:t>When the sun had set and darkness had fallen, </a:t>
            </a:r>
            <a:r>
              <a:rPr lang="en-US" sz="4800" b="1" dirty="0">
                <a:solidFill>
                  <a:srgbClr val="FFFF00"/>
                </a:solidFill>
              </a:rPr>
              <a:t>a smoking firepot with a blazing torch</a:t>
            </a:r>
            <a:r>
              <a:rPr lang="en-US" sz="4800" b="1" dirty="0"/>
              <a:t> </a:t>
            </a:r>
            <a:r>
              <a:rPr lang="en-US" sz="4800" dirty="0"/>
              <a:t>appeared and passed between the pieces. </a:t>
            </a:r>
            <a:r>
              <a:rPr lang="en-US" sz="4800" b="1" baseline="30000" dirty="0"/>
              <a:t>18 </a:t>
            </a:r>
            <a:r>
              <a:rPr lang="en-US" sz="4800" dirty="0"/>
              <a:t>On that day the </a:t>
            </a:r>
            <a:r>
              <a:rPr lang="en-US" sz="4800" cap="small" dirty="0"/>
              <a:t>Lord</a:t>
            </a:r>
            <a:r>
              <a:rPr lang="en-US" sz="4800" dirty="0"/>
              <a:t> made a covenant with Abram</a:t>
            </a:r>
          </a:p>
        </p:txBody>
      </p:sp>
    </p:spTree>
    <p:extLst>
      <p:ext uri="{BB962C8B-B14F-4D97-AF65-F5344CB8AC3E}">
        <p14:creationId xmlns:p14="http://schemas.microsoft.com/office/powerpoint/2010/main" val="2883098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587022" y="1456267"/>
            <a:ext cx="8421511" cy="830997"/>
          </a:xfrm>
          <a:prstGeom prst="rect">
            <a:avLst/>
          </a:prstGeom>
          <a:noFill/>
        </p:spPr>
        <p:txBody>
          <a:bodyPr wrap="square" rtlCol="0">
            <a:spAutoFit/>
          </a:bodyPr>
          <a:lstStyle/>
          <a:p>
            <a:r>
              <a:rPr lang="en-US" sz="4800" b="1" u="sng" dirty="0" smtClean="0">
                <a:solidFill>
                  <a:srgbClr val="FFFF00"/>
                </a:solidFill>
                <a:effectLst>
                  <a:outerShdw blurRad="38100" dist="38100" dir="2700000" algn="tl">
                    <a:srgbClr val="000000">
                      <a:alpha val="43137"/>
                    </a:srgbClr>
                  </a:outerShdw>
                </a:effectLst>
              </a:rPr>
              <a:t>God’s Word is a Fire:    </a:t>
            </a:r>
            <a:endParaRPr lang="en-US" sz="4800" b="1" u="sng"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74133" y="2190044"/>
            <a:ext cx="11266311" cy="4401205"/>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Jeremiah 20:9 </a:t>
            </a:r>
          </a:p>
          <a:p>
            <a:r>
              <a:rPr lang="en-US" sz="4000" b="1" dirty="0" smtClean="0">
                <a:effectLst>
                  <a:outerShdw blurRad="38100" dist="38100" dir="2700000" algn="tl">
                    <a:srgbClr val="000000">
                      <a:alpha val="43137"/>
                    </a:srgbClr>
                  </a:outerShdw>
                </a:effectLst>
              </a:rPr>
              <a:t>But </a:t>
            </a:r>
            <a:r>
              <a:rPr lang="en-US" sz="4000" b="1" dirty="0">
                <a:effectLst>
                  <a:outerShdw blurRad="38100" dist="38100" dir="2700000" algn="tl">
                    <a:srgbClr val="000000">
                      <a:alpha val="43137"/>
                    </a:srgbClr>
                  </a:outerShdw>
                </a:effectLst>
              </a:rPr>
              <a:t>if I say, “I will not mention his word</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or speak anymore in his name,”</a:t>
            </a:r>
            <a:br>
              <a:rPr lang="en-US" sz="4000" b="1" dirty="0">
                <a:effectLst>
                  <a:outerShdw blurRad="38100" dist="38100" dir="2700000" algn="tl">
                    <a:srgbClr val="000000">
                      <a:alpha val="43137"/>
                    </a:srgbClr>
                  </a:outerShdw>
                </a:effectLst>
              </a:rPr>
            </a:br>
            <a:r>
              <a:rPr lang="en-US" sz="4000" b="1" dirty="0">
                <a:solidFill>
                  <a:srgbClr val="FFFF00"/>
                </a:solidFill>
                <a:effectLst>
                  <a:outerShdw blurRad="38100" dist="38100" dir="2700000" algn="tl">
                    <a:srgbClr val="000000">
                      <a:alpha val="43137"/>
                    </a:srgbClr>
                  </a:outerShdw>
                </a:effectLst>
              </a:rPr>
              <a:t>his word is in my heart like a </a:t>
            </a:r>
            <a:r>
              <a:rPr lang="en-US" sz="4000" b="1" dirty="0">
                <a:solidFill>
                  <a:srgbClr val="FF0000"/>
                </a:solidFill>
                <a:effectLst>
                  <a:outerShdw blurRad="38100" dist="38100" dir="2700000" algn="tl">
                    <a:srgbClr val="000000">
                      <a:alpha val="43137"/>
                    </a:srgbClr>
                  </a:outerShdw>
                </a:effectLst>
              </a:rPr>
              <a:t>fire</a:t>
            </a:r>
            <a:r>
              <a:rPr lang="en-US" sz="4000" b="1" dirty="0">
                <a:solidFill>
                  <a:srgbClr val="FFFF00"/>
                </a:solidFill>
                <a:effectLst>
                  <a:outerShdw blurRad="38100" dist="38100" dir="2700000" algn="tl">
                    <a:srgbClr val="000000">
                      <a:alpha val="43137"/>
                    </a:srgbClr>
                  </a:outerShdw>
                </a:effectLst>
              </a:rPr>
              <a:t>,</a:t>
            </a:r>
            <a:br>
              <a:rPr lang="en-US" sz="4000" b="1" dirty="0">
                <a:solidFill>
                  <a:srgbClr val="FFFF00"/>
                </a:solidFill>
                <a:effectLst>
                  <a:outerShdw blurRad="38100" dist="38100" dir="2700000" algn="tl">
                    <a:srgbClr val="000000">
                      <a:alpha val="43137"/>
                    </a:srgbClr>
                  </a:outerShdw>
                </a:effectLst>
              </a:rPr>
            </a:br>
            <a:r>
              <a:rPr lang="en-US" sz="4000" b="1" dirty="0">
                <a:solidFill>
                  <a:srgbClr val="FFFF00"/>
                </a:solidFill>
                <a:effectLst>
                  <a:outerShdw blurRad="38100" dist="38100" dir="2700000" algn="tl">
                    <a:srgbClr val="000000">
                      <a:alpha val="43137"/>
                    </a:srgbClr>
                  </a:outerShdw>
                </a:effectLst>
              </a:rPr>
              <a:t>    a fire shut up in my bones</a:t>
            </a:r>
            <a:r>
              <a:rPr lang="en-US" sz="4000" b="1" dirty="0">
                <a:effectLst>
                  <a:outerShdw blurRad="38100" dist="38100" dir="2700000" algn="tl">
                    <a:srgbClr val="000000">
                      <a:alpha val="43137"/>
                    </a:srgbClr>
                  </a:outerShdw>
                </a:effectLst>
              </a:rPr>
              <a:t>.</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I am weary of holding it in;</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indeed, I cannot.</a:t>
            </a:r>
          </a:p>
        </p:txBody>
      </p:sp>
    </p:spTree>
    <p:extLst>
      <p:ext uri="{BB962C8B-B14F-4D97-AF65-F5344CB8AC3E}">
        <p14:creationId xmlns:p14="http://schemas.microsoft.com/office/powerpoint/2010/main" val="755581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0"/>
            <a:ext cx="10131425" cy="1456267"/>
          </a:xfrm>
        </p:spPr>
        <p:txBody>
          <a:bodyPr>
            <a:normAutofit/>
          </a:bodyPr>
          <a:lstStyle/>
          <a:p>
            <a:pPr algn="ctr"/>
            <a:r>
              <a:rPr lang="en-US" sz="5400" b="1" dirty="0" smtClean="0">
                <a:solidFill>
                  <a:srgbClr val="FFC000"/>
                </a:solidFill>
                <a:effectLst>
                  <a:outerShdw blurRad="38100" dist="38100" dir="2700000" algn="tl">
                    <a:srgbClr val="000000">
                      <a:alpha val="43137"/>
                    </a:srgbClr>
                  </a:outerShdw>
                </a:effectLst>
              </a:rPr>
              <a:t>Keep the fire of God</a:t>
            </a:r>
            <a:endParaRPr lang="en-US" sz="5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587022" y="1456267"/>
            <a:ext cx="4188177" cy="830997"/>
          </a:xfrm>
          <a:prstGeom prst="rect">
            <a:avLst/>
          </a:prstGeom>
          <a:noFill/>
        </p:spPr>
        <p:txBody>
          <a:bodyPr wrap="square" rtlCol="0">
            <a:spAutoFit/>
          </a:bodyPr>
          <a:lstStyle/>
          <a:p>
            <a:r>
              <a:rPr lang="en-US" sz="4800" b="1" u="sng" dirty="0" smtClean="0">
                <a:solidFill>
                  <a:srgbClr val="FFFF00"/>
                </a:solidFill>
                <a:effectLst>
                  <a:outerShdw blurRad="38100" dist="38100" dir="2700000" algn="tl">
                    <a:srgbClr val="000000">
                      <a:alpha val="43137"/>
                    </a:srgbClr>
                  </a:outerShdw>
                </a:effectLst>
              </a:rPr>
              <a:t>Fire:   </a:t>
            </a:r>
            <a:endParaRPr lang="en-US" sz="4800" b="1" u="sng"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1444978" y="2190044"/>
            <a:ext cx="9372248" cy="2554545"/>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Jeremiah 23:29   </a:t>
            </a:r>
          </a:p>
          <a:p>
            <a:r>
              <a:rPr lang="en-US" sz="4000" b="1" dirty="0" smtClean="0">
                <a:effectLst>
                  <a:outerShdw blurRad="38100" dist="38100" dir="2700000" algn="tl">
                    <a:srgbClr val="000000">
                      <a:alpha val="43137"/>
                    </a:srgbClr>
                  </a:outerShdw>
                </a:effectLst>
              </a:rPr>
              <a:t>“Is </a:t>
            </a:r>
            <a:r>
              <a:rPr lang="en-US" sz="4000" b="1" dirty="0">
                <a:effectLst>
                  <a:outerShdw blurRad="38100" dist="38100" dir="2700000" algn="tl">
                    <a:srgbClr val="000000">
                      <a:alpha val="43137"/>
                    </a:srgbClr>
                  </a:outerShdw>
                </a:effectLst>
              </a:rPr>
              <a:t>not </a:t>
            </a:r>
            <a:r>
              <a:rPr lang="en-US" sz="4000" b="1" dirty="0">
                <a:solidFill>
                  <a:srgbClr val="FFFF00"/>
                </a:solidFill>
                <a:effectLst>
                  <a:outerShdw blurRad="38100" dist="38100" dir="2700000" algn="tl">
                    <a:srgbClr val="000000">
                      <a:alpha val="43137"/>
                    </a:srgbClr>
                  </a:outerShdw>
                </a:effectLst>
              </a:rPr>
              <a:t>my word like fire</a:t>
            </a:r>
            <a:r>
              <a:rPr lang="en-US" sz="4000" b="1" dirty="0">
                <a:effectLst>
                  <a:outerShdw blurRad="38100" dist="38100" dir="2700000" algn="tl">
                    <a:srgbClr val="000000">
                      <a:alpha val="43137"/>
                    </a:srgbClr>
                  </a:outerShdw>
                </a:effectLst>
              </a:rPr>
              <a:t>,” declares the </a:t>
            </a:r>
            <a:r>
              <a:rPr lang="en-US" sz="4000" b="1" cap="small" dirty="0">
                <a:effectLst>
                  <a:outerShdw blurRad="38100" dist="38100" dir="2700000" algn="tl">
                    <a:srgbClr val="000000">
                      <a:alpha val="43137"/>
                    </a:srgbClr>
                  </a:outerShdw>
                </a:effectLst>
              </a:rPr>
              <a:t>Lord</a:t>
            </a:r>
            <a:r>
              <a:rPr lang="en-US" sz="4000" b="1" dirty="0">
                <a:effectLst>
                  <a:outerShdw blurRad="38100" dist="38100" dir="2700000" algn="tl">
                    <a:srgbClr val="000000">
                      <a:alpha val="43137"/>
                    </a:srgbClr>
                  </a:outerShdw>
                </a:effectLst>
              </a:rPr>
              <a:t>, “and like a hammer that breaks a rock in pieces?</a:t>
            </a:r>
          </a:p>
        </p:txBody>
      </p:sp>
    </p:spTree>
    <p:extLst>
      <p:ext uri="{BB962C8B-B14F-4D97-AF65-F5344CB8AC3E}">
        <p14:creationId xmlns:p14="http://schemas.microsoft.com/office/powerpoint/2010/main" val="17215981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819</TotalTime>
  <Words>2668</Words>
  <Application>Microsoft Office PowerPoint</Application>
  <PresentationFormat>Custom</PresentationFormat>
  <Paragraphs>214</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Celestial</vt:lpstr>
      <vt:lpstr>PowerPoint Presentation</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PowerPoint Presentation</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Keep the fire of God</vt:lpstr>
      <vt:lpstr>5 things to Keep the fire of God</vt:lpstr>
      <vt:lpstr>5 things to Keep the fire of God</vt:lpstr>
      <vt:lpstr>5 things to Keep the fire of God</vt:lpstr>
      <vt:lpstr>5 things to Keep the fire of God</vt:lpstr>
      <vt:lpstr>5 things to Keep the fire of God</vt:lpstr>
      <vt:lpstr>5 things to Keep the fire of God</vt:lpstr>
      <vt:lpstr>Keep the fire of God</vt:lpstr>
      <vt:lpstr>5 things to Keep the fire of God</vt:lpstr>
      <vt:lpstr>5 things to Keep the fire of God</vt:lpstr>
      <vt:lpstr>Keep the fire of God</vt:lpstr>
      <vt:lpstr>5 things to Keep the fire of God</vt:lpstr>
      <vt:lpstr>5 things to Keep the fire of God</vt:lpstr>
      <vt:lpstr>5 things to Keep the fire of God</vt:lpstr>
      <vt:lpstr>5 things to Keep the fire of God</vt:lpstr>
      <vt:lpstr>5 things to Keep the fire of God</vt:lpstr>
      <vt:lpstr>Keep the fire of God</vt:lpstr>
      <vt:lpstr>Keep the fire of God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 Ogilvie</dc:creator>
  <cp:lastModifiedBy>LifeGate</cp:lastModifiedBy>
  <cp:revision>49</cp:revision>
  <dcterms:created xsi:type="dcterms:W3CDTF">2023-10-14T18:43:35Z</dcterms:created>
  <dcterms:modified xsi:type="dcterms:W3CDTF">2023-10-15T15:48:05Z</dcterms:modified>
</cp:coreProperties>
</file>