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648" r:id="rId3"/>
    <p:sldId id="661" r:id="rId4"/>
    <p:sldId id="669" r:id="rId5"/>
    <p:sldId id="654" r:id="rId6"/>
    <p:sldId id="660" r:id="rId7"/>
    <p:sldId id="658" r:id="rId8"/>
    <p:sldId id="662" r:id="rId9"/>
    <p:sldId id="649" r:id="rId10"/>
    <p:sldId id="653" r:id="rId11"/>
    <p:sldId id="650" r:id="rId12"/>
    <p:sldId id="652" r:id="rId13"/>
    <p:sldId id="651" r:id="rId14"/>
    <p:sldId id="611" r:id="rId15"/>
    <p:sldId id="657" r:id="rId16"/>
    <p:sldId id="656" r:id="rId17"/>
    <p:sldId id="659" r:id="rId18"/>
    <p:sldId id="665" r:id="rId19"/>
    <p:sldId id="673" r:id="rId20"/>
    <p:sldId id="666" r:id="rId21"/>
    <p:sldId id="646" r:id="rId22"/>
    <p:sldId id="671" r:id="rId23"/>
    <p:sldId id="631" r:id="rId24"/>
    <p:sldId id="615" r:id="rId25"/>
    <p:sldId id="632" r:id="rId26"/>
    <p:sldId id="670" r:id="rId27"/>
    <p:sldId id="629" r:id="rId28"/>
    <p:sldId id="667" r:id="rId29"/>
    <p:sldId id="668" r:id="rId30"/>
    <p:sldId id="672" r:id="rId31"/>
    <p:sldId id="640" r:id="rId32"/>
  </p:sldIdLst>
  <p:sldSz cx="9144000" cy="6858000" type="screen4x3"/>
  <p:notesSz cx="7099300" cy="9385300"/>
  <p:defaultTextStyle>
    <a:defPPr>
      <a:defRPr lang="en-US"/>
    </a:defPPr>
    <a:lvl1pPr algn="ctr" rtl="0" fontAlgn="base">
      <a:spcBef>
        <a:spcPct val="0"/>
      </a:spcBef>
      <a:spcAft>
        <a:spcPct val="0"/>
      </a:spcAft>
      <a:defRPr sz="2400" kern="1200">
        <a:solidFill>
          <a:schemeClr val="tx1"/>
        </a:solidFill>
        <a:latin typeface="Arial" charset="0"/>
        <a:ea typeface="+mn-ea"/>
        <a:cs typeface="+mn-cs"/>
      </a:defRPr>
    </a:lvl1pPr>
    <a:lvl2pPr marL="457200" algn="ctr" rtl="0" fontAlgn="base">
      <a:spcBef>
        <a:spcPct val="0"/>
      </a:spcBef>
      <a:spcAft>
        <a:spcPct val="0"/>
      </a:spcAft>
      <a:defRPr sz="2400" kern="1200">
        <a:solidFill>
          <a:schemeClr val="tx1"/>
        </a:solidFill>
        <a:latin typeface="Arial" charset="0"/>
        <a:ea typeface="+mn-ea"/>
        <a:cs typeface="+mn-cs"/>
      </a:defRPr>
    </a:lvl2pPr>
    <a:lvl3pPr marL="914400" algn="ctr" rtl="0" fontAlgn="base">
      <a:spcBef>
        <a:spcPct val="0"/>
      </a:spcBef>
      <a:spcAft>
        <a:spcPct val="0"/>
      </a:spcAft>
      <a:defRPr sz="2400" kern="1200">
        <a:solidFill>
          <a:schemeClr val="tx1"/>
        </a:solidFill>
        <a:latin typeface="Arial" charset="0"/>
        <a:ea typeface="+mn-ea"/>
        <a:cs typeface="+mn-cs"/>
      </a:defRPr>
    </a:lvl3pPr>
    <a:lvl4pPr marL="1371600" algn="ctr" rtl="0" fontAlgn="base">
      <a:spcBef>
        <a:spcPct val="0"/>
      </a:spcBef>
      <a:spcAft>
        <a:spcPct val="0"/>
      </a:spcAft>
      <a:defRPr sz="2400" kern="1200">
        <a:solidFill>
          <a:schemeClr val="tx1"/>
        </a:solidFill>
        <a:latin typeface="Arial" charset="0"/>
        <a:ea typeface="+mn-ea"/>
        <a:cs typeface="+mn-cs"/>
      </a:defRPr>
    </a:lvl4pPr>
    <a:lvl5pPr marL="1828800" algn="ctr"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0000"/>
    <a:srgbClr val="A80000"/>
    <a:srgbClr val="DCC2AE"/>
    <a:srgbClr val="FFCC99"/>
    <a:srgbClr val="FF9933"/>
    <a:srgbClr val="FCCBA2"/>
    <a:srgbClr val="FDD8B9"/>
    <a:srgbClr val="B92D14"/>
    <a:srgbClr val="4D4D4D"/>
    <a:srgbClr val="DED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546" autoAdjust="0"/>
    <p:restoredTop sz="95636" autoAdjust="0"/>
  </p:normalViewPr>
  <p:slideViewPr>
    <p:cSldViewPr>
      <p:cViewPr>
        <p:scale>
          <a:sx n="60" d="100"/>
          <a:sy n="60" d="100"/>
        </p:scale>
        <p:origin x="-3000" y="-10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3076363" cy="46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192" tIns="47096" rIns="94192" bIns="47096" numCol="1" anchor="t" anchorCtr="0" compatLnSpc="1">
            <a:prstTxWarp prst="textNoShape">
              <a:avLst/>
            </a:prstTxWarp>
          </a:bodyPr>
          <a:lstStyle>
            <a:lvl1pPr algn="l">
              <a:defRPr sz="1200"/>
            </a:lvl1pPr>
          </a:lstStyle>
          <a:p>
            <a:endParaRPr lang="en-US" altLang="en-US"/>
          </a:p>
        </p:txBody>
      </p:sp>
      <p:sp>
        <p:nvSpPr>
          <p:cNvPr id="81923" name="Rectangle 3"/>
          <p:cNvSpPr>
            <a:spLocks noGrp="1" noChangeArrowheads="1"/>
          </p:cNvSpPr>
          <p:nvPr>
            <p:ph type="dt" idx="1"/>
          </p:nvPr>
        </p:nvSpPr>
        <p:spPr bwMode="auto">
          <a:xfrm>
            <a:off x="4021294" y="0"/>
            <a:ext cx="3076363" cy="46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192" tIns="47096" rIns="94192" bIns="47096" numCol="1" anchor="t" anchorCtr="0" compatLnSpc="1">
            <a:prstTxWarp prst="textNoShape">
              <a:avLst/>
            </a:prstTxWarp>
          </a:bodyPr>
          <a:lstStyle>
            <a:lvl1pPr algn="r">
              <a:defRPr sz="1200"/>
            </a:lvl1pPr>
          </a:lstStyle>
          <a:p>
            <a:endParaRPr lang="en-US" altLang="en-US"/>
          </a:p>
        </p:txBody>
      </p:sp>
      <p:sp>
        <p:nvSpPr>
          <p:cNvPr id="81924" name="Rectangle 4"/>
          <p:cNvSpPr>
            <a:spLocks noGrp="1" noRot="1" noChangeAspect="1" noChangeArrowheads="1" noTextEdit="1"/>
          </p:cNvSpPr>
          <p:nvPr>
            <p:ph type="sldImg" idx="2"/>
          </p:nvPr>
        </p:nvSpPr>
        <p:spPr bwMode="auto">
          <a:xfrm>
            <a:off x="1203325" y="703263"/>
            <a:ext cx="4692650" cy="35194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25" name="Rectangle 5"/>
          <p:cNvSpPr>
            <a:spLocks noGrp="1" noChangeArrowheads="1"/>
          </p:cNvSpPr>
          <p:nvPr>
            <p:ph type="body" sz="quarter" idx="3"/>
          </p:nvPr>
        </p:nvSpPr>
        <p:spPr bwMode="auto">
          <a:xfrm>
            <a:off x="709930" y="4458018"/>
            <a:ext cx="5679440" cy="4223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192" tIns="47096" rIns="94192" bIns="4709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1926" name="Rectangle 6"/>
          <p:cNvSpPr>
            <a:spLocks noGrp="1" noChangeArrowheads="1"/>
          </p:cNvSpPr>
          <p:nvPr>
            <p:ph type="ftr" sz="quarter" idx="4"/>
          </p:nvPr>
        </p:nvSpPr>
        <p:spPr bwMode="auto">
          <a:xfrm>
            <a:off x="0" y="8914406"/>
            <a:ext cx="3076363" cy="46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192" tIns="47096" rIns="94192" bIns="47096" numCol="1" anchor="b" anchorCtr="0" compatLnSpc="1">
            <a:prstTxWarp prst="textNoShape">
              <a:avLst/>
            </a:prstTxWarp>
          </a:bodyPr>
          <a:lstStyle>
            <a:lvl1pPr algn="l">
              <a:defRPr sz="1200"/>
            </a:lvl1pPr>
          </a:lstStyle>
          <a:p>
            <a:endParaRPr lang="en-US" altLang="en-US"/>
          </a:p>
        </p:txBody>
      </p:sp>
      <p:sp>
        <p:nvSpPr>
          <p:cNvPr id="81927" name="Rectangle 7"/>
          <p:cNvSpPr>
            <a:spLocks noGrp="1" noChangeArrowheads="1"/>
          </p:cNvSpPr>
          <p:nvPr>
            <p:ph type="sldNum" sz="quarter" idx="5"/>
          </p:nvPr>
        </p:nvSpPr>
        <p:spPr bwMode="auto">
          <a:xfrm>
            <a:off x="4021294" y="8914406"/>
            <a:ext cx="3076363" cy="46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192" tIns="47096" rIns="94192" bIns="47096" numCol="1" anchor="b" anchorCtr="0" compatLnSpc="1">
            <a:prstTxWarp prst="textNoShape">
              <a:avLst/>
            </a:prstTxWarp>
          </a:bodyPr>
          <a:lstStyle>
            <a:lvl1pPr algn="r">
              <a:defRPr sz="1200"/>
            </a:lvl1pPr>
          </a:lstStyle>
          <a:p>
            <a:fld id="{B17B0B04-992D-429C-9899-1036119F3C58}" type="slidenum">
              <a:rPr lang="en-US" altLang="en-US"/>
              <a:pPr/>
              <a:t>‹#›</a:t>
            </a:fld>
            <a:endParaRPr lang="en-US" altLang="en-US"/>
          </a:p>
        </p:txBody>
      </p:sp>
    </p:spTree>
    <p:extLst>
      <p:ext uri="{BB962C8B-B14F-4D97-AF65-F5344CB8AC3E}">
        <p14:creationId xmlns:p14="http://schemas.microsoft.com/office/powerpoint/2010/main" val="340932624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C7A5E5-653B-4F68-BB4A-EB3733C49138}" type="slidenum">
              <a:rPr lang="en-US" altLang="en-US"/>
              <a:pPr/>
              <a:t>1</a:t>
            </a:fld>
            <a:endParaRPr lang="en-US" alt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ru-RU"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90600" y="5334000"/>
            <a:ext cx="7772400" cy="70485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algn="r">
              <a:defRPr sz="3600">
                <a:solidFill>
                  <a:schemeClr val="bg1"/>
                </a:solidFill>
              </a:defRPr>
            </a:lvl1pPr>
          </a:lstStyle>
          <a:p>
            <a:pPr lvl="0"/>
            <a:r>
              <a:rPr lang="en-US" altLang="en-US" noProof="0" smtClean="0"/>
              <a:t>Click to edit Master title style</a:t>
            </a:r>
          </a:p>
        </p:txBody>
      </p:sp>
      <p:sp>
        <p:nvSpPr>
          <p:cNvPr id="3075" name="Rectangle 3"/>
          <p:cNvSpPr>
            <a:spLocks noGrp="1" noChangeArrowheads="1"/>
          </p:cNvSpPr>
          <p:nvPr>
            <p:ph type="subTitle" idx="1"/>
          </p:nvPr>
        </p:nvSpPr>
        <p:spPr>
          <a:xfrm>
            <a:off x="990600" y="5867400"/>
            <a:ext cx="7772400" cy="53340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marL="0" indent="0" algn="r">
              <a:buFontTx/>
              <a:buNone/>
              <a:defRPr sz="2400">
                <a:solidFill>
                  <a:schemeClr val="bg1"/>
                </a:solidFill>
              </a:defRPr>
            </a:lvl1pPr>
          </a:lstStyle>
          <a:p>
            <a:pPr lvl="0"/>
            <a:r>
              <a:rPr lang="en-US" altLang="en-US" noProof="0" smtClean="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8300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417638"/>
            <a:ext cx="18288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417638"/>
            <a:ext cx="53340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2486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5900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03870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5021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7785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88663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522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81410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84651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417638"/>
            <a:ext cx="73152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2438400"/>
            <a:ext cx="7315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81000" y="5816025"/>
            <a:ext cx="8305800" cy="584775"/>
          </a:xfrm>
          <a:prstGeom prst="rect">
            <a:avLst/>
          </a:prstGeom>
          <a:noFill/>
        </p:spPr>
        <p:txBody>
          <a:bodyPr wrap="square" rtlCol="0">
            <a:spAutoFit/>
          </a:bodyPr>
          <a:lstStyle/>
          <a:p>
            <a:pPr algn="ctr"/>
            <a:r>
              <a:rPr lang="en-US" sz="3200" b="1" dirty="0" smtClean="0">
                <a:effectLst>
                  <a:outerShdw blurRad="38100" dist="38100" dir="2700000" algn="tl">
                    <a:srgbClr val="000000">
                      <a:alpha val="43137"/>
                    </a:srgbClr>
                  </a:outerShdw>
                </a:effectLst>
              </a:rPr>
              <a:t>Sunday, November 12, 2023</a:t>
            </a:r>
          </a:p>
        </p:txBody>
      </p:sp>
      <p:sp>
        <p:nvSpPr>
          <p:cNvPr id="5" name="TextBox 4"/>
          <p:cNvSpPr txBox="1"/>
          <p:nvPr/>
        </p:nvSpPr>
        <p:spPr>
          <a:xfrm>
            <a:off x="152400" y="5245894"/>
            <a:ext cx="8610600" cy="646331"/>
          </a:xfrm>
          <a:prstGeom prst="rect">
            <a:avLst/>
          </a:prstGeom>
          <a:noFill/>
        </p:spPr>
        <p:txBody>
          <a:bodyPr wrap="square" rtlCol="0">
            <a:spAutoFit/>
          </a:bodyPr>
          <a:lstStyle/>
          <a:p>
            <a:pPr algn="ctr"/>
            <a:r>
              <a:rPr lang="en-US" sz="3600" b="1" dirty="0" smtClean="0">
                <a:effectLst>
                  <a:outerShdw blurRad="38100" dist="38100" dir="2700000" algn="tl">
                    <a:srgbClr val="000000">
                      <a:alpha val="43137"/>
                    </a:srgbClr>
                  </a:outerShdw>
                </a:effectLst>
              </a:rPr>
              <a:t>Sermon For LifeGate</a:t>
            </a:r>
            <a:endParaRPr lang="en-US" sz="3600" b="1" dirty="0">
              <a:effectLst>
                <a:outerShdw blurRad="38100" dist="38100" dir="2700000" algn="tl">
                  <a:srgbClr val="000000">
                    <a:alpha val="43137"/>
                  </a:srgbClr>
                </a:outerShdw>
              </a:effectLst>
            </a:endParaRPr>
          </a:p>
        </p:txBody>
      </p:sp>
      <p:pic>
        <p:nvPicPr>
          <p:cNvPr id="6" name="Picture 5"/>
          <p:cNvPicPr/>
          <p:nvPr/>
        </p:nvPicPr>
        <p:blipFill rotWithShape="1">
          <a:blip r:embed="rId4"/>
          <a:srcRect b="2847"/>
          <a:stretch/>
        </p:blipFill>
        <p:spPr bwMode="auto">
          <a:xfrm>
            <a:off x="457200" y="609600"/>
            <a:ext cx="8305800" cy="3429000"/>
          </a:xfrm>
          <a:prstGeom prst="rect">
            <a:avLst/>
          </a:prstGeom>
          <a:ln w="31750">
            <a:solidFill>
              <a:schemeClr val="tx1"/>
            </a:solidFill>
          </a:ln>
          <a:extLst>
            <a:ext uri="{53640926-AAD7-44D8-BBD7-CCE9431645EC}">
              <a14:shadowObscured xmlns:a14="http://schemas.microsoft.com/office/drawing/2010/main"/>
            </a:ext>
          </a:extLst>
        </p:spPr>
      </p:pic>
      <p:sp>
        <p:nvSpPr>
          <p:cNvPr id="2" name="TextBox 1"/>
          <p:cNvSpPr txBox="1"/>
          <p:nvPr/>
        </p:nvSpPr>
        <p:spPr>
          <a:xfrm>
            <a:off x="228600" y="4114800"/>
            <a:ext cx="8763000" cy="1077218"/>
          </a:xfrm>
          <a:prstGeom prst="rect">
            <a:avLst/>
          </a:prstGeom>
          <a:noFill/>
        </p:spPr>
        <p:txBody>
          <a:bodyPr wrap="square" rtlCol="0">
            <a:spAutoFit/>
          </a:bodyPr>
          <a:lstStyle/>
          <a:p>
            <a:r>
              <a:rPr lang="en-US" sz="3200" dirty="0" smtClean="0">
                <a:effectLst>
                  <a:outerShdw blurRad="38100" dist="38100" dir="2700000" algn="tl">
                    <a:srgbClr val="000000">
                      <a:alpha val="43137"/>
                    </a:srgbClr>
                  </a:outerShdw>
                </a:effectLst>
              </a:rPr>
              <a:t>RECEIVING THE IN-BREAKING OF </a:t>
            </a:r>
            <a:r>
              <a:rPr lang="en-US" sz="3200" dirty="0" smtClean="0">
                <a:effectLst>
                  <a:outerShdw blurRad="38100" dist="38100" dir="2700000" algn="tl">
                    <a:srgbClr val="000000">
                      <a:alpha val="43137"/>
                    </a:srgbClr>
                  </a:outerShdw>
                </a:effectLst>
              </a:rPr>
              <a:t>HEAVEN</a:t>
            </a:r>
          </a:p>
          <a:p>
            <a:r>
              <a:rPr lang="en-US" sz="3200" dirty="0" smtClean="0">
                <a:effectLst>
                  <a:outerShdw blurRad="38100" dist="38100" dir="2700000" algn="tl">
                    <a:srgbClr val="000000">
                      <a:alpha val="43137"/>
                    </a:srgbClr>
                  </a:outerShdw>
                </a:effectLst>
              </a:rPr>
              <a:t>Putting Jesus In The Center</a:t>
            </a:r>
            <a:endParaRPr lang="en-US" sz="3200" dirty="0" smtClean="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b="1" kern="0" dirty="0" smtClean="0">
                <a:solidFill>
                  <a:srgbClr val="FFFF00"/>
                </a:solidFill>
                <a:effectLst>
                  <a:outerShdw blurRad="38100" dist="38100" dir="2700000" algn="tl">
                    <a:srgbClr val="000000">
                      <a:alpha val="43137"/>
                    </a:srgbClr>
                  </a:outerShdw>
                </a:effectLst>
              </a:rPr>
              <a:t>A Personal Story – Rescued </a:t>
            </a:r>
          </a:p>
          <a:p>
            <a:pPr algn="ctr"/>
            <a:r>
              <a:rPr lang="en-US" sz="4000" b="1" kern="0" dirty="0" smtClean="0">
                <a:solidFill>
                  <a:srgbClr val="FFFF00"/>
                </a:solidFill>
                <a:effectLst>
                  <a:outerShdw blurRad="38100" dist="38100" dir="2700000" algn="tl">
                    <a:srgbClr val="000000">
                      <a:alpha val="43137"/>
                    </a:srgbClr>
                  </a:outerShdw>
                </a:effectLst>
              </a:rPr>
              <a:t>By A Miracle </a:t>
            </a:r>
            <a:endParaRPr lang="en-US" sz="4000" b="1" kern="0" dirty="0">
              <a:solidFill>
                <a:srgbClr val="FFFF00"/>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413" t="28992" r="36250" b="15040"/>
          <a:stretch/>
        </p:blipFill>
        <p:spPr bwMode="auto">
          <a:xfrm>
            <a:off x="2209800" y="2954078"/>
            <a:ext cx="6868633" cy="3838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Search and Rescue Optimal Planning System - ppt video online download"/>
          <p:cNvPicPr>
            <a:picLocks noChangeAspect="1" noChangeArrowheads="1"/>
          </p:cNvPicPr>
          <p:nvPr/>
        </p:nvPicPr>
        <p:blipFill rotWithShape="1">
          <a:blip r:embed="rId3">
            <a:extLst>
              <a:ext uri="{28A0092B-C50C-407E-A947-70E740481C1C}">
                <a14:useLocalDpi xmlns:a14="http://schemas.microsoft.com/office/drawing/2010/main" val="0"/>
              </a:ext>
            </a:extLst>
          </a:blip>
          <a:srcRect l="8217" t="2014" b="13334"/>
          <a:stretch/>
        </p:blipFill>
        <p:spPr bwMode="auto">
          <a:xfrm>
            <a:off x="152400" y="2563069"/>
            <a:ext cx="6459688" cy="39718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86400" y="1371600"/>
            <a:ext cx="3352800" cy="1200329"/>
          </a:xfrm>
          <a:prstGeom prst="rect">
            <a:avLst/>
          </a:prstGeom>
          <a:noFill/>
        </p:spPr>
        <p:txBody>
          <a:bodyPr wrap="square" rtlCol="0">
            <a:spAutoFit/>
          </a:bodyPr>
          <a:lstStyle/>
          <a:p>
            <a:r>
              <a:rPr lang="en-US" dirty="0" smtClean="0"/>
              <a:t>Search And Rescue Optimal Planning System</a:t>
            </a:r>
            <a:endParaRPr lang="en-US" dirty="0"/>
          </a:p>
        </p:txBody>
      </p:sp>
    </p:spTree>
    <p:extLst>
      <p:ext uri="{BB962C8B-B14F-4D97-AF65-F5344CB8AC3E}">
        <p14:creationId xmlns:p14="http://schemas.microsoft.com/office/powerpoint/2010/main" val="43663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Martin Luther Started a Religious Revolution 500 Years A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154" y="1478143"/>
            <a:ext cx="1126375" cy="16002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b="1" kern="0" dirty="0" smtClean="0">
                <a:solidFill>
                  <a:srgbClr val="FFFF00"/>
                </a:solidFill>
                <a:effectLst>
                  <a:outerShdw blurRad="38100" dist="38100" dir="2700000" algn="tl">
                    <a:srgbClr val="000000">
                      <a:alpha val="43137"/>
                    </a:srgbClr>
                  </a:outerShdw>
                </a:effectLst>
              </a:rPr>
              <a:t>Here Is A Snapshot of Europe’s Generational Story </a:t>
            </a:r>
            <a:endParaRPr lang="en-US" sz="4000" b="1" kern="0"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228600" y="3048000"/>
            <a:ext cx="2362200" cy="1015663"/>
          </a:xfrm>
          <a:prstGeom prst="rect">
            <a:avLst/>
          </a:prstGeom>
          <a:noFill/>
        </p:spPr>
        <p:txBody>
          <a:bodyPr wrap="square" rtlCol="0">
            <a:spAutoFit/>
          </a:bodyPr>
          <a:lstStyle/>
          <a:p>
            <a:r>
              <a:rPr lang="en-US" sz="2000" dirty="0" smtClean="0"/>
              <a:t>1517</a:t>
            </a:r>
          </a:p>
          <a:p>
            <a:r>
              <a:rPr lang="en-US" sz="2000" dirty="0" smtClean="0"/>
              <a:t>Martin Luther </a:t>
            </a:r>
          </a:p>
          <a:p>
            <a:r>
              <a:rPr lang="en-US" sz="2000" dirty="0" smtClean="0"/>
              <a:t>Reformation </a:t>
            </a:r>
            <a:endParaRPr lang="en-US" sz="2000" dirty="0"/>
          </a:p>
        </p:txBody>
      </p:sp>
      <p:sp>
        <p:nvSpPr>
          <p:cNvPr id="7" name="TextBox 6"/>
          <p:cNvSpPr txBox="1"/>
          <p:nvPr/>
        </p:nvSpPr>
        <p:spPr>
          <a:xfrm>
            <a:off x="1524000" y="1371600"/>
            <a:ext cx="2362200" cy="1754326"/>
          </a:xfrm>
          <a:prstGeom prst="rect">
            <a:avLst/>
          </a:prstGeom>
          <a:noFill/>
        </p:spPr>
        <p:txBody>
          <a:bodyPr wrap="square" rtlCol="0">
            <a:spAutoFit/>
          </a:bodyPr>
          <a:lstStyle/>
          <a:p>
            <a:r>
              <a:rPr lang="en-US" sz="1800" dirty="0" smtClean="0"/>
              <a:t>1620</a:t>
            </a:r>
          </a:p>
          <a:p>
            <a:r>
              <a:rPr lang="en-US" sz="1800" dirty="0" smtClean="0"/>
              <a:t>Puritans Fled England – went to Holland and then left Holland For </a:t>
            </a:r>
          </a:p>
          <a:p>
            <a:r>
              <a:rPr lang="en-US" sz="1800" dirty="0" smtClean="0"/>
              <a:t>North America</a:t>
            </a:r>
            <a:endParaRPr lang="en-US" sz="1800" dirty="0"/>
          </a:p>
        </p:txBody>
      </p:sp>
      <p:sp>
        <p:nvSpPr>
          <p:cNvPr id="8" name="TextBox 7"/>
          <p:cNvSpPr txBox="1"/>
          <p:nvPr/>
        </p:nvSpPr>
        <p:spPr>
          <a:xfrm>
            <a:off x="1956391" y="4482901"/>
            <a:ext cx="1929809" cy="1631216"/>
          </a:xfrm>
          <a:prstGeom prst="rect">
            <a:avLst/>
          </a:prstGeom>
          <a:noFill/>
        </p:spPr>
        <p:txBody>
          <a:bodyPr wrap="square" rtlCol="0">
            <a:spAutoFit/>
          </a:bodyPr>
          <a:lstStyle/>
          <a:p>
            <a:r>
              <a:rPr lang="en-US" sz="2000" dirty="0" smtClean="0"/>
              <a:t>1792-1815</a:t>
            </a:r>
          </a:p>
          <a:p>
            <a:r>
              <a:rPr lang="en-US" sz="2000" dirty="0" smtClean="0"/>
              <a:t>French Revolution</a:t>
            </a:r>
          </a:p>
          <a:p>
            <a:r>
              <a:rPr lang="en-US" sz="2000" dirty="0" smtClean="0"/>
              <a:t>Nepoleonic Wars</a:t>
            </a:r>
            <a:endParaRPr lang="en-US" sz="2000" dirty="0"/>
          </a:p>
        </p:txBody>
      </p:sp>
      <p:sp>
        <p:nvSpPr>
          <p:cNvPr id="9" name="TextBox 8"/>
          <p:cNvSpPr txBox="1"/>
          <p:nvPr/>
        </p:nvSpPr>
        <p:spPr>
          <a:xfrm>
            <a:off x="5071730" y="1541284"/>
            <a:ext cx="2362200" cy="830997"/>
          </a:xfrm>
          <a:prstGeom prst="rect">
            <a:avLst/>
          </a:prstGeom>
          <a:noFill/>
        </p:spPr>
        <p:txBody>
          <a:bodyPr wrap="square" rtlCol="0">
            <a:spAutoFit/>
          </a:bodyPr>
          <a:lstStyle/>
          <a:p>
            <a:r>
              <a:rPr lang="en-US" dirty="0" smtClean="0"/>
              <a:t>English Civil War  1639-1653</a:t>
            </a:r>
            <a:endParaRPr lang="en-US" dirty="0"/>
          </a:p>
        </p:txBody>
      </p:sp>
      <p:sp>
        <p:nvSpPr>
          <p:cNvPr id="10" name="TextBox 9"/>
          <p:cNvSpPr txBox="1"/>
          <p:nvPr/>
        </p:nvSpPr>
        <p:spPr>
          <a:xfrm>
            <a:off x="304800" y="5080337"/>
            <a:ext cx="2362200" cy="1015663"/>
          </a:xfrm>
          <a:prstGeom prst="rect">
            <a:avLst/>
          </a:prstGeom>
          <a:noFill/>
        </p:spPr>
        <p:txBody>
          <a:bodyPr wrap="square" rtlCol="0">
            <a:spAutoFit/>
          </a:bodyPr>
          <a:lstStyle/>
          <a:p>
            <a:r>
              <a:rPr lang="en-US" sz="2000" dirty="0" smtClean="0"/>
              <a:t>American Revolution </a:t>
            </a:r>
          </a:p>
          <a:p>
            <a:r>
              <a:rPr lang="en-US" sz="2000" dirty="0" smtClean="0"/>
              <a:t>1776</a:t>
            </a:r>
            <a:endParaRPr lang="en-US" sz="2000" dirty="0"/>
          </a:p>
        </p:txBody>
      </p:sp>
      <p:sp>
        <p:nvSpPr>
          <p:cNvPr id="6" name="AutoShape 4" descr="Adolf Hitl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9270" y="4337740"/>
            <a:ext cx="1348573" cy="1799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descr="cov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1945"/>
          <a:stretch/>
        </p:blipFill>
        <p:spPr bwMode="auto">
          <a:xfrm>
            <a:off x="5690626" y="2742113"/>
            <a:ext cx="1545211" cy="139155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224130" y="4133671"/>
            <a:ext cx="2209800" cy="1015663"/>
          </a:xfrm>
          <a:prstGeom prst="rect">
            <a:avLst/>
          </a:prstGeom>
          <a:noFill/>
        </p:spPr>
        <p:txBody>
          <a:bodyPr wrap="square" rtlCol="0">
            <a:spAutoFit/>
          </a:bodyPr>
          <a:lstStyle/>
          <a:p>
            <a:r>
              <a:rPr lang="en-US" sz="2000" dirty="0" smtClean="0"/>
              <a:t>Friedrich</a:t>
            </a:r>
          </a:p>
          <a:p>
            <a:r>
              <a:rPr lang="en-US" sz="2000" dirty="0" smtClean="0"/>
              <a:t>Nietzsche</a:t>
            </a:r>
          </a:p>
          <a:p>
            <a:r>
              <a:rPr lang="en-US" sz="2000" dirty="0" smtClean="0"/>
              <a:t>1844 - 1900</a:t>
            </a:r>
            <a:endParaRPr lang="en-US" sz="2000" dirty="0"/>
          </a:p>
        </p:txBody>
      </p:sp>
      <p:pic>
        <p:nvPicPr>
          <p:cNvPr id="2057" name="Picture 9" descr="America 1776 &quot;Betsy Ross&quot; Flag Wall Art – Domaci"/>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66" t="19334" r="4139" b="21803"/>
          <a:stretch/>
        </p:blipFill>
        <p:spPr bwMode="auto">
          <a:xfrm>
            <a:off x="952500" y="4337740"/>
            <a:ext cx="1271722" cy="82086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334000" y="5105400"/>
            <a:ext cx="2091069" cy="1569660"/>
          </a:xfrm>
          <a:prstGeom prst="rect">
            <a:avLst/>
          </a:prstGeom>
        </p:spPr>
        <p:txBody>
          <a:bodyPr wrap="square">
            <a:spAutoFit/>
          </a:bodyPr>
          <a:lstStyle/>
          <a:p>
            <a:r>
              <a:rPr lang="en-US" sz="1600" b="1" dirty="0" smtClean="0"/>
              <a:t>NIHILISM</a:t>
            </a:r>
            <a:r>
              <a:rPr lang="en-US" sz="1600" dirty="0" smtClean="0">
                <a:solidFill>
                  <a:srgbClr val="FFFF00"/>
                </a:solidFill>
              </a:rPr>
              <a:t> -  </a:t>
            </a:r>
            <a:r>
              <a:rPr lang="en-US" sz="1600" dirty="0">
                <a:solidFill>
                  <a:srgbClr val="FFFF00"/>
                </a:solidFill>
              </a:rPr>
              <a:t>Nietzsche, </a:t>
            </a:r>
            <a:r>
              <a:rPr lang="en-US" sz="1600" dirty="0" smtClean="0">
                <a:solidFill>
                  <a:srgbClr val="FFFF00"/>
                </a:solidFill>
              </a:rPr>
              <a:t>saw there </a:t>
            </a:r>
            <a:r>
              <a:rPr lang="en-US" sz="1600" dirty="0">
                <a:solidFill>
                  <a:srgbClr val="FFFF00"/>
                </a:solidFill>
              </a:rPr>
              <a:t>is no objective order or structure in the world except what we give it.</a:t>
            </a:r>
          </a:p>
        </p:txBody>
      </p:sp>
      <p:pic>
        <p:nvPicPr>
          <p:cNvPr id="2059" name="Picture 11" descr="Oliver Cromwell | eHISTOR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09270" y="1541285"/>
            <a:ext cx="1077433" cy="135431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235837" y="2895601"/>
            <a:ext cx="1603363" cy="461665"/>
          </a:xfrm>
          <a:prstGeom prst="rect">
            <a:avLst/>
          </a:prstGeom>
          <a:noFill/>
        </p:spPr>
        <p:txBody>
          <a:bodyPr wrap="square" rtlCol="0">
            <a:spAutoFit/>
          </a:bodyPr>
          <a:lstStyle/>
          <a:p>
            <a:r>
              <a:rPr lang="en-US" dirty="0" smtClean="0"/>
              <a:t>Cromwell</a:t>
            </a:r>
            <a:endParaRPr lang="en-US" dirty="0"/>
          </a:p>
        </p:txBody>
      </p:sp>
      <p:sp>
        <p:nvSpPr>
          <p:cNvPr id="14" name="TextBox 13"/>
          <p:cNvSpPr txBox="1"/>
          <p:nvPr/>
        </p:nvSpPr>
        <p:spPr>
          <a:xfrm>
            <a:off x="7354516" y="6300608"/>
            <a:ext cx="1713284" cy="400110"/>
          </a:xfrm>
          <a:prstGeom prst="rect">
            <a:avLst/>
          </a:prstGeom>
          <a:noFill/>
        </p:spPr>
        <p:txBody>
          <a:bodyPr wrap="square" rtlCol="0">
            <a:spAutoFit/>
          </a:bodyPr>
          <a:lstStyle/>
          <a:p>
            <a:r>
              <a:rPr lang="en-US" sz="2000" dirty="0" smtClean="0"/>
              <a:t>1933 Hitler</a:t>
            </a:r>
            <a:endParaRPr lang="en-US" sz="2000" dirty="0"/>
          </a:p>
        </p:txBody>
      </p:sp>
      <p:pic>
        <p:nvPicPr>
          <p:cNvPr id="2061" name="Picture 13" descr="Marxism - Wikipedi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6004" y="2566058"/>
            <a:ext cx="882945" cy="111973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4227882" y="3699059"/>
            <a:ext cx="1603363" cy="461665"/>
          </a:xfrm>
          <a:prstGeom prst="rect">
            <a:avLst/>
          </a:prstGeom>
          <a:noFill/>
        </p:spPr>
        <p:txBody>
          <a:bodyPr wrap="square" rtlCol="0">
            <a:spAutoFit/>
          </a:bodyPr>
          <a:lstStyle/>
          <a:p>
            <a:r>
              <a:rPr lang="en-US" dirty="0" smtClean="0"/>
              <a:t>Marx</a:t>
            </a:r>
            <a:endParaRPr lang="en-US" dirty="0"/>
          </a:p>
        </p:txBody>
      </p:sp>
      <p:pic>
        <p:nvPicPr>
          <p:cNvPr id="2063" name="Picture 15" descr="Myth Of The Mayflower: The Voyage That Made America? | HistoryExtra"/>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306" r="19850" b="20107"/>
          <a:stretch/>
        </p:blipFill>
        <p:spPr bwMode="auto">
          <a:xfrm>
            <a:off x="1905000" y="3125926"/>
            <a:ext cx="1524000" cy="116337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3225430" y="5244105"/>
            <a:ext cx="2158077" cy="923330"/>
          </a:xfrm>
          <a:prstGeom prst="rect">
            <a:avLst/>
          </a:prstGeom>
        </p:spPr>
        <p:txBody>
          <a:bodyPr wrap="square">
            <a:spAutoFit/>
          </a:bodyPr>
          <a:lstStyle/>
          <a:p>
            <a:r>
              <a:rPr lang="en-US" sz="1800" dirty="0" smtClean="0"/>
              <a:t>Johann </a:t>
            </a:r>
          </a:p>
          <a:p>
            <a:r>
              <a:rPr lang="en-US" sz="1800" dirty="0" err="1" smtClean="0"/>
              <a:t>Blumbthart</a:t>
            </a:r>
            <a:endParaRPr lang="en-US" sz="1800" dirty="0" smtClean="0"/>
          </a:p>
          <a:p>
            <a:r>
              <a:rPr lang="en-US" sz="1800" dirty="0" smtClean="0"/>
              <a:t>1843</a:t>
            </a:r>
            <a:endParaRPr lang="en-US" sz="1800" dirty="0"/>
          </a:p>
        </p:txBody>
      </p:sp>
      <p:pic>
        <p:nvPicPr>
          <p:cNvPr id="2065" name="Picture 17" descr="Johann Christoph Blumhard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09811" y="4133671"/>
            <a:ext cx="1164838" cy="116483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295400" y="6172200"/>
            <a:ext cx="4343835" cy="646331"/>
          </a:xfrm>
          <a:prstGeom prst="rect">
            <a:avLst/>
          </a:prstGeom>
          <a:noFill/>
        </p:spPr>
        <p:txBody>
          <a:bodyPr wrap="square" rtlCol="0">
            <a:spAutoFit/>
          </a:bodyPr>
          <a:lstStyle/>
          <a:p>
            <a:r>
              <a:rPr lang="en-US" sz="1800" dirty="0" smtClean="0">
                <a:solidFill>
                  <a:srgbClr val="FFFF00"/>
                </a:solidFill>
              </a:rPr>
              <a:t>The European Church left the Gates of Influence to rationalism and secularism</a:t>
            </a:r>
            <a:endParaRPr lang="en-US" sz="1800" dirty="0">
              <a:solidFill>
                <a:srgbClr val="FFFF00"/>
              </a:solidFill>
            </a:endParaRPr>
          </a:p>
        </p:txBody>
      </p:sp>
      <p:pic>
        <p:nvPicPr>
          <p:cNvPr id="2067" name="Picture 19" descr="John Wesley's 25 Articles | Aldersgate Methodist Church"/>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5887" y="4337740"/>
            <a:ext cx="688975" cy="694110"/>
          </a:xfrm>
          <a:prstGeom prst="rect">
            <a:avLst/>
          </a:prstGeom>
          <a:noFill/>
          <a:extLst>
            <a:ext uri="{909E8E84-426E-40DD-AFC4-6F175D3DCCD1}">
              <a14:hiddenFill xmlns:a14="http://schemas.microsoft.com/office/drawing/2010/main">
                <a:solidFill>
                  <a:srgbClr val="FFFFFF"/>
                </a:solidFill>
              </a14:hiddenFill>
            </a:ext>
          </a:extLst>
        </p:spPr>
      </p:pic>
      <p:sp>
        <p:nvSpPr>
          <p:cNvPr id="17" name="AutoShape 21" descr="upload.wikimedia.org/wikipedia/commons/a/ab/Joseph..."/>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70" name="Picture 2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1762" y="5588168"/>
            <a:ext cx="657225" cy="84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101804" y="5080337"/>
            <a:ext cx="1124357" cy="369332"/>
          </a:xfrm>
          <a:prstGeom prst="rect">
            <a:avLst/>
          </a:prstGeom>
          <a:noFill/>
        </p:spPr>
        <p:txBody>
          <a:bodyPr wrap="square" rtlCol="0">
            <a:spAutoFit/>
          </a:bodyPr>
          <a:lstStyle/>
          <a:p>
            <a:r>
              <a:rPr lang="en-US" sz="1800" dirty="0" smtClean="0"/>
              <a:t>Wesley</a:t>
            </a:r>
            <a:endParaRPr lang="en-US" sz="1800" dirty="0"/>
          </a:p>
        </p:txBody>
      </p:sp>
      <p:sp>
        <p:nvSpPr>
          <p:cNvPr id="30" name="TextBox 29"/>
          <p:cNvSpPr txBox="1"/>
          <p:nvPr/>
        </p:nvSpPr>
        <p:spPr>
          <a:xfrm>
            <a:off x="-21634" y="6449199"/>
            <a:ext cx="1317034" cy="369332"/>
          </a:xfrm>
          <a:prstGeom prst="rect">
            <a:avLst/>
          </a:prstGeom>
          <a:noFill/>
        </p:spPr>
        <p:txBody>
          <a:bodyPr wrap="square" rtlCol="0">
            <a:spAutoFit/>
          </a:bodyPr>
          <a:lstStyle/>
          <a:p>
            <a:r>
              <a:rPr lang="en-US" sz="1800" dirty="0" smtClean="0"/>
              <a:t>Whitefield</a:t>
            </a:r>
            <a:endParaRPr lang="en-US" sz="1800" dirty="0"/>
          </a:p>
        </p:txBody>
      </p:sp>
    </p:spTree>
    <p:extLst>
      <p:ext uri="{BB962C8B-B14F-4D97-AF65-F5344CB8AC3E}">
        <p14:creationId xmlns:p14="http://schemas.microsoft.com/office/powerpoint/2010/main" val="62641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6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7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6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06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5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05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1" grpId="0"/>
      <p:bldP spid="12" grpId="0"/>
      <p:bldP spid="13" grpId="0"/>
      <p:bldP spid="14" grpId="0"/>
      <p:bldP spid="21" grpId="0"/>
      <p:bldP spid="15" grpId="0"/>
      <p:bldP spid="16" grpId="0"/>
      <p:bldP spid="18"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1371600"/>
            <a:ext cx="8077200" cy="1938992"/>
          </a:xfrm>
          <a:prstGeom prst="rect">
            <a:avLst/>
          </a:prstGeom>
        </p:spPr>
        <p:txBody>
          <a:bodyPr wrap="square">
            <a:spAutoFit/>
          </a:bodyPr>
          <a:lstStyle/>
          <a:p>
            <a:r>
              <a:rPr lang="en-US" sz="4000" dirty="0"/>
              <a:t>He promises peace to His people, His </a:t>
            </a:r>
            <a:r>
              <a:rPr lang="en-US" sz="4000" dirty="0" smtClean="0"/>
              <a:t>saints– </a:t>
            </a:r>
          </a:p>
          <a:p>
            <a:r>
              <a:rPr lang="en-US" sz="4000" dirty="0" smtClean="0"/>
              <a:t>But </a:t>
            </a:r>
            <a:r>
              <a:rPr lang="en-US" sz="4000" dirty="0"/>
              <a:t>let them not return to folly. </a:t>
            </a:r>
          </a:p>
        </p:txBody>
      </p:sp>
      <p:sp>
        <p:nvSpPr>
          <p:cNvPr id="5" name="Rectangle 4"/>
          <p:cNvSpPr/>
          <p:nvPr/>
        </p:nvSpPr>
        <p:spPr>
          <a:xfrm>
            <a:off x="299484" y="3520857"/>
            <a:ext cx="8615916" cy="3108543"/>
          </a:xfrm>
          <a:prstGeom prst="rect">
            <a:avLst/>
          </a:prstGeom>
        </p:spPr>
        <p:txBody>
          <a:bodyPr wrap="square">
            <a:spAutoFit/>
          </a:bodyPr>
          <a:lstStyle/>
          <a:p>
            <a:r>
              <a:rPr lang="en-US" sz="2800" dirty="0" smtClean="0">
                <a:solidFill>
                  <a:srgbClr val="FFFF00"/>
                </a:solidFill>
              </a:rPr>
              <a:t>For </a:t>
            </a:r>
            <a:r>
              <a:rPr lang="en-US" sz="2800" dirty="0">
                <a:solidFill>
                  <a:srgbClr val="FFFF00"/>
                </a:solidFill>
              </a:rPr>
              <a:t>although they knew God, they neither glorified him as God nor gave thanks to him, but their thinking became futile and their foolish hearts were darkened. </a:t>
            </a:r>
            <a:r>
              <a:rPr lang="en-US" sz="2800" baseline="30000" dirty="0">
                <a:solidFill>
                  <a:srgbClr val="FFFF00"/>
                </a:solidFill>
              </a:rPr>
              <a:t>22 </a:t>
            </a:r>
            <a:r>
              <a:rPr lang="en-US" sz="2800" dirty="0">
                <a:solidFill>
                  <a:srgbClr val="FFFF00"/>
                </a:solidFill>
              </a:rPr>
              <a:t> Although they claimed to be wise, they became fools </a:t>
            </a:r>
            <a:r>
              <a:rPr lang="en-US" sz="2800" baseline="30000" dirty="0">
                <a:solidFill>
                  <a:srgbClr val="FFFF00"/>
                </a:solidFill>
              </a:rPr>
              <a:t>23 </a:t>
            </a:r>
            <a:r>
              <a:rPr lang="en-US" sz="2800" dirty="0">
                <a:solidFill>
                  <a:srgbClr val="FFFF00"/>
                </a:solidFill>
              </a:rPr>
              <a:t> and exchanged the glory of the immortal God for images made to look like mortal man and birds and animals and reptiles. </a:t>
            </a:r>
            <a:r>
              <a:rPr lang="en-US" sz="2800" b="1" dirty="0">
                <a:solidFill>
                  <a:srgbClr val="FFFF00"/>
                </a:solidFill>
              </a:rPr>
              <a:t>Romans 1:21-23 (NIV) </a:t>
            </a:r>
            <a:endParaRPr lang="en-US" sz="2800" dirty="0">
              <a:solidFill>
                <a:srgbClr val="FFFF00"/>
              </a:solidFill>
            </a:endParaRPr>
          </a:p>
        </p:txBody>
      </p:sp>
      <p:sp>
        <p:nvSpPr>
          <p:cNvPr id="6"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b="1" kern="0" dirty="0" smtClean="0">
                <a:solidFill>
                  <a:srgbClr val="FFFF00"/>
                </a:solidFill>
                <a:effectLst>
                  <a:outerShdw blurRad="38100" dist="38100" dir="2700000" algn="tl">
                    <a:srgbClr val="000000">
                      <a:alpha val="43137"/>
                    </a:srgbClr>
                  </a:outerShdw>
                </a:effectLst>
              </a:rPr>
              <a:t>Psalm 85 Was Sadly Fulfilled</a:t>
            </a:r>
            <a:endParaRPr lang="en-US" sz="4000" b="1"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580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524000"/>
            <a:ext cx="8610600" cy="5262979"/>
          </a:xfrm>
          <a:prstGeom prst="rect">
            <a:avLst/>
          </a:prstGeom>
        </p:spPr>
        <p:txBody>
          <a:bodyPr wrap="square">
            <a:spAutoFit/>
          </a:bodyPr>
          <a:lstStyle/>
          <a:p>
            <a:r>
              <a:rPr lang="en-US" dirty="0" smtClean="0"/>
              <a:t>“I the Lord gave America skilled </a:t>
            </a:r>
            <a:r>
              <a:rPr lang="en-US" dirty="0"/>
              <a:t>workers and inventors smart and industrious scientific </a:t>
            </a:r>
            <a:r>
              <a:rPr lang="en-US" dirty="0" smtClean="0"/>
              <a:t>professors, </a:t>
            </a:r>
            <a:r>
              <a:rPr lang="en-US" dirty="0"/>
              <a:t>Statesman financiers and many cunning devices of every </a:t>
            </a:r>
            <a:r>
              <a:rPr lang="en-US" dirty="0" smtClean="0"/>
              <a:t>type </a:t>
            </a:r>
            <a:r>
              <a:rPr lang="en-US" dirty="0"/>
              <a:t>were </a:t>
            </a:r>
            <a:r>
              <a:rPr lang="en-US" dirty="0" smtClean="0"/>
              <a:t>invented. </a:t>
            </a:r>
            <a:r>
              <a:rPr lang="en-US" dirty="0"/>
              <a:t>Steamers plowed the waters locomotives with trains </a:t>
            </a:r>
            <a:r>
              <a:rPr lang="en-US" dirty="0" smtClean="0"/>
              <a:t>went </a:t>
            </a:r>
            <a:r>
              <a:rPr lang="en-US" dirty="0"/>
              <a:t>from Shore to </a:t>
            </a:r>
            <a:r>
              <a:rPr lang="en-US" dirty="0" smtClean="0"/>
              <a:t>Shore. Automobiles raced below and </a:t>
            </a:r>
            <a:r>
              <a:rPr lang="en-US" dirty="0"/>
              <a:t>airplanes </a:t>
            </a:r>
            <a:r>
              <a:rPr lang="en-US" dirty="0" smtClean="0"/>
              <a:t>above. Factories </a:t>
            </a:r>
            <a:r>
              <a:rPr lang="en-US" dirty="0"/>
              <a:t>were </a:t>
            </a:r>
            <a:r>
              <a:rPr lang="en-US" dirty="0" smtClean="0"/>
              <a:t>filled and  </a:t>
            </a:r>
            <a:r>
              <a:rPr lang="en-US" dirty="0"/>
              <a:t>it's cities were lighted </a:t>
            </a:r>
            <a:r>
              <a:rPr lang="en-US" dirty="0" smtClean="0"/>
              <a:t>as it </a:t>
            </a:r>
            <a:r>
              <a:rPr lang="en-US" dirty="0"/>
              <a:t>harnessed the power </a:t>
            </a:r>
            <a:r>
              <a:rPr lang="en-US" dirty="0" smtClean="0"/>
              <a:t>of electricity. They are a </a:t>
            </a:r>
            <a:r>
              <a:rPr lang="en-US" dirty="0"/>
              <a:t>blessed people </a:t>
            </a:r>
            <a:r>
              <a:rPr lang="en-US" dirty="0" smtClean="0"/>
              <a:t>Greatest </a:t>
            </a:r>
            <a:r>
              <a:rPr lang="en-US" dirty="0"/>
              <a:t>of all </a:t>
            </a:r>
            <a:r>
              <a:rPr lang="en-US" dirty="0" smtClean="0"/>
              <a:t>was </a:t>
            </a:r>
            <a:r>
              <a:rPr lang="en-US" dirty="0"/>
              <a:t>my concern </a:t>
            </a:r>
            <a:r>
              <a:rPr lang="en-US" dirty="0" smtClean="0"/>
              <a:t>for </a:t>
            </a:r>
            <a:r>
              <a:rPr lang="en-US" dirty="0"/>
              <a:t>the spiritual welfare of this people and I've shown this by sending to them many anointed Ministers of the Gospel speaking in my </a:t>
            </a:r>
            <a:r>
              <a:rPr lang="en-US" dirty="0" smtClean="0"/>
              <a:t>Spirit </a:t>
            </a:r>
            <a:r>
              <a:rPr lang="en-US" dirty="0"/>
              <a:t>with the </a:t>
            </a:r>
            <a:r>
              <a:rPr lang="en-US" dirty="0" smtClean="0"/>
              <a:t>enduement </a:t>
            </a:r>
            <a:r>
              <a:rPr lang="en-US" dirty="0"/>
              <a:t>of power persuading men and women </a:t>
            </a:r>
            <a:r>
              <a:rPr lang="en-US" dirty="0" smtClean="0"/>
              <a:t>to turn to the Lord and promoting </a:t>
            </a:r>
            <a:r>
              <a:rPr lang="en-US" dirty="0"/>
              <a:t>great and far-reaching </a:t>
            </a:r>
            <a:r>
              <a:rPr lang="en-US" dirty="0" smtClean="0"/>
              <a:t>revivals. These </a:t>
            </a:r>
            <a:r>
              <a:rPr lang="en-US" dirty="0"/>
              <a:t>seasons of Awakening often transformed communities from </a:t>
            </a:r>
            <a:r>
              <a:rPr lang="en-US" dirty="0" smtClean="0"/>
              <a:t>sinful to </a:t>
            </a:r>
            <a:r>
              <a:rPr lang="en-US" dirty="0"/>
              <a:t>a </a:t>
            </a:r>
            <a:r>
              <a:rPr lang="en-US" dirty="0" smtClean="0"/>
              <a:t>God-fearing.  </a:t>
            </a:r>
            <a:r>
              <a:rPr lang="en-US" dirty="0" smtClean="0">
                <a:solidFill>
                  <a:srgbClr val="FFFF00"/>
                </a:solidFill>
              </a:rPr>
              <a:t>Seeley Kinne </a:t>
            </a:r>
            <a:endParaRPr lang="en-US" dirty="0">
              <a:solidFill>
                <a:srgbClr val="FFFF00"/>
              </a:solidFill>
            </a:endParaRPr>
          </a:p>
        </p:txBody>
      </p:sp>
      <p:sp>
        <p:nvSpPr>
          <p:cNvPr id="5" name="Title 1"/>
          <p:cNvSpPr txBox="1">
            <a:spLocks/>
          </p:cNvSpPr>
          <p:nvPr/>
        </p:nvSpPr>
        <p:spPr bwMode="auto">
          <a:xfrm>
            <a:off x="228600" y="2286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2800" b="1" kern="0" dirty="0" smtClean="0">
                <a:solidFill>
                  <a:srgbClr val="FFFF00"/>
                </a:solidFill>
                <a:effectLst>
                  <a:outerShdw blurRad="38100" dist="38100" dir="2700000" algn="tl">
                    <a:srgbClr val="000000">
                      <a:alpha val="43137"/>
                    </a:srgbClr>
                  </a:outerShdw>
                </a:effectLst>
              </a:rPr>
              <a:t>OUR SHARED NATIONAL STORY - PROPHETIC WORD ABOUT AMERICA 1944</a:t>
            </a:r>
            <a:endParaRPr lang="en-US" sz="2800" b="1"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504590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 Kin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458" y="1371600"/>
            <a:ext cx="1447800" cy="20616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345" y="3675781"/>
            <a:ext cx="2100255" cy="461665"/>
          </a:xfrm>
          <a:prstGeom prst="rect">
            <a:avLst/>
          </a:prstGeom>
        </p:spPr>
        <p:txBody>
          <a:bodyPr wrap="none">
            <a:spAutoFit/>
          </a:bodyPr>
          <a:lstStyle/>
          <a:p>
            <a:r>
              <a:rPr lang="en-US" b="1" dirty="0"/>
              <a:t>Seeley Kinne</a:t>
            </a:r>
            <a:endParaRPr lang="en-US" dirty="0"/>
          </a:p>
        </p:txBody>
      </p:sp>
      <p:sp>
        <p:nvSpPr>
          <p:cNvPr id="3" name="Rectangle 2"/>
          <p:cNvSpPr/>
          <p:nvPr/>
        </p:nvSpPr>
        <p:spPr>
          <a:xfrm>
            <a:off x="1828800" y="1301889"/>
            <a:ext cx="7239000" cy="5262979"/>
          </a:xfrm>
          <a:prstGeom prst="rect">
            <a:avLst/>
          </a:prstGeom>
        </p:spPr>
        <p:txBody>
          <a:bodyPr wrap="square">
            <a:spAutoFit/>
          </a:bodyPr>
          <a:lstStyle/>
          <a:p>
            <a:r>
              <a:rPr lang="en-US" dirty="0" smtClean="0"/>
              <a:t>“Now </a:t>
            </a:r>
            <a:r>
              <a:rPr lang="en-US" dirty="0"/>
              <a:t>therefore consider </a:t>
            </a:r>
            <a:r>
              <a:rPr lang="en-US" dirty="0" smtClean="0"/>
              <a:t>this, </a:t>
            </a:r>
            <a:r>
              <a:rPr lang="en-US" dirty="0"/>
              <a:t>America if I destroyed ancient Nations like Canaan and Egypt and Assyria and Empires like Babylon </a:t>
            </a:r>
            <a:r>
              <a:rPr lang="en-US" dirty="0" smtClean="0"/>
              <a:t>even </a:t>
            </a:r>
            <a:r>
              <a:rPr lang="en-US" dirty="0"/>
              <a:t>now you are being </a:t>
            </a:r>
            <a:r>
              <a:rPr lang="en-US" dirty="0" smtClean="0"/>
              <a:t>refined- almost </a:t>
            </a:r>
            <a:r>
              <a:rPr lang="en-US" dirty="0"/>
              <a:t>the whole nation is turned to </a:t>
            </a:r>
            <a:r>
              <a:rPr lang="en-US" dirty="0" smtClean="0"/>
              <a:t>prosecuting </a:t>
            </a:r>
            <a:r>
              <a:rPr lang="en-US" dirty="0"/>
              <a:t>this world war and fighting for its very </a:t>
            </a:r>
            <a:r>
              <a:rPr lang="en-US" dirty="0" smtClean="0"/>
              <a:t>existence. </a:t>
            </a:r>
            <a:r>
              <a:rPr lang="en-US" dirty="0"/>
              <a:t>Millions upon millions of dollars are being spent thousands of lives are being </a:t>
            </a:r>
            <a:r>
              <a:rPr lang="en-US" dirty="0" smtClean="0"/>
              <a:t>sacrificed. Where </a:t>
            </a:r>
            <a:r>
              <a:rPr lang="en-US" dirty="0"/>
              <a:t>are those who will stand in the </a:t>
            </a:r>
            <a:r>
              <a:rPr lang="en-US" dirty="0" smtClean="0"/>
              <a:t>gap </a:t>
            </a:r>
            <a:r>
              <a:rPr lang="en-US" dirty="0"/>
              <a:t>and make a hedge for your nation otherwise </a:t>
            </a:r>
            <a:r>
              <a:rPr lang="en-US" dirty="0" smtClean="0"/>
              <a:t>how </a:t>
            </a:r>
            <a:r>
              <a:rPr lang="en-US" dirty="0"/>
              <a:t>shall you escape the Divine judgment that is in this </a:t>
            </a:r>
            <a:r>
              <a:rPr lang="en-US" dirty="0" smtClean="0"/>
              <a:t>hour. Pray </a:t>
            </a:r>
            <a:r>
              <a:rPr lang="en-US" dirty="0"/>
              <a:t>for the mercy of God to be shown </a:t>
            </a:r>
            <a:r>
              <a:rPr lang="en-US" dirty="0" smtClean="0"/>
              <a:t>you. Pray </a:t>
            </a:r>
            <a:r>
              <a:rPr lang="en-US" dirty="0"/>
              <a:t>for a wave of divine power that shall bring repentance to your people and Revival and salvation instead of judgment </a:t>
            </a:r>
            <a:r>
              <a:rPr lang="en-US" dirty="0" smtClean="0"/>
              <a:t>upon </a:t>
            </a:r>
            <a:r>
              <a:rPr lang="en-US" dirty="0"/>
              <a:t>Your </a:t>
            </a:r>
            <a:r>
              <a:rPr lang="en-US" dirty="0" smtClean="0"/>
              <a:t>Land.” </a:t>
            </a:r>
            <a:endParaRPr lang="en-US" dirty="0"/>
          </a:p>
        </p:txBody>
      </p:sp>
    </p:spTree>
    <p:extLst>
      <p:ext uri="{BB962C8B-B14F-4D97-AF65-F5344CB8AC3E}">
        <p14:creationId xmlns:p14="http://schemas.microsoft.com/office/powerpoint/2010/main" val="32130403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57200" y="304800"/>
            <a:ext cx="8229600" cy="609600"/>
          </a:xfrm>
          <a:prstGeom prst="rect">
            <a:avLst/>
          </a:prstGeom>
          <a:solidFill>
            <a:schemeClr val="accent1">
              <a:alpha val="42000"/>
            </a:schemeClr>
          </a:solidFill>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3600" b="1" dirty="0" smtClean="0">
                <a:solidFill>
                  <a:srgbClr val="FFFF00"/>
                </a:solidFill>
                <a:effectLst>
                  <a:outerShdw blurRad="50800" dist="127000" dir="8520000" sx="105000" sy="105000" algn="tl">
                    <a:srgbClr val="000000">
                      <a:alpha val="43137"/>
                    </a:srgbClr>
                  </a:outerShdw>
                </a:effectLst>
              </a:rPr>
              <a:t>Our Community Story </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5168" r="8837" b="42093"/>
          <a:stretch/>
        </p:blipFill>
        <p:spPr bwMode="auto">
          <a:xfrm>
            <a:off x="571500" y="1524000"/>
            <a:ext cx="8001000" cy="1616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p:nvPr/>
        </p:nvPicPr>
        <p:blipFill rotWithShape="1">
          <a:blip r:embed="rId3"/>
          <a:srcRect l="5019" r="17624"/>
          <a:stretch/>
        </p:blipFill>
        <p:spPr bwMode="auto">
          <a:xfrm>
            <a:off x="3962399" y="2367579"/>
            <a:ext cx="4502785" cy="38877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747499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76200"/>
            <a:ext cx="9134192" cy="1219200"/>
          </a:xfrm>
          <a:prstGeom prst="rect">
            <a:avLst/>
          </a:prstGeom>
          <a:solidFill>
            <a:schemeClr val="accent1">
              <a:alpha val="82000"/>
            </a:schemeClr>
          </a:solidFill>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2800" b="1" dirty="0" smtClean="0">
                <a:solidFill>
                  <a:srgbClr val="FFFF00"/>
                </a:solidFill>
                <a:effectLst>
                  <a:outerShdw blurRad="50800" dist="127000" dir="8520000" sx="105000" sy="105000" algn="tl">
                    <a:srgbClr val="000000">
                      <a:alpha val="43137"/>
                    </a:srgbClr>
                  </a:outerShdw>
                </a:effectLst>
              </a:rPr>
              <a:t>Elections Have become very Important AND VERY MESSY in the Last Seven Years </a:t>
            </a:r>
          </a:p>
        </p:txBody>
      </p:sp>
      <p:sp>
        <p:nvSpPr>
          <p:cNvPr id="5" name="TextBox 4"/>
          <p:cNvSpPr txBox="1"/>
          <p:nvPr/>
        </p:nvSpPr>
        <p:spPr>
          <a:xfrm>
            <a:off x="76200" y="3618614"/>
            <a:ext cx="8981792" cy="954107"/>
          </a:xfrm>
          <a:prstGeom prst="rect">
            <a:avLst/>
          </a:prstGeom>
          <a:noFill/>
        </p:spPr>
        <p:txBody>
          <a:bodyPr wrap="square" rtlCol="0">
            <a:spAutoFit/>
          </a:bodyPr>
          <a:lstStyle/>
          <a:p>
            <a:r>
              <a:rPr lang="en-US" sz="2800" dirty="0" smtClean="0"/>
              <a:t>So, As God’s People We Have To Still Live Out The Heart And Wisdom Of God Even In The Messiness. </a:t>
            </a:r>
            <a:endParaRPr lang="en-US" sz="2800" dirty="0"/>
          </a:p>
        </p:txBody>
      </p:sp>
      <p:sp>
        <p:nvSpPr>
          <p:cNvPr id="6" name="Rectangle 5"/>
          <p:cNvSpPr/>
          <p:nvPr/>
        </p:nvSpPr>
        <p:spPr>
          <a:xfrm>
            <a:off x="76200" y="4724400"/>
            <a:ext cx="8981792" cy="2092881"/>
          </a:xfrm>
          <a:prstGeom prst="rect">
            <a:avLst/>
          </a:prstGeom>
        </p:spPr>
        <p:txBody>
          <a:bodyPr wrap="square">
            <a:spAutoFit/>
          </a:bodyPr>
          <a:lstStyle/>
          <a:p>
            <a:r>
              <a:rPr lang="en-US" sz="2600" dirty="0" smtClean="0">
                <a:solidFill>
                  <a:srgbClr val="FFFF00"/>
                </a:solidFill>
              </a:rPr>
              <a:t>Our </a:t>
            </a:r>
            <a:r>
              <a:rPr lang="en-US" sz="2600" dirty="0">
                <a:solidFill>
                  <a:srgbClr val="FFFF00"/>
                </a:solidFill>
              </a:rPr>
              <a:t>prayer is that </a:t>
            </a:r>
            <a:r>
              <a:rPr lang="en-US" sz="2600" dirty="0" smtClean="0">
                <a:solidFill>
                  <a:srgbClr val="FFFF00"/>
                </a:solidFill>
              </a:rPr>
              <a:t>God </a:t>
            </a:r>
            <a:r>
              <a:rPr lang="en-US" sz="2600" dirty="0">
                <a:solidFill>
                  <a:srgbClr val="FFFF00"/>
                </a:solidFill>
              </a:rPr>
              <a:t>will overrule </a:t>
            </a:r>
            <a:r>
              <a:rPr lang="en-US" sz="2600" dirty="0" smtClean="0">
                <a:solidFill>
                  <a:srgbClr val="FFFF00"/>
                </a:solidFill>
              </a:rPr>
              <a:t>any of </a:t>
            </a:r>
            <a:r>
              <a:rPr lang="en-US" sz="2600" dirty="0">
                <a:solidFill>
                  <a:srgbClr val="FFFF00"/>
                </a:solidFill>
              </a:rPr>
              <a:t>the negatives that </a:t>
            </a:r>
            <a:r>
              <a:rPr lang="en-US" sz="2600" dirty="0" smtClean="0">
                <a:solidFill>
                  <a:srgbClr val="FFFF00"/>
                </a:solidFill>
              </a:rPr>
              <a:t>can occur when our personal </a:t>
            </a:r>
            <a:r>
              <a:rPr lang="en-US" sz="2600" dirty="0" smtClean="0"/>
              <a:t>EXPECTATIONS OR STRATEGIES CLASH in our </a:t>
            </a:r>
            <a:r>
              <a:rPr lang="en-US" sz="2600" dirty="0" smtClean="0">
                <a:solidFill>
                  <a:srgbClr val="FFFF00"/>
                </a:solidFill>
              </a:rPr>
              <a:t>collective story </a:t>
            </a:r>
          </a:p>
          <a:p>
            <a:r>
              <a:rPr lang="en-US" sz="2600" dirty="0" smtClean="0"/>
              <a:t>so that God can sill bring forth </a:t>
            </a:r>
            <a:r>
              <a:rPr lang="en-US" sz="2600" dirty="0" smtClean="0">
                <a:solidFill>
                  <a:srgbClr val="FFFF00"/>
                </a:solidFill>
              </a:rPr>
              <a:t>His story </a:t>
            </a:r>
          </a:p>
          <a:p>
            <a:r>
              <a:rPr lang="en-US" sz="2600" dirty="0" smtClean="0"/>
              <a:t>as we stand, in faith, at the gates of influence.</a:t>
            </a:r>
            <a:r>
              <a:rPr lang="en-US" sz="2600" dirty="0" smtClean="0">
                <a:solidFill>
                  <a:srgbClr val="FFFF00"/>
                </a:solidFill>
              </a:rPr>
              <a:t> </a:t>
            </a:r>
            <a:endParaRPr lang="en-US" sz="2600" dirty="0">
              <a:solidFill>
                <a:srgbClr val="FFFF00"/>
              </a:solidFill>
            </a:endParaRPr>
          </a:p>
        </p:txBody>
      </p:sp>
      <p:sp>
        <p:nvSpPr>
          <p:cNvPr id="3" name="TextBox 2"/>
          <p:cNvSpPr txBox="1"/>
          <p:nvPr/>
        </p:nvSpPr>
        <p:spPr>
          <a:xfrm>
            <a:off x="0" y="1524000"/>
            <a:ext cx="9134192" cy="830997"/>
          </a:xfrm>
          <a:prstGeom prst="rect">
            <a:avLst/>
          </a:prstGeom>
          <a:noFill/>
        </p:spPr>
        <p:txBody>
          <a:bodyPr wrap="square" rtlCol="0">
            <a:spAutoFit/>
          </a:bodyPr>
          <a:lstStyle/>
          <a:p>
            <a:r>
              <a:rPr lang="en-US" dirty="0" smtClean="0"/>
              <a:t>Yes – </a:t>
            </a:r>
            <a:r>
              <a:rPr lang="en-US" dirty="0" smtClean="0">
                <a:solidFill>
                  <a:srgbClr val="FFFF00"/>
                </a:solidFill>
              </a:rPr>
              <a:t>HALLELUJAH</a:t>
            </a:r>
            <a:r>
              <a:rPr lang="en-US" dirty="0" smtClean="0"/>
              <a:t> - we celebrate the victory of this past School Board Election  on Tuesday – But it is a victory based on </a:t>
            </a:r>
            <a:r>
              <a:rPr lang="en-US" sz="1800" dirty="0" smtClean="0"/>
              <a:t>Proverbs 31</a:t>
            </a:r>
            <a:endParaRPr lang="en-US" sz="1800" dirty="0"/>
          </a:p>
        </p:txBody>
      </p:sp>
      <p:sp>
        <p:nvSpPr>
          <p:cNvPr id="7" name="Rectangle 6"/>
          <p:cNvSpPr/>
          <p:nvPr/>
        </p:nvSpPr>
        <p:spPr>
          <a:xfrm>
            <a:off x="533400" y="2514600"/>
            <a:ext cx="8153400" cy="954107"/>
          </a:xfrm>
          <a:prstGeom prst="rect">
            <a:avLst/>
          </a:prstGeom>
        </p:spPr>
        <p:txBody>
          <a:bodyPr wrap="square">
            <a:spAutoFit/>
          </a:bodyPr>
          <a:lstStyle/>
          <a:p>
            <a:r>
              <a:rPr lang="en-US" sz="2800" dirty="0">
                <a:solidFill>
                  <a:srgbClr val="FFFF00"/>
                </a:solidFill>
              </a:rPr>
              <a:t> The horse is made ready for the day of battle, but victory rests with the </a:t>
            </a:r>
            <a:r>
              <a:rPr lang="en-US" sz="2800" cap="small" dirty="0">
                <a:solidFill>
                  <a:srgbClr val="FFFF00"/>
                </a:solidFill>
              </a:rPr>
              <a:t>LORD</a:t>
            </a:r>
            <a:r>
              <a:rPr lang="en-US" sz="2800" dirty="0">
                <a:solidFill>
                  <a:srgbClr val="FFFF00"/>
                </a:solidFill>
              </a:rPr>
              <a:t>. </a:t>
            </a:r>
            <a:r>
              <a:rPr lang="en-US" sz="2800" b="1" dirty="0">
                <a:solidFill>
                  <a:srgbClr val="FFFF00"/>
                </a:solidFill>
              </a:rPr>
              <a:t>Proverbs </a:t>
            </a:r>
            <a:r>
              <a:rPr lang="en-US" sz="2800" b="1" dirty="0" smtClean="0">
                <a:solidFill>
                  <a:srgbClr val="FFFF00"/>
                </a:solidFill>
              </a:rPr>
              <a:t>21:31</a:t>
            </a:r>
            <a:endParaRPr lang="en-US" sz="2800" dirty="0">
              <a:solidFill>
                <a:srgbClr val="FFFF00"/>
              </a:solidFill>
            </a:endParaRPr>
          </a:p>
        </p:txBody>
      </p:sp>
    </p:spTree>
    <p:extLst>
      <p:ext uri="{BB962C8B-B14F-4D97-AF65-F5344CB8AC3E}">
        <p14:creationId xmlns:p14="http://schemas.microsoft.com/office/powerpoint/2010/main" val="246198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cts 6:4 KJV - But we will give ourselves continually to prayer,"/>
          <p:cNvPicPr>
            <a:picLocks noChangeAspect="1" noChangeArrowheads="1"/>
          </p:cNvPicPr>
          <p:nvPr/>
        </p:nvPicPr>
        <p:blipFill rotWithShape="1">
          <a:blip r:embed="rId2">
            <a:extLst>
              <a:ext uri="{28A0092B-C50C-407E-A947-70E740481C1C}">
                <a14:useLocalDpi xmlns:a14="http://schemas.microsoft.com/office/drawing/2010/main" val="0"/>
              </a:ext>
            </a:extLst>
          </a:blip>
          <a:srcRect l="14059" t="29050" r="11310" b="24738"/>
          <a:stretch/>
        </p:blipFill>
        <p:spPr bwMode="auto">
          <a:xfrm>
            <a:off x="5029200" y="3429000"/>
            <a:ext cx="3810000" cy="226473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 y="304800"/>
            <a:ext cx="4876800" cy="5755422"/>
          </a:xfrm>
          <a:prstGeom prst="rect">
            <a:avLst/>
          </a:prstGeom>
        </p:spPr>
        <p:txBody>
          <a:bodyPr wrap="square">
            <a:spAutoFit/>
          </a:bodyPr>
          <a:lstStyle/>
          <a:p>
            <a:r>
              <a:rPr lang="en-US" sz="2300" dirty="0"/>
              <a:t>In those days when the number of disciples was increasing, the Grecian Jews among them complained against the </a:t>
            </a:r>
            <a:r>
              <a:rPr lang="en-US" sz="2300" dirty="0" smtClean="0"/>
              <a:t>Hebrew </a:t>
            </a:r>
            <a:r>
              <a:rPr lang="en-US" sz="2300" dirty="0"/>
              <a:t>Jews because their widows were being overlooked in the daily distribution of food. 2  So the Twelve gathered all the disciples together and said, "It would not be right for us to neglect the ministry of the word of God in order to wait on tables. 3  Brothers, choose seven men from among you who are known to be full of the Spirit and wisdom. We will turn this responsibility over to them </a:t>
            </a:r>
          </a:p>
        </p:txBody>
      </p:sp>
      <p:sp>
        <p:nvSpPr>
          <p:cNvPr id="6" name="Rectangle 2"/>
          <p:cNvSpPr txBox="1">
            <a:spLocks noChangeArrowheads="1"/>
          </p:cNvSpPr>
          <p:nvPr/>
        </p:nvSpPr>
        <p:spPr>
          <a:xfrm>
            <a:off x="5029200" y="381000"/>
            <a:ext cx="3810000" cy="2743200"/>
          </a:xfrm>
          <a:prstGeom prst="rect">
            <a:avLst/>
          </a:prstGeom>
          <a:solidFill>
            <a:schemeClr val="accent1">
              <a:alpha val="42000"/>
            </a:schemeClr>
          </a:solidFill>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2800" b="1" dirty="0" smtClean="0">
                <a:solidFill>
                  <a:srgbClr val="FFFF00"/>
                </a:solidFill>
                <a:effectLst>
                  <a:outerShdw blurRad="50800" dist="127000" dir="8520000" sx="105000" sy="105000" algn="tl">
                    <a:srgbClr val="000000">
                      <a:alpha val="43137"/>
                    </a:srgbClr>
                  </a:outerShdw>
                </a:effectLst>
              </a:rPr>
              <a:t>A Problem Became An</a:t>
            </a:r>
          </a:p>
          <a:p>
            <a:pPr algn="ctr">
              <a:defRPr/>
            </a:pPr>
            <a:r>
              <a:rPr lang="en-US" sz="2800" b="1" dirty="0" smtClean="0">
                <a:solidFill>
                  <a:srgbClr val="FFFF00"/>
                </a:solidFill>
                <a:effectLst>
                  <a:outerShdw blurRad="50800" dist="127000" dir="8520000" sx="105000" sy="105000" algn="tl">
                    <a:srgbClr val="000000">
                      <a:alpha val="43137"/>
                    </a:srgbClr>
                  </a:outerShdw>
                </a:effectLst>
              </a:rPr>
              <a:t>Opportunity TO PRESS DEEPER INTO GOD’S PRESENCE </a:t>
            </a:r>
          </a:p>
        </p:txBody>
      </p:sp>
      <p:sp>
        <p:nvSpPr>
          <p:cNvPr id="5" name="TextBox 4"/>
          <p:cNvSpPr txBox="1"/>
          <p:nvPr/>
        </p:nvSpPr>
        <p:spPr>
          <a:xfrm>
            <a:off x="381000" y="6027003"/>
            <a:ext cx="8458200" cy="830997"/>
          </a:xfrm>
          <a:prstGeom prst="rect">
            <a:avLst/>
          </a:prstGeom>
          <a:noFill/>
        </p:spPr>
        <p:txBody>
          <a:bodyPr wrap="square" rtlCol="0">
            <a:spAutoFit/>
          </a:bodyPr>
          <a:lstStyle/>
          <a:p>
            <a:r>
              <a:rPr lang="en-US" dirty="0" smtClean="0"/>
              <a:t>The knew they had to </a:t>
            </a:r>
            <a:r>
              <a:rPr lang="en-US" dirty="0" smtClean="0">
                <a:solidFill>
                  <a:srgbClr val="FFFF00"/>
                </a:solidFill>
              </a:rPr>
              <a:t>PROTECT THE ANOINTING</a:t>
            </a:r>
          </a:p>
          <a:p>
            <a:r>
              <a:rPr lang="en-US" dirty="0" smtClean="0">
                <a:solidFill>
                  <a:srgbClr val="FFFF00"/>
                </a:solidFill>
              </a:rPr>
              <a:t>AND HOST HIS PRESENCE !!!</a:t>
            </a:r>
            <a:endParaRPr lang="en-US" dirty="0">
              <a:solidFill>
                <a:srgbClr val="FFFF00"/>
              </a:solidFill>
            </a:endParaRPr>
          </a:p>
        </p:txBody>
      </p:sp>
    </p:spTree>
    <p:extLst>
      <p:ext uri="{BB962C8B-B14F-4D97-AF65-F5344CB8AC3E}">
        <p14:creationId xmlns:p14="http://schemas.microsoft.com/office/powerpoint/2010/main" val="193228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371600"/>
            <a:ext cx="8458200" cy="1815882"/>
          </a:xfrm>
          <a:prstGeom prst="rect">
            <a:avLst/>
          </a:prstGeom>
        </p:spPr>
        <p:txBody>
          <a:bodyPr wrap="square">
            <a:spAutoFit/>
          </a:bodyPr>
          <a:lstStyle/>
          <a:p>
            <a:r>
              <a:rPr lang="en-US" sz="2800" dirty="0" smtClean="0">
                <a:solidFill>
                  <a:srgbClr val="FFFF00"/>
                </a:solidFill>
              </a:rPr>
              <a:t>I am convinced that </a:t>
            </a:r>
            <a:r>
              <a:rPr lang="en-US" sz="2800" dirty="0">
                <a:solidFill>
                  <a:srgbClr val="FFFF00"/>
                </a:solidFill>
              </a:rPr>
              <a:t>the Lord will help us protect the freedoms and the liberties we have here in America that are under attack</a:t>
            </a:r>
            <a:r>
              <a:rPr lang="en-US" sz="2800" dirty="0" smtClean="0">
                <a:solidFill>
                  <a:srgbClr val="FFFF00"/>
                </a:solidFill>
              </a:rPr>
              <a:t>. If we PRESS IN FOR HIS PRESENCE and stay engaged in our community. </a:t>
            </a:r>
            <a:endParaRPr lang="en-US" sz="2800" dirty="0">
              <a:solidFill>
                <a:srgbClr val="FFFF00"/>
              </a:solidFill>
            </a:endParaRPr>
          </a:p>
        </p:txBody>
      </p:sp>
      <p:sp>
        <p:nvSpPr>
          <p:cNvPr id="5" name="Rectangle 4"/>
          <p:cNvSpPr/>
          <p:nvPr/>
        </p:nvSpPr>
        <p:spPr>
          <a:xfrm>
            <a:off x="304800" y="4382631"/>
            <a:ext cx="8458200" cy="2246769"/>
          </a:xfrm>
          <a:prstGeom prst="rect">
            <a:avLst/>
          </a:prstGeom>
        </p:spPr>
        <p:txBody>
          <a:bodyPr wrap="square">
            <a:spAutoFit/>
          </a:bodyPr>
          <a:lstStyle/>
          <a:p>
            <a:r>
              <a:rPr lang="en-US" sz="2800" dirty="0"/>
              <a:t>Unfortunately, we who are fighting the hardest for </a:t>
            </a:r>
            <a:r>
              <a:rPr lang="en-US" sz="2800" dirty="0" smtClean="0"/>
              <a:t>Truth and Liberty </a:t>
            </a:r>
            <a:r>
              <a:rPr lang="en-US" sz="2800" dirty="0"/>
              <a:t>sometimes get sucked up into our own </a:t>
            </a:r>
            <a:r>
              <a:rPr lang="en-US" sz="2800" dirty="0" smtClean="0"/>
              <a:t>differences </a:t>
            </a:r>
            <a:r>
              <a:rPr lang="en-US" sz="2800" dirty="0"/>
              <a:t>and we have to overcome all of this through patience and love - prayer and a tender heart that is full of unwavering faith in God. </a:t>
            </a:r>
          </a:p>
        </p:txBody>
      </p:sp>
      <p:sp>
        <p:nvSpPr>
          <p:cNvPr id="6" name="Rectangle 2"/>
          <p:cNvSpPr txBox="1">
            <a:spLocks noChangeArrowheads="1"/>
          </p:cNvSpPr>
          <p:nvPr/>
        </p:nvSpPr>
        <p:spPr>
          <a:xfrm>
            <a:off x="76200" y="228600"/>
            <a:ext cx="8915400" cy="990600"/>
          </a:xfrm>
          <a:prstGeom prst="rect">
            <a:avLst/>
          </a:prstGeom>
          <a:solidFill>
            <a:schemeClr val="accent1">
              <a:alpha val="65000"/>
            </a:schemeClr>
          </a:solidFill>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3200" b="1" dirty="0" smtClean="0">
                <a:solidFill>
                  <a:srgbClr val="FFFF00"/>
                </a:solidFill>
                <a:effectLst>
                  <a:outerShdw blurRad="50800" dist="127000" dir="8520000" sx="105000" sy="105000" algn="tl">
                    <a:srgbClr val="000000">
                      <a:alpha val="43137"/>
                    </a:srgbClr>
                  </a:outerShdw>
                </a:effectLst>
              </a:rPr>
              <a:t>Our Community Story Gets TESTED</a:t>
            </a:r>
          </a:p>
          <a:p>
            <a:pPr algn="ctr">
              <a:defRPr/>
            </a:pPr>
            <a:r>
              <a:rPr lang="en-US" sz="3200" b="1" dirty="0" smtClean="0">
                <a:solidFill>
                  <a:srgbClr val="FFFF00"/>
                </a:solidFill>
                <a:effectLst>
                  <a:outerShdw blurRad="50800" dist="127000" dir="8520000" sx="105000" sy="105000" algn="tl">
                    <a:srgbClr val="000000">
                      <a:alpha val="43137"/>
                    </a:srgbClr>
                  </a:outerShdw>
                </a:effectLst>
              </a:rPr>
              <a:t>Just Like Acts Chapter six </a:t>
            </a:r>
          </a:p>
        </p:txBody>
      </p:sp>
      <p:sp>
        <p:nvSpPr>
          <p:cNvPr id="8" name="Rectangle 7"/>
          <p:cNvSpPr/>
          <p:nvPr/>
        </p:nvSpPr>
        <p:spPr>
          <a:xfrm>
            <a:off x="304800" y="3360003"/>
            <a:ext cx="8458200" cy="954107"/>
          </a:xfrm>
          <a:prstGeom prst="rect">
            <a:avLst/>
          </a:prstGeom>
        </p:spPr>
        <p:txBody>
          <a:bodyPr wrap="square">
            <a:spAutoFit/>
          </a:bodyPr>
          <a:lstStyle/>
          <a:p>
            <a:r>
              <a:rPr lang="en-US" sz="2800" dirty="0" smtClean="0">
                <a:solidFill>
                  <a:srgbClr val="00B0F0"/>
                </a:solidFill>
              </a:rPr>
              <a:t>And </a:t>
            </a:r>
            <a:r>
              <a:rPr lang="en-US" sz="2800" dirty="0">
                <a:solidFill>
                  <a:srgbClr val="00B0F0"/>
                </a:solidFill>
              </a:rPr>
              <a:t>in those days, when the number of the disciples was multiplied, there arose a </a:t>
            </a:r>
            <a:r>
              <a:rPr lang="en-US" sz="2800" dirty="0" smtClean="0">
                <a:solidFill>
                  <a:srgbClr val="00B0F0"/>
                </a:solidFill>
              </a:rPr>
              <a:t>murmuring</a:t>
            </a:r>
            <a:endParaRPr lang="en-US" sz="2800" dirty="0">
              <a:solidFill>
                <a:srgbClr val="00B0F0"/>
              </a:solidFill>
            </a:endParaRPr>
          </a:p>
        </p:txBody>
      </p:sp>
    </p:spTree>
    <p:extLst>
      <p:ext uri="{BB962C8B-B14F-4D97-AF65-F5344CB8AC3E}">
        <p14:creationId xmlns:p14="http://schemas.microsoft.com/office/powerpoint/2010/main" val="11590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7079" y="1447800"/>
            <a:ext cx="8686800" cy="5863144"/>
          </a:xfrm>
          <a:prstGeom prst="rect">
            <a:avLst/>
          </a:prstGeom>
        </p:spPr>
        <p:txBody>
          <a:bodyPr wrap="square">
            <a:spAutoFit/>
          </a:bodyPr>
          <a:lstStyle/>
          <a:p>
            <a:r>
              <a:rPr lang="en-US" sz="2500" dirty="0"/>
              <a:t>Most often we grieve the Holy Spirit by personal decisions and by failing to saturate ourselves with </a:t>
            </a:r>
            <a:r>
              <a:rPr lang="en-US" sz="2500" dirty="0" smtClean="0"/>
              <a:t>His Presence and following His persistent leading </a:t>
            </a:r>
            <a:r>
              <a:rPr lang="en-US" sz="2500" dirty="0"/>
              <a:t>prompting </a:t>
            </a:r>
            <a:r>
              <a:rPr lang="en-US" sz="2500" dirty="0" smtClean="0"/>
              <a:t>us to miss His perfect will and purpose. </a:t>
            </a:r>
          </a:p>
          <a:p>
            <a:endParaRPr lang="en-US" sz="2500" dirty="0"/>
          </a:p>
          <a:p>
            <a:r>
              <a:rPr lang="en-US" sz="2500" dirty="0" smtClean="0"/>
              <a:t>But </a:t>
            </a:r>
            <a:r>
              <a:rPr lang="en-US" sz="2500" dirty="0"/>
              <a:t>sometimes we </a:t>
            </a:r>
            <a:r>
              <a:rPr lang="en-US" sz="2500" dirty="0" smtClean="0"/>
              <a:t>grieve </a:t>
            </a:r>
            <a:r>
              <a:rPr lang="en-US" sz="2500" dirty="0"/>
              <a:t>the Holy Spirit by being swept up into decisions others make that causes us to be in a current that is not where the </a:t>
            </a:r>
            <a:r>
              <a:rPr lang="en-US" sz="2500" dirty="0" smtClean="0"/>
              <a:t>Holy Spirit </a:t>
            </a:r>
            <a:r>
              <a:rPr lang="en-US" sz="2500" dirty="0"/>
              <a:t>is </a:t>
            </a:r>
            <a:r>
              <a:rPr lang="en-US" sz="2500" dirty="0" smtClean="0"/>
              <a:t>going. This is </a:t>
            </a:r>
            <a:r>
              <a:rPr lang="en-US" sz="2500" dirty="0"/>
              <a:t>either </a:t>
            </a:r>
            <a:r>
              <a:rPr lang="en-US" sz="2500" dirty="0" smtClean="0"/>
              <a:t>through an </a:t>
            </a:r>
            <a:r>
              <a:rPr lang="en-US" sz="2500" dirty="0"/>
              <a:t>overemphasis on something or </a:t>
            </a:r>
            <a:r>
              <a:rPr lang="en-US" sz="2500" dirty="0" smtClean="0"/>
              <a:t>a </a:t>
            </a:r>
            <a:r>
              <a:rPr lang="en-US" sz="2500" dirty="0"/>
              <a:t>fear </a:t>
            </a:r>
            <a:r>
              <a:rPr lang="en-US" sz="2500" dirty="0" smtClean="0"/>
              <a:t>the Holy Spirit will ask us to do something weird or an outright deception. All of these keep us in a limited work of </a:t>
            </a:r>
            <a:r>
              <a:rPr lang="en-US" sz="2500" dirty="0"/>
              <a:t>the Holy Spirit </a:t>
            </a:r>
            <a:r>
              <a:rPr lang="en-US" sz="2500" dirty="0" smtClean="0"/>
              <a:t>and when He </a:t>
            </a:r>
            <a:r>
              <a:rPr lang="en-US" sz="2500" dirty="0"/>
              <a:t>is </a:t>
            </a:r>
            <a:r>
              <a:rPr lang="en-US" sz="2500" dirty="0" smtClean="0"/>
              <a:t>quenched He will </a:t>
            </a:r>
            <a:r>
              <a:rPr lang="en-US" sz="2500" dirty="0"/>
              <a:t>not give us the full </a:t>
            </a:r>
            <a:r>
              <a:rPr lang="en-US" sz="2500" dirty="0" smtClean="0"/>
              <a:t>effectual anointing and power that </a:t>
            </a:r>
            <a:r>
              <a:rPr lang="en-US" sz="2500" dirty="0"/>
              <a:t>we need to invade a </a:t>
            </a:r>
            <a:r>
              <a:rPr lang="en-US" sz="2500" dirty="0" smtClean="0"/>
              <a:t>community.</a:t>
            </a:r>
            <a:endParaRPr lang="en-US" sz="2500" dirty="0"/>
          </a:p>
          <a:p>
            <a:r>
              <a:rPr lang="en-US" sz="2500" dirty="0"/>
              <a:t> </a:t>
            </a:r>
          </a:p>
        </p:txBody>
      </p:sp>
      <p:sp>
        <p:nvSpPr>
          <p:cNvPr id="5"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DO NOT GO ANYWHERE THE HOLY SPIRIT </a:t>
            </a:r>
          </a:p>
          <a:p>
            <a:pPr algn="ctr"/>
            <a:r>
              <a:rPr lang="en-US" sz="3200" b="1" kern="0" dirty="0" smtClean="0">
                <a:solidFill>
                  <a:srgbClr val="FFFF00"/>
                </a:solidFill>
                <a:effectLst>
                  <a:outerShdw blurRad="38100" dist="38100" dir="2700000" algn="tl">
                    <a:srgbClr val="000000">
                      <a:alpha val="43137"/>
                    </a:srgbClr>
                  </a:outerShdw>
                </a:effectLst>
              </a:rPr>
              <a:t>WILL NOT FOLLOW YOU.</a:t>
            </a:r>
            <a:endParaRPr lang="en-US" sz="3200" b="1"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3803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379577"/>
            <a:ext cx="9144000" cy="5478423"/>
          </a:xfrm>
          <a:prstGeom prst="rect">
            <a:avLst/>
          </a:prstGeom>
        </p:spPr>
        <p:txBody>
          <a:bodyPr wrap="square">
            <a:spAutoFit/>
          </a:bodyPr>
          <a:lstStyle/>
          <a:p>
            <a:r>
              <a:rPr lang="en-US" sz="2500" dirty="0" smtClean="0"/>
              <a:t>Restore </a:t>
            </a:r>
            <a:r>
              <a:rPr lang="en-US" sz="2500" dirty="0"/>
              <a:t>us again, O God our Savior, and put away </a:t>
            </a:r>
            <a:r>
              <a:rPr lang="en-US" sz="2500" dirty="0" smtClean="0"/>
              <a:t>Your </a:t>
            </a:r>
            <a:r>
              <a:rPr lang="en-US" sz="2500" dirty="0"/>
              <a:t>displeasure toward us. </a:t>
            </a:r>
            <a:r>
              <a:rPr lang="en-US" sz="2500" baseline="30000" dirty="0"/>
              <a:t>5 </a:t>
            </a:r>
            <a:r>
              <a:rPr lang="en-US" sz="2500" dirty="0"/>
              <a:t> Will you be angry with us forever? Will </a:t>
            </a:r>
            <a:r>
              <a:rPr lang="en-US" sz="2500" dirty="0" smtClean="0"/>
              <a:t>You </a:t>
            </a:r>
            <a:r>
              <a:rPr lang="en-US" sz="2500" dirty="0"/>
              <a:t>prolong </a:t>
            </a:r>
            <a:r>
              <a:rPr lang="en-US" sz="2500" dirty="0" smtClean="0"/>
              <a:t>Your </a:t>
            </a:r>
            <a:r>
              <a:rPr lang="en-US" sz="2500" dirty="0"/>
              <a:t>anger through all generations? </a:t>
            </a:r>
            <a:r>
              <a:rPr lang="en-US" sz="2500" baseline="30000" dirty="0"/>
              <a:t>6 </a:t>
            </a:r>
            <a:r>
              <a:rPr lang="en-US" sz="2500" dirty="0"/>
              <a:t> </a:t>
            </a:r>
            <a:r>
              <a:rPr lang="en-US" sz="2500" dirty="0">
                <a:solidFill>
                  <a:srgbClr val="FFFF00"/>
                </a:solidFill>
              </a:rPr>
              <a:t>Will </a:t>
            </a:r>
            <a:r>
              <a:rPr lang="en-US" sz="2500" dirty="0" smtClean="0">
                <a:solidFill>
                  <a:srgbClr val="FFFF00"/>
                </a:solidFill>
              </a:rPr>
              <a:t>You </a:t>
            </a:r>
            <a:r>
              <a:rPr lang="en-US" sz="2500" dirty="0">
                <a:solidFill>
                  <a:srgbClr val="FFFF00"/>
                </a:solidFill>
              </a:rPr>
              <a:t>not revive us again, that </a:t>
            </a:r>
            <a:r>
              <a:rPr lang="en-US" sz="2500" dirty="0" smtClean="0">
                <a:solidFill>
                  <a:srgbClr val="FFFF00"/>
                </a:solidFill>
              </a:rPr>
              <a:t>Your </a:t>
            </a:r>
            <a:r>
              <a:rPr lang="en-US" sz="2500" dirty="0">
                <a:solidFill>
                  <a:srgbClr val="FFFF00"/>
                </a:solidFill>
              </a:rPr>
              <a:t>people may rejoice in </a:t>
            </a:r>
            <a:r>
              <a:rPr lang="en-US" sz="2500" dirty="0" smtClean="0">
                <a:solidFill>
                  <a:srgbClr val="FFFF00"/>
                </a:solidFill>
              </a:rPr>
              <a:t>You</a:t>
            </a:r>
            <a:r>
              <a:rPr lang="en-US" sz="2500" dirty="0">
                <a:solidFill>
                  <a:srgbClr val="FFFF00"/>
                </a:solidFill>
              </a:rPr>
              <a:t>? </a:t>
            </a:r>
            <a:r>
              <a:rPr lang="en-US" sz="2500" baseline="30000" dirty="0"/>
              <a:t>7 </a:t>
            </a:r>
            <a:r>
              <a:rPr lang="en-US" sz="2500" dirty="0"/>
              <a:t> Show us </a:t>
            </a:r>
            <a:r>
              <a:rPr lang="en-US" sz="2500" dirty="0" smtClean="0"/>
              <a:t>Your </a:t>
            </a:r>
            <a:r>
              <a:rPr lang="en-US" sz="2500" dirty="0"/>
              <a:t>unfailing love, O </a:t>
            </a:r>
            <a:r>
              <a:rPr lang="en-US" sz="2500" cap="small" dirty="0"/>
              <a:t>LORD</a:t>
            </a:r>
            <a:r>
              <a:rPr lang="en-US" sz="2500" dirty="0"/>
              <a:t>, and grant us </a:t>
            </a:r>
            <a:r>
              <a:rPr lang="en-US" sz="2500" dirty="0" smtClean="0"/>
              <a:t>Your </a:t>
            </a:r>
            <a:r>
              <a:rPr lang="en-US" sz="2500" dirty="0"/>
              <a:t>salvation. </a:t>
            </a:r>
            <a:r>
              <a:rPr lang="en-US" sz="2500" baseline="30000" dirty="0"/>
              <a:t>8 </a:t>
            </a:r>
            <a:r>
              <a:rPr lang="en-US" sz="2500" dirty="0"/>
              <a:t> I will listen to what God the </a:t>
            </a:r>
            <a:r>
              <a:rPr lang="en-US" sz="2500" cap="small" dirty="0"/>
              <a:t>LORD</a:t>
            </a:r>
            <a:r>
              <a:rPr lang="en-US" sz="2500" dirty="0"/>
              <a:t> will say; </a:t>
            </a:r>
            <a:r>
              <a:rPr lang="en-US" sz="2500" dirty="0" smtClean="0"/>
              <a:t>He </a:t>
            </a:r>
            <a:r>
              <a:rPr lang="en-US" sz="2500" dirty="0"/>
              <a:t>promises peace to </a:t>
            </a:r>
            <a:r>
              <a:rPr lang="en-US" sz="2500" dirty="0" smtClean="0"/>
              <a:t>His </a:t>
            </a:r>
            <a:r>
              <a:rPr lang="en-US" sz="2500" dirty="0"/>
              <a:t>people, </a:t>
            </a:r>
            <a:r>
              <a:rPr lang="en-US" sz="2500" dirty="0" smtClean="0"/>
              <a:t>His </a:t>
            </a:r>
            <a:r>
              <a:rPr lang="en-US" sz="2500" dirty="0"/>
              <a:t>saints-- </a:t>
            </a:r>
            <a:r>
              <a:rPr lang="en-US" sz="2500" dirty="0">
                <a:solidFill>
                  <a:srgbClr val="FFFF00"/>
                </a:solidFill>
              </a:rPr>
              <a:t>but let them not return to </a:t>
            </a:r>
            <a:r>
              <a:rPr lang="en-US" sz="2500" dirty="0" smtClean="0">
                <a:solidFill>
                  <a:srgbClr val="FFFF00"/>
                </a:solidFill>
              </a:rPr>
              <a:t>folly </a:t>
            </a:r>
            <a:r>
              <a:rPr lang="en-US" sz="2000" dirty="0" smtClean="0">
                <a:solidFill>
                  <a:srgbClr val="FFFF00"/>
                </a:solidFill>
              </a:rPr>
              <a:t>(foolishness)</a:t>
            </a:r>
            <a:r>
              <a:rPr lang="en-US" sz="2000" dirty="0" smtClean="0"/>
              <a:t>. </a:t>
            </a:r>
            <a:r>
              <a:rPr lang="en-US" sz="2500" baseline="30000" dirty="0"/>
              <a:t>9 </a:t>
            </a:r>
            <a:r>
              <a:rPr lang="en-US" sz="2500" dirty="0"/>
              <a:t> Surely </a:t>
            </a:r>
            <a:r>
              <a:rPr lang="en-US" sz="2500" dirty="0" smtClean="0"/>
              <a:t>His </a:t>
            </a:r>
            <a:r>
              <a:rPr lang="en-US" sz="2500" dirty="0"/>
              <a:t>salvation is near those who fear </a:t>
            </a:r>
            <a:r>
              <a:rPr lang="en-US" sz="2500" dirty="0" smtClean="0"/>
              <a:t>Him</a:t>
            </a:r>
            <a:r>
              <a:rPr lang="en-US" sz="2500" dirty="0"/>
              <a:t>, </a:t>
            </a:r>
            <a:r>
              <a:rPr lang="en-US" sz="2500" b="1" dirty="0">
                <a:solidFill>
                  <a:srgbClr val="FFFF00"/>
                </a:solidFill>
              </a:rPr>
              <a:t>that </a:t>
            </a:r>
            <a:r>
              <a:rPr lang="en-US" sz="2500" b="1" dirty="0" smtClean="0">
                <a:solidFill>
                  <a:srgbClr val="FFFF00"/>
                </a:solidFill>
              </a:rPr>
              <a:t>His </a:t>
            </a:r>
            <a:r>
              <a:rPr lang="en-US" sz="2500" b="1" dirty="0">
                <a:solidFill>
                  <a:srgbClr val="FFFF00"/>
                </a:solidFill>
              </a:rPr>
              <a:t>glory </a:t>
            </a:r>
            <a:r>
              <a:rPr lang="en-US" sz="2500" b="1" dirty="0" smtClean="0">
                <a:solidFill>
                  <a:srgbClr val="FFFF00"/>
                </a:solidFill>
              </a:rPr>
              <a:t> </a:t>
            </a:r>
            <a:r>
              <a:rPr lang="en-US" sz="1800" dirty="0" smtClean="0">
                <a:solidFill>
                  <a:srgbClr val="FFFF00"/>
                </a:solidFill>
              </a:rPr>
              <a:t>(weighty presence) </a:t>
            </a:r>
            <a:r>
              <a:rPr lang="en-US" sz="2500" b="1" dirty="0" smtClean="0">
                <a:solidFill>
                  <a:srgbClr val="FFFF00"/>
                </a:solidFill>
              </a:rPr>
              <a:t>may </a:t>
            </a:r>
            <a:r>
              <a:rPr lang="en-US" sz="2500" b="1" dirty="0">
                <a:solidFill>
                  <a:srgbClr val="FFFF00"/>
                </a:solidFill>
              </a:rPr>
              <a:t>dwell </a:t>
            </a:r>
            <a:r>
              <a:rPr lang="en-US" sz="1800" b="1" dirty="0" smtClean="0">
                <a:solidFill>
                  <a:srgbClr val="FFFF00"/>
                </a:solidFill>
              </a:rPr>
              <a:t>(abide, remain, inhabit)</a:t>
            </a:r>
            <a:r>
              <a:rPr lang="en-US" sz="2000" b="1" dirty="0" smtClean="0">
                <a:solidFill>
                  <a:srgbClr val="FFFF00"/>
                </a:solidFill>
              </a:rPr>
              <a:t> </a:t>
            </a:r>
            <a:r>
              <a:rPr lang="en-US" sz="2500" b="1" dirty="0" smtClean="0">
                <a:solidFill>
                  <a:srgbClr val="FFFF00"/>
                </a:solidFill>
              </a:rPr>
              <a:t>in </a:t>
            </a:r>
            <a:r>
              <a:rPr lang="en-US" sz="2500" b="1" dirty="0">
                <a:solidFill>
                  <a:srgbClr val="FFFF00"/>
                </a:solidFill>
              </a:rPr>
              <a:t>our land.</a:t>
            </a:r>
            <a:r>
              <a:rPr lang="en-US" sz="2500" dirty="0"/>
              <a:t> </a:t>
            </a:r>
            <a:r>
              <a:rPr lang="en-US" sz="2500" baseline="30000" dirty="0"/>
              <a:t>10 </a:t>
            </a:r>
            <a:r>
              <a:rPr lang="en-US" sz="2500" dirty="0"/>
              <a:t> Love and faithfulness meet together; righteousness and peace kiss each other. </a:t>
            </a:r>
            <a:r>
              <a:rPr lang="en-US" sz="2500" baseline="30000" dirty="0"/>
              <a:t>11 </a:t>
            </a:r>
            <a:r>
              <a:rPr lang="en-US" sz="2500" dirty="0"/>
              <a:t> Faithfulness springs forth from the earth, and </a:t>
            </a:r>
            <a:r>
              <a:rPr lang="en-US" sz="2500" dirty="0" smtClean="0"/>
              <a:t>Righteousness </a:t>
            </a:r>
            <a:r>
              <a:rPr lang="en-US" sz="2500" dirty="0"/>
              <a:t>looks down from heaven. </a:t>
            </a:r>
            <a:r>
              <a:rPr lang="en-US" sz="2500" baseline="30000" dirty="0"/>
              <a:t>12 </a:t>
            </a:r>
            <a:r>
              <a:rPr lang="en-US" sz="2500" dirty="0"/>
              <a:t> The </a:t>
            </a:r>
            <a:r>
              <a:rPr lang="en-US" sz="2500" cap="small" dirty="0"/>
              <a:t>LORD</a:t>
            </a:r>
            <a:r>
              <a:rPr lang="en-US" sz="2500" dirty="0"/>
              <a:t> will indeed give what is good, and our land will yield its harvest. </a:t>
            </a:r>
            <a:r>
              <a:rPr lang="en-US" sz="2500" b="1" dirty="0"/>
              <a:t>Psalm 85:4-12 (NIV) </a:t>
            </a:r>
            <a:endParaRPr lang="en-US" sz="2500" dirty="0"/>
          </a:p>
        </p:txBody>
      </p:sp>
      <p:sp>
        <p:nvSpPr>
          <p:cNvPr id="5" name="Title 1"/>
          <p:cNvSpPr txBox="1">
            <a:spLocks/>
          </p:cNvSpPr>
          <p:nvPr/>
        </p:nvSpPr>
        <p:spPr bwMode="auto">
          <a:xfrm>
            <a:off x="228600" y="2286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Psalm 85 and Radical God Consciousness</a:t>
            </a:r>
            <a:endParaRPr lang="en-US" sz="3200" b="1"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596280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57200" y="304800"/>
            <a:ext cx="8229600" cy="609600"/>
          </a:xfrm>
          <a:prstGeom prst="rect">
            <a:avLst/>
          </a:prstGeom>
          <a:solidFill>
            <a:schemeClr val="accent1">
              <a:alpha val="42000"/>
            </a:schemeClr>
          </a:solidFill>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3600" b="1" dirty="0" smtClean="0">
                <a:solidFill>
                  <a:srgbClr val="FFFF00"/>
                </a:solidFill>
                <a:effectLst>
                  <a:outerShdw blurRad="50800" dist="127000" dir="8520000" sx="105000" sy="105000" algn="tl">
                    <a:srgbClr val="000000">
                      <a:alpha val="43137"/>
                    </a:srgbClr>
                  </a:outerShdw>
                </a:effectLst>
              </a:rPr>
              <a:t>Faith IN GOD - Moves God </a:t>
            </a:r>
          </a:p>
        </p:txBody>
      </p:sp>
      <p:sp>
        <p:nvSpPr>
          <p:cNvPr id="5" name="Rectangle 4"/>
          <p:cNvSpPr/>
          <p:nvPr/>
        </p:nvSpPr>
        <p:spPr>
          <a:xfrm>
            <a:off x="4127205" y="2286000"/>
            <a:ext cx="4572000" cy="2246769"/>
          </a:xfrm>
          <a:prstGeom prst="rect">
            <a:avLst/>
          </a:prstGeom>
        </p:spPr>
        <p:txBody>
          <a:bodyPr>
            <a:spAutoFit/>
          </a:bodyPr>
          <a:lstStyle/>
          <a:p>
            <a:r>
              <a:rPr lang="en-US" sz="2800" b="1" dirty="0">
                <a:solidFill>
                  <a:srgbClr val="FFFF00"/>
                </a:solidFill>
              </a:rPr>
              <a:t>When Jesus saw their faith</a:t>
            </a:r>
            <a:r>
              <a:rPr lang="en-US" sz="2800" dirty="0"/>
              <a:t>, </a:t>
            </a:r>
            <a:r>
              <a:rPr lang="en-US" sz="2800" dirty="0" smtClean="0"/>
              <a:t>He </a:t>
            </a:r>
            <a:r>
              <a:rPr lang="en-US" sz="2800" dirty="0"/>
              <a:t>said to the paralytic, "Son, your sins are forgiven." </a:t>
            </a:r>
            <a:endParaRPr lang="en-US" sz="2800" dirty="0" smtClean="0"/>
          </a:p>
          <a:p>
            <a:r>
              <a:rPr lang="en-US" sz="2800" dirty="0" smtClean="0"/>
              <a:t>Mark </a:t>
            </a:r>
            <a:r>
              <a:rPr lang="en-US" sz="2800" dirty="0"/>
              <a:t>2:5 (NIV) </a:t>
            </a:r>
          </a:p>
        </p:txBody>
      </p:sp>
      <p:pic>
        <p:nvPicPr>
          <p:cNvPr id="8194" name="Picture 2" descr="New Testament 2, Lesson 8: Jesus Heals a Man Who is Paralyzed - Seeds of  Faith Podca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828800"/>
            <a:ext cx="3220490" cy="4228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9465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8600" y="76200"/>
            <a:ext cx="8610600" cy="1143000"/>
          </a:xfrm>
          <a:prstGeom prst="rect">
            <a:avLst/>
          </a:prstGeom>
          <a:solidFill>
            <a:schemeClr val="accent1">
              <a:alpha val="75000"/>
            </a:schemeClr>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2800" b="1" kern="0" dirty="0" smtClean="0">
                <a:solidFill>
                  <a:srgbClr val="FFFF00"/>
                </a:solidFill>
                <a:effectLst>
                  <a:outerShdw blurRad="38100" dist="38100" dir="2700000" algn="tl">
                    <a:srgbClr val="000000">
                      <a:alpha val="43137"/>
                    </a:srgbClr>
                  </a:outerShdw>
                </a:effectLst>
              </a:rPr>
              <a:t>WHY DID PEOPLE LIKE PETER – JAMES AND JOHN AND PAUL AND EDWARDS, WHITEFIELD AND FINNEY HAVE CROWDS RESPOND?</a:t>
            </a:r>
            <a:endParaRPr lang="en-US" sz="2800" b="1" kern="0"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381000" y="1371600"/>
            <a:ext cx="8458200" cy="830997"/>
          </a:xfrm>
          <a:prstGeom prst="rect">
            <a:avLst/>
          </a:prstGeom>
          <a:noFill/>
        </p:spPr>
        <p:txBody>
          <a:bodyPr wrap="square" rtlCol="0">
            <a:spAutoFit/>
          </a:bodyPr>
          <a:lstStyle/>
          <a:p>
            <a:r>
              <a:rPr lang="en-US" dirty="0" smtClean="0">
                <a:solidFill>
                  <a:srgbClr val="FFFF00"/>
                </a:solidFill>
              </a:rPr>
              <a:t>By Their Devotion To God They Created An Intensified  Atmosphere Of Faith In The Living God</a:t>
            </a:r>
            <a:endParaRPr lang="en-US" dirty="0">
              <a:solidFill>
                <a:srgbClr val="FFFF00"/>
              </a:solidFill>
            </a:endParaRPr>
          </a:p>
        </p:txBody>
      </p:sp>
      <p:pic>
        <p:nvPicPr>
          <p:cNvPr id="1026" name="Picture 2" descr="https://1.bp.blogspot.com/-mIkCsLE5R9Y/WM2ucPWoYhI/AAAAAAAAB3o/SLOm24JSvqIk4ro4Ad3aaDcNtZ5rCdXsQCLcB/s200/Thomas%2BWyat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2438400"/>
            <a:ext cx="1785938" cy="22464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400800" y="4655403"/>
            <a:ext cx="2667000" cy="707886"/>
          </a:xfrm>
          <a:prstGeom prst="rect">
            <a:avLst/>
          </a:prstGeom>
          <a:noFill/>
        </p:spPr>
        <p:txBody>
          <a:bodyPr wrap="square" rtlCol="0">
            <a:spAutoFit/>
          </a:bodyPr>
          <a:lstStyle/>
          <a:p>
            <a:r>
              <a:rPr lang="en-US" sz="2000" dirty="0" smtClean="0"/>
              <a:t>Doctor </a:t>
            </a:r>
          </a:p>
          <a:p>
            <a:r>
              <a:rPr lang="en-US" sz="2000" dirty="0" smtClean="0"/>
              <a:t>Thomas Wyatt 1953</a:t>
            </a:r>
            <a:endParaRPr lang="en-US" sz="2000" dirty="0"/>
          </a:p>
        </p:txBody>
      </p:sp>
      <p:sp>
        <p:nvSpPr>
          <p:cNvPr id="7" name="Rectangle 6"/>
          <p:cNvSpPr/>
          <p:nvPr/>
        </p:nvSpPr>
        <p:spPr>
          <a:xfrm>
            <a:off x="228600" y="2209800"/>
            <a:ext cx="6096000" cy="3170099"/>
          </a:xfrm>
          <a:prstGeom prst="rect">
            <a:avLst/>
          </a:prstGeom>
        </p:spPr>
        <p:txBody>
          <a:bodyPr wrap="square">
            <a:spAutoFit/>
          </a:bodyPr>
          <a:lstStyle/>
          <a:p>
            <a:r>
              <a:rPr lang="en-US" sz="2000" dirty="0"/>
              <a:t> At </a:t>
            </a:r>
            <a:r>
              <a:rPr lang="en-US" sz="2000" dirty="0" err="1"/>
              <a:t>Iconium</a:t>
            </a:r>
            <a:r>
              <a:rPr lang="en-US" sz="2000" dirty="0"/>
              <a:t> Paul and Barnabas went as usual into the Jewish synagogue. There they spoke so effectively that a great number of Jews and Gentiles believed. </a:t>
            </a:r>
            <a:r>
              <a:rPr lang="en-US" sz="2000" baseline="30000" dirty="0"/>
              <a:t>2 </a:t>
            </a:r>
            <a:r>
              <a:rPr lang="en-US" sz="2000" dirty="0"/>
              <a:t> But the Jews who refused to believe stirred up the Gentiles and poisoned their minds against the brothers. </a:t>
            </a:r>
            <a:r>
              <a:rPr lang="en-US" sz="2000" baseline="30000" dirty="0"/>
              <a:t>3 </a:t>
            </a:r>
            <a:r>
              <a:rPr lang="en-US" sz="2000" dirty="0"/>
              <a:t> So Paul and Barnabas spent considerable time there, speaking boldly for the Lord, who confirmed the message of his grace by enabling them to do miraculous signs and wonders. </a:t>
            </a:r>
            <a:r>
              <a:rPr lang="en-US" sz="2000" b="1" dirty="0"/>
              <a:t>Acts 14:1-3 (NIV) </a:t>
            </a:r>
            <a:endParaRPr lang="en-US" sz="2000" dirty="0"/>
          </a:p>
        </p:txBody>
      </p:sp>
      <p:sp>
        <p:nvSpPr>
          <p:cNvPr id="8" name="Rectangle 7"/>
          <p:cNvSpPr/>
          <p:nvPr/>
        </p:nvSpPr>
        <p:spPr>
          <a:xfrm>
            <a:off x="76200" y="5410200"/>
            <a:ext cx="8991600" cy="1323439"/>
          </a:xfrm>
          <a:prstGeom prst="rect">
            <a:avLst/>
          </a:prstGeom>
        </p:spPr>
        <p:txBody>
          <a:bodyPr wrap="square">
            <a:spAutoFit/>
          </a:bodyPr>
          <a:lstStyle/>
          <a:p>
            <a:r>
              <a:rPr lang="en-US" sz="2000" dirty="0">
                <a:solidFill>
                  <a:srgbClr val="FFFF00"/>
                </a:solidFill>
              </a:rPr>
              <a:t> In </a:t>
            </a:r>
            <a:r>
              <a:rPr lang="en-US" sz="2000" dirty="0" err="1">
                <a:solidFill>
                  <a:srgbClr val="FFFF00"/>
                </a:solidFill>
              </a:rPr>
              <a:t>Lystra</a:t>
            </a:r>
            <a:r>
              <a:rPr lang="en-US" sz="2000" dirty="0">
                <a:solidFill>
                  <a:srgbClr val="FFFF00"/>
                </a:solidFill>
              </a:rPr>
              <a:t> there sat a man crippled in his feet, who was lame from birth and had never walked. </a:t>
            </a:r>
            <a:r>
              <a:rPr lang="en-US" sz="2000" baseline="30000" dirty="0">
                <a:solidFill>
                  <a:srgbClr val="FFFF00"/>
                </a:solidFill>
              </a:rPr>
              <a:t>9 </a:t>
            </a:r>
            <a:r>
              <a:rPr lang="en-US" sz="2000" dirty="0">
                <a:solidFill>
                  <a:srgbClr val="FFFF00"/>
                </a:solidFill>
              </a:rPr>
              <a:t> He listened to Paul as he was speaking. </a:t>
            </a:r>
            <a:r>
              <a:rPr lang="en-US" sz="2000" b="1" dirty="0"/>
              <a:t>Paul looked directly at him, saw that he had faith to be healed</a:t>
            </a:r>
            <a:r>
              <a:rPr lang="en-US" sz="2000" dirty="0">
                <a:solidFill>
                  <a:srgbClr val="FFFF00"/>
                </a:solidFill>
              </a:rPr>
              <a:t> </a:t>
            </a:r>
            <a:r>
              <a:rPr lang="en-US" sz="2000" baseline="30000" dirty="0">
                <a:solidFill>
                  <a:srgbClr val="FFFF00"/>
                </a:solidFill>
              </a:rPr>
              <a:t>10 </a:t>
            </a:r>
            <a:r>
              <a:rPr lang="en-US" sz="2000" dirty="0">
                <a:solidFill>
                  <a:srgbClr val="FFFF00"/>
                </a:solidFill>
              </a:rPr>
              <a:t> and called out, "Stand up on your feet!" At that, the man jumped up and began to walk. </a:t>
            </a:r>
            <a:r>
              <a:rPr lang="en-US" sz="2000" b="1" dirty="0">
                <a:solidFill>
                  <a:srgbClr val="FFFF00"/>
                </a:solidFill>
              </a:rPr>
              <a:t>Acts </a:t>
            </a:r>
            <a:r>
              <a:rPr lang="en-US" sz="2000" b="1" dirty="0" smtClean="0">
                <a:solidFill>
                  <a:srgbClr val="FFFF00"/>
                </a:solidFill>
              </a:rPr>
              <a:t>14:8-10</a:t>
            </a:r>
            <a:endParaRPr lang="en-US" sz="2000" dirty="0">
              <a:solidFill>
                <a:srgbClr val="FFFF00"/>
              </a:solidFill>
            </a:endParaRPr>
          </a:p>
        </p:txBody>
      </p:sp>
    </p:spTree>
    <p:extLst>
      <p:ext uri="{BB962C8B-B14F-4D97-AF65-F5344CB8AC3E}">
        <p14:creationId xmlns:p14="http://schemas.microsoft.com/office/powerpoint/2010/main" val="101790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2391" y="1600200"/>
            <a:ext cx="8153400" cy="2308324"/>
          </a:xfrm>
          <a:prstGeom prst="rect">
            <a:avLst/>
          </a:prstGeom>
        </p:spPr>
        <p:txBody>
          <a:bodyPr wrap="square">
            <a:spAutoFit/>
          </a:bodyPr>
          <a:lstStyle/>
          <a:p>
            <a:r>
              <a:rPr lang="en-US" dirty="0" smtClean="0"/>
              <a:t>When </a:t>
            </a:r>
            <a:r>
              <a:rPr lang="en-US" dirty="0"/>
              <a:t>he </a:t>
            </a:r>
            <a:r>
              <a:rPr lang="en-US" dirty="0" smtClean="0"/>
              <a:t>(Barnabas) arrived </a:t>
            </a:r>
            <a:r>
              <a:rPr lang="en-US" dirty="0"/>
              <a:t>and saw the evidence of the grace of God, he was glad and encouraged them all to remain true to the Lord with all their hearts. </a:t>
            </a:r>
            <a:r>
              <a:rPr lang="en-US" baseline="30000" dirty="0"/>
              <a:t>24 </a:t>
            </a:r>
            <a:r>
              <a:rPr lang="en-US" dirty="0"/>
              <a:t> </a:t>
            </a:r>
            <a:r>
              <a:rPr lang="en-US" dirty="0">
                <a:solidFill>
                  <a:srgbClr val="FFFF00"/>
                </a:solidFill>
              </a:rPr>
              <a:t>He was a good man, full of the Holy Spirit and faith, and a great number of people were brought to the Lord. </a:t>
            </a:r>
            <a:r>
              <a:rPr lang="en-US" b="1" dirty="0"/>
              <a:t>Acts 11:23-24 (NIV) </a:t>
            </a:r>
            <a:endParaRPr lang="en-US" dirty="0"/>
          </a:p>
        </p:txBody>
      </p:sp>
      <p:sp>
        <p:nvSpPr>
          <p:cNvPr id="5" name="Title 1"/>
          <p:cNvSpPr txBox="1">
            <a:spLocks/>
          </p:cNvSpPr>
          <p:nvPr/>
        </p:nvSpPr>
        <p:spPr bwMode="auto">
          <a:xfrm>
            <a:off x="228600" y="2286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THE ANTIOCH MIRACLE WAS AMAZING</a:t>
            </a:r>
          </a:p>
          <a:p>
            <a:pPr algn="ctr"/>
            <a:r>
              <a:rPr lang="en-US" sz="3200" b="1" kern="0" dirty="0" smtClean="0">
                <a:solidFill>
                  <a:srgbClr val="FFFF00"/>
                </a:solidFill>
                <a:effectLst>
                  <a:outerShdw blurRad="38100" dist="38100" dir="2700000" algn="tl">
                    <a:srgbClr val="000000">
                      <a:alpha val="43137"/>
                    </a:srgbClr>
                  </a:outerShdw>
                </a:effectLst>
              </a:rPr>
              <a:t>THINGS WENT TO ANOTHER LEVEL</a:t>
            </a:r>
            <a:endParaRPr lang="en-US" sz="3200" b="1" kern="0" dirty="0">
              <a:solidFill>
                <a:srgbClr val="FFFF00"/>
              </a:solidFill>
              <a:effectLst>
                <a:outerShdw blurRad="38100" dist="38100" dir="2700000" algn="tl">
                  <a:srgbClr val="000000">
                    <a:alpha val="43137"/>
                  </a:srgbClr>
                </a:outerShdw>
              </a:effectLst>
            </a:endParaRPr>
          </a:p>
        </p:txBody>
      </p:sp>
      <p:sp>
        <p:nvSpPr>
          <p:cNvPr id="6" name="Rectangle 5"/>
          <p:cNvSpPr/>
          <p:nvPr/>
        </p:nvSpPr>
        <p:spPr>
          <a:xfrm>
            <a:off x="434163" y="4412810"/>
            <a:ext cx="8229600" cy="1938992"/>
          </a:xfrm>
          <a:prstGeom prst="rect">
            <a:avLst/>
          </a:prstGeom>
        </p:spPr>
        <p:txBody>
          <a:bodyPr wrap="square">
            <a:spAutoFit/>
          </a:bodyPr>
          <a:lstStyle/>
          <a:p>
            <a:r>
              <a:rPr lang="en-US" dirty="0" smtClean="0"/>
              <a:t>As </a:t>
            </a:r>
            <a:r>
              <a:rPr lang="en-US" dirty="0"/>
              <a:t>they ministered to the Lord, and fasted, the Holy </a:t>
            </a:r>
            <a:r>
              <a:rPr lang="en-US" dirty="0" smtClean="0"/>
              <a:t>Spirit </a:t>
            </a:r>
            <a:r>
              <a:rPr lang="en-US" dirty="0"/>
              <a:t>said, Separate </a:t>
            </a:r>
            <a:r>
              <a:rPr lang="en-US" dirty="0" smtClean="0"/>
              <a:t>to me </a:t>
            </a:r>
            <a:r>
              <a:rPr lang="en-US" dirty="0"/>
              <a:t>Barnabas and Saul for the work whereunto I have called them. </a:t>
            </a:r>
            <a:r>
              <a:rPr lang="en-US" baseline="30000" dirty="0"/>
              <a:t>3 </a:t>
            </a:r>
            <a:r>
              <a:rPr lang="en-US" dirty="0"/>
              <a:t> And when they had fasted and prayed, and laid </a:t>
            </a:r>
            <a:r>
              <a:rPr lang="en-US" i="1" dirty="0"/>
              <a:t>their</a:t>
            </a:r>
            <a:r>
              <a:rPr lang="en-US" dirty="0"/>
              <a:t> hands on them, they sent </a:t>
            </a:r>
            <a:r>
              <a:rPr lang="en-US" i="1" dirty="0"/>
              <a:t>them</a:t>
            </a:r>
            <a:r>
              <a:rPr lang="en-US" dirty="0"/>
              <a:t> away. </a:t>
            </a:r>
            <a:r>
              <a:rPr lang="en-US" b="1" dirty="0"/>
              <a:t>Acts 13:2-3 (KJV) </a:t>
            </a:r>
            <a:endParaRPr lang="en-US" dirty="0"/>
          </a:p>
        </p:txBody>
      </p:sp>
    </p:spTree>
    <p:extLst>
      <p:ext uri="{BB962C8B-B14F-4D97-AF65-F5344CB8AC3E}">
        <p14:creationId xmlns:p14="http://schemas.microsoft.com/office/powerpoint/2010/main" val="88557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914400" y="4165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Title 1"/>
          <p:cNvSpPr txBox="1">
            <a:spLocks/>
          </p:cNvSpPr>
          <p:nvPr/>
        </p:nvSpPr>
        <p:spPr bwMode="auto">
          <a:xfrm>
            <a:off x="228600" y="2286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WHAT DOES GOD CONSCIOUSNESS</a:t>
            </a:r>
          </a:p>
          <a:p>
            <a:pPr algn="ctr"/>
            <a:r>
              <a:rPr lang="en-US" sz="3200" b="1" kern="0" dirty="0" smtClean="0">
                <a:solidFill>
                  <a:srgbClr val="FFFF00"/>
                </a:solidFill>
                <a:effectLst>
                  <a:outerShdw blurRad="38100" dist="38100" dir="2700000" algn="tl">
                    <a:srgbClr val="000000">
                      <a:alpha val="43137"/>
                    </a:srgbClr>
                  </a:outerShdw>
                </a:effectLst>
              </a:rPr>
              <a:t>LOOK LIKE </a:t>
            </a:r>
            <a:endParaRPr lang="en-US" sz="3200" b="1" kern="0" dirty="0">
              <a:solidFill>
                <a:srgbClr val="FFFF00"/>
              </a:solidFill>
              <a:effectLst>
                <a:outerShdw blurRad="38100" dist="38100" dir="2700000" algn="tl">
                  <a:srgbClr val="000000">
                    <a:alpha val="43137"/>
                  </a:srgbClr>
                </a:outerShdw>
              </a:effectLst>
            </a:endParaRPr>
          </a:p>
        </p:txBody>
      </p:sp>
      <p:sp>
        <p:nvSpPr>
          <p:cNvPr id="4" name="Rectangle 3"/>
          <p:cNvSpPr/>
          <p:nvPr/>
        </p:nvSpPr>
        <p:spPr>
          <a:xfrm>
            <a:off x="304800" y="1371600"/>
            <a:ext cx="8458200" cy="2677656"/>
          </a:xfrm>
          <a:prstGeom prst="rect">
            <a:avLst/>
          </a:prstGeom>
        </p:spPr>
        <p:txBody>
          <a:bodyPr wrap="square">
            <a:spAutoFit/>
          </a:bodyPr>
          <a:lstStyle/>
          <a:p>
            <a:r>
              <a:rPr lang="en-US" dirty="0" smtClean="0"/>
              <a:t>When </a:t>
            </a:r>
            <a:r>
              <a:rPr lang="en-US" dirty="0"/>
              <a:t>Jacob awoke from his sleep, he thought, </a:t>
            </a:r>
            <a:r>
              <a:rPr lang="en-US" dirty="0">
                <a:solidFill>
                  <a:srgbClr val="FFFF00"/>
                </a:solidFill>
              </a:rPr>
              <a:t>"Surely the </a:t>
            </a:r>
            <a:r>
              <a:rPr lang="en-US" cap="small" dirty="0">
                <a:solidFill>
                  <a:srgbClr val="FFFF00"/>
                </a:solidFill>
              </a:rPr>
              <a:t>LORD</a:t>
            </a:r>
            <a:r>
              <a:rPr lang="en-US" dirty="0">
                <a:solidFill>
                  <a:srgbClr val="FFFF00"/>
                </a:solidFill>
              </a:rPr>
              <a:t> is in this place, and I was not aware of it." </a:t>
            </a:r>
            <a:r>
              <a:rPr lang="en-US" baseline="30000" dirty="0">
                <a:solidFill>
                  <a:srgbClr val="FFFF00"/>
                </a:solidFill>
              </a:rPr>
              <a:t>17 </a:t>
            </a:r>
            <a:r>
              <a:rPr lang="en-US" dirty="0">
                <a:solidFill>
                  <a:srgbClr val="FFFF00"/>
                </a:solidFill>
              </a:rPr>
              <a:t> He was afraid and said, "How awesome is this place! This is none other than the house of God; this is the gate of heaven." </a:t>
            </a:r>
            <a:r>
              <a:rPr lang="en-US" baseline="30000" dirty="0"/>
              <a:t>18 </a:t>
            </a:r>
            <a:r>
              <a:rPr lang="en-US" dirty="0"/>
              <a:t> Early the next morning Jacob took the stone he had placed under his head and set it up as a pillar and poured oil on top of it. </a:t>
            </a:r>
            <a:r>
              <a:rPr lang="en-US" baseline="30000" dirty="0"/>
              <a:t>19 </a:t>
            </a:r>
            <a:r>
              <a:rPr lang="en-US" dirty="0"/>
              <a:t> He called that place Bethel, </a:t>
            </a:r>
            <a:r>
              <a:rPr lang="en-US" b="1" dirty="0" smtClean="0"/>
              <a:t>Genesis 28:16-19</a:t>
            </a:r>
            <a:endParaRPr lang="en-US" dirty="0"/>
          </a:p>
        </p:txBody>
      </p:sp>
      <p:sp>
        <p:nvSpPr>
          <p:cNvPr id="2" name="Rectangle 1"/>
          <p:cNvSpPr/>
          <p:nvPr/>
        </p:nvSpPr>
        <p:spPr>
          <a:xfrm>
            <a:off x="304800" y="4104144"/>
            <a:ext cx="8458200" cy="2677656"/>
          </a:xfrm>
          <a:prstGeom prst="rect">
            <a:avLst/>
          </a:prstGeom>
        </p:spPr>
        <p:txBody>
          <a:bodyPr wrap="square">
            <a:spAutoFit/>
          </a:bodyPr>
          <a:lstStyle/>
          <a:p>
            <a:r>
              <a:rPr lang="en-US" dirty="0"/>
              <a:t> When this became known to the Jews and Greeks living in Ephesus, they were all seized with fear, and the name of the Lord Jesus was held in high honor. </a:t>
            </a:r>
            <a:r>
              <a:rPr lang="en-US" baseline="30000" dirty="0"/>
              <a:t>18 </a:t>
            </a:r>
            <a:r>
              <a:rPr lang="en-US" dirty="0"/>
              <a:t> Many of those who believed now came and openly confessed their evil deeds. </a:t>
            </a:r>
            <a:r>
              <a:rPr lang="en-US" baseline="30000" dirty="0"/>
              <a:t>19 </a:t>
            </a:r>
            <a:r>
              <a:rPr lang="en-US" dirty="0"/>
              <a:t> A number who had practiced sorcery brought their scrolls together and burned them publicly. </a:t>
            </a:r>
            <a:r>
              <a:rPr lang="en-US" baseline="30000" dirty="0" smtClean="0"/>
              <a:t>20 </a:t>
            </a:r>
            <a:r>
              <a:rPr lang="en-US" dirty="0"/>
              <a:t> In this way the word of the Lord spread widely and grew in power. </a:t>
            </a:r>
            <a:r>
              <a:rPr lang="en-US" b="1" dirty="0"/>
              <a:t>Acts </a:t>
            </a:r>
            <a:r>
              <a:rPr lang="en-US" b="1" dirty="0" smtClean="0"/>
              <a:t>19:17-20</a:t>
            </a:r>
            <a:endParaRPr lang="en-US" dirty="0"/>
          </a:p>
        </p:txBody>
      </p:sp>
    </p:spTree>
    <p:extLst>
      <p:ext uri="{BB962C8B-B14F-4D97-AF65-F5344CB8AC3E}">
        <p14:creationId xmlns:p14="http://schemas.microsoft.com/office/powerpoint/2010/main" val="81192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9808" y="152401"/>
            <a:ext cx="9134192" cy="1219200"/>
          </a:xfrm>
          <a:prstGeom prst="rect">
            <a:avLst/>
          </a:prstGeom>
          <a:solidFill>
            <a:schemeClr val="accent1">
              <a:alpha val="42000"/>
            </a:schemeClr>
          </a:solidFill>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3600" b="1" dirty="0" smtClean="0">
                <a:solidFill>
                  <a:srgbClr val="FFFF00"/>
                </a:solidFill>
                <a:effectLst>
                  <a:outerShdw blurRad="50800" dist="127000" dir="8520000" sx="105000" sy="105000" algn="tl">
                    <a:srgbClr val="000000">
                      <a:alpha val="43137"/>
                    </a:srgbClr>
                  </a:outerShdw>
                </a:effectLst>
              </a:rPr>
              <a:t>We MUST AVOID Tragic UNAWARENESS </a:t>
            </a:r>
          </a:p>
        </p:txBody>
      </p:sp>
      <p:sp>
        <p:nvSpPr>
          <p:cNvPr id="2" name="Rectangle 1"/>
          <p:cNvSpPr/>
          <p:nvPr/>
        </p:nvSpPr>
        <p:spPr>
          <a:xfrm>
            <a:off x="381000" y="3048000"/>
            <a:ext cx="8382000" cy="3785652"/>
          </a:xfrm>
          <a:prstGeom prst="rect">
            <a:avLst/>
          </a:prstGeom>
        </p:spPr>
        <p:txBody>
          <a:bodyPr wrap="square">
            <a:spAutoFit/>
          </a:bodyPr>
          <a:lstStyle/>
          <a:p>
            <a:r>
              <a:rPr lang="en-US" dirty="0" smtClean="0"/>
              <a:t>Then </a:t>
            </a:r>
            <a:r>
              <a:rPr lang="en-US" dirty="0"/>
              <a:t>she </a:t>
            </a:r>
            <a:r>
              <a:rPr lang="en-US" dirty="0" smtClean="0"/>
              <a:t>(Delilah) called</a:t>
            </a:r>
            <a:r>
              <a:rPr lang="en-US" dirty="0"/>
              <a:t>, "Samson, the Philistines are upon you!" He awoke from his sleep and thought, "I'll go out as before and shake myself free." </a:t>
            </a:r>
            <a:r>
              <a:rPr lang="en-US" sz="3600" b="1" dirty="0">
                <a:solidFill>
                  <a:srgbClr val="FFFF00"/>
                </a:solidFill>
              </a:rPr>
              <a:t>But he did not know that the </a:t>
            </a:r>
            <a:r>
              <a:rPr lang="en-US" sz="3600" b="1" cap="small" dirty="0">
                <a:solidFill>
                  <a:srgbClr val="FFFF00"/>
                </a:solidFill>
              </a:rPr>
              <a:t>LORD</a:t>
            </a:r>
            <a:r>
              <a:rPr lang="en-US" sz="3600" b="1" dirty="0">
                <a:solidFill>
                  <a:srgbClr val="FFFF00"/>
                </a:solidFill>
              </a:rPr>
              <a:t> had left him. </a:t>
            </a:r>
            <a:r>
              <a:rPr lang="en-US" baseline="30000" dirty="0"/>
              <a:t>21 </a:t>
            </a:r>
            <a:r>
              <a:rPr lang="en-US" dirty="0"/>
              <a:t> Then the Philistines seized him, gouged out his eyes and took him down to Gaza. Binding him with bronze shackles, they set him to grinding in the prison. </a:t>
            </a:r>
            <a:r>
              <a:rPr lang="en-US" baseline="30000" dirty="0"/>
              <a:t>22 </a:t>
            </a:r>
            <a:r>
              <a:rPr lang="en-US" dirty="0"/>
              <a:t> But the hair on his head began to grow again after it had been shaved. </a:t>
            </a:r>
            <a:r>
              <a:rPr lang="en-US" b="1" dirty="0"/>
              <a:t>Judges 16:20-22 (NIV) </a:t>
            </a:r>
            <a:endParaRPr lang="en-US" dirty="0"/>
          </a:p>
        </p:txBody>
      </p:sp>
      <p:sp>
        <p:nvSpPr>
          <p:cNvPr id="3" name="TextBox 2"/>
          <p:cNvSpPr txBox="1"/>
          <p:nvPr/>
        </p:nvSpPr>
        <p:spPr>
          <a:xfrm>
            <a:off x="9808" y="1695271"/>
            <a:ext cx="9134192" cy="1200329"/>
          </a:xfrm>
          <a:prstGeom prst="rect">
            <a:avLst/>
          </a:prstGeom>
          <a:noFill/>
        </p:spPr>
        <p:txBody>
          <a:bodyPr wrap="square" rtlCol="0">
            <a:spAutoFit/>
          </a:bodyPr>
          <a:lstStyle/>
          <a:p>
            <a:r>
              <a:rPr lang="en-US" dirty="0" smtClean="0">
                <a:solidFill>
                  <a:srgbClr val="FFFF00"/>
                </a:solidFill>
              </a:rPr>
              <a:t>Samson stopped hosting the presence and power of God when He despised His Consecrated Vow to not cut His hair and allowed the secret of HIS POWER  to be revealed and defiled .</a:t>
            </a:r>
            <a:endParaRPr lang="en-US" dirty="0">
              <a:solidFill>
                <a:srgbClr val="FFFF00"/>
              </a:solidFill>
            </a:endParaRPr>
          </a:p>
        </p:txBody>
      </p:sp>
    </p:spTree>
    <p:extLst>
      <p:ext uri="{BB962C8B-B14F-4D97-AF65-F5344CB8AC3E}">
        <p14:creationId xmlns:p14="http://schemas.microsoft.com/office/powerpoint/2010/main" val="121102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28600" y="2286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b="1" kern="0" dirty="0" smtClean="0">
                <a:solidFill>
                  <a:srgbClr val="FFFF00"/>
                </a:solidFill>
                <a:effectLst>
                  <a:outerShdw blurRad="38100" dist="38100" dir="2700000" algn="tl">
                    <a:srgbClr val="000000">
                      <a:alpha val="43137"/>
                    </a:srgbClr>
                  </a:outerShdw>
                </a:effectLst>
              </a:rPr>
              <a:t>Great Awakening 1735-1745</a:t>
            </a:r>
            <a:endParaRPr lang="en-US" sz="4000" b="1" kern="0" dirty="0">
              <a:solidFill>
                <a:srgbClr val="FFFF00"/>
              </a:solidFill>
              <a:effectLst>
                <a:outerShdw blurRad="38100" dist="38100" dir="2700000" algn="tl">
                  <a:srgbClr val="000000">
                    <a:alpha val="43137"/>
                  </a:srgbClr>
                </a:outerShdw>
              </a:effectLst>
            </a:endParaRPr>
          </a:p>
        </p:txBody>
      </p:sp>
      <p:pic>
        <p:nvPicPr>
          <p:cNvPr id="10242" name="Picture 2" descr="Old Lyme, Connecticut Guide"/>
          <p:cNvPicPr>
            <a:picLocks noChangeAspect="1" noChangeArrowheads="1"/>
          </p:cNvPicPr>
          <p:nvPr/>
        </p:nvPicPr>
        <p:blipFill rotWithShape="1">
          <a:blip r:embed="rId2">
            <a:extLst>
              <a:ext uri="{28A0092B-C50C-407E-A947-70E740481C1C}">
                <a14:useLocalDpi xmlns:a14="http://schemas.microsoft.com/office/drawing/2010/main" val="0"/>
              </a:ext>
            </a:extLst>
          </a:blip>
          <a:srcRect t="-5695" r="4903" b="5695"/>
          <a:stretch/>
        </p:blipFill>
        <p:spPr bwMode="auto">
          <a:xfrm>
            <a:off x="7724553" y="1417213"/>
            <a:ext cx="2336948" cy="18669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00" y="3312467"/>
            <a:ext cx="2819400" cy="646331"/>
          </a:xfrm>
          <a:prstGeom prst="rect">
            <a:avLst/>
          </a:prstGeom>
          <a:noFill/>
        </p:spPr>
        <p:txBody>
          <a:bodyPr wrap="square" rtlCol="0">
            <a:spAutoFit/>
          </a:bodyPr>
          <a:lstStyle/>
          <a:p>
            <a:pPr algn="l"/>
            <a:r>
              <a:rPr lang="en-US" sz="1800" dirty="0" smtClean="0"/>
              <a:t>Lyme </a:t>
            </a:r>
          </a:p>
          <a:p>
            <a:pPr algn="l"/>
            <a:r>
              <a:rPr lang="en-US" sz="1800" dirty="0" smtClean="0"/>
              <a:t>Connecticut </a:t>
            </a:r>
            <a:endParaRPr lang="en-US" sz="1800" dirty="0"/>
          </a:p>
        </p:txBody>
      </p:sp>
      <p:sp>
        <p:nvSpPr>
          <p:cNvPr id="3" name="Rectangle 2"/>
          <p:cNvSpPr/>
          <p:nvPr/>
        </p:nvSpPr>
        <p:spPr>
          <a:xfrm>
            <a:off x="152400" y="1454289"/>
            <a:ext cx="7543800" cy="5324535"/>
          </a:xfrm>
          <a:prstGeom prst="rect">
            <a:avLst/>
          </a:prstGeom>
        </p:spPr>
        <p:txBody>
          <a:bodyPr wrap="square">
            <a:spAutoFit/>
          </a:bodyPr>
          <a:lstStyle/>
          <a:p>
            <a:r>
              <a:rPr lang="en-US" sz="2000" dirty="0" smtClean="0"/>
              <a:t>Pastor Jonathan Parson in </a:t>
            </a:r>
            <a:r>
              <a:rPr lang="en-US" sz="2000" dirty="0"/>
              <a:t>1735 </a:t>
            </a:r>
            <a:r>
              <a:rPr lang="en-US" sz="2000" dirty="0" smtClean="0"/>
              <a:t>observed </a:t>
            </a:r>
            <a:r>
              <a:rPr lang="en-US" sz="2000" dirty="0"/>
              <a:t>that "… a deep and general </a:t>
            </a:r>
            <a:r>
              <a:rPr lang="en-US" sz="2000" dirty="0" smtClean="0"/>
              <a:t>concern came upon </a:t>
            </a:r>
            <a:r>
              <a:rPr lang="en-US" sz="2000" dirty="0"/>
              <a:t>the minds of the </a:t>
            </a:r>
            <a:r>
              <a:rPr lang="en-US" sz="2000" dirty="0" smtClean="0"/>
              <a:t>Church. It was a time of weeping, and sobs." </a:t>
            </a:r>
            <a:r>
              <a:rPr lang="en-US" sz="2000" dirty="0"/>
              <a:t>Yielding to the </a:t>
            </a:r>
            <a:r>
              <a:rPr lang="en-US" sz="2000" dirty="0" smtClean="0"/>
              <a:t>requests of </a:t>
            </a:r>
            <a:r>
              <a:rPr lang="en-US" sz="2000" dirty="0"/>
              <a:t>the congregation, </a:t>
            </a:r>
            <a:r>
              <a:rPr lang="en-US" sz="2000" dirty="0" smtClean="0"/>
              <a:t>Pastor Parsons </a:t>
            </a:r>
            <a:r>
              <a:rPr lang="en-US" sz="2000" dirty="0"/>
              <a:t>began writing three sermons per week and preaching from old </a:t>
            </a:r>
            <a:r>
              <a:rPr lang="en-US" sz="2000" dirty="0" smtClean="0"/>
              <a:t>sermons. </a:t>
            </a:r>
            <a:r>
              <a:rPr lang="en-US" sz="2000" dirty="0"/>
              <a:t>Sick of "vain Mirth and foolish Amusements" by April 1735, the inhabitants of Lyme, Connecticut formed </a:t>
            </a:r>
            <a:r>
              <a:rPr lang="en-US" sz="2000" dirty="0" smtClean="0"/>
              <a:t>spiritual </a:t>
            </a:r>
            <a:r>
              <a:rPr lang="en-US" sz="2000" dirty="0"/>
              <a:t>societies within the existing church, studied the Bible, and conversed about </a:t>
            </a:r>
            <a:r>
              <a:rPr lang="en-US" sz="2000" dirty="0" smtClean="0"/>
              <a:t>faith. </a:t>
            </a:r>
            <a:r>
              <a:rPr lang="en-US" sz="2000" dirty="0"/>
              <a:t>In lieu of the traditional feasting, dancing, music, and games </a:t>
            </a:r>
            <a:r>
              <a:rPr lang="en-US" sz="2000" dirty="0" smtClean="0"/>
              <a:t>on </a:t>
            </a:r>
            <a:r>
              <a:rPr lang="en-US" sz="2000" dirty="0"/>
              <a:t>Election Day, May 14 (1735), the Congregationalists requested a </a:t>
            </a:r>
            <a:r>
              <a:rPr lang="en-US" sz="2000" dirty="0" smtClean="0"/>
              <a:t>sermon. Parson's </a:t>
            </a:r>
            <a:r>
              <a:rPr lang="en-US" sz="2000" dirty="0"/>
              <a:t>audience reacted with deep anguish</a:t>
            </a:r>
            <a:r>
              <a:rPr lang="en-US" sz="2000" dirty="0" smtClean="0"/>
              <a:t>, </a:t>
            </a:r>
            <a:r>
              <a:rPr lang="en-US" sz="2000" dirty="0"/>
              <a:t>and outcries: women were </a:t>
            </a:r>
            <a:r>
              <a:rPr lang="en-US" sz="2000" dirty="0" smtClean="0"/>
              <a:t>broken and </a:t>
            </a:r>
            <a:r>
              <a:rPr lang="en-US" sz="2000" dirty="0"/>
              <a:t>several stout men fell "as though a cannon had been </a:t>
            </a:r>
            <a:r>
              <a:rPr lang="en-US" sz="2000" dirty="0" smtClean="0"/>
              <a:t>discharged, they were pierced through </a:t>
            </a:r>
            <a:r>
              <a:rPr lang="en-US" sz="2000" dirty="0"/>
              <a:t>their hearts</a:t>
            </a:r>
            <a:r>
              <a:rPr lang="en-US" sz="2000" dirty="0" smtClean="0"/>
              <a:t>." </a:t>
            </a:r>
            <a:r>
              <a:rPr lang="en-US" sz="2000" dirty="0"/>
              <a:t>After both George Whitefield and Gilbert Tennent preached at the church in Lyme, the congregation continued to grow through the 1740s. Between June 1741 and February 1742 there were 150 conversions, primarily among the </a:t>
            </a:r>
            <a:r>
              <a:rPr lang="en-US" sz="2000" dirty="0" smtClean="0"/>
              <a:t>youth. </a:t>
            </a:r>
            <a:endParaRPr lang="en-US" sz="2000" dirty="0"/>
          </a:p>
        </p:txBody>
      </p:sp>
    </p:spTree>
    <p:extLst>
      <p:ext uri="{BB962C8B-B14F-4D97-AF65-F5344CB8AC3E}">
        <p14:creationId xmlns:p14="http://schemas.microsoft.com/office/powerpoint/2010/main" val="26921900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2800" b="1" kern="0" dirty="0" smtClean="0">
                <a:solidFill>
                  <a:srgbClr val="FFFF00"/>
                </a:solidFill>
                <a:effectLst>
                  <a:outerShdw blurRad="38100" dist="38100" dir="2700000" algn="tl">
                    <a:srgbClr val="000000">
                      <a:alpha val="43137"/>
                    </a:srgbClr>
                  </a:outerShdw>
                </a:effectLst>
              </a:rPr>
              <a:t>Spiritual Demand for the Presence of the Lord</a:t>
            </a:r>
          </a:p>
          <a:p>
            <a:pPr algn="ctr"/>
            <a:r>
              <a:rPr lang="en-US" sz="2800" b="1" kern="0" dirty="0" smtClean="0">
                <a:solidFill>
                  <a:srgbClr val="FFFF00"/>
                </a:solidFill>
                <a:effectLst>
                  <a:outerShdw blurRad="38100" dist="38100" dir="2700000" algn="tl">
                    <a:srgbClr val="000000">
                      <a:alpha val="43137"/>
                    </a:srgbClr>
                  </a:outerShdw>
                </a:effectLst>
              </a:rPr>
              <a:t>Will Increase in the Last Days </a:t>
            </a:r>
            <a:endParaRPr lang="en-US" sz="2800" b="1" kern="0" dirty="0">
              <a:solidFill>
                <a:srgbClr val="FFFF00"/>
              </a:solidFill>
              <a:effectLst>
                <a:outerShdw blurRad="38100" dist="38100" dir="2700000" algn="tl">
                  <a:srgbClr val="000000">
                    <a:alpha val="43137"/>
                  </a:srgbClr>
                </a:outerShdw>
              </a:effectLst>
            </a:endParaRPr>
          </a:p>
        </p:txBody>
      </p:sp>
      <p:sp>
        <p:nvSpPr>
          <p:cNvPr id="3" name="Rectangle 2"/>
          <p:cNvSpPr/>
          <p:nvPr/>
        </p:nvSpPr>
        <p:spPr>
          <a:xfrm>
            <a:off x="342900" y="1828800"/>
            <a:ext cx="8382000" cy="4154984"/>
          </a:xfrm>
          <a:prstGeom prst="rect">
            <a:avLst/>
          </a:prstGeom>
        </p:spPr>
        <p:txBody>
          <a:bodyPr wrap="square">
            <a:spAutoFit/>
          </a:bodyPr>
          <a:lstStyle/>
          <a:p>
            <a:r>
              <a:rPr lang="en-US" dirty="0" smtClean="0"/>
              <a:t>This </a:t>
            </a:r>
            <a:r>
              <a:rPr lang="en-US" dirty="0"/>
              <a:t>is what the LORD Almighty says: "Many peoples and the inhabitants of many cities will yet come, 21  and the inhabitants of one city will go to another and say, </a:t>
            </a:r>
            <a:r>
              <a:rPr lang="en-US" b="1" dirty="0">
                <a:solidFill>
                  <a:srgbClr val="FFFF00"/>
                </a:solidFill>
              </a:rPr>
              <a:t>'Let us go at once to entreat the LORD and seek the LORD Almighty. I myself am going</a:t>
            </a:r>
            <a:r>
              <a:rPr lang="en-US" dirty="0"/>
              <a:t>.' 22  And many peoples and powerful nations will come to Jerusalem to seek the LORD Almighty and to entreat him." </a:t>
            </a:r>
            <a:r>
              <a:rPr lang="en-US" dirty="0" smtClean="0"/>
              <a:t>“In </a:t>
            </a:r>
            <a:r>
              <a:rPr lang="en-US" dirty="0"/>
              <a:t>those days ten men from all languages and nations will take firm hold of one Jew by the hem of his robe and say, </a:t>
            </a:r>
            <a:r>
              <a:rPr lang="en-US" b="1" dirty="0">
                <a:solidFill>
                  <a:srgbClr val="FFFF00"/>
                </a:solidFill>
              </a:rPr>
              <a:t>'Let us go with you, because we have heard that God is with you</a:t>
            </a:r>
            <a:r>
              <a:rPr lang="en-US" dirty="0"/>
              <a:t>.'" Zechariah 8:20-23 (NIV) </a:t>
            </a:r>
          </a:p>
        </p:txBody>
      </p:sp>
    </p:spTree>
    <p:extLst>
      <p:ext uri="{BB962C8B-B14F-4D97-AF65-F5344CB8AC3E}">
        <p14:creationId xmlns:p14="http://schemas.microsoft.com/office/powerpoint/2010/main" val="32563612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9808" y="304800"/>
            <a:ext cx="9134192" cy="631825"/>
          </a:xfrm>
          <a:prstGeom prst="rect">
            <a:avLst/>
          </a:prstGeom>
          <a:solidFill>
            <a:schemeClr val="accent1">
              <a:alpha val="42000"/>
            </a:schemeClr>
          </a:solidFill>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3600" b="1" dirty="0" smtClean="0">
                <a:solidFill>
                  <a:srgbClr val="FFFF00"/>
                </a:solidFill>
                <a:effectLst>
                  <a:outerShdw blurRad="50800" dist="127000" dir="8520000" sx="105000" sy="105000" algn="tl">
                    <a:srgbClr val="000000">
                      <a:alpha val="43137"/>
                    </a:srgbClr>
                  </a:outerShdw>
                </a:effectLst>
              </a:rPr>
              <a:t>WHERE DOES THIS LEAVE US</a:t>
            </a:r>
          </a:p>
        </p:txBody>
      </p:sp>
      <p:sp>
        <p:nvSpPr>
          <p:cNvPr id="2" name="TextBox 1"/>
          <p:cNvSpPr txBox="1"/>
          <p:nvPr/>
        </p:nvSpPr>
        <p:spPr>
          <a:xfrm>
            <a:off x="76200" y="1600200"/>
            <a:ext cx="9067800" cy="1384995"/>
          </a:xfrm>
          <a:prstGeom prst="rect">
            <a:avLst/>
          </a:prstGeom>
          <a:noFill/>
        </p:spPr>
        <p:txBody>
          <a:bodyPr wrap="square" rtlCol="0">
            <a:spAutoFit/>
          </a:bodyPr>
          <a:lstStyle/>
          <a:p>
            <a:r>
              <a:rPr lang="en-US" sz="2800" dirty="0" smtClean="0">
                <a:solidFill>
                  <a:srgbClr val="FFFF00"/>
                </a:solidFill>
              </a:rPr>
              <a:t>1 - Learn from our battles our disappointments and even our mistakes – love each other and never quit AND ALWAYS BRING JESUS INTO THE PROBLEM . </a:t>
            </a:r>
            <a:endParaRPr lang="en-US" sz="2800" dirty="0">
              <a:solidFill>
                <a:srgbClr val="FFFF00"/>
              </a:solidFill>
            </a:endParaRPr>
          </a:p>
        </p:txBody>
      </p:sp>
      <p:sp>
        <p:nvSpPr>
          <p:cNvPr id="3" name="Rectangle 2"/>
          <p:cNvSpPr/>
          <p:nvPr/>
        </p:nvSpPr>
        <p:spPr>
          <a:xfrm>
            <a:off x="424004" y="3090208"/>
            <a:ext cx="8305800" cy="1938992"/>
          </a:xfrm>
          <a:prstGeom prst="rect">
            <a:avLst/>
          </a:prstGeom>
        </p:spPr>
        <p:txBody>
          <a:bodyPr wrap="square">
            <a:spAutoFit/>
          </a:bodyPr>
          <a:lstStyle/>
          <a:p>
            <a:r>
              <a:rPr lang="en-US" dirty="0"/>
              <a:t> Brothers, I do not consider myself yet to have taken hold of it. But one thing I do: </a:t>
            </a:r>
            <a:r>
              <a:rPr lang="en-US" dirty="0">
                <a:solidFill>
                  <a:srgbClr val="FFFF00"/>
                </a:solidFill>
              </a:rPr>
              <a:t>Forgetting what is behind and straining toward what is ahead, </a:t>
            </a:r>
            <a:r>
              <a:rPr lang="en-US" baseline="30000" dirty="0"/>
              <a:t>14 </a:t>
            </a:r>
            <a:r>
              <a:rPr lang="en-US" dirty="0"/>
              <a:t> I press on toward the goal to win the prize for which God has called me heavenward in Christ Jesus. </a:t>
            </a:r>
            <a:r>
              <a:rPr lang="en-US" b="1" dirty="0"/>
              <a:t>Philippians 3:13-14 (NIV) </a:t>
            </a:r>
            <a:endParaRPr lang="en-US" dirty="0"/>
          </a:p>
        </p:txBody>
      </p:sp>
      <p:sp>
        <p:nvSpPr>
          <p:cNvPr id="4" name="TextBox 3"/>
          <p:cNvSpPr txBox="1"/>
          <p:nvPr/>
        </p:nvSpPr>
        <p:spPr>
          <a:xfrm>
            <a:off x="533400" y="5486400"/>
            <a:ext cx="8077200" cy="954107"/>
          </a:xfrm>
          <a:prstGeom prst="rect">
            <a:avLst/>
          </a:prstGeom>
          <a:noFill/>
        </p:spPr>
        <p:txBody>
          <a:bodyPr wrap="square" rtlCol="0">
            <a:spAutoFit/>
          </a:bodyPr>
          <a:lstStyle/>
          <a:p>
            <a:r>
              <a:rPr lang="en-US" sz="2800" dirty="0" smtClean="0">
                <a:solidFill>
                  <a:srgbClr val="FFFF00"/>
                </a:solidFill>
              </a:rPr>
              <a:t>The Prize is  JESUS – but it is also to LOOK LIKE JESUS when I arrive from my earthly tour. </a:t>
            </a:r>
            <a:endParaRPr lang="en-US" sz="2800" dirty="0">
              <a:solidFill>
                <a:srgbClr val="FFFF00"/>
              </a:solidFill>
            </a:endParaRPr>
          </a:p>
        </p:txBody>
      </p:sp>
    </p:spTree>
    <p:extLst>
      <p:ext uri="{BB962C8B-B14F-4D97-AF65-F5344CB8AC3E}">
        <p14:creationId xmlns:p14="http://schemas.microsoft.com/office/powerpoint/2010/main" val="206391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9808" y="304800"/>
            <a:ext cx="9134192" cy="631825"/>
          </a:xfrm>
          <a:prstGeom prst="rect">
            <a:avLst/>
          </a:prstGeom>
          <a:solidFill>
            <a:schemeClr val="accent1">
              <a:alpha val="42000"/>
            </a:schemeClr>
          </a:solidFill>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3600" b="1" dirty="0" smtClean="0">
                <a:solidFill>
                  <a:srgbClr val="FFFF00"/>
                </a:solidFill>
                <a:effectLst>
                  <a:outerShdw blurRad="50800" dist="127000" dir="8520000" sx="105000" sy="105000" algn="tl">
                    <a:srgbClr val="000000">
                      <a:alpha val="43137"/>
                    </a:srgbClr>
                  </a:outerShdw>
                </a:effectLst>
              </a:rPr>
              <a:t>WHERE DOES THIS LEAVE US</a:t>
            </a:r>
          </a:p>
        </p:txBody>
      </p:sp>
      <p:sp>
        <p:nvSpPr>
          <p:cNvPr id="2" name="TextBox 1"/>
          <p:cNvSpPr txBox="1"/>
          <p:nvPr/>
        </p:nvSpPr>
        <p:spPr>
          <a:xfrm>
            <a:off x="152400" y="1371600"/>
            <a:ext cx="8686800" cy="2246769"/>
          </a:xfrm>
          <a:prstGeom prst="rect">
            <a:avLst/>
          </a:prstGeom>
          <a:noFill/>
        </p:spPr>
        <p:txBody>
          <a:bodyPr wrap="square" rtlCol="0">
            <a:spAutoFit/>
          </a:bodyPr>
          <a:lstStyle/>
          <a:p>
            <a:r>
              <a:rPr lang="en-US" sz="2800" dirty="0" smtClean="0">
                <a:solidFill>
                  <a:srgbClr val="FFFF00"/>
                </a:solidFill>
              </a:rPr>
              <a:t>2 – We must fan the flames of intensified devotion to the Lord and </a:t>
            </a:r>
            <a:r>
              <a:rPr lang="en-US" sz="2800" dirty="0" smtClean="0"/>
              <a:t>promote an atmosphere of FAITH by saying YES to God personally and collectively </a:t>
            </a:r>
            <a:r>
              <a:rPr lang="en-US" sz="2800" dirty="0" smtClean="0">
                <a:solidFill>
                  <a:srgbClr val="FFFF00"/>
                </a:solidFill>
              </a:rPr>
              <a:t>and not despise our source of power which is intimacy with Jesus Christ through the Holy Spirit. </a:t>
            </a:r>
            <a:endParaRPr lang="en-US" sz="2800" dirty="0">
              <a:solidFill>
                <a:srgbClr val="FFFF00"/>
              </a:solidFill>
            </a:endParaRPr>
          </a:p>
        </p:txBody>
      </p:sp>
      <p:sp>
        <p:nvSpPr>
          <p:cNvPr id="7" name="Rectangle 6"/>
          <p:cNvSpPr/>
          <p:nvPr/>
        </p:nvSpPr>
        <p:spPr>
          <a:xfrm>
            <a:off x="458972" y="3657600"/>
            <a:ext cx="8305800" cy="1569660"/>
          </a:xfrm>
          <a:prstGeom prst="rect">
            <a:avLst/>
          </a:prstGeom>
        </p:spPr>
        <p:txBody>
          <a:bodyPr wrap="square">
            <a:spAutoFit/>
          </a:bodyPr>
          <a:lstStyle/>
          <a:p>
            <a:r>
              <a:rPr lang="en-US" dirty="0" smtClean="0"/>
              <a:t>Sow </a:t>
            </a:r>
            <a:r>
              <a:rPr lang="en-US" dirty="0"/>
              <a:t>for yourselves righteousness, reap the fruit of unfailing love, and break up your unplowed ground; for it is time to seek the </a:t>
            </a:r>
            <a:r>
              <a:rPr lang="en-US" cap="small" dirty="0"/>
              <a:t>LORD</a:t>
            </a:r>
            <a:r>
              <a:rPr lang="en-US" dirty="0"/>
              <a:t>, until he comes and showers righteousness on you. </a:t>
            </a:r>
            <a:r>
              <a:rPr lang="en-US" b="1" dirty="0"/>
              <a:t>Hosea 10:12 (NIV) </a:t>
            </a:r>
            <a:endParaRPr lang="en-US" dirty="0"/>
          </a:p>
        </p:txBody>
      </p:sp>
      <p:sp>
        <p:nvSpPr>
          <p:cNvPr id="9" name="Rectangle 8"/>
          <p:cNvSpPr/>
          <p:nvPr/>
        </p:nvSpPr>
        <p:spPr>
          <a:xfrm>
            <a:off x="458972" y="5352871"/>
            <a:ext cx="8227828" cy="1200329"/>
          </a:xfrm>
          <a:prstGeom prst="rect">
            <a:avLst/>
          </a:prstGeom>
        </p:spPr>
        <p:txBody>
          <a:bodyPr wrap="square">
            <a:spAutoFit/>
          </a:bodyPr>
          <a:lstStyle/>
          <a:p>
            <a:r>
              <a:rPr lang="en-US" dirty="0" smtClean="0">
                <a:solidFill>
                  <a:srgbClr val="FFFF00"/>
                </a:solidFill>
              </a:rPr>
              <a:t>But </a:t>
            </a:r>
            <a:r>
              <a:rPr lang="en-US" dirty="0">
                <a:solidFill>
                  <a:srgbClr val="FFFF00"/>
                </a:solidFill>
              </a:rPr>
              <a:t>you will receive power when the Holy Spirit comes on you; and you will be my witnesses in Jerusalem, and in all Judea and Samaria, and to the ends of the earth." </a:t>
            </a:r>
            <a:r>
              <a:rPr lang="en-US" b="1" dirty="0">
                <a:solidFill>
                  <a:srgbClr val="FFFF00"/>
                </a:solidFill>
              </a:rPr>
              <a:t>Acts </a:t>
            </a:r>
            <a:r>
              <a:rPr lang="en-US" b="1" dirty="0" smtClean="0">
                <a:solidFill>
                  <a:srgbClr val="FFFF00"/>
                </a:solidFill>
              </a:rPr>
              <a:t>1:8</a:t>
            </a:r>
            <a:endParaRPr lang="en-US" dirty="0">
              <a:solidFill>
                <a:srgbClr val="FFFF00"/>
              </a:solidFill>
            </a:endParaRPr>
          </a:p>
        </p:txBody>
      </p:sp>
    </p:spTree>
    <p:extLst>
      <p:ext uri="{BB962C8B-B14F-4D97-AF65-F5344CB8AC3E}">
        <p14:creationId xmlns:p14="http://schemas.microsoft.com/office/powerpoint/2010/main" val="191874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9808" y="304800"/>
            <a:ext cx="9134192" cy="631825"/>
          </a:xfrm>
          <a:prstGeom prst="rect">
            <a:avLst/>
          </a:prstGeom>
          <a:solidFill>
            <a:schemeClr val="accent1">
              <a:alpha val="42000"/>
            </a:schemeClr>
          </a:solidFill>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3600" b="1" dirty="0" smtClean="0">
                <a:solidFill>
                  <a:srgbClr val="FFFF00"/>
                </a:solidFill>
                <a:effectLst>
                  <a:outerShdw blurRad="50800" dist="127000" dir="8520000" sx="105000" sy="105000" algn="tl">
                    <a:srgbClr val="000000">
                      <a:alpha val="43137"/>
                    </a:srgbClr>
                  </a:outerShdw>
                </a:effectLst>
              </a:rPr>
              <a:t>WHERE DOES THIS LEAVE US</a:t>
            </a:r>
          </a:p>
        </p:txBody>
      </p:sp>
      <p:sp>
        <p:nvSpPr>
          <p:cNvPr id="2" name="TextBox 1"/>
          <p:cNvSpPr txBox="1"/>
          <p:nvPr/>
        </p:nvSpPr>
        <p:spPr>
          <a:xfrm>
            <a:off x="152400" y="1371600"/>
            <a:ext cx="8839200" cy="954107"/>
          </a:xfrm>
          <a:prstGeom prst="rect">
            <a:avLst/>
          </a:prstGeom>
          <a:noFill/>
        </p:spPr>
        <p:txBody>
          <a:bodyPr wrap="square" rtlCol="0">
            <a:spAutoFit/>
          </a:bodyPr>
          <a:lstStyle/>
          <a:p>
            <a:r>
              <a:rPr lang="en-US" sz="2800" dirty="0" smtClean="0">
                <a:solidFill>
                  <a:srgbClr val="FFFF00"/>
                </a:solidFill>
              </a:rPr>
              <a:t>3 – We need to personally STEP OUT IN OBEDIENCE where ever He leads us – put our faith in action. </a:t>
            </a:r>
            <a:endParaRPr lang="en-US" sz="2800" dirty="0">
              <a:solidFill>
                <a:srgbClr val="FFFF00"/>
              </a:solidFill>
            </a:endParaRPr>
          </a:p>
        </p:txBody>
      </p:sp>
      <p:sp>
        <p:nvSpPr>
          <p:cNvPr id="4" name="Rectangle 3"/>
          <p:cNvSpPr/>
          <p:nvPr/>
        </p:nvSpPr>
        <p:spPr>
          <a:xfrm>
            <a:off x="381000" y="2438400"/>
            <a:ext cx="8305800" cy="1815882"/>
          </a:xfrm>
          <a:prstGeom prst="rect">
            <a:avLst/>
          </a:prstGeom>
        </p:spPr>
        <p:txBody>
          <a:bodyPr wrap="square">
            <a:spAutoFit/>
          </a:bodyPr>
          <a:lstStyle/>
          <a:p>
            <a:r>
              <a:rPr lang="en-US" sz="2800" dirty="0" smtClean="0"/>
              <a:t>But </a:t>
            </a:r>
            <a:r>
              <a:rPr lang="en-US" sz="2800" dirty="0"/>
              <a:t>without faith </a:t>
            </a:r>
            <a:r>
              <a:rPr lang="en-US" sz="2800" i="1" dirty="0"/>
              <a:t>it is</a:t>
            </a:r>
            <a:r>
              <a:rPr lang="en-US" sz="2800" dirty="0"/>
              <a:t> impossible to please </a:t>
            </a:r>
            <a:r>
              <a:rPr lang="en-US" sz="2800" i="1" dirty="0"/>
              <a:t>him</a:t>
            </a:r>
            <a:r>
              <a:rPr lang="en-US" sz="2800" dirty="0"/>
              <a:t>: for he that cometh to God must believe that he is, and </a:t>
            </a:r>
            <a:r>
              <a:rPr lang="en-US" sz="2800" i="1" dirty="0"/>
              <a:t>that</a:t>
            </a:r>
            <a:r>
              <a:rPr lang="en-US" sz="2800" dirty="0"/>
              <a:t> he is a rewarder of them that diligently seek him. </a:t>
            </a:r>
            <a:r>
              <a:rPr lang="en-US" sz="2800" b="1" dirty="0"/>
              <a:t>Hebrews 11:6 (KJV</a:t>
            </a:r>
            <a:r>
              <a:rPr lang="en-US" sz="2800" b="1" dirty="0" smtClean="0"/>
              <a:t>)</a:t>
            </a:r>
            <a:endParaRPr lang="en-US" sz="2800" dirty="0"/>
          </a:p>
        </p:txBody>
      </p:sp>
      <p:sp>
        <p:nvSpPr>
          <p:cNvPr id="5" name="Rectangle 4"/>
          <p:cNvSpPr/>
          <p:nvPr/>
        </p:nvSpPr>
        <p:spPr>
          <a:xfrm>
            <a:off x="152400" y="4343400"/>
            <a:ext cx="8839200" cy="2246769"/>
          </a:xfrm>
          <a:prstGeom prst="rect">
            <a:avLst/>
          </a:prstGeom>
        </p:spPr>
        <p:txBody>
          <a:bodyPr wrap="square">
            <a:spAutoFit/>
          </a:bodyPr>
          <a:lstStyle/>
          <a:p>
            <a:r>
              <a:rPr lang="en-US" sz="2800" dirty="0" smtClean="0">
                <a:solidFill>
                  <a:srgbClr val="FFFF00"/>
                </a:solidFill>
              </a:rPr>
              <a:t>No </a:t>
            </a:r>
            <a:r>
              <a:rPr lang="en-US" sz="2800" dirty="0">
                <a:solidFill>
                  <a:srgbClr val="FFFF00"/>
                </a:solidFill>
              </a:rPr>
              <a:t>weapon that is formed against thee shall prosper; and every tongue </a:t>
            </a:r>
            <a:r>
              <a:rPr lang="en-US" sz="2800" i="1" dirty="0">
                <a:solidFill>
                  <a:srgbClr val="FFFF00"/>
                </a:solidFill>
              </a:rPr>
              <a:t>that</a:t>
            </a:r>
            <a:r>
              <a:rPr lang="en-US" sz="2800" dirty="0">
                <a:solidFill>
                  <a:srgbClr val="FFFF00"/>
                </a:solidFill>
              </a:rPr>
              <a:t> shall rise against thee in judgment thou shalt condemn. This </a:t>
            </a:r>
            <a:r>
              <a:rPr lang="en-US" sz="2800" i="1" dirty="0">
                <a:solidFill>
                  <a:srgbClr val="FFFF00"/>
                </a:solidFill>
              </a:rPr>
              <a:t>is</a:t>
            </a:r>
            <a:r>
              <a:rPr lang="en-US" sz="2800" dirty="0">
                <a:solidFill>
                  <a:srgbClr val="FFFF00"/>
                </a:solidFill>
              </a:rPr>
              <a:t> the heritage of the servants of the </a:t>
            </a:r>
            <a:r>
              <a:rPr lang="en-US" sz="2800" cap="small" dirty="0">
                <a:solidFill>
                  <a:srgbClr val="FFFF00"/>
                </a:solidFill>
              </a:rPr>
              <a:t>LORD</a:t>
            </a:r>
            <a:r>
              <a:rPr lang="en-US" sz="2800" dirty="0">
                <a:solidFill>
                  <a:srgbClr val="FFFF00"/>
                </a:solidFill>
              </a:rPr>
              <a:t>, and their righteousness </a:t>
            </a:r>
            <a:r>
              <a:rPr lang="en-US" sz="2800" i="1" dirty="0">
                <a:solidFill>
                  <a:srgbClr val="FFFF00"/>
                </a:solidFill>
              </a:rPr>
              <a:t>is</a:t>
            </a:r>
            <a:r>
              <a:rPr lang="en-US" sz="2800" dirty="0">
                <a:solidFill>
                  <a:srgbClr val="FFFF00"/>
                </a:solidFill>
              </a:rPr>
              <a:t> of me, saith the </a:t>
            </a:r>
            <a:r>
              <a:rPr lang="en-US" sz="2800" cap="small" dirty="0">
                <a:solidFill>
                  <a:srgbClr val="FFFF00"/>
                </a:solidFill>
              </a:rPr>
              <a:t>LORD</a:t>
            </a:r>
            <a:r>
              <a:rPr lang="en-US" sz="2800" dirty="0">
                <a:solidFill>
                  <a:srgbClr val="FFFF00"/>
                </a:solidFill>
              </a:rPr>
              <a:t>. </a:t>
            </a:r>
            <a:r>
              <a:rPr lang="en-US" sz="2800" b="1" dirty="0">
                <a:solidFill>
                  <a:srgbClr val="FFFF00"/>
                </a:solidFill>
              </a:rPr>
              <a:t>Isaiah 54:17 (KJV) </a:t>
            </a:r>
            <a:endParaRPr lang="en-US" sz="2800" dirty="0">
              <a:solidFill>
                <a:srgbClr val="FFFF00"/>
              </a:solidFill>
            </a:endParaRPr>
          </a:p>
        </p:txBody>
      </p:sp>
    </p:spTree>
    <p:extLst>
      <p:ext uri="{BB962C8B-B14F-4D97-AF65-F5344CB8AC3E}">
        <p14:creationId xmlns:p14="http://schemas.microsoft.com/office/powerpoint/2010/main" val="191874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2270" y="1447800"/>
            <a:ext cx="8610600" cy="5262979"/>
          </a:xfrm>
          <a:prstGeom prst="rect">
            <a:avLst/>
          </a:prstGeom>
        </p:spPr>
        <p:txBody>
          <a:bodyPr wrap="square">
            <a:spAutoFit/>
          </a:bodyPr>
          <a:lstStyle/>
          <a:p>
            <a:r>
              <a:rPr lang="en-US" sz="2800" dirty="0"/>
              <a:t>In those days when the number of disciples was increasing, the Grecian Jews among them complained against the </a:t>
            </a:r>
            <a:r>
              <a:rPr lang="en-US" sz="2800" dirty="0" smtClean="0"/>
              <a:t>Hebrew </a:t>
            </a:r>
            <a:r>
              <a:rPr lang="en-US" sz="2800" dirty="0"/>
              <a:t>Jews because their widows were being overlooked in the daily distribution of food. 2  So the Twelve gathered all the disciples together and said, </a:t>
            </a:r>
            <a:r>
              <a:rPr lang="en-US" sz="2800" dirty="0">
                <a:solidFill>
                  <a:srgbClr val="FFFF00"/>
                </a:solidFill>
              </a:rPr>
              <a:t>"It would not be right for us to neglect the ministry of the word of God in order to wait on tables</a:t>
            </a:r>
            <a:r>
              <a:rPr lang="en-US" sz="2800" dirty="0"/>
              <a:t>. 3  Brothers, choose seven men from among you who are known to be full of the Spirit and wisdom. We will turn this responsibility over to them 4  and will give our attention to prayer and the ministry of the word." </a:t>
            </a:r>
            <a:r>
              <a:rPr lang="en-US" sz="2800" dirty="0" smtClean="0"/>
              <a:t> Acts 6:1 - 4</a:t>
            </a:r>
            <a:endParaRPr lang="en-US" sz="2800" dirty="0"/>
          </a:p>
        </p:txBody>
      </p:sp>
      <p:sp>
        <p:nvSpPr>
          <p:cNvPr id="5" name="Title 1"/>
          <p:cNvSpPr txBox="1">
            <a:spLocks/>
          </p:cNvSpPr>
          <p:nvPr/>
        </p:nvSpPr>
        <p:spPr bwMode="auto">
          <a:xfrm>
            <a:off x="228600" y="2286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Out of a Problem Guarding God’s Priorities</a:t>
            </a:r>
            <a:endParaRPr lang="en-US" sz="3200" b="1"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409244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9808" y="304800"/>
            <a:ext cx="9134192" cy="631825"/>
          </a:xfrm>
          <a:prstGeom prst="rect">
            <a:avLst/>
          </a:prstGeom>
          <a:solidFill>
            <a:schemeClr val="accent1">
              <a:alpha val="42000"/>
            </a:schemeClr>
          </a:solidFill>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3600" b="1" dirty="0" smtClean="0">
                <a:solidFill>
                  <a:srgbClr val="FFFF00"/>
                </a:solidFill>
                <a:effectLst>
                  <a:outerShdw blurRad="50800" dist="127000" dir="8520000" sx="105000" sy="105000" algn="tl">
                    <a:srgbClr val="000000">
                      <a:alpha val="43137"/>
                    </a:srgbClr>
                  </a:outerShdw>
                </a:effectLst>
              </a:rPr>
              <a:t>WHERE DOES THIS LEAVE US</a:t>
            </a:r>
          </a:p>
        </p:txBody>
      </p:sp>
      <p:sp>
        <p:nvSpPr>
          <p:cNvPr id="2" name="TextBox 1"/>
          <p:cNvSpPr txBox="1"/>
          <p:nvPr/>
        </p:nvSpPr>
        <p:spPr>
          <a:xfrm>
            <a:off x="152400" y="1371600"/>
            <a:ext cx="8915400" cy="1384995"/>
          </a:xfrm>
          <a:prstGeom prst="rect">
            <a:avLst/>
          </a:prstGeom>
          <a:noFill/>
        </p:spPr>
        <p:txBody>
          <a:bodyPr wrap="square" rtlCol="0">
            <a:spAutoFit/>
          </a:bodyPr>
          <a:lstStyle/>
          <a:p>
            <a:r>
              <a:rPr lang="en-US" sz="2800" dirty="0" smtClean="0">
                <a:solidFill>
                  <a:srgbClr val="FFFF00"/>
                </a:solidFill>
              </a:rPr>
              <a:t>4 – We need to collectively PRIORITIZE waiting on the Lord-  realizing that without His presence we will only be clanging cymbals and tinkling brass.</a:t>
            </a:r>
            <a:endParaRPr lang="en-US" sz="2800" dirty="0">
              <a:solidFill>
                <a:srgbClr val="FFFF00"/>
              </a:solidFill>
            </a:endParaRPr>
          </a:p>
        </p:txBody>
      </p:sp>
      <p:sp>
        <p:nvSpPr>
          <p:cNvPr id="5" name="Rectangle 4"/>
          <p:cNvSpPr/>
          <p:nvPr/>
        </p:nvSpPr>
        <p:spPr>
          <a:xfrm>
            <a:off x="271604" y="2971800"/>
            <a:ext cx="8610600" cy="2308324"/>
          </a:xfrm>
          <a:prstGeom prst="rect">
            <a:avLst/>
          </a:prstGeom>
        </p:spPr>
        <p:txBody>
          <a:bodyPr wrap="square">
            <a:spAutoFit/>
          </a:bodyPr>
          <a:lstStyle/>
          <a:p>
            <a:r>
              <a:rPr lang="en-US" dirty="0" smtClean="0"/>
              <a:t>Then </a:t>
            </a:r>
            <a:r>
              <a:rPr lang="en-US" dirty="0"/>
              <a:t>Moses said to him, "If your Presence does not go with us, do not send us up from here. </a:t>
            </a:r>
            <a:r>
              <a:rPr lang="en-US" baseline="30000" dirty="0"/>
              <a:t>16 </a:t>
            </a:r>
            <a:r>
              <a:rPr lang="en-US" dirty="0"/>
              <a:t> How will anyone know that you are pleased with me and with your people unless you go with us? What else will distinguish me and your people from all the other people on the face </a:t>
            </a:r>
            <a:r>
              <a:rPr lang="en-US" dirty="0" smtClean="0"/>
              <a:t>of </a:t>
            </a:r>
            <a:r>
              <a:rPr lang="en-US" dirty="0"/>
              <a:t>the earth?" </a:t>
            </a:r>
            <a:r>
              <a:rPr lang="en-US" b="1" dirty="0"/>
              <a:t>Exodus 33:15-16 (NIV) </a:t>
            </a:r>
            <a:endParaRPr lang="en-US" dirty="0"/>
          </a:p>
        </p:txBody>
      </p:sp>
      <p:sp>
        <p:nvSpPr>
          <p:cNvPr id="7" name="Rectangle 6"/>
          <p:cNvSpPr/>
          <p:nvPr/>
        </p:nvSpPr>
        <p:spPr>
          <a:xfrm>
            <a:off x="381000" y="5352871"/>
            <a:ext cx="8305800" cy="1200329"/>
          </a:xfrm>
          <a:prstGeom prst="rect">
            <a:avLst/>
          </a:prstGeom>
        </p:spPr>
        <p:txBody>
          <a:bodyPr wrap="square">
            <a:spAutoFit/>
          </a:bodyPr>
          <a:lstStyle/>
          <a:p>
            <a:r>
              <a:rPr lang="en-US" dirty="0" smtClean="0"/>
              <a:t>As </a:t>
            </a:r>
            <a:r>
              <a:rPr lang="en-US" dirty="0"/>
              <a:t>they ministered to the Lord, and fasted, the Holy Ghost said, Separate me Barnabas and Saul for the work whereunto I have called them. </a:t>
            </a:r>
            <a:r>
              <a:rPr lang="en-US" b="1" dirty="0"/>
              <a:t>Acts 13:2 (KJV) </a:t>
            </a:r>
            <a:endParaRPr lang="en-US" dirty="0"/>
          </a:p>
        </p:txBody>
      </p:sp>
    </p:spTree>
    <p:extLst>
      <p:ext uri="{BB962C8B-B14F-4D97-AF65-F5344CB8AC3E}">
        <p14:creationId xmlns:p14="http://schemas.microsoft.com/office/powerpoint/2010/main" val="316046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1524000"/>
            <a:ext cx="8382000" cy="5078313"/>
          </a:xfrm>
          <a:prstGeom prst="rect">
            <a:avLst/>
          </a:prstGeom>
        </p:spPr>
        <p:txBody>
          <a:bodyPr wrap="square">
            <a:spAutoFit/>
          </a:bodyPr>
          <a:lstStyle/>
          <a:p>
            <a:r>
              <a:rPr lang="en-US" sz="3600" dirty="0" smtClean="0"/>
              <a:t>So we willingly EMBRACE </a:t>
            </a:r>
            <a:r>
              <a:rPr lang="en-US" sz="3600" dirty="0"/>
              <a:t>that we are those who are able to host the presence of </a:t>
            </a:r>
            <a:r>
              <a:rPr lang="en-US" sz="3600" dirty="0" smtClean="0"/>
              <a:t>God, in spite of all the drama, and </a:t>
            </a:r>
            <a:r>
              <a:rPr lang="en-US" sz="3600" dirty="0"/>
              <a:t>receive the summoning influence of the Holy Spirit </a:t>
            </a:r>
            <a:r>
              <a:rPr lang="en-US" sz="3600" dirty="0" smtClean="0"/>
              <a:t>where </a:t>
            </a:r>
            <a:r>
              <a:rPr lang="en-US" sz="3600" dirty="0"/>
              <a:t>God draws an entire community to Himself by the sovereign spiritual in-breaking of Heaven requested and appropriated by a praying </a:t>
            </a:r>
            <a:r>
              <a:rPr lang="en-US" sz="3600" dirty="0" smtClean="0"/>
              <a:t>and believing Church</a:t>
            </a:r>
            <a:r>
              <a:rPr lang="en-US" sz="3600" dirty="0"/>
              <a:t>. </a:t>
            </a:r>
          </a:p>
        </p:txBody>
      </p:sp>
      <p:sp>
        <p:nvSpPr>
          <p:cNvPr id="4" name="Rectangle 2"/>
          <p:cNvSpPr txBox="1">
            <a:spLocks noChangeArrowheads="1"/>
          </p:cNvSpPr>
          <p:nvPr/>
        </p:nvSpPr>
        <p:spPr>
          <a:xfrm>
            <a:off x="9808" y="304800"/>
            <a:ext cx="9134192" cy="631825"/>
          </a:xfrm>
          <a:prstGeom prst="rect">
            <a:avLst/>
          </a:prstGeom>
          <a:solidFill>
            <a:schemeClr val="accent1">
              <a:alpha val="42000"/>
            </a:schemeClr>
          </a:solidFill>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3600" b="1" dirty="0" smtClean="0">
                <a:solidFill>
                  <a:srgbClr val="FFFF00"/>
                </a:solidFill>
                <a:effectLst>
                  <a:outerShdw blurRad="50800" dist="127000" dir="8520000" sx="105000" sy="105000" algn="tl">
                    <a:srgbClr val="000000">
                      <a:alpha val="43137"/>
                    </a:srgbClr>
                  </a:outerShdw>
                </a:effectLst>
              </a:rPr>
              <a:t>LET US DECLARE BY FAITH </a:t>
            </a:r>
          </a:p>
        </p:txBody>
      </p:sp>
    </p:spTree>
    <p:extLst>
      <p:ext uri="{BB962C8B-B14F-4D97-AF65-F5344CB8AC3E}">
        <p14:creationId xmlns:p14="http://schemas.microsoft.com/office/powerpoint/2010/main" val="23214053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he Perfect Storm?"/>
          <p:cNvPicPr>
            <a:picLocks noChangeAspect="1" noChangeArrowheads="1"/>
          </p:cNvPicPr>
          <p:nvPr/>
        </p:nvPicPr>
        <p:blipFill rotWithShape="1">
          <a:blip r:embed="rId2">
            <a:extLst>
              <a:ext uri="{28A0092B-C50C-407E-A947-70E740481C1C}">
                <a14:useLocalDpi xmlns:a14="http://schemas.microsoft.com/office/drawing/2010/main" val="0"/>
              </a:ext>
            </a:extLst>
          </a:blip>
          <a:srcRect t="3316" b="2898"/>
          <a:stretch/>
        </p:blipFill>
        <p:spPr bwMode="auto">
          <a:xfrm>
            <a:off x="76200" y="1905000"/>
            <a:ext cx="8897983" cy="435934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228600" y="2286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600" b="1" kern="0" dirty="0" smtClean="0">
                <a:solidFill>
                  <a:srgbClr val="FFFF00"/>
                </a:solidFill>
                <a:effectLst>
                  <a:outerShdw blurRad="38100" dist="38100" dir="2700000" algn="tl">
                    <a:srgbClr val="000000">
                      <a:alpha val="43137"/>
                    </a:srgbClr>
                  </a:outerShdw>
                </a:effectLst>
              </a:rPr>
              <a:t>How Many Perfect Storms</a:t>
            </a:r>
          </a:p>
          <a:p>
            <a:pPr algn="ctr"/>
            <a:r>
              <a:rPr lang="en-US" sz="3600" b="1" kern="0" dirty="0" smtClean="0">
                <a:solidFill>
                  <a:srgbClr val="FFFF00"/>
                </a:solidFill>
                <a:effectLst>
                  <a:outerShdw blurRad="38100" dist="38100" dir="2700000" algn="tl">
                    <a:srgbClr val="000000">
                      <a:alpha val="43137"/>
                    </a:srgbClr>
                  </a:outerShdw>
                </a:effectLst>
              </a:rPr>
              <a:t>Can One Generation Encounter?</a:t>
            </a:r>
            <a:endParaRPr lang="en-US" sz="3600" b="1" kern="0" dirty="0">
              <a:solidFill>
                <a:srgbClr val="FFFF00"/>
              </a:solidFill>
              <a:effectLst>
                <a:outerShdw blurRad="38100" dist="38100" dir="2700000" algn="tl">
                  <a:srgbClr val="000000">
                    <a:alpha val="43137"/>
                  </a:srgbClr>
                </a:outerShdw>
              </a:effectLst>
            </a:endParaRPr>
          </a:p>
        </p:txBody>
      </p:sp>
      <p:sp>
        <p:nvSpPr>
          <p:cNvPr id="4" name="Rectangle 3"/>
          <p:cNvSpPr/>
          <p:nvPr/>
        </p:nvSpPr>
        <p:spPr>
          <a:xfrm>
            <a:off x="533400" y="2090172"/>
            <a:ext cx="8153400" cy="954107"/>
          </a:xfrm>
          <a:prstGeom prst="rect">
            <a:avLst/>
          </a:prstGeom>
        </p:spPr>
        <p:txBody>
          <a:bodyPr wrap="square">
            <a:spAutoFit/>
          </a:bodyPr>
          <a:lstStyle/>
          <a:p>
            <a:r>
              <a:rPr lang="en-US" sz="2800" dirty="0" smtClean="0"/>
              <a:t>Since</a:t>
            </a:r>
            <a:r>
              <a:rPr lang="en-US" sz="2800" dirty="0"/>
              <a:t>, then, we know what it is to fear the Lord, we try to persuade </a:t>
            </a:r>
            <a:r>
              <a:rPr lang="en-US" sz="2800" dirty="0" smtClean="0"/>
              <a:t>men.</a:t>
            </a:r>
            <a:r>
              <a:rPr lang="en-US" sz="2800" b="1" dirty="0" smtClean="0"/>
              <a:t>2 </a:t>
            </a:r>
            <a:r>
              <a:rPr lang="en-US" sz="2800" b="1" dirty="0"/>
              <a:t>Corinthians 5:11 </a:t>
            </a:r>
            <a:endParaRPr lang="en-US" sz="2800" dirty="0"/>
          </a:p>
        </p:txBody>
      </p:sp>
    </p:spTree>
    <p:extLst>
      <p:ext uri="{BB962C8B-B14F-4D97-AF65-F5344CB8AC3E}">
        <p14:creationId xmlns:p14="http://schemas.microsoft.com/office/powerpoint/2010/main" val="310895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8600" y="2286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600" b="1" kern="0" dirty="0" smtClean="0">
                <a:solidFill>
                  <a:srgbClr val="FFFF00"/>
                </a:solidFill>
                <a:effectLst>
                  <a:outerShdw blurRad="38100" dist="38100" dir="2700000" algn="tl">
                    <a:srgbClr val="000000">
                      <a:alpha val="43137"/>
                    </a:srgbClr>
                  </a:outerShdw>
                </a:effectLst>
              </a:rPr>
              <a:t>God Is Preparing Us For The </a:t>
            </a:r>
          </a:p>
          <a:p>
            <a:pPr algn="ctr"/>
            <a:r>
              <a:rPr lang="en-US" sz="3600" b="1" kern="0" dirty="0" smtClean="0">
                <a:solidFill>
                  <a:srgbClr val="FFFF00"/>
                </a:solidFill>
                <a:effectLst>
                  <a:outerShdw blurRad="38100" dist="38100" dir="2700000" algn="tl">
                    <a:srgbClr val="000000">
                      <a:alpha val="43137"/>
                    </a:srgbClr>
                  </a:outerShdw>
                </a:effectLst>
              </a:rPr>
              <a:t>Glory Of This Next Season </a:t>
            </a:r>
            <a:endParaRPr lang="en-US" sz="3600" b="1" kern="0" dirty="0">
              <a:solidFill>
                <a:srgbClr val="FFFF00"/>
              </a:solidFill>
              <a:effectLst>
                <a:outerShdw blurRad="38100" dist="38100" dir="2700000" algn="tl">
                  <a:srgbClr val="000000">
                    <a:alpha val="43137"/>
                  </a:srgbClr>
                </a:outerShdw>
              </a:effectLst>
            </a:endParaRPr>
          </a:p>
        </p:txBody>
      </p:sp>
      <p:sp>
        <p:nvSpPr>
          <p:cNvPr id="5" name="Rectangle 4"/>
          <p:cNvSpPr/>
          <p:nvPr/>
        </p:nvSpPr>
        <p:spPr>
          <a:xfrm>
            <a:off x="266700" y="1371600"/>
            <a:ext cx="8534400" cy="5093702"/>
          </a:xfrm>
          <a:prstGeom prst="rect">
            <a:avLst/>
          </a:prstGeom>
        </p:spPr>
        <p:txBody>
          <a:bodyPr wrap="square">
            <a:spAutoFit/>
          </a:bodyPr>
          <a:lstStyle/>
          <a:p>
            <a:r>
              <a:rPr lang="en-US" sz="2500" dirty="0"/>
              <a:t>We are in a transition where we cannot afford to bring into the next </a:t>
            </a:r>
            <a:r>
              <a:rPr lang="en-US" sz="2500" dirty="0" smtClean="0"/>
              <a:t>season the STUFF from our past.</a:t>
            </a:r>
            <a:endParaRPr lang="en-US" sz="2500" dirty="0"/>
          </a:p>
          <a:p>
            <a:r>
              <a:rPr lang="en-US" sz="2500" dirty="0"/>
              <a:t> </a:t>
            </a:r>
          </a:p>
          <a:p>
            <a:r>
              <a:rPr lang="en-US" sz="2500" dirty="0"/>
              <a:t>The loose ends and the things that trip us up and have not been fully dealt with </a:t>
            </a:r>
            <a:r>
              <a:rPr lang="en-US" sz="2500" dirty="0" smtClean="0"/>
              <a:t>- God is purging from us - </a:t>
            </a:r>
            <a:r>
              <a:rPr lang="en-US" sz="2500" dirty="0"/>
              <a:t>because the next three and a half years will be some of the most critical years we're probably going to live through. Therefore, </a:t>
            </a:r>
            <a:r>
              <a:rPr lang="en-US" sz="2500" dirty="0" smtClean="0"/>
              <a:t>we </a:t>
            </a:r>
            <a:r>
              <a:rPr lang="en-US" sz="2500" dirty="0"/>
              <a:t>cannot bring into this next season the issues; the weirdness; and moodiness; and quirkiness that comes because of our flesh that hasn’t be crucified by the grace of God. We need to die a thousand deaths and we need to be </a:t>
            </a:r>
            <a:r>
              <a:rPr lang="en-US" sz="2500" dirty="0" smtClean="0"/>
              <a:t>victorious, through faith, </a:t>
            </a:r>
            <a:r>
              <a:rPr lang="en-US" sz="2500" dirty="0"/>
              <a:t>so that we can run without hindrance the race marked out for us. </a:t>
            </a:r>
          </a:p>
        </p:txBody>
      </p:sp>
    </p:spTree>
    <p:extLst>
      <p:ext uri="{BB962C8B-B14F-4D97-AF65-F5344CB8AC3E}">
        <p14:creationId xmlns:p14="http://schemas.microsoft.com/office/powerpoint/2010/main" val="27863743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71800" y="4038600"/>
            <a:ext cx="5943600" cy="2462213"/>
          </a:xfrm>
          <a:prstGeom prst="rect">
            <a:avLst/>
          </a:prstGeom>
        </p:spPr>
        <p:txBody>
          <a:bodyPr wrap="square">
            <a:spAutoFit/>
          </a:bodyPr>
          <a:lstStyle/>
          <a:p>
            <a:r>
              <a:rPr lang="en-US" sz="2200" dirty="0" smtClean="0"/>
              <a:t>“I </a:t>
            </a:r>
            <a:r>
              <a:rPr lang="en-US" sz="2200" dirty="0"/>
              <a:t>desire your prayers, that I may take a suitable notice of the frowns of Heaven on me and this people, between whom there once </a:t>
            </a:r>
            <a:r>
              <a:rPr lang="en-US" sz="2200" dirty="0" smtClean="0"/>
              <a:t>was </a:t>
            </a:r>
            <a:r>
              <a:rPr lang="en-US" sz="2200" dirty="0"/>
              <a:t>so great a </a:t>
            </a:r>
            <a:r>
              <a:rPr lang="en-US" sz="2200" dirty="0" smtClean="0"/>
              <a:t>union; </a:t>
            </a:r>
            <a:r>
              <a:rPr lang="en-US" sz="2200" dirty="0"/>
              <a:t>that </a:t>
            </a:r>
            <a:r>
              <a:rPr lang="en-US" sz="2200" dirty="0" smtClean="0"/>
              <a:t>these troubles </a:t>
            </a:r>
            <a:r>
              <a:rPr lang="en-US" sz="2200" dirty="0"/>
              <a:t>may </a:t>
            </a:r>
            <a:r>
              <a:rPr lang="en-US" sz="2200" dirty="0" smtClean="0"/>
              <a:t>sanctify </a:t>
            </a:r>
            <a:r>
              <a:rPr lang="en-US" sz="2200" dirty="0"/>
              <a:t>me; that God would overrule the event for </a:t>
            </a:r>
            <a:r>
              <a:rPr lang="en-US" sz="2200" dirty="0" smtClean="0"/>
              <a:t>His </a:t>
            </a:r>
            <a:r>
              <a:rPr lang="en-US" sz="2200" dirty="0"/>
              <a:t>own glory (in which doubtless many adversaries will rejoice and triumph</a:t>
            </a:r>
            <a:r>
              <a:rPr lang="en-US" sz="2200" dirty="0" smtClean="0"/>
              <a:t>).”</a:t>
            </a:r>
            <a:endParaRPr lang="en-US" sz="2200" dirty="0"/>
          </a:p>
        </p:txBody>
      </p:sp>
      <p:sp>
        <p:nvSpPr>
          <p:cNvPr id="5" name="Title 1"/>
          <p:cNvSpPr txBox="1">
            <a:spLocks/>
          </p:cNvSpPr>
          <p:nvPr/>
        </p:nvSpPr>
        <p:spPr bwMode="auto">
          <a:xfrm>
            <a:off x="304800" y="762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The Private  Story of Jonathan Edwards</a:t>
            </a:r>
          </a:p>
          <a:p>
            <a:pPr algn="ctr"/>
            <a:r>
              <a:rPr lang="en-US" sz="3200" b="1" kern="0" dirty="0" smtClean="0">
                <a:solidFill>
                  <a:srgbClr val="FFFF00"/>
                </a:solidFill>
                <a:effectLst>
                  <a:outerShdw blurRad="38100" dist="38100" dir="2700000" algn="tl">
                    <a:srgbClr val="000000">
                      <a:alpha val="43137"/>
                    </a:srgbClr>
                  </a:outerShdw>
                </a:effectLst>
              </a:rPr>
              <a:t>And An Atmosphere of God Consciousness </a:t>
            </a:r>
            <a:endParaRPr lang="en-US" sz="3200" b="1" kern="0" dirty="0">
              <a:solidFill>
                <a:srgbClr val="FFFF00"/>
              </a:solidFill>
              <a:effectLst>
                <a:outerShdw blurRad="38100" dist="38100" dir="2700000" algn="tl">
                  <a:srgbClr val="000000">
                    <a:alpha val="43137"/>
                  </a:srgbClr>
                </a:outerShdw>
              </a:effectLst>
            </a:endParaRPr>
          </a:p>
        </p:txBody>
      </p:sp>
      <p:pic>
        <p:nvPicPr>
          <p:cNvPr id="5122" name="Picture 2" descr="Jonathan Edwards | Christian History | Christianity Tod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559" y="2137030"/>
            <a:ext cx="2968625" cy="166737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inners in the Hands of an Angry God: Annotated - JSTOR Dail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7030" y="1524000"/>
            <a:ext cx="3314700" cy="220980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descr="Communion table Stock Photos, Royalty Free Communion table Images |  Depositph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089400"/>
            <a:ext cx="2436628" cy="2311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08345" y="1295400"/>
            <a:ext cx="5106655" cy="830997"/>
          </a:xfrm>
          <a:prstGeom prst="rect">
            <a:avLst/>
          </a:prstGeom>
          <a:noFill/>
        </p:spPr>
        <p:txBody>
          <a:bodyPr wrap="square" rtlCol="0">
            <a:spAutoFit/>
          </a:bodyPr>
          <a:lstStyle/>
          <a:p>
            <a:r>
              <a:rPr lang="en-US" dirty="0" smtClean="0"/>
              <a:t>“It was the best of times and the most challenging of times.”</a:t>
            </a:r>
            <a:endParaRPr lang="en-US" dirty="0"/>
          </a:p>
        </p:txBody>
      </p:sp>
    </p:spTree>
    <p:extLst>
      <p:ext uri="{BB962C8B-B14F-4D97-AF65-F5344CB8AC3E}">
        <p14:creationId xmlns:p14="http://schemas.microsoft.com/office/powerpoint/2010/main" val="23353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8600" y="2286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b="1" kern="0" dirty="0" smtClean="0">
                <a:solidFill>
                  <a:srgbClr val="FFFF00"/>
                </a:solidFill>
                <a:effectLst>
                  <a:outerShdw blurRad="38100" dist="38100" dir="2700000" algn="tl">
                    <a:srgbClr val="000000">
                      <a:alpha val="43137"/>
                    </a:srgbClr>
                  </a:outerShdw>
                </a:effectLst>
              </a:rPr>
              <a:t>The Ice Cream Cart - Story </a:t>
            </a:r>
            <a:endParaRPr lang="en-US" sz="4000" b="1" kern="0" dirty="0">
              <a:solidFill>
                <a:srgbClr val="FFFF00"/>
              </a:solidFill>
              <a:effectLst>
                <a:outerShdw blurRad="38100" dist="38100" dir="2700000" algn="tl">
                  <a:srgbClr val="000000">
                    <a:alpha val="43137"/>
                  </a:srgbClr>
                </a:outerShdw>
              </a:effectLst>
            </a:endParaRPr>
          </a:p>
        </p:txBody>
      </p:sp>
      <p:sp>
        <p:nvSpPr>
          <p:cNvPr id="2" name="TextBox 1"/>
          <p:cNvSpPr txBox="1"/>
          <p:nvPr/>
        </p:nvSpPr>
        <p:spPr>
          <a:xfrm>
            <a:off x="762000" y="1600200"/>
            <a:ext cx="3581400" cy="461665"/>
          </a:xfrm>
          <a:prstGeom prst="rect">
            <a:avLst/>
          </a:prstGeom>
          <a:noFill/>
        </p:spPr>
        <p:txBody>
          <a:bodyPr wrap="square" rtlCol="0">
            <a:spAutoFit/>
          </a:bodyPr>
          <a:lstStyle/>
          <a:p>
            <a:r>
              <a:rPr lang="en-US" dirty="0" smtClean="0"/>
              <a:t>Phuket Thailand </a:t>
            </a:r>
            <a:endParaRPr lang="en-US" dirty="0"/>
          </a:p>
        </p:txBody>
      </p:sp>
      <p:pic>
        <p:nvPicPr>
          <p:cNvPr id="6146" name="Picture 2" descr="Phuket | Thailand, Map, History, &amp; Facts | Britann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61865"/>
            <a:ext cx="6991547" cy="42386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ce Cream Cart Delivery &amp; Rental Fee – Tipsy Scoop"/>
          <p:cNvPicPr>
            <a:picLocks noChangeAspect="1" noChangeArrowheads="1"/>
          </p:cNvPicPr>
          <p:nvPr/>
        </p:nvPicPr>
        <p:blipFill rotWithShape="1">
          <a:blip r:embed="rId3">
            <a:extLst>
              <a:ext uri="{28A0092B-C50C-407E-A947-70E740481C1C}">
                <a14:useLocalDpi xmlns:a14="http://schemas.microsoft.com/office/drawing/2010/main" val="0"/>
              </a:ext>
            </a:extLst>
          </a:blip>
          <a:srcRect t="8402" b="9002"/>
          <a:stretch/>
        </p:blipFill>
        <p:spPr bwMode="auto">
          <a:xfrm>
            <a:off x="419100" y="3200400"/>
            <a:ext cx="4267200" cy="35245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atavia (Jakarta), Governor-General Daendels Palace | Colonial Architecture  Proje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3124200"/>
            <a:ext cx="51435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69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9808" y="152401"/>
            <a:ext cx="9134192" cy="1143000"/>
          </a:xfrm>
          <a:prstGeom prst="rect">
            <a:avLst/>
          </a:prstGeom>
          <a:solidFill>
            <a:schemeClr val="accent1">
              <a:alpha val="42000"/>
            </a:schemeClr>
          </a:solidFill>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3600" b="1" dirty="0" smtClean="0">
                <a:solidFill>
                  <a:srgbClr val="FFFF00"/>
                </a:solidFill>
                <a:effectLst>
                  <a:outerShdw blurRad="50800" dist="127000" dir="8520000" sx="105000" sy="105000" algn="tl">
                    <a:srgbClr val="000000">
                      <a:alpha val="43137"/>
                    </a:srgbClr>
                  </a:outerShdw>
                </a:effectLst>
              </a:rPr>
              <a:t>Strategic Shift IN NICARAGUA</a:t>
            </a:r>
          </a:p>
          <a:p>
            <a:pPr algn="ctr">
              <a:defRPr/>
            </a:pPr>
            <a:r>
              <a:rPr lang="en-US" sz="3600" b="1" dirty="0" smtClean="0">
                <a:solidFill>
                  <a:srgbClr val="FFFF00"/>
                </a:solidFill>
                <a:effectLst>
                  <a:outerShdw blurRad="50800" dist="127000" dir="8520000" sx="105000" sy="105000" algn="tl">
                    <a:srgbClr val="000000">
                      <a:alpha val="43137"/>
                    </a:srgbClr>
                  </a:outerShdw>
                </a:effectLst>
              </a:rPr>
              <a:t>In 2023 </a:t>
            </a:r>
          </a:p>
        </p:txBody>
      </p:sp>
      <p:pic>
        <p:nvPicPr>
          <p:cNvPr id="4098" name="Picture 2" descr="https://www1.cbn.com/sites/default/files/styles/image_xl_640x480/public/nicaraguarevival04_si.jpg?itok=RwLvsNo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5181" y="1752600"/>
            <a:ext cx="4775200" cy="3581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88852" y="5410200"/>
            <a:ext cx="8535580" cy="1384995"/>
          </a:xfrm>
          <a:prstGeom prst="rect">
            <a:avLst/>
          </a:prstGeom>
        </p:spPr>
        <p:txBody>
          <a:bodyPr wrap="square">
            <a:spAutoFit/>
          </a:bodyPr>
          <a:lstStyle/>
          <a:p>
            <a:r>
              <a:rPr lang="en-US" sz="2800" dirty="0"/>
              <a:t>He told me, 'Son, I've decided to do something in </a:t>
            </a:r>
            <a:endParaRPr lang="en-US" sz="2800" dirty="0" smtClean="0"/>
          </a:p>
          <a:p>
            <a:r>
              <a:rPr lang="en-US" sz="2800" dirty="0" smtClean="0"/>
              <a:t>Nicaragua</a:t>
            </a:r>
            <a:r>
              <a:rPr lang="en-US" sz="2800" dirty="0"/>
              <a:t>, and if you'll just say, 'Yes,' you're </a:t>
            </a:r>
            <a:endParaRPr lang="en-US" sz="2800" dirty="0" smtClean="0"/>
          </a:p>
          <a:p>
            <a:r>
              <a:rPr lang="en-US" sz="2800" dirty="0" smtClean="0"/>
              <a:t>going </a:t>
            </a:r>
            <a:r>
              <a:rPr lang="en-US" sz="2800" dirty="0"/>
              <a:t>to </a:t>
            </a:r>
            <a:r>
              <a:rPr lang="en-US" sz="2800" dirty="0" smtClean="0"/>
              <a:t>watch </a:t>
            </a:r>
            <a:r>
              <a:rPr lang="en-US" sz="2800" dirty="0"/>
              <a:t>me do something,'</a:t>
            </a:r>
          </a:p>
        </p:txBody>
      </p:sp>
      <p:pic>
        <p:nvPicPr>
          <p:cNvPr id="4100" name="Picture 4" descr="https://www1.cbn.com/sites/default/files/styles/image_xl_640x480/public/nicaraguarevival02_si.jpg?itok=KSGGgn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52558"/>
            <a:ext cx="3181277" cy="23859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44990" y="4419600"/>
            <a:ext cx="2015295" cy="461665"/>
          </a:xfrm>
          <a:prstGeom prst="rect">
            <a:avLst/>
          </a:prstGeom>
        </p:spPr>
        <p:txBody>
          <a:bodyPr wrap="none">
            <a:spAutoFit/>
          </a:bodyPr>
          <a:lstStyle/>
          <a:p>
            <a:r>
              <a:rPr lang="en-US" dirty="0"/>
              <a:t>Britt Hancock</a:t>
            </a:r>
          </a:p>
        </p:txBody>
      </p:sp>
    </p:spTree>
    <p:extLst>
      <p:ext uri="{BB962C8B-B14F-4D97-AF65-F5344CB8AC3E}">
        <p14:creationId xmlns:p14="http://schemas.microsoft.com/office/powerpoint/2010/main" val="1430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04800" y="2286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b="1" kern="0" dirty="0" smtClean="0">
                <a:solidFill>
                  <a:srgbClr val="FFFF00"/>
                </a:solidFill>
                <a:effectLst>
                  <a:outerShdw blurRad="38100" dist="38100" dir="2700000" algn="tl">
                    <a:srgbClr val="000000">
                      <a:alpha val="43137"/>
                    </a:srgbClr>
                  </a:outerShdw>
                </a:effectLst>
              </a:rPr>
              <a:t>We Are All Part Of A Bigger Story</a:t>
            </a:r>
            <a:endParaRPr lang="en-US" sz="4000" b="1" kern="0"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228600" y="1524000"/>
            <a:ext cx="8763000" cy="461665"/>
          </a:xfrm>
          <a:prstGeom prst="rect">
            <a:avLst/>
          </a:prstGeom>
          <a:noFill/>
        </p:spPr>
        <p:txBody>
          <a:bodyPr wrap="square" rtlCol="0">
            <a:spAutoFit/>
          </a:bodyPr>
          <a:lstStyle/>
          <a:p>
            <a:r>
              <a:rPr lang="en-US" dirty="0" smtClean="0"/>
              <a:t>We are Living Out Four Stories or narratives all at Once </a:t>
            </a:r>
            <a:endParaRPr lang="en-US" dirty="0"/>
          </a:p>
        </p:txBody>
      </p:sp>
      <p:sp>
        <p:nvSpPr>
          <p:cNvPr id="6" name="TextBox 5"/>
          <p:cNvSpPr txBox="1"/>
          <p:nvPr/>
        </p:nvSpPr>
        <p:spPr>
          <a:xfrm>
            <a:off x="457200" y="2209800"/>
            <a:ext cx="8382000" cy="830997"/>
          </a:xfrm>
          <a:prstGeom prst="rect">
            <a:avLst/>
          </a:prstGeom>
          <a:noFill/>
        </p:spPr>
        <p:txBody>
          <a:bodyPr wrap="square" rtlCol="0">
            <a:spAutoFit/>
          </a:bodyPr>
          <a:lstStyle/>
          <a:p>
            <a:pPr algn="l"/>
            <a:r>
              <a:rPr lang="en-US" dirty="0" smtClean="0"/>
              <a:t>1 - </a:t>
            </a:r>
            <a:r>
              <a:rPr lang="en-US" b="1" dirty="0" smtClean="0">
                <a:solidFill>
                  <a:srgbClr val="FFFF00"/>
                </a:solidFill>
              </a:rPr>
              <a:t>We are Living our personal Story </a:t>
            </a:r>
            <a:r>
              <a:rPr lang="en-US" dirty="0" smtClean="0"/>
              <a:t>– personal journey saying YES to God – doing the next thing in front of us.</a:t>
            </a:r>
            <a:endParaRPr lang="en-US" dirty="0"/>
          </a:p>
        </p:txBody>
      </p:sp>
      <p:sp>
        <p:nvSpPr>
          <p:cNvPr id="7" name="TextBox 6"/>
          <p:cNvSpPr txBox="1"/>
          <p:nvPr/>
        </p:nvSpPr>
        <p:spPr>
          <a:xfrm>
            <a:off x="533400" y="3078540"/>
            <a:ext cx="8610600" cy="830997"/>
          </a:xfrm>
          <a:prstGeom prst="rect">
            <a:avLst/>
          </a:prstGeom>
          <a:noFill/>
        </p:spPr>
        <p:txBody>
          <a:bodyPr wrap="square" rtlCol="0">
            <a:spAutoFit/>
          </a:bodyPr>
          <a:lstStyle/>
          <a:p>
            <a:pPr algn="l"/>
            <a:r>
              <a:rPr lang="en-US" dirty="0" smtClean="0"/>
              <a:t>2 - </a:t>
            </a:r>
            <a:r>
              <a:rPr lang="en-US" b="1" dirty="0" smtClean="0">
                <a:solidFill>
                  <a:srgbClr val="FFFF00"/>
                </a:solidFill>
              </a:rPr>
              <a:t>We are Living a collective story </a:t>
            </a:r>
            <a:r>
              <a:rPr lang="en-US" dirty="0" smtClean="0"/>
              <a:t>with our families, Churches, communities and nation  - shared experiences –</a:t>
            </a:r>
            <a:endParaRPr lang="en-US" dirty="0"/>
          </a:p>
        </p:txBody>
      </p:sp>
      <p:sp>
        <p:nvSpPr>
          <p:cNvPr id="8" name="TextBox 7"/>
          <p:cNvSpPr txBox="1"/>
          <p:nvPr/>
        </p:nvSpPr>
        <p:spPr>
          <a:xfrm>
            <a:off x="533400" y="3916740"/>
            <a:ext cx="7848600" cy="830997"/>
          </a:xfrm>
          <a:prstGeom prst="rect">
            <a:avLst/>
          </a:prstGeom>
          <a:noFill/>
        </p:spPr>
        <p:txBody>
          <a:bodyPr wrap="square" rtlCol="0">
            <a:spAutoFit/>
          </a:bodyPr>
          <a:lstStyle/>
          <a:p>
            <a:pPr algn="l"/>
            <a:r>
              <a:rPr lang="en-US" dirty="0" smtClean="0"/>
              <a:t>3 - </a:t>
            </a:r>
            <a:r>
              <a:rPr lang="en-US" b="1" dirty="0" smtClean="0">
                <a:solidFill>
                  <a:srgbClr val="FFFF00"/>
                </a:solidFill>
              </a:rPr>
              <a:t>We are Living a generational story </a:t>
            </a:r>
            <a:r>
              <a:rPr lang="en-US" dirty="0" smtClean="0"/>
              <a:t>from the history of our family, communities and nation and world</a:t>
            </a:r>
            <a:endParaRPr lang="en-US" dirty="0"/>
          </a:p>
        </p:txBody>
      </p:sp>
      <p:sp>
        <p:nvSpPr>
          <p:cNvPr id="9" name="TextBox 8"/>
          <p:cNvSpPr txBox="1"/>
          <p:nvPr/>
        </p:nvSpPr>
        <p:spPr>
          <a:xfrm>
            <a:off x="533400" y="4800600"/>
            <a:ext cx="8382000" cy="1938992"/>
          </a:xfrm>
          <a:prstGeom prst="rect">
            <a:avLst/>
          </a:prstGeom>
          <a:noFill/>
        </p:spPr>
        <p:txBody>
          <a:bodyPr wrap="square" rtlCol="0">
            <a:spAutoFit/>
          </a:bodyPr>
          <a:lstStyle/>
          <a:p>
            <a:pPr algn="l"/>
            <a:r>
              <a:rPr lang="en-US" dirty="0" smtClean="0"/>
              <a:t>4 - </a:t>
            </a:r>
            <a:r>
              <a:rPr lang="en-US" b="1" dirty="0" smtClean="0">
                <a:solidFill>
                  <a:srgbClr val="FFFF00"/>
                </a:solidFill>
              </a:rPr>
              <a:t>We are Living in God’s Story </a:t>
            </a:r>
            <a:r>
              <a:rPr lang="en-US" dirty="0" smtClean="0"/>
              <a:t>– His purpose and plans are the only reason we exist – He is always working all things together “according to the council of His will” – Acts 17:26  - Philippians 3:21 -  Ephesians 1:11  - We enter into His sufferings as well as HIS VICTORY. </a:t>
            </a:r>
            <a:endParaRPr lang="en-US" dirty="0"/>
          </a:p>
        </p:txBody>
      </p:sp>
    </p:spTree>
    <p:extLst>
      <p:ext uri="{BB962C8B-B14F-4D97-AF65-F5344CB8AC3E}">
        <p14:creationId xmlns:p14="http://schemas.microsoft.com/office/powerpoint/2010/main" val="169399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theme/theme1.xml><?xml version="1.0" encoding="utf-8"?>
<a:theme xmlns:a="http://schemas.openxmlformats.org/drawingml/2006/main" name="powerpoint-template">
  <a:themeElements>
    <a:clrScheme name="">
      <a:dk1>
        <a:srgbClr val="FFFFFF"/>
      </a:dk1>
      <a:lt1>
        <a:srgbClr val="FFFFFF"/>
      </a:lt1>
      <a:dk2>
        <a:srgbClr val="FFFFFF"/>
      </a:dk2>
      <a:lt2>
        <a:srgbClr val="5004CC"/>
      </a:lt2>
      <a:accent1>
        <a:srgbClr val="7E27C1"/>
      </a:accent1>
      <a:accent2>
        <a:srgbClr val="C63E96"/>
      </a:accent2>
      <a:accent3>
        <a:srgbClr val="FFFFFF"/>
      </a:accent3>
      <a:accent4>
        <a:srgbClr val="DADADA"/>
      </a:accent4>
      <a:accent5>
        <a:srgbClr val="C0ACDD"/>
      </a:accent5>
      <a:accent6>
        <a:srgbClr val="B33787"/>
      </a:accent6>
      <a:hlink>
        <a:srgbClr val="FFA110"/>
      </a:hlink>
      <a:folHlink>
        <a:srgbClr val="FFFFFF"/>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lnDef>
  </a:objectDefaults>
  <a:extraClrSchemeLst>
    <a:extraClrScheme>
      <a:clrScheme name="powerpoint-template-24 1">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FBB240"/>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FE564C"/>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BB2A32"/>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E84A25"/>
        </a:lt2>
        <a:accent1>
          <a:srgbClr val="ED6A24"/>
        </a:accent1>
        <a:accent2>
          <a:srgbClr val="F99E1C"/>
        </a:accent2>
        <a:accent3>
          <a:srgbClr val="FFFFFF"/>
        </a:accent3>
        <a:accent4>
          <a:srgbClr val="404040"/>
        </a:accent4>
        <a:accent5>
          <a:srgbClr val="F4B9AC"/>
        </a:accent5>
        <a:accent6>
          <a:srgbClr val="E28F18"/>
        </a:accent6>
        <a:hlink>
          <a:srgbClr val="F1B545"/>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B92D14"/>
        </a:lt2>
        <a:accent1>
          <a:srgbClr val="D34E13"/>
        </a:accent1>
        <a:accent2>
          <a:srgbClr val="DC9009"/>
        </a:accent2>
        <a:accent3>
          <a:srgbClr val="FFFFFF"/>
        </a:accent3>
        <a:accent4>
          <a:srgbClr val="404040"/>
        </a:accent4>
        <a:accent5>
          <a:srgbClr val="E6B2AA"/>
        </a:accent5>
        <a:accent6>
          <a:srgbClr val="C78207"/>
        </a:accent6>
        <a:hlink>
          <a:srgbClr val="EEC63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AE6310"/>
        </a:lt2>
        <a:accent1>
          <a:srgbClr val="E79613"/>
        </a:accent1>
        <a:accent2>
          <a:srgbClr val="E1720D"/>
        </a:accent2>
        <a:accent3>
          <a:srgbClr val="FFFFFF"/>
        </a:accent3>
        <a:accent4>
          <a:srgbClr val="404040"/>
        </a:accent4>
        <a:accent5>
          <a:srgbClr val="F1C9AA"/>
        </a:accent5>
        <a:accent6>
          <a:srgbClr val="CC670B"/>
        </a:accent6>
        <a:hlink>
          <a:srgbClr val="C6470A"/>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AF5612"/>
        </a:lt2>
        <a:accent1>
          <a:srgbClr val="CB882F"/>
        </a:accent1>
        <a:accent2>
          <a:srgbClr val="E7C432"/>
        </a:accent2>
        <a:accent3>
          <a:srgbClr val="FFFFFF"/>
        </a:accent3>
        <a:accent4>
          <a:srgbClr val="404040"/>
        </a:accent4>
        <a:accent5>
          <a:srgbClr val="E2C3AD"/>
        </a:accent5>
        <a:accent6>
          <a:srgbClr val="D1B12C"/>
        </a:accent6>
        <a:hlink>
          <a:srgbClr val="EECA34"/>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9A5E40"/>
        </a:lt2>
        <a:accent1>
          <a:srgbClr val="AE7750"/>
        </a:accent1>
        <a:accent2>
          <a:srgbClr val="C08D60"/>
        </a:accent2>
        <a:accent3>
          <a:srgbClr val="FFFFFF"/>
        </a:accent3>
        <a:accent4>
          <a:srgbClr val="404040"/>
        </a:accent4>
        <a:accent5>
          <a:srgbClr val="D3BDB3"/>
        </a:accent5>
        <a:accent6>
          <a:srgbClr val="AE7F56"/>
        </a:accent6>
        <a:hlink>
          <a:srgbClr val="CCA47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D1BB77"/>
        </a:lt2>
        <a:accent1>
          <a:srgbClr val="DBBA87"/>
        </a:accent1>
        <a:accent2>
          <a:srgbClr val="E0B265"/>
        </a:accent2>
        <a:accent3>
          <a:srgbClr val="FFFFFF"/>
        </a:accent3>
        <a:accent4>
          <a:srgbClr val="404040"/>
        </a:accent4>
        <a:accent5>
          <a:srgbClr val="EAD9C3"/>
        </a:accent5>
        <a:accent6>
          <a:srgbClr val="CBA15B"/>
        </a:accent6>
        <a:hlink>
          <a:srgbClr val="E9C27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2">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3">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3D3D3"/>
        </a:folHlink>
      </a:clrScheme>
      <a:clrMap bg1="lt1" tx1="dk1" bg2="lt2" tx2="dk2" accent1="accent1" accent2="accent2" accent3="accent3" accent4="accent4" accent5="accent5" accent6="accent6" hlink="hlink" folHlink="folHlink"/>
    </a:extraClrScheme>
    <a:extraClrScheme>
      <a:clrScheme name="powerpoint-template-24 14">
        <a:dk1>
          <a:srgbClr val="FFFFFF"/>
        </a:dk1>
        <a:lt1>
          <a:srgbClr val="FFFFFF"/>
        </a:lt1>
        <a:dk2>
          <a:srgbClr val="FFFFFF"/>
        </a:dk2>
        <a:lt2>
          <a:srgbClr val="45762A"/>
        </a:lt2>
        <a:accent1>
          <a:srgbClr val="42934C"/>
        </a:accent1>
        <a:accent2>
          <a:srgbClr val="34B66A"/>
        </a:accent2>
        <a:accent3>
          <a:srgbClr val="FFFFFF"/>
        </a:accent3>
        <a:accent4>
          <a:srgbClr val="DADADA"/>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5">
        <a:dk1>
          <a:srgbClr val="FFFFFF"/>
        </a:dk1>
        <a:lt1>
          <a:srgbClr val="FFFFFF"/>
        </a:lt1>
        <a:dk2>
          <a:srgbClr val="FFFFFF"/>
        </a:dk2>
        <a:lt2>
          <a:srgbClr val="55A6FE"/>
        </a:lt2>
        <a:accent1>
          <a:srgbClr val="71BBFF"/>
        </a:accent1>
        <a:accent2>
          <a:srgbClr val="74CCFF"/>
        </a:accent2>
        <a:accent3>
          <a:srgbClr val="FFFFFF"/>
        </a:accent3>
        <a:accent4>
          <a:srgbClr val="DADADA"/>
        </a:accent4>
        <a:accent5>
          <a:srgbClr val="BBDAFF"/>
        </a:accent5>
        <a:accent6>
          <a:srgbClr val="68B9E7"/>
        </a:accent6>
        <a:hlink>
          <a:srgbClr val="94D8FF"/>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6">
        <a:dk1>
          <a:srgbClr val="FFFFFF"/>
        </a:dk1>
        <a:lt1>
          <a:srgbClr val="FFFFFF"/>
        </a:lt1>
        <a:dk2>
          <a:srgbClr val="FFFFFF"/>
        </a:dk2>
        <a:lt2>
          <a:srgbClr val="4BA1FF"/>
        </a:lt2>
        <a:accent1>
          <a:srgbClr val="5DB2FF"/>
        </a:accent1>
        <a:accent2>
          <a:srgbClr val="65C8FF"/>
        </a:accent2>
        <a:accent3>
          <a:srgbClr val="FFFFFF"/>
        </a:accent3>
        <a:accent4>
          <a:srgbClr val="DADADA"/>
        </a:accent4>
        <a:accent5>
          <a:srgbClr val="B6D5FF"/>
        </a:accent5>
        <a:accent6>
          <a:srgbClr val="5BB5E7"/>
        </a:accent6>
        <a:hlink>
          <a:srgbClr val="87E1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powerpoint-template</Template>
  <TotalTime>121858</TotalTime>
  <Words>2598</Words>
  <Application>Microsoft Office PowerPoint</Application>
  <PresentationFormat>On-screen Show (4:3)</PresentationFormat>
  <Paragraphs>141</Paragraphs>
  <Slides>31</Slides>
  <Notes>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powerpoint-template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Don Lamb</dc:creator>
  <cp:lastModifiedBy>LifeGate</cp:lastModifiedBy>
  <cp:revision>1046</cp:revision>
  <cp:lastPrinted>2023-10-01T12:35:11Z</cp:lastPrinted>
  <dcterms:created xsi:type="dcterms:W3CDTF">2019-07-16T01:08:30Z</dcterms:created>
  <dcterms:modified xsi:type="dcterms:W3CDTF">2023-11-12T16:51:51Z</dcterms:modified>
</cp:coreProperties>
</file>