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677" r:id="rId3"/>
    <p:sldId id="676" r:id="rId4"/>
    <p:sldId id="674" r:id="rId5"/>
    <p:sldId id="661" r:id="rId6"/>
    <p:sldId id="682" r:id="rId7"/>
    <p:sldId id="678" r:id="rId8"/>
    <p:sldId id="669" r:id="rId9"/>
    <p:sldId id="611" r:id="rId10"/>
    <p:sldId id="651" r:id="rId11"/>
    <p:sldId id="683" r:id="rId12"/>
    <p:sldId id="685" r:id="rId13"/>
    <p:sldId id="679" r:id="rId14"/>
    <p:sldId id="686" r:id="rId15"/>
    <p:sldId id="656" r:id="rId16"/>
    <p:sldId id="680" r:id="rId17"/>
    <p:sldId id="665" r:id="rId18"/>
    <p:sldId id="681" r:id="rId19"/>
    <p:sldId id="673" r:id="rId20"/>
    <p:sldId id="670" r:id="rId21"/>
    <p:sldId id="684" r:id="rId22"/>
    <p:sldId id="629" r:id="rId23"/>
    <p:sldId id="675" r:id="rId24"/>
  </p:sldIdLst>
  <p:sldSz cx="9144000" cy="6858000" type="screen4x3"/>
  <p:notesSz cx="7099300" cy="93853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A80000"/>
    <a:srgbClr val="DCC2AE"/>
    <a:srgbClr val="FFCC99"/>
    <a:srgbClr val="FF9933"/>
    <a:srgbClr val="FCCBA2"/>
    <a:srgbClr val="FDD8B9"/>
    <a:srgbClr val="B92D14"/>
    <a:srgbClr val="4D4D4D"/>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546" autoAdjust="0"/>
    <p:restoredTop sz="95636" autoAdjust="0"/>
  </p:normalViewPr>
  <p:slideViewPr>
    <p:cSldViewPr>
      <p:cViewPr>
        <p:scale>
          <a:sx n="70" d="100"/>
          <a:sy n="70" d="100"/>
        </p:scale>
        <p:origin x="-2730"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76363" cy="46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92" tIns="47096" rIns="94192" bIns="47096"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4021294" y="0"/>
            <a:ext cx="3076363" cy="46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92" tIns="47096" rIns="94192" bIns="47096"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203325" y="703263"/>
            <a:ext cx="4692650" cy="35194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709930" y="4458018"/>
            <a:ext cx="5679440" cy="4223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92" tIns="47096" rIns="94192" bIns="4709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914406"/>
            <a:ext cx="3076363" cy="46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92" tIns="47096" rIns="94192" bIns="47096"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4021294" y="8914406"/>
            <a:ext cx="3076363" cy="46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92" tIns="47096" rIns="94192" bIns="47096" numCol="1" anchor="b" anchorCtr="0" compatLnSpc="1">
            <a:prstTxWarp prst="textNoShape">
              <a:avLst/>
            </a:prstTxWarp>
          </a:bodyPr>
          <a:lstStyle>
            <a:lvl1pPr algn="r">
              <a:defRPr sz="1200"/>
            </a:lvl1pPr>
          </a:lstStyle>
          <a:p>
            <a:fld id="{B17B0B04-992D-429C-9899-1036119F3C58}" type="slidenum">
              <a:rPr lang="en-US" altLang="en-US"/>
              <a:pPr/>
              <a:t>‹#›</a:t>
            </a:fld>
            <a:endParaRPr lang="en-US" altLang="en-US"/>
          </a:p>
        </p:txBody>
      </p:sp>
    </p:spTree>
    <p:extLst>
      <p:ext uri="{BB962C8B-B14F-4D97-AF65-F5344CB8AC3E}">
        <p14:creationId xmlns:p14="http://schemas.microsoft.com/office/powerpoint/2010/main" val="34093262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7A5E5-653B-4F68-BB4A-EB3733C49138}"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830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248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590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0387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502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778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866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52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141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465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 y="5816025"/>
            <a:ext cx="8305800"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Sunday, November 19, 2023</a:t>
            </a:r>
          </a:p>
        </p:txBody>
      </p:sp>
      <p:sp>
        <p:nvSpPr>
          <p:cNvPr id="5" name="TextBox 4"/>
          <p:cNvSpPr txBox="1"/>
          <p:nvPr/>
        </p:nvSpPr>
        <p:spPr>
          <a:xfrm>
            <a:off x="152400" y="5245894"/>
            <a:ext cx="86106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Sermon For LifeGate</a:t>
            </a:r>
            <a:endParaRPr lang="en-US" sz="3600" b="1" dirty="0">
              <a:effectLst>
                <a:outerShdw blurRad="38100" dist="38100" dir="2700000" algn="tl">
                  <a:srgbClr val="000000">
                    <a:alpha val="43137"/>
                  </a:srgbClr>
                </a:outerShdw>
              </a:effectLst>
            </a:endParaRPr>
          </a:p>
        </p:txBody>
      </p:sp>
      <p:pic>
        <p:nvPicPr>
          <p:cNvPr id="6" name="Picture 5"/>
          <p:cNvPicPr/>
          <p:nvPr/>
        </p:nvPicPr>
        <p:blipFill rotWithShape="1">
          <a:blip r:embed="rId4"/>
          <a:srcRect b="2847"/>
          <a:stretch/>
        </p:blipFill>
        <p:spPr bwMode="auto">
          <a:xfrm>
            <a:off x="457200" y="609600"/>
            <a:ext cx="8305800" cy="3429000"/>
          </a:xfrm>
          <a:prstGeom prst="rect">
            <a:avLst/>
          </a:prstGeom>
          <a:ln w="31750">
            <a:solidFill>
              <a:schemeClr val="tx1"/>
            </a:solidFill>
          </a:ln>
          <a:extLst>
            <a:ext uri="{53640926-AAD7-44D8-BBD7-CCE9431645EC}">
              <a14:shadowObscured xmlns:a14="http://schemas.microsoft.com/office/drawing/2010/main"/>
            </a:ext>
          </a:extLst>
        </p:spPr>
      </p:pic>
      <p:sp>
        <p:nvSpPr>
          <p:cNvPr id="2" name="TextBox 1"/>
          <p:cNvSpPr txBox="1"/>
          <p:nvPr/>
        </p:nvSpPr>
        <p:spPr>
          <a:xfrm>
            <a:off x="228600" y="4191000"/>
            <a:ext cx="8763000" cy="1077218"/>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THANKING GOD FOR HIS GLORY AND</a:t>
            </a:r>
          </a:p>
          <a:p>
            <a:r>
              <a:rPr lang="en-US" sz="3200" dirty="0" smtClean="0">
                <a:effectLst>
                  <a:outerShdw blurRad="38100" dist="38100" dir="2700000" algn="tl">
                    <a:srgbClr val="000000">
                      <a:alpha val="43137"/>
                    </a:srgbClr>
                  </a:outerShdw>
                </a:effectLst>
              </a:rPr>
              <a:t>HIS KINGDOM OBSERVABLE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228600"/>
            <a:ext cx="91440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2800" b="1" kern="0" dirty="0" smtClean="0">
                <a:solidFill>
                  <a:srgbClr val="FFFF00"/>
                </a:solidFill>
                <a:effectLst>
                  <a:outerShdw blurRad="38100" dist="38100" dir="2700000" algn="tl">
                    <a:srgbClr val="000000">
                      <a:alpha val="43137"/>
                    </a:srgbClr>
                  </a:outerShdw>
                </a:effectLst>
              </a:rPr>
              <a:t>DEMONSTRATED FAITH</a:t>
            </a:r>
          </a:p>
          <a:p>
            <a:pPr algn="ctr"/>
            <a:r>
              <a:rPr lang="en-US" sz="2800" b="1" kern="0" dirty="0" smtClean="0">
                <a:solidFill>
                  <a:srgbClr val="FFFF00"/>
                </a:solidFill>
                <a:effectLst>
                  <a:outerShdw blurRad="38100" dist="38100" dir="2700000" algn="tl">
                    <a:srgbClr val="000000">
                      <a:alpha val="43137"/>
                    </a:srgbClr>
                  </a:outerShdw>
                </a:effectLst>
              </a:rPr>
              <a:t>INCREASES FAITH FOR MORE BREAKTHROUGHS</a:t>
            </a:r>
            <a:endParaRPr lang="en-US" sz="2800"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251988" y="4766608"/>
            <a:ext cx="8686800" cy="1938992"/>
          </a:xfrm>
          <a:prstGeom prst="rect">
            <a:avLst/>
          </a:prstGeom>
        </p:spPr>
        <p:txBody>
          <a:bodyPr wrap="square">
            <a:spAutoFit/>
          </a:bodyPr>
          <a:lstStyle/>
          <a:p>
            <a:r>
              <a:rPr lang="en-US" dirty="0" smtClean="0"/>
              <a:t>And </a:t>
            </a:r>
            <a:r>
              <a:rPr lang="en-US" dirty="0"/>
              <a:t>when the men of that place had knowledge of him, they sent out into all that country round about, and brought unto him all that were diseased; </a:t>
            </a:r>
            <a:r>
              <a:rPr lang="en-US" baseline="30000" dirty="0"/>
              <a:t>36 </a:t>
            </a:r>
            <a:r>
              <a:rPr lang="en-US" dirty="0"/>
              <a:t> And besought him that they might only touch the hem of his garment: and as many as touched were made perfectly whole. </a:t>
            </a:r>
            <a:r>
              <a:rPr lang="en-US" b="1" dirty="0"/>
              <a:t>Matthew 14:35-36 (KJV) </a:t>
            </a:r>
            <a:endParaRPr lang="en-US" dirty="0"/>
          </a:p>
        </p:txBody>
      </p:sp>
      <p:sp>
        <p:nvSpPr>
          <p:cNvPr id="3" name="Rectangle 2"/>
          <p:cNvSpPr/>
          <p:nvPr/>
        </p:nvSpPr>
        <p:spPr>
          <a:xfrm>
            <a:off x="150891" y="2819400"/>
            <a:ext cx="8763000" cy="1631216"/>
          </a:xfrm>
          <a:prstGeom prst="rect">
            <a:avLst/>
          </a:prstGeom>
        </p:spPr>
        <p:txBody>
          <a:bodyPr wrap="square">
            <a:spAutoFit/>
          </a:bodyPr>
          <a:lstStyle/>
          <a:p>
            <a:r>
              <a:rPr lang="en-US" sz="2000" dirty="0" smtClean="0">
                <a:solidFill>
                  <a:srgbClr val="FFFF00"/>
                </a:solidFill>
              </a:rPr>
              <a:t>Just </a:t>
            </a:r>
            <a:r>
              <a:rPr lang="en-US" sz="2000" dirty="0">
                <a:solidFill>
                  <a:srgbClr val="FFFF00"/>
                </a:solidFill>
              </a:rPr>
              <a:t>then a woman who had been subject to bleeding for twelve years came up behind him and touched the edge of his cloak. </a:t>
            </a:r>
            <a:r>
              <a:rPr lang="en-US" sz="2000" baseline="30000" dirty="0">
                <a:solidFill>
                  <a:srgbClr val="FFFF00"/>
                </a:solidFill>
              </a:rPr>
              <a:t>21 </a:t>
            </a:r>
            <a:r>
              <a:rPr lang="en-US" sz="2000" dirty="0">
                <a:solidFill>
                  <a:srgbClr val="FFFF00"/>
                </a:solidFill>
              </a:rPr>
              <a:t> She said to herself, "If I only touch his cloak, I will be healed." </a:t>
            </a:r>
            <a:r>
              <a:rPr lang="en-US" sz="2000" baseline="30000" dirty="0">
                <a:solidFill>
                  <a:srgbClr val="FFFF00"/>
                </a:solidFill>
              </a:rPr>
              <a:t>22 </a:t>
            </a:r>
            <a:r>
              <a:rPr lang="en-US" sz="2000" dirty="0">
                <a:solidFill>
                  <a:srgbClr val="FFFF00"/>
                </a:solidFill>
              </a:rPr>
              <a:t> Jesus turned and saw her. "Take heart, daughter," he said, "your faith has healed you." And the woman was healed from that moment. </a:t>
            </a:r>
            <a:r>
              <a:rPr lang="en-US" sz="2000" b="1" dirty="0">
                <a:solidFill>
                  <a:srgbClr val="FFFF00"/>
                </a:solidFill>
              </a:rPr>
              <a:t>Matthew 9:20-22 (NIV) </a:t>
            </a:r>
            <a:endParaRPr lang="en-US" sz="2000" dirty="0">
              <a:solidFill>
                <a:srgbClr val="FFFF00"/>
              </a:solidFill>
            </a:endParaRPr>
          </a:p>
        </p:txBody>
      </p:sp>
      <p:sp>
        <p:nvSpPr>
          <p:cNvPr id="4" name="Rectangle 3"/>
          <p:cNvSpPr/>
          <p:nvPr/>
        </p:nvSpPr>
        <p:spPr>
          <a:xfrm>
            <a:off x="227845" y="1676400"/>
            <a:ext cx="8609091" cy="830997"/>
          </a:xfrm>
          <a:prstGeom prst="rect">
            <a:avLst/>
          </a:prstGeom>
        </p:spPr>
        <p:txBody>
          <a:bodyPr wrap="square">
            <a:spAutoFit/>
          </a:bodyPr>
          <a:lstStyle/>
          <a:p>
            <a:r>
              <a:rPr lang="en-US" dirty="0"/>
              <a:t>A</a:t>
            </a:r>
            <a:r>
              <a:rPr lang="en-US" dirty="0" smtClean="0"/>
              <a:t>nd </a:t>
            </a:r>
            <a:r>
              <a:rPr lang="en-US" dirty="0"/>
              <a:t>the people all tried to touch him, because power was coming from </a:t>
            </a:r>
            <a:r>
              <a:rPr lang="en-US" dirty="0" smtClean="0"/>
              <a:t>Him </a:t>
            </a:r>
            <a:r>
              <a:rPr lang="en-US" dirty="0"/>
              <a:t>and healing them all. </a:t>
            </a:r>
            <a:r>
              <a:rPr lang="en-US" b="1" dirty="0"/>
              <a:t>Luke </a:t>
            </a:r>
            <a:r>
              <a:rPr lang="en-US" b="1" dirty="0" smtClean="0"/>
              <a:t>6:19</a:t>
            </a:r>
            <a:endParaRPr lang="en-US" dirty="0"/>
          </a:p>
        </p:txBody>
      </p:sp>
    </p:spTree>
    <p:extLst>
      <p:ext uri="{BB962C8B-B14F-4D97-AF65-F5344CB8AC3E}">
        <p14:creationId xmlns:p14="http://schemas.microsoft.com/office/powerpoint/2010/main" val="205045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b="1" kern="0" dirty="0" smtClean="0">
                <a:solidFill>
                  <a:srgbClr val="FFFF00"/>
                </a:solidFill>
                <a:effectLst>
                  <a:outerShdw blurRad="38100" dist="38100" dir="2700000" algn="tl">
                    <a:srgbClr val="000000">
                      <a:alpha val="43137"/>
                    </a:srgbClr>
                  </a:outerShdw>
                </a:effectLst>
              </a:rPr>
              <a:t>It’s Challenging Praying For Something</a:t>
            </a:r>
          </a:p>
          <a:p>
            <a:pPr algn="ctr"/>
            <a:r>
              <a:rPr lang="en-US" sz="3600" b="1" kern="0" dirty="0" smtClean="0">
                <a:solidFill>
                  <a:srgbClr val="FFFF00"/>
                </a:solidFill>
                <a:effectLst>
                  <a:outerShdw blurRad="38100" dist="38100" dir="2700000" algn="tl">
                    <a:srgbClr val="000000">
                      <a:alpha val="43137"/>
                    </a:srgbClr>
                  </a:outerShdw>
                </a:effectLst>
              </a:rPr>
              <a:t>That Is not Yet Manifested Right Now</a:t>
            </a:r>
            <a:endParaRPr lang="en-US" sz="3600" b="1" kern="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1447800" y="1447800"/>
            <a:ext cx="6705600" cy="461665"/>
          </a:xfrm>
          <a:prstGeom prst="rect">
            <a:avLst/>
          </a:prstGeom>
          <a:noFill/>
        </p:spPr>
        <p:txBody>
          <a:bodyPr wrap="square" rtlCol="0">
            <a:spAutoFit/>
          </a:bodyPr>
          <a:lstStyle/>
          <a:p>
            <a:r>
              <a:rPr lang="en-US" dirty="0" smtClean="0"/>
              <a:t>We Have To Shift our Faith To A Higher Level</a:t>
            </a:r>
            <a:endParaRPr lang="en-US" dirty="0"/>
          </a:p>
        </p:txBody>
      </p:sp>
      <p:pic>
        <p:nvPicPr>
          <p:cNvPr id="9218" name="Picture 2" descr="Jesus Heals the Centurion's Servant - Tell Me the Stories of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832" y="2438400"/>
            <a:ext cx="1972261" cy="2886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2275106"/>
            <a:ext cx="6530566" cy="4278094"/>
          </a:xfrm>
          <a:prstGeom prst="rect">
            <a:avLst/>
          </a:prstGeom>
        </p:spPr>
        <p:txBody>
          <a:bodyPr wrap="square">
            <a:spAutoFit/>
          </a:bodyPr>
          <a:lstStyle/>
          <a:p>
            <a:r>
              <a:rPr lang="en-US" sz="1600" dirty="0"/>
              <a:t> There a centurion's servant, whom his master valued highly, was sick and about to die. </a:t>
            </a:r>
            <a:r>
              <a:rPr lang="en-US" sz="1600" baseline="30000" dirty="0"/>
              <a:t>3 </a:t>
            </a:r>
            <a:r>
              <a:rPr lang="en-US" sz="1600" dirty="0"/>
              <a:t> The centurion heard of Jesus and sent some elders of the Jews to him, asking him to come and heal his servant. </a:t>
            </a:r>
            <a:r>
              <a:rPr lang="en-US" sz="1600" baseline="30000" dirty="0"/>
              <a:t>4 </a:t>
            </a:r>
            <a:r>
              <a:rPr lang="en-US" sz="1600" dirty="0"/>
              <a:t> When they came to Jesus, they pleaded earnestly with him, "This man deserves to have you do this, </a:t>
            </a:r>
            <a:r>
              <a:rPr lang="en-US" sz="1600" baseline="30000" dirty="0"/>
              <a:t>5 </a:t>
            </a:r>
            <a:r>
              <a:rPr lang="en-US" sz="1600" dirty="0"/>
              <a:t> because he loves our nation and has built our synagogue." </a:t>
            </a:r>
            <a:r>
              <a:rPr lang="en-US" sz="1600" baseline="30000" dirty="0"/>
              <a:t>6 </a:t>
            </a:r>
            <a:r>
              <a:rPr lang="en-US" sz="1600" dirty="0"/>
              <a:t> So Jesus went with them. He was not far from the house when the centurion sent friends to say to him: "Lord, don't trouble yourself, for I do not deserve to have you come under my roof. </a:t>
            </a:r>
            <a:r>
              <a:rPr lang="en-US" sz="1600" baseline="30000" dirty="0"/>
              <a:t>7 </a:t>
            </a:r>
            <a:r>
              <a:rPr lang="en-US" sz="1600" dirty="0"/>
              <a:t> That is why I did not even consider myself worthy to come to you. </a:t>
            </a:r>
            <a:r>
              <a:rPr lang="en-US" sz="1600" b="1" dirty="0">
                <a:solidFill>
                  <a:srgbClr val="FFFF00"/>
                </a:solidFill>
              </a:rPr>
              <a:t>But say the word, and my servant will be healed</a:t>
            </a:r>
            <a:r>
              <a:rPr lang="en-US" sz="1600" dirty="0"/>
              <a:t>. </a:t>
            </a:r>
            <a:r>
              <a:rPr lang="en-US" sz="1600" baseline="30000" dirty="0"/>
              <a:t>8 </a:t>
            </a:r>
            <a:r>
              <a:rPr lang="en-US" sz="1600" dirty="0"/>
              <a:t> For I myself am a man under authority, with soldiers under me. I tell this one, 'Go,' and he goes; and that one, 'Come,' and he comes. I say to my servant, 'Do this,' and he does it." </a:t>
            </a:r>
            <a:r>
              <a:rPr lang="en-US" sz="1600" baseline="30000" dirty="0"/>
              <a:t>9 </a:t>
            </a:r>
            <a:r>
              <a:rPr lang="en-US" sz="1600" dirty="0"/>
              <a:t> When Jesus heard this, he was amazed at him, and turning to the crowd following him, he said, "I tell you, I have not found such great faith even in Israel." </a:t>
            </a:r>
            <a:r>
              <a:rPr lang="en-US" sz="1600" baseline="30000" dirty="0"/>
              <a:t>10 </a:t>
            </a:r>
            <a:r>
              <a:rPr lang="en-US" sz="1600" dirty="0"/>
              <a:t> Then the men who had been sent returned to the house and found the servant well. </a:t>
            </a:r>
            <a:r>
              <a:rPr lang="en-US" sz="1600" b="1" dirty="0"/>
              <a:t>Luke </a:t>
            </a:r>
            <a:r>
              <a:rPr lang="en-US" sz="1600" b="1" dirty="0" smtClean="0"/>
              <a:t>7:2-10 </a:t>
            </a:r>
            <a:r>
              <a:rPr lang="en-US" sz="1600" b="1" dirty="0"/>
              <a:t>(NIV) </a:t>
            </a:r>
            <a:endParaRPr lang="en-US" sz="1600" dirty="0"/>
          </a:p>
        </p:txBody>
      </p:sp>
    </p:spTree>
    <p:extLst>
      <p:ext uri="{BB962C8B-B14F-4D97-AF65-F5344CB8AC3E}">
        <p14:creationId xmlns:p14="http://schemas.microsoft.com/office/powerpoint/2010/main" val="11565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228600"/>
            <a:ext cx="91440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2800" b="1" kern="0" dirty="0" smtClean="0">
                <a:solidFill>
                  <a:srgbClr val="FFFF00"/>
                </a:solidFill>
                <a:effectLst>
                  <a:outerShdw blurRad="38100" dist="38100" dir="2700000" algn="tl">
                    <a:srgbClr val="000000">
                      <a:alpha val="43137"/>
                    </a:srgbClr>
                  </a:outerShdw>
                </a:effectLst>
              </a:rPr>
              <a:t>Answering The Theological  Rebuttal That Faith In God</a:t>
            </a:r>
          </a:p>
          <a:p>
            <a:pPr algn="ctr"/>
            <a:r>
              <a:rPr lang="en-US" sz="2800" b="1" kern="0" dirty="0" smtClean="0">
                <a:solidFill>
                  <a:srgbClr val="FFFF00"/>
                </a:solidFill>
                <a:effectLst>
                  <a:outerShdw blurRad="38100" dist="38100" dir="2700000" algn="tl">
                    <a:srgbClr val="000000">
                      <a:alpha val="43137"/>
                    </a:srgbClr>
                  </a:outerShdw>
                </a:effectLst>
              </a:rPr>
              <a:t>Is Not To Be Observable -</a:t>
            </a:r>
            <a:endParaRPr lang="en-US" sz="2800" b="1" kern="0"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457200" y="1447800"/>
            <a:ext cx="8229600" cy="1938992"/>
          </a:xfrm>
          <a:prstGeom prst="rect">
            <a:avLst/>
          </a:prstGeom>
        </p:spPr>
        <p:txBody>
          <a:bodyPr wrap="square">
            <a:spAutoFit/>
          </a:bodyPr>
          <a:lstStyle/>
          <a:p>
            <a:r>
              <a:rPr lang="en-US" sz="2000" baseline="30000" dirty="0"/>
              <a:t>20 </a:t>
            </a:r>
            <a:r>
              <a:rPr lang="en-US" sz="2000" dirty="0"/>
              <a:t> Asked by the Pharisees when the kingdom of God would come, He replied to them by saying, </a:t>
            </a:r>
            <a:r>
              <a:rPr lang="en-US" sz="2000" b="1" dirty="0">
                <a:solidFill>
                  <a:srgbClr val="FFFF00"/>
                </a:solidFill>
              </a:rPr>
              <a:t>The kingdom of God does not come with signs to be observed </a:t>
            </a:r>
            <a:r>
              <a:rPr lang="en-US" sz="2000" b="1" i="1" dirty="0">
                <a:solidFill>
                  <a:srgbClr val="FFFF00"/>
                </a:solidFill>
              </a:rPr>
              <a:t>or</a:t>
            </a:r>
            <a:r>
              <a:rPr lang="en-US" sz="2000" b="1" dirty="0">
                <a:solidFill>
                  <a:srgbClr val="FFFF00"/>
                </a:solidFill>
              </a:rPr>
              <a:t> with visible display</a:t>
            </a:r>
            <a:r>
              <a:rPr lang="en-US" sz="2000" dirty="0"/>
              <a:t>, </a:t>
            </a:r>
            <a:r>
              <a:rPr lang="en-US" sz="2000" baseline="30000" dirty="0"/>
              <a:t>21 </a:t>
            </a:r>
            <a:r>
              <a:rPr lang="en-US" sz="2000" dirty="0"/>
              <a:t> Nor will people say, Look! Here </a:t>
            </a:r>
            <a:r>
              <a:rPr lang="en-US" sz="2000" dirty="0" smtClean="0"/>
              <a:t>it is! </a:t>
            </a:r>
            <a:r>
              <a:rPr lang="en-US" sz="2000" dirty="0"/>
              <a:t>or, See, </a:t>
            </a:r>
            <a:r>
              <a:rPr lang="en-US" sz="2000" dirty="0" smtClean="0"/>
              <a:t>it is </a:t>
            </a:r>
            <a:r>
              <a:rPr lang="en-US" sz="2000" dirty="0"/>
              <a:t>there! For behold, the kingdom of God is within </a:t>
            </a:r>
            <a:r>
              <a:rPr lang="en-US" sz="2000" dirty="0" smtClean="0"/>
              <a:t>you </a:t>
            </a:r>
            <a:r>
              <a:rPr lang="en-US" sz="2000" dirty="0"/>
              <a:t>[in your hearts] </a:t>
            </a:r>
            <a:r>
              <a:rPr lang="en-US" sz="2000" i="1" dirty="0"/>
              <a:t>and</a:t>
            </a:r>
            <a:r>
              <a:rPr lang="en-US" sz="2000" dirty="0"/>
              <a:t> among you </a:t>
            </a:r>
            <a:endParaRPr lang="en-US" sz="2000" dirty="0" smtClean="0"/>
          </a:p>
          <a:p>
            <a:r>
              <a:rPr lang="en-US" sz="2000" dirty="0" smtClean="0"/>
              <a:t>[</a:t>
            </a:r>
            <a:r>
              <a:rPr lang="en-US" sz="2000" dirty="0"/>
              <a:t>surrounding you]. </a:t>
            </a:r>
            <a:r>
              <a:rPr lang="en-US" sz="2000" b="1" dirty="0"/>
              <a:t>Luke 17:20-21 (AMP) </a:t>
            </a:r>
            <a:endParaRPr lang="en-US" sz="2000" dirty="0"/>
          </a:p>
        </p:txBody>
      </p:sp>
      <p:sp>
        <p:nvSpPr>
          <p:cNvPr id="6" name="Rectangle 5"/>
          <p:cNvSpPr/>
          <p:nvPr/>
        </p:nvSpPr>
        <p:spPr>
          <a:xfrm>
            <a:off x="381000" y="3657600"/>
            <a:ext cx="8229600" cy="461665"/>
          </a:xfrm>
          <a:prstGeom prst="rect">
            <a:avLst/>
          </a:prstGeom>
        </p:spPr>
        <p:txBody>
          <a:bodyPr wrap="square">
            <a:spAutoFit/>
          </a:bodyPr>
          <a:lstStyle/>
          <a:p>
            <a:r>
              <a:rPr lang="en-US" dirty="0"/>
              <a:t> We live by faith, not by sight. </a:t>
            </a:r>
            <a:r>
              <a:rPr lang="en-US" b="1" dirty="0"/>
              <a:t>2 Corinthians 5:7 (NIV) </a:t>
            </a:r>
            <a:endParaRPr lang="en-US" dirty="0"/>
          </a:p>
        </p:txBody>
      </p:sp>
      <p:sp>
        <p:nvSpPr>
          <p:cNvPr id="7" name="Rectangle 6"/>
          <p:cNvSpPr/>
          <p:nvPr/>
        </p:nvSpPr>
        <p:spPr>
          <a:xfrm>
            <a:off x="381000" y="4458831"/>
            <a:ext cx="8305800" cy="2246769"/>
          </a:xfrm>
          <a:prstGeom prst="rect">
            <a:avLst/>
          </a:prstGeom>
        </p:spPr>
        <p:txBody>
          <a:bodyPr wrap="square">
            <a:spAutoFit/>
          </a:bodyPr>
          <a:lstStyle/>
          <a:p>
            <a:r>
              <a:rPr lang="en-US" sz="2000" dirty="0" smtClean="0"/>
              <a:t>I </a:t>
            </a:r>
            <a:r>
              <a:rPr lang="en-US" sz="2000" dirty="0"/>
              <a:t>keep asking that the God of our Lord Jesus Christ, the glorious Father, may give you the Spirit of wisdom and revelation, so that you may know him better. </a:t>
            </a:r>
            <a:r>
              <a:rPr lang="en-US" sz="2000" baseline="30000" dirty="0"/>
              <a:t>18 </a:t>
            </a:r>
            <a:r>
              <a:rPr lang="en-US" sz="2000" dirty="0"/>
              <a:t> I pray also that the eyes of your heart may be enlightened in order that you may know the hope to which he has called you, the riches of his glorious inheritance in the saints, </a:t>
            </a:r>
            <a:r>
              <a:rPr lang="en-US" sz="2000" baseline="30000" dirty="0"/>
              <a:t>19 </a:t>
            </a:r>
            <a:r>
              <a:rPr lang="en-US" sz="2000" dirty="0"/>
              <a:t> and his incomparably great power for us who believe. That power is like the working of his mighty strength, </a:t>
            </a:r>
            <a:r>
              <a:rPr lang="en-US" sz="2000" b="1" dirty="0"/>
              <a:t>Ephesians 1:17-19 (NIV) </a:t>
            </a:r>
            <a:endParaRPr lang="en-US" sz="2000" dirty="0"/>
          </a:p>
        </p:txBody>
      </p:sp>
    </p:spTree>
    <p:extLst>
      <p:ext uri="{BB962C8B-B14F-4D97-AF65-F5344CB8AC3E}">
        <p14:creationId xmlns:p14="http://schemas.microsoft.com/office/powerpoint/2010/main" val="381568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6146" name="Picture 2" descr="1815-1840 Upstate New York Revivals - BEAUTIFUL FEETBEAUTIFUL F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534400" cy="48006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0" y="228600"/>
            <a:ext cx="91440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2800" b="1" kern="0" dirty="0" smtClean="0">
                <a:solidFill>
                  <a:srgbClr val="FFFF00"/>
                </a:solidFill>
                <a:effectLst>
                  <a:outerShdw blurRad="38100" dist="38100" dir="2700000" algn="tl">
                    <a:srgbClr val="000000">
                      <a:alpha val="43137"/>
                    </a:srgbClr>
                  </a:outerShdw>
                </a:effectLst>
              </a:rPr>
              <a:t>Moves Of God In New York State</a:t>
            </a:r>
          </a:p>
          <a:p>
            <a:pPr algn="ctr"/>
            <a:r>
              <a:rPr lang="en-US" sz="2800" b="1" kern="0" dirty="0" smtClean="0">
                <a:solidFill>
                  <a:srgbClr val="FFFF00"/>
                </a:solidFill>
                <a:effectLst>
                  <a:outerShdw blurRad="38100" dist="38100" dir="2700000" algn="tl">
                    <a:srgbClr val="000000">
                      <a:alpha val="43137"/>
                    </a:srgbClr>
                  </a:outerShdw>
                </a:effectLst>
              </a:rPr>
              <a:t>1815-1840</a:t>
            </a:r>
            <a:endParaRPr lang="en-US" sz="2800" b="1"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0725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825-1826 Rome, New York Revival - BEAUTIFUL FEETBEAUTIFUL F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669867"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904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304800"/>
            <a:ext cx="9134192" cy="609600"/>
          </a:xfrm>
          <a:prstGeom prst="rect">
            <a:avLst/>
          </a:prstGeom>
          <a:solidFill>
            <a:schemeClr val="accent1">
              <a:alpha val="82000"/>
            </a:schemeClr>
          </a:solidFill>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dirty="0" smtClean="0">
                <a:solidFill>
                  <a:srgbClr val="FFFF00"/>
                </a:solidFill>
                <a:effectLst>
                  <a:outerShdw blurRad="50800" dist="127000" dir="8520000" sx="105000" sy="105000" algn="tl">
                    <a:srgbClr val="000000">
                      <a:alpha val="43137"/>
                    </a:srgbClr>
                  </a:outerShdw>
                </a:effectLst>
              </a:rPr>
              <a:t>Heaven Invades ICONIUM </a:t>
            </a:r>
          </a:p>
          <a:p>
            <a:pPr algn="ctr">
              <a:defRPr/>
            </a:pPr>
            <a:r>
              <a:rPr lang="en-US" sz="2800" b="1" dirty="0" smtClean="0">
                <a:solidFill>
                  <a:srgbClr val="FFFF00"/>
                </a:solidFill>
                <a:effectLst>
                  <a:outerShdw blurRad="50800" dist="127000" dir="8520000" sx="105000" sy="105000" algn="tl">
                    <a:srgbClr val="000000">
                      <a:alpha val="43137"/>
                    </a:srgbClr>
                  </a:outerShdw>
                </a:effectLst>
              </a:rPr>
              <a:t>AND Rochester New York</a:t>
            </a:r>
          </a:p>
        </p:txBody>
      </p:sp>
      <p:sp>
        <p:nvSpPr>
          <p:cNvPr id="2" name="Rectangle 1"/>
          <p:cNvSpPr/>
          <p:nvPr/>
        </p:nvSpPr>
        <p:spPr>
          <a:xfrm>
            <a:off x="414196" y="4104144"/>
            <a:ext cx="8305800" cy="2677656"/>
          </a:xfrm>
          <a:prstGeom prst="rect">
            <a:avLst/>
          </a:prstGeom>
        </p:spPr>
        <p:txBody>
          <a:bodyPr wrap="square">
            <a:spAutoFit/>
          </a:bodyPr>
          <a:lstStyle/>
          <a:p>
            <a:r>
              <a:rPr lang="en-US" dirty="0"/>
              <a:t>"The whole community was stirred. Religion was the topic of conversation in the house, in the shop, in the office and on the street…Grog shops were closed, the Sabbath was honored, the sanctuaries were thronged with happy worshippers…There was a wonderful falling off of crime. The courts had little to do, and the jail was nearly empty for years afterward." </a:t>
            </a:r>
          </a:p>
        </p:txBody>
      </p:sp>
      <p:sp>
        <p:nvSpPr>
          <p:cNvPr id="3" name="Rectangle 2"/>
          <p:cNvSpPr/>
          <p:nvPr/>
        </p:nvSpPr>
        <p:spPr>
          <a:xfrm>
            <a:off x="414196" y="1447800"/>
            <a:ext cx="8305800" cy="2554545"/>
          </a:xfrm>
          <a:prstGeom prst="rect">
            <a:avLst/>
          </a:prstGeom>
        </p:spPr>
        <p:txBody>
          <a:bodyPr wrap="square">
            <a:spAutoFit/>
          </a:bodyPr>
          <a:lstStyle/>
          <a:p>
            <a:r>
              <a:rPr lang="en-US" sz="2000" baseline="30000" dirty="0"/>
              <a:t>1 </a:t>
            </a:r>
            <a:r>
              <a:rPr lang="en-US" sz="2000" dirty="0"/>
              <a:t> At Iconium Paul and Barnabas went as usual into the Jewish synagogue. There they spoke so effectively that a great number of Jews and Gentiles believed. </a:t>
            </a:r>
            <a:r>
              <a:rPr lang="en-US" sz="2000" baseline="30000" dirty="0"/>
              <a:t>2 </a:t>
            </a:r>
            <a:r>
              <a:rPr lang="en-US" sz="2000" dirty="0"/>
              <a:t> But the Jews who refused to believe stirred up the Gentiles and poisoned their minds against the brothers. </a:t>
            </a:r>
            <a:r>
              <a:rPr lang="en-US" sz="2000" baseline="30000" dirty="0"/>
              <a:t>3 </a:t>
            </a:r>
            <a:r>
              <a:rPr lang="en-US" sz="2000" dirty="0"/>
              <a:t> So Paul and Barnabas </a:t>
            </a:r>
            <a:r>
              <a:rPr lang="en-US" sz="2000" dirty="0">
                <a:solidFill>
                  <a:srgbClr val="FFFF00"/>
                </a:solidFill>
              </a:rPr>
              <a:t>spent considerable time there, speaking boldly for the Lord, who confirmed the message of his grace </a:t>
            </a:r>
            <a:r>
              <a:rPr lang="en-US" sz="2000" b="1" dirty="0">
                <a:solidFill>
                  <a:srgbClr val="FFFF00"/>
                </a:solidFill>
              </a:rPr>
              <a:t>(IN WHICH THE LORD GAVE TESTIMONY TO THE WORD)</a:t>
            </a:r>
            <a:r>
              <a:rPr lang="en-US" sz="2000" dirty="0" smtClean="0">
                <a:solidFill>
                  <a:srgbClr val="FFFF00"/>
                </a:solidFill>
              </a:rPr>
              <a:t>by </a:t>
            </a:r>
            <a:r>
              <a:rPr lang="en-US" sz="2000" dirty="0">
                <a:solidFill>
                  <a:srgbClr val="FFFF00"/>
                </a:solidFill>
              </a:rPr>
              <a:t>enabling them to do miraculous signs and wonders</a:t>
            </a:r>
            <a:r>
              <a:rPr lang="en-US" sz="2000" dirty="0"/>
              <a:t>. </a:t>
            </a:r>
            <a:r>
              <a:rPr lang="en-US" sz="2000" b="1" dirty="0"/>
              <a:t>Acts 14:1-3 (NIV) </a:t>
            </a:r>
            <a:endParaRPr lang="en-US" sz="2000" dirty="0"/>
          </a:p>
        </p:txBody>
      </p:sp>
    </p:spTree>
    <p:extLst>
      <p:ext uri="{BB962C8B-B14F-4D97-AF65-F5344CB8AC3E}">
        <p14:creationId xmlns:p14="http://schemas.microsoft.com/office/powerpoint/2010/main" val="246198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228600"/>
            <a:ext cx="9134192" cy="990600"/>
          </a:xfrm>
          <a:prstGeom prst="rect">
            <a:avLst/>
          </a:prstGeom>
          <a:solidFill>
            <a:schemeClr val="accent1">
              <a:alpha val="82000"/>
            </a:schemeClr>
          </a:solidFill>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dirty="0" smtClean="0">
                <a:solidFill>
                  <a:srgbClr val="FFFF00"/>
                </a:solidFill>
                <a:effectLst>
                  <a:outerShdw blurRad="50800" dist="127000" dir="8520000" sx="105000" sy="105000" algn="tl">
                    <a:srgbClr val="000000">
                      <a:alpha val="43137"/>
                    </a:srgbClr>
                  </a:outerShdw>
                </a:effectLst>
              </a:rPr>
              <a:t>THE DANGER OF THE NOT ALLOWING </a:t>
            </a:r>
          </a:p>
          <a:p>
            <a:pPr algn="ctr">
              <a:defRPr/>
            </a:pPr>
            <a:r>
              <a:rPr lang="en-US" sz="2800" b="1" dirty="0" smtClean="0">
                <a:solidFill>
                  <a:srgbClr val="FFFF00"/>
                </a:solidFill>
                <a:effectLst>
                  <a:outerShdw blurRad="50800" dist="127000" dir="8520000" sx="105000" sy="105000" algn="tl">
                    <a:srgbClr val="000000">
                      <a:alpha val="43137"/>
                    </a:srgbClr>
                  </a:outerShdw>
                </a:effectLst>
              </a:rPr>
              <a:t>OUR FAITH TO STAY IGNITED</a:t>
            </a:r>
          </a:p>
        </p:txBody>
      </p:sp>
      <p:sp>
        <p:nvSpPr>
          <p:cNvPr id="5" name="TextBox 4"/>
          <p:cNvSpPr txBox="1"/>
          <p:nvPr/>
        </p:nvSpPr>
        <p:spPr>
          <a:xfrm>
            <a:off x="457200" y="1466671"/>
            <a:ext cx="8382000" cy="1569660"/>
          </a:xfrm>
          <a:prstGeom prst="rect">
            <a:avLst/>
          </a:prstGeom>
          <a:noFill/>
        </p:spPr>
        <p:txBody>
          <a:bodyPr wrap="square" rtlCol="0">
            <a:spAutoFit/>
          </a:bodyPr>
          <a:lstStyle/>
          <a:p>
            <a:r>
              <a:rPr lang="en-US" dirty="0" smtClean="0"/>
              <a:t>That the Church would Charish – protect - and fan the flame of every Evidence of the glory of God coming into the earth and would meet the conditions to enter into the river themselves</a:t>
            </a:r>
            <a:endParaRPr lang="en-US" dirty="0"/>
          </a:p>
        </p:txBody>
      </p:sp>
      <p:pic>
        <p:nvPicPr>
          <p:cNvPr id="7170" name="Picture 2" descr="Asbury revival to shift off campus - Jessamine Journal | Jessamine Jour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36331"/>
            <a:ext cx="2895600" cy="16386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4659868"/>
            <a:ext cx="3429000" cy="369332"/>
          </a:xfrm>
          <a:prstGeom prst="rect">
            <a:avLst/>
          </a:prstGeom>
          <a:noFill/>
        </p:spPr>
        <p:txBody>
          <a:bodyPr wrap="square" rtlCol="0">
            <a:spAutoFit/>
          </a:bodyPr>
          <a:lstStyle/>
          <a:p>
            <a:r>
              <a:rPr lang="en-US" sz="1800" dirty="0" smtClean="0"/>
              <a:t>Asbury – February 9 2023</a:t>
            </a:r>
            <a:endParaRPr lang="en-US" sz="1800" dirty="0"/>
          </a:p>
        </p:txBody>
      </p:sp>
      <p:pic>
        <p:nvPicPr>
          <p:cNvPr id="7172" name="Picture 4" descr="Dawsonville GA - North GA Revival | Todd and Karen Smith - Revival Radio T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2997872"/>
            <a:ext cx="4436434" cy="21441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65552" y="5181600"/>
            <a:ext cx="3429000" cy="646331"/>
          </a:xfrm>
          <a:prstGeom prst="rect">
            <a:avLst/>
          </a:prstGeom>
          <a:noFill/>
        </p:spPr>
        <p:txBody>
          <a:bodyPr wrap="square" rtlCol="0">
            <a:spAutoFit/>
          </a:bodyPr>
          <a:lstStyle/>
          <a:p>
            <a:r>
              <a:rPr lang="en-US" sz="1800" dirty="0" smtClean="0"/>
              <a:t>North Georgia Move of God – 2018- 2023</a:t>
            </a:r>
            <a:endParaRPr lang="en-US" sz="1800" dirty="0"/>
          </a:p>
        </p:txBody>
      </p:sp>
    </p:spTree>
    <p:extLst>
      <p:ext uri="{BB962C8B-B14F-4D97-AF65-F5344CB8AC3E}">
        <p14:creationId xmlns:p14="http://schemas.microsoft.com/office/powerpoint/2010/main" val="1248501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 y="228600"/>
            <a:ext cx="8915400" cy="990600"/>
          </a:xfrm>
          <a:prstGeom prst="rect">
            <a:avLst/>
          </a:prstGeom>
          <a:solidFill>
            <a:schemeClr val="accent1">
              <a:alpha val="65000"/>
            </a:schemeClr>
          </a:solidFill>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200" b="1" dirty="0" smtClean="0">
                <a:solidFill>
                  <a:srgbClr val="FFFF00"/>
                </a:solidFill>
                <a:effectLst>
                  <a:outerShdw blurRad="50800" dist="127000" dir="8520000" sx="105000" sy="105000" algn="tl">
                    <a:srgbClr val="000000">
                      <a:alpha val="43137"/>
                    </a:srgbClr>
                  </a:outerShdw>
                </a:effectLst>
              </a:rPr>
              <a:t>WHEN THE GLORY OF GOD’S PRESENCE COMES – PEOPLE WANT TO GATHER </a:t>
            </a:r>
          </a:p>
        </p:txBody>
      </p:sp>
      <p:sp>
        <p:nvSpPr>
          <p:cNvPr id="2" name="Rectangle 1"/>
          <p:cNvSpPr/>
          <p:nvPr/>
        </p:nvSpPr>
        <p:spPr>
          <a:xfrm>
            <a:off x="381000" y="1676400"/>
            <a:ext cx="8458200" cy="3416320"/>
          </a:xfrm>
          <a:prstGeom prst="rect">
            <a:avLst/>
          </a:prstGeom>
        </p:spPr>
        <p:txBody>
          <a:bodyPr wrap="square">
            <a:spAutoFit/>
          </a:bodyPr>
          <a:lstStyle/>
          <a:p>
            <a:r>
              <a:rPr lang="en-US" baseline="30000" dirty="0"/>
              <a:t>13 </a:t>
            </a:r>
            <a:r>
              <a:rPr lang="en-US" dirty="0"/>
              <a:t> No one else dared join them, even though they were highly regarded by the people. </a:t>
            </a:r>
            <a:r>
              <a:rPr lang="en-US" baseline="30000" dirty="0"/>
              <a:t>14 </a:t>
            </a:r>
            <a:r>
              <a:rPr lang="en-US" dirty="0"/>
              <a:t> Nevertheless, more and more men and women believed in the Lord and were added to their number. </a:t>
            </a:r>
            <a:r>
              <a:rPr lang="en-US" baseline="30000" dirty="0"/>
              <a:t>15 </a:t>
            </a:r>
            <a:r>
              <a:rPr lang="en-US" dirty="0"/>
              <a:t> As a result, people brought the sick into the streets and laid them on beds and mats so that at least Peter's shadow might fall on some of them as he passed by. </a:t>
            </a:r>
            <a:r>
              <a:rPr lang="en-US" baseline="30000" dirty="0"/>
              <a:t>16 </a:t>
            </a:r>
            <a:r>
              <a:rPr lang="en-US" dirty="0"/>
              <a:t> </a:t>
            </a:r>
            <a:r>
              <a:rPr lang="en-US" dirty="0">
                <a:solidFill>
                  <a:srgbClr val="FFFF00"/>
                </a:solidFill>
              </a:rPr>
              <a:t>Crowds gathered also from the towns around Jerusalem, bringing their sick and those tormented by evil spirits, and all of them were healed. </a:t>
            </a:r>
            <a:r>
              <a:rPr lang="en-US" b="1" dirty="0"/>
              <a:t>Acts 5:13-16 (NIV) </a:t>
            </a:r>
            <a:endParaRPr lang="en-US" dirty="0"/>
          </a:p>
        </p:txBody>
      </p:sp>
    </p:spTree>
    <p:extLst>
      <p:ext uri="{BB962C8B-B14F-4D97-AF65-F5344CB8AC3E}">
        <p14:creationId xmlns:p14="http://schemas.microsoft.com/office/powerpoint/2010/main" val="115903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600" y="76200"/>
            <a:ext cx="8610600" cy="13716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2800" b="1" kern="0" dirty="0" smtClean="0">
                <a:solidFill>
                  <a:srgbClr val="FFFF00"/>
                </a:solidFill>
                <a:effectLst>
                  <a:outerShdw blurRad="38100" dist="38100" dir="2700000" algn="tl">
                    <a:srgbClr val="000000">
                      <a:alpha val="43137"/>
                    </a:srgbClr>
                  </a:outerShdw>
                </a:effectLst>
              </a:rPr>
              <a:t>The Greatest Mystery Is That God will Not Force You To Want His Presence He Will Allow You </a:t>
            </a:r>
          </a:p>
          <a:p>
            <a:pPr algn="ctr"/>
            <a:r>
              <a:rPr lang="en-US" sz="2800" b="1" kern="0" dirty="0" smtClean="0">
                <a:solidFill>
                  <a:srgbClr val="FFFF00"/>
                </a:solidFill>
                <a:effectLst>
                  <a:outerShdw blurRad="38100" dist="38100" dir="2700000" algn="tl">
                    <a:srgbClr val="000000">
                      <a:alpha val="43137"/>
                    </a:srgbClr>
                  </a:outerShdw>
                </a:effectLst>
              </a:rPr>
              <a:t>To Quickly Plateau As A Religious Person  </a:t>
            </a:r>
            <a:endParaRPr lang="en-US" sz="2800" b="1" kern="0"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533400" y="5429071"/>
            <a:ext cx="8001000" cy="1200329"/>
          </a:xfrm>
          <a:prstGeom prst="rect">
            <a:avLst/>
          </a:prstGeom>
        </p:spPr>
        <p:txBody>
          <a:bodyPr wrap="square">
            <a:spAutoFit/>
          </a:bodyPr>
          <a:lstStyle/>
          <a:p>
            <a:r>
              <a:rPr lang="en-US" dirty="0" smtClean="0"/>
              <a:t>Remember </a:t>
            </a:r>
            <a:r>
              <a:rPr lang="en-US" dirty="0"/>
              <a:t>this: Whoever sows sparingly will also reap sparingly, and whoever sows generously will also reap generously. </a:t>
            </a:r>
            <a:r>
              <a:rPr lang="en-US" b="1" dirty="0"/>
              <a:t>2 Corinthians 9:6 (NIV</a:t>
            </a:r>
            <a:r>
              <a:rPr lang="en-US" b="1" dirty="0" smtClean="0"/>
              <a:t>)</a:t>
            </a:r>
            <a:endParaRPr lang="en-US" dirty="0"/>
          </a:p>
        </p:txBody>
      </p:sp>
      <p:sp>
        <p:nvSpPr>
          <p:cNvPr id="6" name="Rectangle 5"/>
          <p:cNvSpPr/>
          <p:nvPr/>
        </p:nvSpPr>
        <p:spPr>
          <a:xfrm>
            <a:off x="609600" y="1600200"/>
            <a:ext cx="8001000" cy="954107"/>
          </a:xfrm>
          <a:prstGeom prst="rect">
            <a:avLst/>
          </a:prstGeom>
        </p:spPr>
        <p:txBody>
          <a:bodyPr wrap="square">
            <a:spAutoFit/>
          </a:bodyPr>
          <a:lstStyle/>
          <a:p>
            <a:r>
              <a:rPr lang="en-US" sz="2800" dirty="0" smtClean="0"/>
              <a:t>The </a:t>
            </a:r>
            <a:r>
              <a:rPr lang="en-US" sz="2800" dirty="0"/>
              <a:t>laborer's appetite works for him; his hunger drives him on. </a:t>
            </a:r>
            <a:r>
              <a:rPr lang="en-US" sz="2800" b="1" dirty="0"/>
              <a:t>Proverbs 16:26 (NIV</a:t>
            </a:r>
            <a:r>
              <a:rPr lang="en-US" sz="2800" b="1" dirty="0" smtClean="0"/>
              <a:t>)</a:t>
            </a:r>
            <a:endParaRPr lang="en-US" sz="2800" dirty="0"/>
          </a:p>
        </p:txBody>
      </p:sp>
      <p:sp>
        <p:nvSpPr>
          <p:cNvPr id="7" name="Rectangle 6"/>
          <p:cNvSpPr/>
          <p:nvPr/>
        </p:nvSpPr>
        <p:spPr>
          <a:xfrm>
            <a:off x="304800" y="2667000"/>
            <a:ext cx="8534400" cy="2677656"/>
          </a:xfrm>
          <a:prstGeom prst="rect">
            <a:avLst/>
          </a:prstGeom>
        </p:spPr>
        <p:txBody>
          <a:bodyPr wrap="square">
            <a:spAutoFit/>
          </a:bodyPr>
          <a:lstStyle/>
          <a:p>
            <a:r>
              <a:rPr lang="en-US" dirty="0" smtClean="0">
                <a:solidFill>
                  <a:srgbClr val="FFFF00"/>
                </a:solidFill>
              </a:rPr>
              <a:t>Now</a:t>
            </a:r>
            <a:r>
              <a:rPr lang="en-US" dirty="0">
                <a:solidFill>
                  <a:srgbClr val="FFFF00"/>
                </a:solidFill>
              </a:rPr>
              <a:t>, Lord, consider their threats and enable your servants to speak your word with great boldness. </a:t>
            </a:r>
            <a:r>
              <a:rPr lang="en-US" baseline="30000" dirty="0">
                <a:solidFill>
                  <a:srgbClr val="FFFF00"/>
                </a:solidFill>
              </a:rPr>
              <a:t>30 </a:t>
            </a:r>
            <a:r>
              <a:rPr lang="en-US" dirty="0">
                <a:solidFill>
                  <a:srgbClr val="FFFF00"/>
                </a:solidFill>
              </a:rPr>
              <a:t> Stretch out your hand to heal and perform miraculous signs and wonders through the name of your holy servant Jesus." </a:t>
            </a:r>
            <a:r>
              <a:rPr lang="en-US" baseline="30000" dirty="0">
                <a:solidFill>
                  <a:srgbClr val="FFFF00"/>
                </a:solidFill>
              </a:rPr>
              <a:t>31 </a:t>
            </a:r>
            <a:r>
              <a:rPr lang="en-US" dirty="0">
                <a:solidFill>
                  <a:srgbClr val="FFFF00"/>
                </a:solidFill>
              </a:rPr>
              <a:t> </a:t>
            </a:r>
            <a:r>
              <a:rPr lang="en-US" dirty="0">
                <a:solidFill>
                  <a:srgbClr val="00B0F0"/>
                </a:solidFill>
              </a:rPr>
              <a:t>After they prayed, the place where they were meeting was shaken. And they were all filled with the Holy Spirit and spoke the word of God boldly</a:t>
            </a:r>
            <a:r>
              <a:rPr lang="en-US" dirty="0">
                <a:solidFill>
                  <a:srgbClr val="FFFF00"/>
                </a:solidFill>
              </a:rPr>
              <a:t>. </a:t>
            </a:r>
            <a:r>
              <a:rPr lang="en-US" b="1" dirty="0">
                <a:solidFill>
                  <a:srgbClr val="FFFF00"/>
                </a:solidFill>
              </a:rPr>
              <a:t>Acts 4:29-31 (NIV) </a:t>
            </a:r>
            <a:endParaRPr lang="en-US" dirty="0">
              <a:solidFill>
                <a:srgbClr val="FFFF00"/>
              </a:solidFill>
            </a:endParaRPr>
          </a:p>
        </p:txBody>
      </p:sp>
    </p:spTree>
    <p:extLst>
      <p:ext uri="{BB962C8B-B14F-4D97-AF65-F5344CB8AC3E}">
        <p14:creationId xmlns:p14="http://schemas.microsoft.com/office/powerpoint/2010/main" val="82816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TO HOST HIS PRESENCE YOU CANNOT BE CONSUMERS AND SPECTATORS </a:t>
            </a:r>
            <a:endParaRPr lang="en-US" sz="3200"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304800" y="3430012"/>
            <a:ext cx="8534400" cy="3046988"/>
          </a:xfrm>
          <a:prstGeom prst="rect">
            <a:avLst/>
          </a:prstGeom>
        </p:spPr>
        <p:txBody>
          <a:bodyPr wrap="square">
            <a:spAutoFit/>
          </a:bodyPr>
          <a:lstStyle/>
          <a:p>
            <a:r>
              <a:rPr lang="en-US" b="1" dirty="0">
                <a:solidFill>
                  <a:srgbClr val="FFFF00"/>
                </a:solidFill>
              </a:rPr>
              <a:t>Stewarding intercession and prayer</a:t>
            </a:r>
            <a:r>
              <a:rPr lang="en-US" dirty="0"/>
              <a:t>: is the ability to identify the eternal Kingdom strategy of God that </a:t>
            </a:r>
            <a:r>
              <a:rPr lang="en-US" dirty="0" smtClean="0"/>
              <a:t>He is using </a:t>
            </a:r>
            <a:r>
              <a:rPr lang="en-US" dirty="0"/>
              <a:t>to thwart the advance of the enemy and to exploit God’s power and promises to </a:t>
            </a:r>
            <a:r>
              <a:rPr lang="en-US" dirty="0" smtClean="0"/>
              <a:t>bless </a:t>
            </a:r>
            <a:r>
              <a:rPr lang="en-US" dirty="0"/>
              <a:t>nations with spiritual deliverances and breakthroughs. These interventions ultimately justify </a:t>
            </a:r>
            <a:r>
              <a:rPr lang="en-US" dirty="0" smtClean="0"/>
              <a:t>God’s means of </a:t>
            </a:r>
            <a:r>
              <a:rPr lang="en-US" dirty="0"/>
              <a:t>severe </a:t>
            </a:r>
            <a:r>
              <a:rPr lang="en-US" dirty="0" smtClean="0"/>
              <a:t>corrections that makes HIS PEOPLE DESPERATE for His presence and results in the  </a:t>
            </a:r>
            <a:r>
              <a:rPr lang="en-US" dirty="0"/>
              <a:t>release </a:t>
            </a:r>
            <a:r>
              <a:rPr lang="en-US" dirty="0" smtClean="0"/>
              <a:t>of the </a:t>
            </a:r>
            <a:r>
              <a:rPr lang="en-US" dirty="0"/>
              <a:t>captives and </a:t>
            </a:r>
            <a:r>
              <a:rPr lang="en-US" dirty="0" smtClean="0"/>
              <a:t>bringing </a:t>
            </a:r>
            <a:r>
              <a:rPr lang="en-US" dirty="0"/>
              <a:t>in the </a:t>
            </a:r>
            <a:r>
              <a:rPr lang="en-US" dirty="0" smtClean="0"/>
              <a:t>HARVEST. Don </a:t>
            </a:r>
            <a:r>
              <a:rPr lang="en-US" dirty="0"/>
              <a:t>Lamb 2020</a:t>
            </a:r>
          </a:p>
        </p:txBody>
      </p:sp>
      <p:sp>
        <p:nvSpPr>
          <p:cNvPr id="3" name="Rectangle 2"/>
          <p:cNvSpPr/>
          <p:nvPr/>
        </p:nvSpPr>
        <p:spPr>
          <a:xfrm>
            <a:off x="304800" y="1676400"/>
            <a:ext cx="8534400" cy="1200329"/>
          </a:xfrm>
          <a:prstGeom prst="rect">
            <a:avLst/>
          </a:prstGeom>
        </p:spPr>
        <p:txBody>
          <a:bodyPr wrap="square">
            <a:spAutoFit/>
          </a:bodyPr>
          <a:lstStyle/>
          <a:p>
            <a:r>
              <a:rPr lang="en-US" dirty="0" smtClean="0">
                <a:solidFill>
                  <a:srgbClr val="FFFF00"/>
                </a:solidFill>
              </a:rPr>
              <a:t>I </a:t>
            </a:r>
            <a:r>
              <a:rPr lang="en-US" dirty="0">
                <a:solidFill>
                  <a:srgbClr val="FFFF00"/>
                </a:solidFill>
              </a:rPr>
              <a:t>will give you the keys of the kingdom of heaven; whatever you bind on earth will be bound in heaven, and whatever you loose on earth will be loosed in heaven." </a:t>
            </a:r>
            <a:r>
              <a:rPr lang="en-US" b="1" dirty="0">
                <a:solidFill>
                  <a:srgbClr val="FFFF00"/>
                </a:solidFill>
              </a:rPr>
              <a:t>Matthew </a:t>
            </a:r>
            <a:r>
              <a:rPr lang="en-US" b="1" dirty="0" smtClean="0">
                <a:solidFill>
                  <a:srgbClr val="FFFF00"/>
                </a:solidFill>
              </a:rPr>
              <a:t>16:19</a:t>
            </a:r>
            <a:endParaRPr lang="en-US" dirty="0">
              <a:solidFill>
                <a:srgbClr val="FFFF00"/>
              </a:solidFill>
            </a:endParaRPr>
          </a:p>
        </p:txBody>
      </p:sp>
    </p:spTree>
    <p:extLst>
      <p:ext uri="{BB962C8B-B14F-4D97-AF65-F5344CB8AC3E}">
        <p14:creationId xmlns:p14="http://schemas.microsoft.com/office/powerpoint/2010/main" val="343803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51038"/>
            <a:ext cx="7315200" cy="715962"/>
          </a:xfrm>
        </p:spPr>
        <p:txBody>
          <a:bodyPr/>
          <a:lstStyle/>
          <a:p>
            <a:pPr algn="ctr"/>
            <a:r>
              <a:rPr lang="en-US" dirty="0" smtClean="0"/>
              <a:t>Rapid Unscheduled Disassembly</a:t>
            </a:r>
            <a:endParaRPr lang="en-US" dirty="0"/>
          </a:p>
        </p:txBody>
      </p:sp>
      <p:pic>
        <p:nvPicPr>
          <p:cNvPr id="4098" name="Picture 2" descr="SpaceX's Starship spacecraft and Super Heavy rocket explo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00400"/>
            <a:ext cx="5832724"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493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2800" b="1" kern="0" dirty="0" smtClean="0">
                <a:solidFill>
                  <a:srgbClr val="FFFF00"/>
                </a:solidFill>
                <a:effectLst>
                  <a:outerShdw blurRad="38100" dist="38100" dir="2700000" algn="tl">
                    <a:srgbClr val="000000">
                      <a:alpha val="43137"/>
                    </a:srgbClr>
                  </a:outerShdw>
                </a:effectLst>
              </a:rPr>
              <a:t>Spiritual Demand for the Presence of the Lord</a:t>
            </a:r>
          </a:p>
          <a:p>
            <a:pPr algn="ctr"/>
            <a:r>
              <a:rPr lang="en-US" sz="2800" b="1" kern="0" dirty="0" smtClean="0">
                <a:solidFill>
                  <a:srgbClr val="FFFF00"/>
                </a:solidFill>
                <a:effectLst>
                  <a:outerShdw blurRad="38100" dist="38100" dir="2700000" algn="tl">
                    <a:srgbClr val="000000">
                      <a:alpha val="43137"/>
                    </a:srgbClr>
                  </a:outerShdw>
                </a:effectLst>
              </a:rPr>
              <a:t>Will Increase in the Last Days </a:t>
            </a:r>
            <a:endParaRPr lang="en-US" sz="2800" b="1" kern="0"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42900" y="1828800"/>
            <a:ext cx="8382000" cy="4154984"/>
          </a:xfrm>
          <a:prstGeom prst="rect">
            <a:avLst/>
          </a:prstGeom>
        </p:spPr>
        <p:txBody>
          <a:bodyPr wrap="square">
            <a:spAutoFit/>
          </a:bodyPr>
          <a:lstStyle/>
          <a:p>
            <a:r>
              <a:rPr lang="en-US" dirty="0" smtClean="0"/>
              <a:t>This </a:t>
            </a:r>
            <a:r>
              <a:rPr lang="en-US" dirty="0"/>
              <a:t>is what the LORD Almighty says: "Many peoples and the inhabitants of many cities will yet come, 21  and the inhabitants of one city will go to another and say, </a:t>
            </a:r>
            <a:r>
              <a:rPr lang="en-US" b="1" dirty="0">
                <a:solidFill>
                  <a:srgbClr val="FFFF00"/>
                </a:solidFill>
              </a:rPr>
              <a:t>'Let us go at once to entreat the LORD and seek the LORD Almighty. I myself am going</a:t>
            </a:r>
            <a:r>
              <a:rPr lang="en-US" dirty="0"/>
              <a:t>.' 22  And many peoples and powerful nations will come to Jerusalem to seek the LORD Almighty and to entreat him." </a:t>
            </a:r>
            <a:r>
              <a:rPr lang="en-US" dirty="0" smtClean="0"/>
              <a:t>“In </a:t>
            </a:r>
            <a:r>
              <a:rPr lang="en-US" dirty="0"/>
              <a:t>those days ten men from all languages and nations will take firm hold of one Jew by the hem of his robe and say, </a:t>
            </a:r>
            <a:r>
              <a:rPr lang="en-US" b="1" dirty="0">
                <a:solidFill>
                  <a:srgbClr val="FFFF00"/>
                </a:solidFill>
              </a:rPr>
              <a:t>'Let us go with you, because we have heard that God is with you</a:t>
            </a:r>
            <a:r>
              <a:rPr lang="en-US" dirty="0"/>
              <a:t>.'" Zechariah 8:20-23 (NIV) </a:t>
            </a:r>
          </a:p>
        </p:txBody>
      </p:sp>
    </p:spTree>
    <p:extLst>
      <p:ext uri="{BB962C8B-B14F-4D97-AF65-F5344CB8AC3E}">
        <p14:creationId xmlns:p14="http://schemas.microsoft.com/office/powerpoint/2010/main" val="3256361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9808" y="171894"/>
            <a:ext cx="9134192" cy="1143000"/>
          </a:xfrm>
          <a:prstGeom prst="rect">
            <a:avLst/>
          </a:prstGeom>
          <a:solidFill>
            <a:schemeClr val="accent1">
              <a:alpha val="73000"/>
            </a:schemeClr>
          </a:solidFill>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600" b="1" dirty="0" smtClean="0">
                <a:solidFill>
                  <a:srgbClr val="FFFF00"/>
                </a:solidFill>
                <a:effectLst>
                  <a:outerShdw blurRad="50800" dist="127000" dir="8520000" sx="105000" sy="105000" algn="tl">
                    <a:srgbClr val="000000">
                      <a:alpha val="43137"/>
                    </a:srgbClr>
                  </a:outerShdw>
                </a:effectLst>
              </a:rPr>
              <a:t>Pressing Through Into  </a:t>
            </a:r>
            <a:r>
              <a:rPr lang="en-US" sz="3600" b="1" dirty="0" err="1" smtClean="0">
                <a:solidFill>
                  <a:srgbClr val="FFFF00"/>
                </a:solidFill>
                <a:effectLst>
                  <a:outerShdw blurRad="50800" dist="127000" dir="8520000" sx="105000" sy="105000" algn="tl">
                    <a:srgbClr val="000000">
                      <a:alpha val="43137"/>
                    </a:srgbClr>
                  </a:outerShdw>
                </a:effectLst>
              </a:rPr>
              <a:t>God’S</a:t>
            </a:r>
            <a:r>
              <a:rPr lang="en-US" sz="3600" b="1" dirty="0" smtClean="0">
                <a:solidFill>
                  <a:srgbClr val="FFFF00"/>
                </a:solidFill>
                <a:effectLst>
                  <a:outerShdw blurRad="50800" dist="127000" dir="8520000" sx="105000" sy="105000" algn="tl">
                    <a:srgbClr val="000000">
                      <a:alpha val="43137"/>
                    </a:srgbClr>
                  </a:outerShdw>
                </a:effectLst>
              </a:rPr>
              <a:t> Presence For A Life Time </a:t>
            </a:r>
          </a:p>
        </p:txBody>
      </p:sp>
      <p:sp>
        <p:nvSpPr>
          <p:cNvPr id="3" name="TextBox 2"/>
          <p:cNvSpPr txBox="1"/>
          <p:nvPr/>
        </p:nvSpPr>
        <p:spPr>
          <a:xfrm>
            <a:off x="152400" y="4191000"/>
            <a:ext cx="3124200" cy="646331"/>
          </a:xfrm>
          <a:prstGeom prst="rect">
            <a:avLst/>
          </a:prstGeom>
          <a:noFill/>
        </p:spPr>
        <p:txBody>
          <a:bodyPr wrap="square" rtlCol="0">
            <a:spAutoFit/>
          </a:bodyPr>
          <a:lstStyle/>
          <a:p>
            <a:r>
              <a:rPr lang="en-US" sz="1800" dirty="0" smtClean="0"/>
              <a:t>Paul E. Cannon</a:t>
            </a:r>
          </a:p>
          <a:p>
            <a:r>
              <a:rPr lang="en-US" sz="1800" dirty="0" smtClean="0"/>
              <a:t>1953   22 </a:t>
            </a:r>
            <a:r>
              <a:rPr lang="en-US" sz="1800" dirty="0" err="1" smtClean="0"/>
              <a:t>yrs</a:t>
            </a:r>
            <a:r>
              <a:rPr lang="en-US" sz="1800" dirty="0" smtClean="0"/>
              <a:t> old </a:t>
            </a:r>
            <a:endParaRPr lang="en-US" sz="1800"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00" t="13887" r="17818" b="10961"/>
          <a:stretch/>
        </p:blipFill>
        <p:spPr bwMode="auto">
          <a:xfrm>
            <a:off x="685800" y="1461655"/>
            <a:ext cx="2057400" cy="280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21021472">
            <a:off x="-114298" y="5633138"/>
            <a:ext cx="3657600" cy="1015663"/>
          </a:xfrm>
          <a:prstGeom prst="rect">
            <a:avLst/>
          </a:prstGeom>
          <a:noFill/>
        </p:spPr>
        <p:txBody>
          <a:bodyPr wrap="square" rtlCol="0">
            <a:spAutoFit/>
          </a:bodyPr>
          <a:lstStyle/>
          <a:p>
            <a:r>
              <a:rPr lang="en-US" sz="2000" dirty="0" smtClean="0"/>
              <a:t>57 years old</a:t>
            </a:r>
          </a:p>
          <a:p>
            <a:r>
              <a:rPr lang="en-US" sz="2000" dirty="0" smtClean="0"/>
              <a:t>Gets attacked with </a:t>
            </a:r>
          </a:p>
          <a:p>
            <a:r>
              <a:rPr lang="en-US" sz="2000" dirty="0" smtClean="0"/>
              <a:t>Hodgkin's disease </a:t>
            </a:r>
            <a:endParaRPr lang="en-US" sz="2000" dirty="0"/>
          </a:p>
        </p:txBody>
      </p:sp>
      <p:sp>
        <p:nvSpPr>
          <p:cNvPr id="6" name="Rectangle 5"/>
          <p:cNvSpPr/>
          <p:nvPr/>
        </p:nvSpPr>
        <p:spPr>
          <a:xfrm>
            <a:off x="3505200" y="1572285"/>
            <a:ext cx="4038600" cy="4801314"/>
          </a:xfrm>
          <a:prstGeom prst="rect">
            <a:avLst/>
          </a:prstGeom>
        </p:spPr>
        <p:txBody>
          <a:bodyPr wrap="square">
            <a:spAutoFit/>
          </a:bodyPr>
          <a:lstStyle/>
          <a:p>
            <a:pPr algn="l"/>
            <a:r>
              <a:rPr lang="en-US" sz="1800" b="1" dirty="0" smtClean="0">
                <a:solidFill>
                  <a:srgbClr val="FFFF00"/>
                </a:solidFill>
              </a:rPr>
              <a:t>HYMN – I WOULD NOT BE DENIED</a:t>
            </a:r>
          </a:p>
          <a:p>
            <a:pPr algn="l"/>
            <a:endParaRPr lang="en-US" sz="1800" b="1" dirty="0">
              <a:solidFill>
                <a:srgbClr val="FFFF00"/>
              </a:solidFill>
            </a:endParaRPr>
          </a:p>
          <a:p>
            <a:pPr algn="l"/>
            <a:r>
              <a:rPr lang="en-US" sz="1800" dirty="0" smtClean="0"/>
              <a:t>As </a:t>
            </a:r>
            <a:r>
              <a:rPr lang="en-US" sz="1800" dirty="0"/>
              <a:t>Jacob in the days of old,</a:t>
            </a:r>
          </a:p>
          <a:p>
            <a:pPr algn="l"/>
            <a:r>
              <a:rPr lang="en-US" sz="1800" dirty="0"/>
              <a:t>I wrestled with the Lord;</a:t>
            </a:r>
          </a:p>
          <a:p>
            <a:pPr algn="l"/>
            <a:r>
              <a:rPr lang="en-US" sz="1800" dirty="0"/>
              <a:t>And instantly with a courage bold,</a:t>
            </a:r>
          </a:p>
          <a:p>
            <a:pPr algn="l"/>
            <a:r>
              <a:rPr lang="en-US" sz="1800" dirty="0"/>
              <a:t>I stood upon His Word.  </a:t>
            </a:r>
          </a:p>
          <a:p>
            <a:pPr algn="l"/>
            <a:endParaRPr lang="en-US" sz="1800" dirty="0" smtClean="0"/>
          </a:p>
          <a:p>
            <a:pPr algn="l"/>
            <a:r>
              <a:rPr lang="en-US" sz="1800" dirty="0" smtClean="0"/>
              <a:t>Chorus</a:t>
            </a:r>
            <a:r>
              <a:rPr lang="en-US" sz="1800" dirty="0"/>
              <a:t>:</a:t>
            </a:r>
          </a:p>
          <a:p>
            <a:pPr algn="l"/>
            <a:r>
              <a:rPr lang="en-US" sz="1800" dirty="0"/>
              <a:t>I would not be denied,</a:t>
            </a:r>
          </a:p>
          <a:p>
            <a:pPr algn="l"/>
            <a:r>
              <a:rPr lang="en-US" sz="1800" dirty="0"/>
              <a:t>I would not be denied,</a:t>
            </a:r>
          </a:p>
          <a:p>
            <a:pPr algn="l"/>
            <a:r>
              <a:rPr lang="en-US" sz="1800" dirty="0"/>
              <a:t>Till Jesus came and made me whole,</a:t>
            </a:r>
          </a:p>
          <a:p>
            <a:pPr algn="l"/>
            <a:r>
              <a:rPr lang="en-US" sz="1800" dirty="0"/>
              <a:t>I would not be denied.</a:t>
            </a:r>
          </a:p>
          <a:p>
            <a:pPr algn="l"/>
            <a:endParaRPr lang="en-US" sz="1800" dirty="0" smtClean="0"/>
          </a:p>
          <a:p>
            <a:pPr algn="l"/>
            <a:r>
              <a:rPr lang="en-US" sz="1800" dirty="0"/>
              <a:t> </a:t>
            </a:r>
            <a:r>
              <a:rPr lang="en-US" sz="1800" dirty="0" smtClean="0"/>
              <a:t>Old </a:t>
            </a:r>
            <a:r>
              <a:rPr lang="en-US" sz="1800" dirty="0"/>
              <a:t>Satan said my Lord was gone</a:t>
            </a:r>
          </a:p>
          <a:p>
            <a:pPr algn="l"/>
            <a:r>
              <a:rPr lang="en-US" sz="1800" dirty="0"/>
              <a:t>And would not hear my prayer,</a:t>
            </a:r>
          </a:p>
          <a:p>
            <a:pPr algn="l"/>
            <a:r>
              <a:rPr lang="en-US" sz="1800" dirty="0"/>
              <a:t>But praise the Lord the work is done,</a:t>
            </a:r>
          </a:p>
          <a:p>
            <a:pPr algn="l"/>
            <a:r>
              <a:rPr lang="en-US" sz="1800" dirty="0"/>
              <a:t>And Christ the Lord is here. </a:t>
            </a:r>
          </a:p>
        </p:txBody>
      </p:sp>
      <p:sp>
        <p:nvSpPr>
          <p:cNvPr id="8" name="TextBox 7"/>
          <p:cNvSpPr txBox="1"/>
          <p:nvPr/>
        </p:nvSpPr>
        <p:spPr>
          <a:xfrm rot="21021472">
            <a:off x="6323088" y="2780170"/>
            <a:ext cx="3657600" cy="1569660"/>
          </a:xfrm>
          <a:prstGeom prst="rect">
            <a:avLst/>
          </a:prstGeom>
          <a:noFill/>
        </p:spPr>
        <p:txBody>
          <a:bodyPr wrap="square" rtlCol="0">
            <a:spAutoFit/>
          </a:bodyPr>
          <a:lstStyle/>
          <a:p>
            <a:r>
              <a:rPr lang="en-US" dirty="0" smtClean="0"/>
              <a:t>58 years old</a:t>
            </a:r>
          </a:p>
          <a:p>
            <a:r>
              <a:rPr lang="en-US" dirty="0" smtClean="0"/>
              <a:t>Gets attacked </a:t>
            </a:r>
          </a:p>
          <a:p>
            <a:r>
              <a:rPr lang="en-US" dirty="0" smtClean="0"/>
              <a:t>Thyroid</a:t>
            </a:r>
          </a:p>
          <a:p>
            <a:r>
              <a:rPr lang="en-US" dirty="0" smtClean="0"/>
              <a:t>Cancer</a:t>
            </a:r>
            <a:endParaRPr lang="en-US" dirty="0"/>
          </a:p>
        </p:txBody>
      </p:sp>
      <p:sp>
        <p:nvSpPr>
          <p:cNvPr id="9" name="TextBox 8"/>
          <p:cNvSpPr txBox="1"/>
          <p:nvPr/>
        </p:nvSpPr>
        <p:spPr>
          <a:xfrm>
            <a:off x="166735" y="4876800"/>
            <a:ext cx="3124200" cy="646331"/>
          </a:xfrm>
          <a:prstGeom prst="rect">
            <a:avLst/>
          </a:prstGeom>
          <a:noFill/>
        </p:spPr>
        <p:txBody>
          <a:bodyPr wrap="square" rtlCol="0">
            <a:spAutoFit/>
          </a:bodyPr>
          <a:lstStyle/>
          <a:p>
            <a:r>
              <a:rPr lang="en-US" sz="1800" dirty="0" smtClean="0">
                <a:solidFill>
                  <a:srgbClr val="FFFF00"/>
                </a:solidFill>
              </a:rPr>
              <a:t>Sees the Glory of God</a:t>
            </a:r>
          </a:p>
          <a:p>
            <a:r>
              <a:rPr lang="en-US" sz="1800" dirty="0" smtClean="0">
                <a:solidFill>
                  <a:srgbClr val="FFFF00"/>
                </a:solidFill>
              </a:rPr>
              <a:t>In Ghana and Nigeria </a:t>
            </a:r>
            <a:endParaRPr lang="en-US" sz="1800" dirty="0">
              <a:solidFill>
                <a:srgbClr val="FFFF00"/>
              </a:solidFill>
            </a:endParaRPr>
          </a:p>
        </p:txBody>
      </p:sp>
    </p:spTree>
    <p:extLst>
      <p:ext uri="{BB962C8B-B14F-4D97-AF65-F5344CB8AC3E}">
        <p14:creationId xmlns:p14="http://schemas.microsoft.com/office/powerpoint/2010/main" val="427153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9808" y="304800"/>
            <a:ext cx="9134192" cy="631825"/>
          </a:xfrm>
          <a:prstGeom prst="rect">
            <a:avLst/>
          </a:prstGeom>
          <a:solidFill>
            <a:schemeClr val="accent1">
              <a:alpha val="42000"/>
            </a:schemeClr>
          </a:solidFill>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600" b="1" dirty="0" smtClean="0">
                <a:solidFill>
                  <a:srgbClr val="FFFF00"/>
                </a:solidFill>
                <a:effectLst>
                  <a:outerShdw blurRad="50800" dist="127000" dir="8520000" sx="105000" sy="105000" algn="tl">
                    <a:srgbClr val="000000">
                      <a:alpha val="43137"/>
                    </a:srgbClr>
                  </a:outerShdw>
                </a:effectLst>
              </a:rPr>
              <a:t>WHERE DOES THIS LEAVE US</a:t>
            </a:r>
          </a:p>
        </p:txBody>
      </p:sp>
      <p:sp>
        <p:nvSpPr>
          <p:cNvPr id="5" name="Rectangle 4"/>
          <p:cNvSpPr/>
          <p:nvPr/>
        </p:nvSpPr>
        <p:spPr>
          <a:xfrm>
            <a:off x="533400" y="1905506"/>
            <a:ext cx="8077200" cy="3046988"/>
          </a:xfrm>
          <a:prstGeom prst="rect">
            <a:avLst/>
          </a:prstGeom>
        </p:spPr>
        <p:txBody>
          <a:bodyPr wrap="square">
            <a:spAutoFit/>
          </a:bodyPr>
          <a:lstStyle/>
          <a:p>
            <a:r>
              <a:rPr lang="en-US" sz="3200" b="1" dirty="0">
                <a:solidFill>
                  <a:srgbClr val="FFFF00"/>
                </a:solidFill>
              </a:rPr>
              <a:t>Having therefore obtained the help of God</a:t>
            </a:r>
            <a:r>
              <a:rPr lang="en-US" sz="3200" b="1" dirty="0"/>
              <a:t>, I continue unto this day, witnessing both to small and great, saying no other things than those which the prophets and Moses did say should come: Acts 26:22 (KJV)</a:t>
            </a:r>
            <a:endParaRPr lang="en-US" sz="3200" dirty="0"/>
          </a:p>
        </p:txBody>
      </p:sp>
    </p:spTree>
    <p:extLst>
      <p:ext uri="{BB962C8B-B14F-4D97-AF65-F5344CB8AC3E}">
        <p14:creationId xmlns:p14="http://schemas.microsoft.com/office/powerpoint/2010/main" val="2063911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304865"/>
            <a:ext cx="8763000" cy="5324535"/>
          </a:xfrm>
          <a:prstGeom prst="rect">
            <a:avLst/>
          </a:prstGeom>
        </p:spPr>
        <p:txBody>
          <a:bodyPr wrap="square">
            <a:spAutoFit/>
          </a:bodyPr>
          <a:lstStyle/>
          <a:p>
            <a:pPr algn="l"/>
            <a:r>
              <a:rPr lang="en-US" sz="2000" dirty="0"/>
              <a:t>1. Make Peace With the </a:t>
            </a:r>
            <a:r>
              <a:rPr lang="en-US" sz="2000" dirty="0" smtClean="0"/>
              <a:t>Process Of Intervention </a:t>
            </a:r>
            <a:r>
              <a:rPr lang="en-US" sz="2000" dirty="0"/>
              <a:t/>
            </a:r>
            <a:br>
              <a:rPr lang="en-US" sz="2000" dirty="0"/>
            </a:br>
            <a:r>
              <a:rPr lang="en-US" sz="2000" dirty="0" smtClean="0"/>
              <a:t>The </a:t>
            </a:r>
            <a:r>
              <a:rPr lang="en-US" sz="2000" dirty="0"/>
              <a:t>key during seasons of waiting is not to be conquered by the circumstances but to surrender to God’s will and purpose.</a:t>
            </a:r>
            <a:br>
              <a:rPr lang="en-US" sz="2000" dirty="0"/>
            </a:br>
            <a:r>
              <a:rPr lang="en-US" sz="2000" dirty="0"/>
              <a:t/>
            </a:r>
            <a:br>
              <a:rPr lang="en-US" sz="2000" dirty="0"/>
            </a:br>
            <a:r>
              <a:rPr lang="en-US" sz="2000" dirty="0"/>
              <a:t>2. Don’t Surrender to Your Surroundings</a:t>
            </a:r>
            <a:br>
              <a:rPr lang="en-US" sz="2000" dirty="0"/>
            </a:br>
            <a:r>
              <a:rPr lang="en-US" sz="2000" dirty="0" smtClean="0"/>
              <a:t>The </a:t>
            </a:r>
            <a:r>
              <a:rPr lang="en-US" sz="2000" dirty="0"/>
              <a:t>Bible tells us to humble ourselves under God’s mighty hand, not our situations (1 Peter 5:6). </a:t>
            </a:r>
            <a:r>
              <a:rPr lang="en-US" sz="2000" dirty="0" smtClean="0"/>
              <a:t>Don’t </a:t>
            </a:r>
            <a:r>
              <a:rPr lang="en-US" sz="2000" dirty="0"/>
              <a:t>stop trusting God just because time is passing by.</a:t>
            </a:r>
            <a:br>
              <a:rPr lang="en-US" sz="2000" dirty="0"/>
            </a:br>
            <a:r>
              <a:rPr lang="en-US" sz="2000" dirty="0"/>
              <a:t/>
            </a:r>
            <a:br>
              <a:rPr lang="en-US" sz="2000" dirty="0"/>
            </a:br>
            <a:r>
              <a:rPr lang="en-US" sz="2000" dirty="0"/>
              <a:t>3. Prayer is How We Don’t Waste the Wait</a:t>
            </a:r>
            <a:br>
              <a:rPr lang="en-US" sz="2000" dirty="0"/>
            </a:br>
            <a:r>
              <a:rPr lang="en-US" sz="2000" dirty="0" smtClean="0"/>
              <a:t>Instead </a:t>
            </a:r>
            <a:r>
              <a:rPr lang="en-US" sz="2000" dirty="0"/>
              <a:t>of focusing solely on life goals like marriage or having children, as Christians, our primary focus should be the Lord. Waiting will always feel like a waste of time when we’re not praying.</a:t>
            </a:r>
            <a:br>
              <a:rPr lang="en-US" sz="2000" dirty="0"/>
            </a:br>
            <a:r>
              <a:rPr lang="en-US" sz="2000" dirty="0"/>
              <a:t/>
            </a:r>
            <a:br>
              <a:rPr lang="en-US" sz="2000" dirty="0"/>
            </a:br>
            <a:r>
              <a:rPr lang="en-US" sz="2000" dirty="0"/>
              <a:t>4. God Answers Us With a Promise Before We See the Miracle</a:t>
            </a:r>
            <a:br>
              <a:rPr lang="en-US" sz="2000" dirty="0"/>
            </a:br>
            <a:r>
              <a:rPr lang="en-US" sz="2000" dirty="0" smtClean="0"/>
              <a:t>When </a:t>
            </a:r>
            <a:r>
              <a:rPr lang="en-US" sz="2000" dirty="0"/>
              <a:t>you’re waiting, you’re hoping for a miracle, but when God gives you a promise, you know you already have the miracle.</a:t>
            </a:r>
          </a:p>
        </p:txBody>
      </p:sp>
      <p:pic>
        <p:nvPicPr>
          <p:cNvPr id="15362" name="Picture 2" descr="3 Ways to Overcome Self-Doubt Per Vladimir-Savchu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152400"/>
            <a:ext cx="19431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74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inistering to the Lord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5100" y="133492"/>
            <a:ext cx="3657600" cy="2057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28600" y="4395787"/>
            <a:ext cx="8763000" cy="2462213"/>
          </a:xfrm>
          <a:prstGeom prst="rect">
            <a:avLst/>
          </a:prstGeom>
        </p:spPr>
        <p:txBody>
          <a:bodyPr wrap="square">
            <a:spAutoFit/>
          </a:bodyPr>
          <a:lstStyle/>
          <a:p>
            <a:r>
              <a:rPr lang="en-US" sz="1400" dirty="0">
                <a:solidFill>
                  <a:srgbClr val="FFFF00"/>
                </a:solidFill>
              </a:rPr>
              <a:t>But thanks be to God</a:t>
            </a:r>
            <a:r>
              <a:rPr lang="en-US" sz="1400" dirty="0"/>
              <a:t>! He gives us the victory through our Lord Jesus Christ. 1 Corinthians 15:57 (NIV) </a:t>
            </a:r>
          </a:p>
          <a:p>
            <a:r>
              <a:rPr lang="en-US" sz="1400" dirty="0"/>
              <a:t> </a:t>
            </a:r>
          </a:p>
          <a:p>
            <a:r>
              <a:rPr lang="en-US" sz="1400" dirty="0">
                <a:solidFill>
                  <a:srgbClr val="FFFF00"/>
                </a:solidFill>
              </a:rPr>
              <a:t>Thanks be to God for his indescribable gift</a:t>
            </a:r>
            <a:r>
              <a:rPr lang="en-US" sz="1400" dirty="0"/>
              <a:t>! 2 Corinthians 9:15 (NIV) </a:t>
            </a:r>
          </a:p>
          <a:p>
            <a:r>
              <a:rPr lang="en-US" sz="1400" dirty="0"/>
              <a:t> </a:t>
            </a:r>
          </a:p>
          <a:p>
            <a:r>
              <a:rPr lang="en-US" sz="1400" dirty="0">
                <a:solidFill>
                  <a:srgbClr val="FFFF00"/>
                </a:solidFill>
              </a:rPr>
              <a:t>always giving thanks to God the Father for everything</a:t>
            </a:r>
            <a:r>
              <a:rPr lang="en-US" sz="1400" dirty="0"/>
              <a:t>, in the name of our Lord Jesus Christ. Ephesians 5:20 (NIV) </a:t>
            </a:r>
          </a:p>
          <a:p>
            <a:r>
              <a:rPr lang="en-US" sz="1400" dirty="0"/>
              <a:t> </a:t>
            </a:r>
          </a:p>
          <a:p>
            <a:r>
              <a:rPr lang="en-US" sz="1400" dirty="0">
                <a:solidFill>
                  <a:srgbClr val="FFFF00"/>
                </a:solidFill>
              </a:rPr>
              <a:t>Give thanks in all circumstances</a:t>
            </a:r>
            <a:r>
              <a:rPr lang="en-US" sz="1400" dirty="0"/>
              <a:t>, for this is God's will for you in Christ Jesus. 1 Thessalonians 5:18 (NIV) </a:t>
            </a:r>
          </a:p>
          <a:p>
            <a:r>
              <a:rPr lang="en-US" sz="1400" dirty="0"/>
              <a:t> </a:t>
            </a:r>
          </a:p>
          <a:p>
            <a:r>
              <a:rPr lang="en-US" sz="1400" dirty="0"/>
              <a:t>They were saying: "Amen! Praise and glory and wisdom and </a:t>
            </a:r>
            <a:r>
              <a:rPr lang="en-US" sz="1400" dirty="0">
                <a:solidFill>
                  <a:srgbClr val="FFFF00"/>
                </a:solidFill>
              </a:rPr>
              <a:t>thanks</a:t>
            </a:r>
            <a:r>
              <a:rPr lang="en-US" sz="1400" dirty="0"/>
              <a:t> and honor and power and strength be to our God for ever and ever. Amen!" Revelation 7:12 (NIV)</a:t>
            </a:r>
          </a:p>
        </p:txBody>
      </p:sp>
      <p:sp>
        <p:nvSpPr>
          <p:cNvPr id="14" name="Rectangle 13"/>
          <p:cNvSpPr/>
          <p:nvPr/>
        </p:nvSpPr>
        <p:spPr>
          <a:xfrm>
            <a:off x="304800" y="3406914"/>
            <a:ext cx="8458200" cy="707886"/>
          </a:xfrm>
          <a:prstGeom prst="rect">
            <a:avLst/>
          </a:prstGeom>
        </p:spPr>
        <p:txBody>
          <a:bodyPr wrap="square">
            <a:spAutoFit/>
          </a:bodyPr>
          <a:lstStyle/>
          <a:p>
            <a:r>
              <a:rPr lang="en-US" sz="2000" dirty="0">
                <a:solidFill>
                  <a:srgbClr val="FFFF00"/>
                </a:solidFill>
              </a:rPr>
              <a:t> Do not be anxious about anything, but in everything, by prayer and petition, with thanksgiving, present your requests to God. </a:t>
            </a:r>
            <a:r>
              <a:rPr lang="en-US" sz="2000" b="1" dirty="0">
                <a:solidFill>
                  <a:srgbClr val="FFFF00"/>
                </a:solidFill>
              </a:rPr>
              <a:t>Philippians </a:t>
            </a:r>
            <a:r>
              <a:rPr lang="en-US" sz="2000" b="1" dirty="0" smtClean="0">
                <a:solidFill>
                  <a:srgbClr val="FFFF00"/>
                </a:solidFill>
              </a:rPr>
              <a:t>4:6</a:t>
            </a:r>
            <a:endParaRPr lang="en-US" sz="2000" dirty="0">
              <a:solidFill>
                <a:srgbClr val="FFFF00"/>
              </a:solidFill>
            </a:endParaRPr>
          </a:p>
        </p:txBody>
      </p:sp>
      <p:sp>
        <p:nvSpPr>
          <p:cNvPr id="15" name="Rectangle 14"/>
          <p:cNvSpPr/>
          <p:nvPr/>
        </p:nvSpPr>
        <p:spPr>
          <a:xfrm>
            <a:off x="304800" y="2152471"/>
            <a:ext cx="8458200" cy="1200329"/>
          </a:xfrm>
          <a:prstGeom prst="rect">
            <a:avLst/>
          </a:prstGeom>
        </p:spPr>
        <p:txBody>
          <a:bodyPr wrap="square">
            <a:spAutoFit/>
          </a:bodyPr>
          <a:lstStyle/>
          <a:p>
            <a:r>
              <a:rPr lang="en-US" dirty="0"/>
              <a:t> </a:t>
            </a:r>
            <a:r>
              <a:rPr lang="en-US" dirty="0">
                <a:solidFill>
                  <a:srgbClr val="FFFF00"/>
                </a:solidFill>
              </a:rPr>
              <a:t>While they were ministering to the Lord </a:t>
            </a:r>
            <a:r>
              <a:rPr lang="en-US" dirty="0"/>
              <a:t>and fasting, the Holy Spirit said, "Set apart for Me Barnabas and Saul for the work to which I have called them." </a:t>
            </a:r>
            <a:r>
              <a:rPr lang="en-US" b="1" dirty="0"/>
              <a:t>Acts 13:2 </a:t>
            </a:r>
            <a:r>
              <a:rPr lang="en-US" sz="1600" b="1" dirty="0"/>
              <a:t>(</a:t>
            </a:r>
            <a:r>
              <a:rPr lang="en-US" sz="1600" b="1" dirty="0" err="1"/>
              <a:t>NASB</a:t>
            </a:r>
            <a:r>
              <a:rPr lang="en-US" sz="1600" b="1" dirty="0"/>
              <a:t>) </a:t>
            </a:r>
            <a:endParaRPr lang="en-US" sz="1600" dirty="0"/>
          </a:p>
        </p:txBody>
      </p:sp>
    </p:spTree>
    <p:extLst>
      <p:ext uri="{BB962C8B-B14F-4D97-AF65-F5344CB8AC3E}">
        <p14:creationId xmlns:p14="http://schemas.microsoft.com/office/powerpoint/2010/main" val="2413106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aven On Earth - Single by Collision | Spotify"/>
          <p:cNvPicPr>
            <a:picLocks noChangeAspect="1" noChangeArrowheads="1"/>
          </p:cNvPicPr>
          <p:nvPr/>
        </p:nvPicPr>
        <p:blipFill rotWithShape="1">
          <a:blip r:embed="rId2">
            <a:extLst>
              <a:ext uri="{28A0092B-C50C-407E-A947-70E740481C1C}">
                <a14:useLocalDpi xmlns:a14="http://schemas.microsoft.com/office/drawing/2010/main" val="0"/>
              </a:ext>
            </a:extLst>
          </a:blip>
          <a:srcRect b="59740"/>
          <a:stretch/>
        </p:blipFill>
        <p:spPr bwMode="auto">
          <a:xfrm>
            <a:off x="678255" y="1447800"/>
            <a:ext cx="7467600" cy="24542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228600" y="2286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Thanking God For Making His Kingdom</a:t>
            </a:r>
          </a:p>
          <a:p>
            <a:pPr algn="ctr"/>
            <a:r>
              <a:rPr lang="en-US" sz="3200" b="1" kern="0" dirty="0" smtClean="0">
                <a:solidFill>
                  <a:srgbClr val="FFFF00"/>
                </a:solidFill>
                <a:effectLst>
                  <a:outerShdw blurRad="38100" dist="38100" dir="2700000" algn="tl">
                    <a:srgbClr val="000000">
                      <a:alpha val="43137"/>
                    </a:srgbClr>
                  </a:outerShdw>
                </a:effectLst>
              </a:rPr>
              <a:t>So Real – That It Invades The Earth</a:t>
            </a:r>
            <a:endParaRPr lang="en-US" sz="3200" b="1" kern="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3880372"/>
            <a:ext cx="8686800" cy="830997"/>
          </a:xfrm>
          <a:prstGeom prst="rect">
            <a:avLst/>
          </a:prstGeom>
        </p:spPr>
        <p:txBody>
          <a:bodyPr wrap="square">
            <a:spAutoFit/>
          </a:bodyPr>
          <a:lstStyle/>
          <a:p>
            <a:r>
              <a:rPr lang="en-US" dirty="0">
                <a:solidFill>
                  <a:srgbClr val="FFFF00"/>
                </a:solidFill>
              </a:rPr>
              <a:t> One of those days Jesus went out to a mountainside to pray, and spent the night praying to God. </a:t>
            </a:r>
            <a:r>
              <a:rPr lang="en-US" b="1" dirty="0">
                <a:solidFill>
                  <a:srgbClr val="FFFF00"/>
                </a:solidFill>
              </a:rPr>
              <a:t>Luke 6:12 (NIV) </a:t>
            </a:r>
            <a:endParaRPr lang="en-US" dirty="0">
              <a:solidFill>
                <a:srgbClr val="FFFF00"/>
              </a:solidFill>
            </a:endParaRPr>
          </a:p>
        </p:txBody>
      </p:sp>
      <p:sp>
        <p:nvSpPr>
          <p:cNvPr id="6" name="Rectangle 5"/>
          <p:cNvSpPr/>
          <p:nvPr/>
        </p:nvSpPr>
        <p:spPr>
          <a:xfrm>
            <a:off x="266700" y="4998184"/>
            <a:ext cx="8610600" cy="1631216"/>
          </a:xfrm>
          <a:prstGeom prst="rect">
            <a:avLst/>
          </a:prstGeom>
        </p:spPr>
        <p:txBody>
          <a:bodyPr wrap="square">
            <a:spAutoFit/>
          </a:bodyPr>
          <a:lstStyle/>
          <a:p>
            <a:r>
              <a:rPr lang="en-US" sz="2000" dirty="0" smtClean="0"/>
              <a:t> </a:t>
            </a:r>
            <a:r>
              <a:rPr lang="en-US" sz="2000" dirty="0"/>
              <a:t>A large crowd of his disciples was there and a great number of people from all over Judea, from Jerusalem, and from the coast of Tyre and Sidon, </a:t>
            </a:r>
            <a:r>
              <a:rPr lang="en-US" sz="2000" baseline="30000" dirty="0"/>
              <a:t>18 </a:t>
            </a:r>
            <a:r>
              <a:rPr lang="en-US" sz="2000" dirty="0"/>
              <a:t> who had come to hear him and to be healed of their diseases. Those troubled by evil spirits were cured, </a:t>
            </a:r>
            <a:r>
              <a:rPr lang="en-US" sz="2000" baseline="30000" dirty="0"/>
              <a:t>19 </a:t>
            </a:r>
            <a:r>
              <a:rPr lang="en-US" sz="2000" dirty="0"/>
              <a:t> and the people all tried to touch him, because power was coming from him and healing them all. </a:t>
            </a:r>
            <a:r>
              <a:rPr lang="en-US" sz="2000" b="1" dirty="0"/>
              <a:t>Luke </a:t>
            </a:r>
            <a:r>
              <a:rPr lang="en-US" sz="2000" b="1" dirty="0" smtClean="0"/>
              <a:t>6:17-19</a:t>
            </a:r>
            <a:endParaRPr lang="en-US" sz="2000" dirty="0"/>
          </a:p>
        </p:txBody>
      </p:sp>
    </p:spTree>
    <p:extLst>
      <p:ext uri="{BB962C8B-B14F-4D97-AF65-F5344CB8AC3E}">
        <p14:creationId xmlns:p14="http://schemas.microsoft.com/office/powerpoint/2010/main" val="314490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2286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Strengthened In Faith </a:t>
            </a:r>
          </a:p>
          <a:p>
            <a:pPr algn="ctr"/>
            <a:r>
              <a:rPr lang="en-US" sz="3200" b="1" kern="0" dirty="0" smtClean="0">
                <a:solidFill>
                  <a:srgbClr val="FFFF00"/>
                </a:solidFill>
                <a:effectLst>
                  <a:outerShdw blurRad="38100" dist="38100" dir="2700000" algn="tl">
                    <a:srgbClr val="000000">
                      <a:alpha val="43137"/>
                    </a:srgbClr>
                  </a:outerShdw>
                </a:effectLst>
              </a:rPr>
              <a:t>Overflowing With Thankfulness </a:t>
            </a:r>
            <a:endParaRPr lang="en-US" sz="3200"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457200" y="2090172"/>
            <a:ext cx="8305800" cy="2554545"/>
          </a:xfrm>
          <a:prstGeom prst="rect">
            <a:avLst/>
          </a:prstGeom>
        </p:spPr>
        <p:txBody>
          <a:bodyPr wrap="square">
            <a:spAutoFit/>
          </a:bodyPr>
          <a:lstStyle/>
          <a:p>
            <a:r>
              <a:rPr lang="en-US" sz="3200" dirty="0" smtClean="0"/>
              <a:t>So </a:t>
            </a:r>
            <a:r>
              <a:rPr lang="en-US" sz="3200" dirty="0"/>
              <a:t>then, just as you received Christ Jesus as Lord, continue to live in </a:t>
            </a:r>
            <a:r>
              <a:rPr lang="en-US" sz="3200" dirty="0" smtClean="0"/>
              <a:t>Him</a:t>
            </a:r>
            <a:r>
              <a:rPr lang="en-US" sz="3200" dirty="0"/>
              <a:t>, </a:t>
            </a:r>
            <a:r>
              <a:rPr lang="en-US" sz="3200" baseline="30000" dirty="0"/>
              <a:t>7 </a:t>
            </a:r>
            <a:r>
              <a:rPr lang="en-US" sz="3200" dirty="0"/>
              <a:t> </a:t>
            </a:r>
            <a:r>
              <a:rPr lang="en-US" sz="3200" dirty="0">
                <a:solidFill>
                  <a:srgbClr val="FFFF00"/>
                </a:solidFill>
              </a:rPr>
              <a:t>rooted and built up in </a:t>
            </a:r>
            <a:r>
              <a:rPr lang="en-US" sz="3200" dirty="0" smtClean="0">
                <a:solidFill>
                  <a:srgbClr val="FFFF00"/>
                </a:solidFill>
              </a:rPr>
              <a:t>Him</a:t>
            </a:r>
            <a:r>
              <a:rPr lang="en-US" sz="3200" dirty="0">
                <a:solidFill>
                  <a:srgbClr val="FFFF00"/>
                </a:solidFill>
              </a:rPr>
              <a:t>, strengthened in the faith as you were taught, and overflowing with thankfulness.</a:t>
            </a:r>
            <a:r>
              <a:rPr lang="en-US" sz="3200" dirty="0"/>
              <a:t> </a:t>
            </a:r>
            <a:r>
              <a:rPr lang="en-US" sz="3200" b="1" dirty="0"/>
              <a:t>Colossians 2:6-7 (NIV) </a:t>
            </a:r>
            <a:endParaRPr lang="en-US" sz="3200" dirty="0"/>
          </a:p>
        </p:txBody>
      </p:sp>
    </p:spTree>
    <p:extLst>
      <p:ext uri="{BB962C8B-B14F-4D97-AF65-F5344CB8AC3E}">
        <p14:creationId xmlns:p14="http://schemas.microsoft.com/office/powerpoint/2010/main" val="4240924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oundations of Faith – KM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52399"/>
            <a:ext cx="4012383" cy="24032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3048000"/>
            <a:ext cx="8229600" cy="3539430"/>
          </a:xfrm>
          <a:prstGeom prst="rect">
            <a:avLst/>
          </a:prstGeom>
        </p:spPr>
        <p:txBody>
          <a:bodyPr wrap="square">
            <a:spAutoFit/>
          </a:bodyPr>
          <a:lstStyle/>
          <a:p>
            <a:pPr marL="457200" indent="-457200" algn="l">
              <a:buFont typeface="+mj-lt"/>
              <a:buAutoNum type="arabicPeriod"/>
            </a:pPr>
            <a:r>
              <a:rPr lang="en-US" sz="2800" dirty="0"/>
              <a:t> </a:t>
            </a:r>
            <a:r>
              <a:rPr lang="en-US" sz="2800" dirty="0" smtClean="0"/>
              <a:t>Where </a:t>
            </a:r>
            <a:r>
              <a:rPr lang="en-US" sz="2800" dirty="0"/>
              <a:t>the Father gets all the glory</a:t>
            </a:r>
          </a:p>
          <a:p>
            <a:pPr marL="457200" lvl="0" indent="-457200" algn="l">
              <a:buFont typeface="+mj-lt"/>
              <a:buAutoNum type="arabicPeriod"/>
            </a:pPr>
            <a:r>
              <a:rPr lang="en-US" sz="2800" dirty="0"/>
              <a:t>Jesus is </a:t>
            </a:r>
            <a:r>
              <a:rPr lang="en-US" sz="2800" dirty="0" smtClean="0"/>
              <a:t>Central (Christ-centric ministry)</a:t>
            </a:r>
            <a:endParaRPr lang="en-US" sz="2800" dirty="0"/>
          </a:p>
          <a:p>
            <a:pPr marL="457200" lvl="0" indent="-457200" algn="l">
              <a:buFont typeface="+mj-lt"/>
              <a:buAutoNum type="arabicPeriod"/>
            </a:pPr>
            <a:r>
              <a:rPr lang="en-US" sz="2800" dirty="0"/>
              <a:t>The Holy Spirit is Essential</a:t>
            </a:r>
          </a:p>
          <a:p>
            <a:pPr marL="457200" lvl="0" indent="-457200" algn="l">
              <a:buFont typeface="+mj-lt"/>
              <a:buAutoNum type="arabicPeriod"/>
            </a:pPr>
            <a:r>
              <a:rPr lang="en-US" sz="2800" dirty="0"/>
              <a:t>The Word of God is </a:t>
            </a:r>
            <a:r>
              <a:rPr lang="en-US" sz="2800" dirty="0" smtClean="0"/>
              <a:t>Foundational </a:t>
            </a:r>
            <a:endParaRPr lang="en-US" sz="2800" dirty="0"/>
          </a:p>
          <a:p>
            <a:pPr marL="457200" lvl="0" indent="-457200" algn="l">
              <a:buFont typeface="+mj-lt"/>
              <a:buAutoNum type="arabicPeriod"/>
            </a:pPr>
            <a:r>
              <a:rPr lang="en-US" sz="2800" dirty="0"/>
              <a:t>Intercession is </a:t>
            </a:r>
            <a:r>
              <a:rPr lang="en-US" sz="2800" dirty="0" smtClean="0"/>
              <a:t>Indispensable</a:t>
            </a:r>
            <a:endParaRPr lang="en-US" sz="2800" dirty="0"/>
          </a:p>
          <a:p>
            <a:pPr marL="457200" lvl="0" indent="-457200" algn="l">
              <a:buFont typeface="+mj-lt"/>
              <a:buAutoNum type="arabicPeriod"/>
            </a:pPr>
            <a:r>
              <a:rPr lang="en-US" sz="2800" dirty="0"/>
              <a:t>Bringing in the Harvest through God’s awakening presence and signs and wonders is </a:t>
            </a:r>
            <a:r>
              <a:rPr lang="en-US" sz="2800" dirty="0" smtClean="0"/>
              <a:t>Transformational</a:t>
            </a:r>
            <a:r>
              <a:rPr lang="en-US" sz="2800" dirty="0"/>
              <a:t>.     </a:t>
            </a:r>
          </a:p>
        </p:txBody>
      </p:sp>
    </p:spTree>
    <p:extLst>
      <p:ext uri="{BB962C8B-B14F-4D97-AF65-F5344CB8AC3E}">
        <p14:creationId xmlns:p14="http://schemas.microsoft.com/office/powerpoint/2010/main" val="191968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 y="3303181"/>
            <a:ext cx="8077200" cy="3554819"/>
          </a:xfrm>
          <a:prstGeom prst="rect">
            <a:avLst/>
          </a:prstGeom>
        </p:spPr>
        <p:txBody>
          <a:bodyPr wrap="square">
            <a:spAutoFit/>
          </a:bodyPr>
          <a:lstStyle/>
          <a:p>
            <a:r>
              <a:rPr lang="en-US" sz="2500" dirty="0"/>
              <a:t>The land you are entering to take over is not like the land of Egypt, from which you have come, where you planted your seed and irrigated it by foot as in a vegetable garden. 11  But the land you are crossing the Jordan to take possession of is a land of mountains and valleys that drinks rain from heaven. 12  It is a land the LORD your God cares for; the eyes of the LORD your God are continually on it from the beginning of the year to its end. Deuteronomy 11:10-12 (NIV)</a:t>
            </a:r>
          </a:p>
        </p:txBody>
      </p:sp>
      <p:sp>
        <p:nvSpPr>
          <p:cNvPr id="5" name="Title 1"/>
          <p:cNvSpPr txBox="1">
            <a:spLocks/>
          </p:cNvSpPr>
          <p:nvPr/>
        </p:nvSpPr>
        <p:spPr bwMode="auto">
          <a:xfrm>
            <a:off x="228600" y="762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God Provides The Rain and the Increase </a:t>
            </a:r>
            <a:endParaRPr lang="en-US" sz="3200" b="1" kern="0" dirty="0">
              <a:solidFill>
                <a:srgbClr val="FFFF00"/>
              </a:solidFill>
              <a:effectLst>
                <a:outerShdw blurRad="38100" dist="38100" dir="2700000" algn="tl">
                  <a:srgbClr val="000000">
                    <a:alpha val="43137"/>
                  </a:srgbClr>
                </a:outerShdw>
              </a:effectLst>
            </a:endParaRPr>
          </a:p>
        </p:txBody>
      </p:sp>
      <p:sp>
        <p:nvSpPr>
          <p:cNvPr id="2" name="TextBox 1"/>
          <p:cNvSpPr txBox="1"/>
          <p:nvPr/>
        </p:nvSpPr>
        <p:spPr>
          <a:xfrm>
            <a:off x="461350" y="1828800"/>
            <a:ext cx="2819400" cy="830997"/>
          </a:xfrm>
          <a:prstGeom prst="rect">
            <a:avLst/>
          </a:prstGeom>
          <a:noFill/>
        </p:spPr>
        <p:txBody>
          <a:bodyPr wrap="square" rtlCol="0">
            <a:spAutoFit/>
          </a:bodyPr>
          <a:lstStyle/>
          <a:p>
            <a:r>
              <a:rPr lang="en-US" dirty="0" smtClean="0"/>
              <a:t>From Man-made religion and effort</a:t>
            </a:r>
            <a:endParaRPr lang="en-US" dirty="0"/>
          </a:p>
        </p:txBody>
      </p:sp>
      <p:sp>
        <p:nvSpPr>
          <p:cNvPr id="6" name="TextBox 5"/>
          <p:cNvSpPr txBox="1"/>
          <p:nvPr/>
        </p:nvSpPr>
        <p:spPr>
          <a:xfrm>
            <a:off x="5257800" y="1676400"/>
            <a:ext cx="2819400" cy="1200329"/>
          </a:xfrm>
          <a:prstGeom prst="rect">
            <a:avLst/>
          </a:prstGeom>
          <a:noFill/>
        </p:spPr>
        <p:txBody>
          <a:bodyPr wrap="square" rtlCol="0">
            <a:spAutoFit/>
          </a:bodyPr>
          <a:lstStyle/>
          <a:p>
            <a:r>
              <a:rPr lang="en-US" dirty="0" smtClean="0"/>
              <a:t>To Supernatural</a:t>
            </a:r>
          </a:p>
          <a:p>
            <a:r>
              <a:rPr lang="en-US" dirty="0" smtClean="0"/>
              <a:t>Kingdom and receiving the Rain </a:t>
            </a:r>
            <a:endParaRPr lang="en-US" dirty="0"/>
          </a:p>
        </p:txBody>
      </p:sp>
      <p:pic>
        <p:nvPicPr>
          <p:cNvPr id="1026" name="Picture 2" descr="Halftone of a person &quot;watering with the foot&quot; at Giza, Egypt, by using  their feet to open irrigation channels, as in Deuternomy 11:10 Stock Photo  - Alam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875" t="10341" r="10633" b="26940"/>
          <a:stretch/>
        </p:blipFill>
        <p:spPr bwMode="auto">
          <a:xfrm>
            <a:off x="3505200" y="918653"/>
            <a:ext cx="1600200" cy="243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73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2286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Bringing The Unavoidable</a:t>
            </a:r>
          </a:p>
          <a:p>
            <a:pPr algn="ctr"/>
            <a:r>
              <a:rPr lang="en-US" sz="3200" b="1" kern="0" dirty="0" smtClean="0">
                <a:solidFill>
                  <a:srgbClr val="FFFF00"/>
                </a:solidFill>
                <a:effectLst>
                  <a:outerShdw blurRad="38100" dist="38100" dir="2700000" algn="tl">
                    <a:srgbClr val="000000">
                      <a:alpha val="43137"/>
                    </a:srgbClr>
                  </a:outerShdw>
                </a:effectLst>
              </a:rPr>
              <a:t>Observable Kingdom To Your </a:t>
            </a:r>
            <a:r>
              <a:rPr lang="en-US" sz="3200" b="1" kern="0" dirty="0" err="1" smtClean="0">
                <a:solidFill>
                  <a:srgbClr val="FFFF00"/>
                </a:solidFill>
                <a:effectLst>
                  <a:outerShdw blurRad="38100" dist="38100" dir="2700000" algn="tl">
                    <a:srgbClr val="000000">
                      <a:alpha val="43137"/>
                    </a:srgbClr>
                  </a:outerShdw>
                </a:effectLst>
              </a:rPr>
              <a:t>Commiunity</a:t>
            </a:r>
            <a:r>
              <a:rPr lang="en-US" sz="3200" b="1" kern="0" dirty="0" smtClean="0">
                <a:solidFill>
                  <a:srgbClr val="FFFF00"/>
                </a:solidFill>
                <a:effectLst>
                  <a:outerShdw blurRad="38100" dist="38100" dir="2700000" algn="tl">
                    <a:srgbClr val="000000">
                      <a:alpha val="43137"/>
                    </a:srgbClr>
                  </a:outerShdw>
                </a:effectLst>
              </a:rPr>
              <a:t> </a:t>
            </a:r>
            <a:endParaRPr lang="en-US" sz="3200"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607337" y="1873984"/>
            <a:ext cx="8077200" cy="1631216"/>
          </a:xfrm>
          <a:prstGeom prst="rect">
            <a:avLst/>
          </a:prstGeom>
        </p:spPr>
        <p:txBody>
          <a:bodyPr wrap="square">
            <a:spAutoFit/>
          </a:bodyPr>
          <a:lstStyle/>
          <a:p>
            <a:r>
              <a:rPr lang="en-US" sz="2000" dirty="0" smtClean="0"/>
              <a:t>Dear </a:t>
            </a:r>
            <a:r>
              <a:rPr lang="en-US" sz="2000" dirty="0"/>
              <a:t>friends, I urge you, as aliens and strangers in the world, to abstain from sinful desires, which war against your soul. </a:t>
            </a:r>
            <a:r>
              <a:rPr lang="en-US" sz="2000" baseline="30000" dirty="0"/>
              <a:t>12 </a:t>
            </a:r>
            <a:r>
              <a:rPr lang="en-US" sz="2000" dirty="0"/>
              <a:t> Live such good lives among the pagans that, though they accuse you of doing wrong, </a:t>
            </a:r>
            <a:r>
              <a:rPr lang="en-US" sz="2000" dirty="0">
                <a:solidFill>
                  <a:srgbClr val="FFFF00"/>
                </a:solidFill>
              </a:rPr>
              <a:t>they may see your good deeds and glorify God on the day he visits us. </a:t>
            </a:r>
            <a:r>
              <a:rPr lang="en-US" sz="2000" b="1" dirty="0"/>
              <a:t>1 Peter 2:11-12 (NIV) </a:t>
            </a:r>
            <a:endParaRPr lang="en-US" sz="2000" dirty="0"/>
          </a:p>
        </p:txBody>
      </p:sp>
      <p:sp>
        <p:nvSpPr>
          <p:cNvPr id="3" name="TextBox 2"/>
          <p:cNvSpPr txBox="1"/>
          <p:nvPr/>
        </p:nvSpPr>
        <p:spPr>
          <a:xfrm>
            <a:off x="1600200" y="1447800"/>
            <a:ext cx="6553200" cy="461665"/>
          </a:xfrm>
          <a:prstGeom prst="rect">
            <a:avLst/>
          </a:prstGeom>
          <a:noFill/>
        </p:spPr>
        <p:txBody>
          <a:bodyPr wrap="square" rtlCol="0">
            <a:spAutoFit/>
          </a:bodyPr>
          <a:lstStyle/>
          <a:p>
            <a:r>
              <a:rPr lang="en-US" dirty="0" smtClean="0">
                <a:solidFill>
                  <a:srgbClr val="FFFF00"/>
                </a:solidFill>
              </a:rPr>
              <a:t>Daily Impact of Our Life on Others </a:t>
            </a:r>
            <a:endParaRPr lang="en-US" dirty="0">
              <a:solidFill>
                <a:srgbClr val="FFFF00"/>
              </a:solidFill>
            </a:endParaRPr>
          </a:p>
        </p:txBody>
      </p:sp>
      <p:sp>
        <p:nvSpPr>
          <p:cNvPr id="6" name="TextBox 5"/>
          <p:cNvSpPr txBox="1"/>
          <p:nvPr/>
        </p:nvSpPr>
        <p:spPr>
          <a:xfrm>
            <a:off x="459463" y="3505200"/>
            <a:ext cx="8379737" cy="461665"/>
          </a:xfrm>
          <a:prstGeom prst="rect">
            <a:avLst/>
          </a:prstGeom>
          <a:noFill/>
        </p:spPr>
        <p:txBody>
          <a:bodyPr wrap="square" rtlCol="0">
            <a:spAutoFit/>
          </a:bodyPr>
          <a:lstStyle/>
          <a:p>
            <a:r>
              <a:rPr lang="en-US" dirty="0" smtClean="0">
                <a:solidFill>
                  <a:srgbClr val="FFFF00"/>
                </a:solidFill>
              </a:rPr>
              <a:t>Manifest Presence and Working of The Holy Spirit  </a:t>
            </a:r>
            <a:endParaRPr lang="en-US" dirty="0">
              <a:solidFill>
                <a:srgbClr val="FFFF00"/>
              </a:solidFill>
            </a:endParaRPr>
          </a:p>
        </p:txBody>
      </p:sp>
      <p:sp>
        <p:nvSpPr>
          <p:cNvPr id="4" name="Rectangle 3"/>
          <p:cNvSpPr/>
          <p:nvPr/>
        </p:nvSpPr>
        <p:spPr>
          <a:xfrm>
            <a:off x="76200" y="4038600"/>
            <a:ext cx="8922945" cy="3016210"/>
          </a:xfrm>
          <a:prstGeom prst="rect">
            <a:avLst/>
          </a:prstGeom>
        </p:spPr>
        <p:txBody>
          <a:bodyPr wrap="square">
            <a:spAutoFit/>
          </a:bodyPr>
          <a:lstStyle/>
          <a:p>
            <a:r>
              <a:rPr lang="en-US" sz="1900" dirty="0" smtClean="0"/>
              <a:t>He (Paul) took </a:t>
            </a:r>
            <a:r>
              <a:rPr lang="en-US" sz="1900" dirty="0"/>
              <a:t>the disciples with him and had discussions daily in the lecture hall of </a:t>
            </a:r>
            <a:r>
              <a:rPr lang="en-US" sz="1900" dirty="0" err="1"/>
              <a:t>Tyrannus</a:t>
            </a:r>
            <a:r>
              <a:rPr lang="en-US" sz="1900" dirty="0"/>
              <a:t>. </a:t>
            </a:r>
            <a:r>
              <a:rPr lang="en-US" sz="1900" baseline="30000" dirty="0"/>
              <a:t>10 </a:t>
            </a:r>
            <a:r>
              <a:rPr lang="en-US" sz="1900" dirty="0"/>
              <a:t> This went on for two years, </a:t>
            </a:r>
            <a:r>
              <a:rPr lang="en-US" sz="1900" dirty="0">
                <a:solidFill>
                  <a:srgbClr val="FFFF00"/>
                </a:solidFill>
              </a:rPr>
              <a:t>so that all the Jews and Greeks who lived in the province of Asia heard the </a:t>
            </a:r>
            <a:r>
              <a:rPr lang="en-US" sz="1900" dirty="0" smtClean="0">
                <a:solidFill>
                  <a:srgbClr val="FFFF00"/>
                </a:solidFill>
              </a:rPr>
              <a:t>Word </a:t>
            </a:r>
            <a:r>
              <a:rPr lang="en-US" sz="1900" dirty="0">
                <a:solidFill>
                  <a:srgbClr val="FFFF00"/>
                </a:solidFill>
              </a:rPr>
              <a:t>of the Lord. </a:t>
            </a:r>
            <a:r>
              <a:rPr lang="en-US" sz="1900" baseline="30000" dirty="0">
                <a:solidFill>
                  <a:srgbClr val="FFFF00"/>
                </a:solidFill>
              </a:rPr>
              <a:t>11 </a:t>
            </a:r>
            <a:r>
              <a:rPr lang="en-US" sz="1900" dirty="0">
                <a:solidFill>
                  <a:srgbClr val="FFFF00"/>
                </a:solidFill>
              </a:rPr>
              <a:t> God did extraordinary miracles through Paul, </a:t>
            </a:r>
            <a:r>
              <a:rPr lang="en-US" sz="1900" baseline="30000" dirty="0">
                <a:solidFill>
                  <a:srgbClr val="FFFF00"/>
                </a:solidFill>
              </a:rPr>
              <a:t>12 </a:t>
            </a:r>
            <a:r>
              <a:rPr lang="en-US" sz="1900" dirty="0">
                <a:solidFill>
                  <a:srgbClr val="FFFF00"/>
                </a:solidFill>
              </a:rPr>
              <a:t> so that even handkerchiefs and aprons that had touched him were taken to the sick, and their illnesses were </a:t>
            </a:r>
            <a:r>
              <a:rPr lang="en-US" sz="1900" dirty="0" smtClean="0">
                <a:solidFill>
                  <a:srgbClr val="FFFF00"/>
                </a:solidFill>
              </a:rPr>
              <a:t>cured </a:t>
            </a:r>
            <a:r>
              <a:rPr lang="en-US" sz="1900" dirty="0">
                <a:solidFill>
                  <a:srgbClr val="FFFF00"/>
                </a:solidFill>
              </a:rPr>
              <a:t>and the evil spirits left them. </a:t>
            </a:r>
            <a:r>
              <a:rPr lang="en-US" sz="1900" dirty="0" smtClean="0">
                <a:solidFill>
                  <a:srgbClr val="FFFF00"/>
                </a:solidFill>
              </a:rPr>
              <a:t>-- </a:t>
            </a:r>
            <a:r>
              <a:rPr lang="en-US" sz="1900" dirty="0">
                <a:solidFill>
                  <a:srgbClr val="FFFF00"/>
                </a:solidFill>
              </a:rPr>
              <a:t>and the name of the Lord Jesus was held in high honor</a:t>
            </a:r>
            <a:r>
              <a:rPr lang="en-US" sz="1900" dirty="0"/>
              <a:t>. 18  Many of those who believed now came and openly confessed their evil deeds. </a:t>
            </a:r>
            <a:r>
              <a:rPr lang="en-US" sz="1900" dirty="0" smtClean="0"/>
              <a:t>20  </a:t>
            </a:r>
            <a:r>
              <a:rPr lang="en-US" sz="1900" dirty="0"/>
              <a:t>In this way the </a:t>
            </a:r>
            <a:r>
              <a:rPr lang="en-US" sz="1900" dirty="0" smtClean="0"/>
              <a:t>Word </a:t>
            </a:r>
            <a:r>
              <a:rPr lang="en-US" sz="1900" dirty="0"/>
              <a:t>of the Lord spread widely and grew in power. Acts </a:t>
            </a:r>
            <a:r>
              <a:rPr lang="en-US" sz="1900" dirty="0" smtClean="0"/>
              <a:t>19:9 – 12,17-20 </a:t>
            </a:r>
            <a:r>
              <a:rPr lang="en-US" sz="1900" dirty="0"/>
              <a:t>(NIV) </a:t>
            </a:r>
          </a:p>
          <a:p>
            <a:r>
              <a:rPr lang="en-US" sz="1900" b="1" dirty="0" smtClean="0"/>
              <a:t> </a:t>
            </a:r>
            <a:endParaRPr lang="en-US" sz="1900" dirty="0"/>
          </a:p>
        </p:txBody>
      </p:sp>
    </p:spTree>
    <p:extLst>
      <p:ext uri="{BB962C8B-B14F-4D97-AF65-F5344CB8AC3E}">
        <p14:creationId xmlns:p14="http://schemas.microsoft.com/office/powerpoint/2010/main" val="310895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800600"/>
            <a:ext cx="8915400" cy="1938992"/>
          </a:xfrm>
          <a:prstGeom prst="rect">
            <a:avLst/>
          </a:prstGeom>
        </p:spPr>
        <p:txBody>
          <a:bodyPr wrap="square">
            <a:spAutoFit/>
          </a:bodyPr>
          <a:lstStyle/>
          <a:p>
            <a:r>
              <a:rPr lang="en-US" sz="2000" dirty="0" smtClean="0"/>
              <a:t>In </a:t>
            </a:r>
            <a:r>
              <a:rPr lang="en-US" sz="2000" dirty="0"/>
              <a:t>still another </a:t>
            </a:r>
            <a:r>
              <a:rPr lang="en-US" sz="2000" dirty="0" smtClean="0"/>
              <a:t>battle (twenty five years later), </a:t>
            </a:r>
            <a:r>
              <a:rPr lang="en-US" sz="2000" dirty="0"/>
              <a:t>which took place at Gath, there was a huge man with six fingers on each hand and six toes on each foot--twenty-four in all. He also was descended from Rapha. </a:t>
            </a:r>
            <a:r>
              <a:rPr lang="en-US" sz="2000" baseline="30000" dirty="0"/>
              <a:t>21 </a:t>
            </a:r>
            <a:r>
              <a:rPr lang="en-US" sz="2000" dirty="0"/>
              <a:t> When he taunted Israel, Jonathan son of </a:t>
            </a:r>
            <a:r>
              <a:rPr lang="en-US" sz="2000" dirty="0" err="1"/>
              <a:t>Shimeah</a:t>
            </a:r>
            <a:r>
              <a:rPr lang="en-US" sz="2000" dirty="0"/>
              <a:t>, David's brother, killed him. </a:t>
            </a:r>
            <a:r>
              <a:rPr lang="en-US" sz="2000" baseline="30000" dirty="0"/>
              <a:t>22 </a:t>
            </a:r>
            <a:r>
              <a:rPr lang="en-US" sz="2000" dirty="0"/>
              <a:t> These four were descendants of Rapha in Gath, and they fell at the hands of David and his men. </a:t>
            </a:r>
            <a:r>
              <a:rPr lang="en-US" sz="2000" b="1" dirty="0" smtClean="0"/>
              <a:t>2 </a:t>
            </a:r>
            <a:r>
              <a:rPr lang="en-US" sz="2000" b="1" dirty="0"/>
              <a:t>Samuel 21:20-22 (NIV) </a:t>
            </a:r>
            <a:endParaRPr lang="en-US" sz="2000" dirty="0"/>
          </a:p>
        </p:txBody>
      </p:sp>
      <p:sp>
        <p:nvSpPr>
          <p:cNvPr id="5" name="Rectangle 4"/>
          <p:cNvSpPr/>
          <p:nvPr/>
        </p:nvSpPr>
        <p:spPr>
          <a:xfrm>
            <a:off x="228600" y="1371600"/>
            <a:ext cx="8763000" cy="1631216"/>
          </a:xfrm>
          <a:prstGeom prst="rect">
            <a:avLst/>
          </a:prstGeom>
        </p:spPr>
        <p:txBody>
          <a:bodyPr wrap="square">
            <a:spAutoFit/>
          </a:bodyPr>
          <a:lstStyle/>
          <a:p>
            <a:r>
              <a:rPr lang="en-US" sz="2000" b="1" dirty="0" smtClean="0">
                <a:solidFill>
                  <a:srgbClr val="FFFF00"/>
                </a:solidFill>
              </a:rPr>
              <a:t>So </a:t>
            </a:r>
            <a:r>
              <a:rPr lang="en-US" sz="2000" b="1" dirty="0">
                <a:solidFill>
                  <a:srgbClr val="FFFF00"/>
                </a:solidFill>
              </a:rPr>
              <a:t>David prevailed over the Philistine with a sling and with a stone, and smote the Philistine, and slew him; but </a:t>
            </a:r>
            <a:r>
              <a:rPr lang="en-US" sz="2000" b="1" i="1" dirty="0">
                <a:solidFill>
                  <a:srgbClr val="FFFF00"/>
                </a:solidFill>
              </a:rPr>
              <a:t>there was</a:t>
            </a:r>
            <a:r>
              <a:rPr lang="en-US" sz="2000" b="1" dirty="0">
                <a:solidFill>
                  <a:srgbClr val="FFFF00"/>
                </a:solidFill>
              </a:rPr>
              <a:t> no sword in the hand of David. </a:t>
            </a:r>
            <a:r>
              <a:rPr lang="en-US" sz="2000" b="1" baseline="30000" dirty="0">
                <a:solidFill>
                  <a:srgbClr val="FFFF00"/>
                </a:solidFill>
              </a:rPr>
              <a:t>51 </a:t>
            </a:r>
            <a:r>
              <a:rPr lang="en-US" sz="2000" b="1" dirty="0">
                <a:solidFill>
                  <a:srgbClr val="FFFF00"/>
                </a:solidFill>
              </a:rPr>
              <a:t> Therefore David ran, and stood upon the Philistine, and took his sword, and drew it out of the sheath </a:t>
            </a:r>
            <a:endParaRPr lang="en-US" sz="2000" b="1" dirty="0" smtClean="0">
              <a:solidFill>
                <a:srgbClr val="FFFF00"/>
              </a:solidFill>
            </a:endParaRPr>
          </a:p>
          <a:p>
            <a:r>
              <a:rPr lang="en-US" sz="2000" b="1" dirty="0" smtClean="0">
                <a:solidFill>
                  <a:srgbClr val="FFFF00"/>
                </a:solidFill>
              </a:rPr>
              <a:t>thereof</a:t>
            </a:r>
            <a:r>
              <a:rPr lang="en-US" sz="2000" b="1" dirty="0">
                <a:solidFill>
                  <a:srgbClr val="FFFF00"/>
                </a:solidFill>
              </a:rPr>
              <a:t>, and slew </a:t>
            </a:r>
            <a:r>
              <a:rPr lang="en-US" sz="2000" b="1" dirty="0" smtClean="0">
                <a:solidFill>
                  <a:srgbClr val="FFFF00"/>
                </a:solidFill>
              </a:rPr>
              <a:t>him</a:t>
            </a:r>
            <a:r>
              <a:rPr lang="en-US" sz="2000" dirty="0" smtClean="0"/>
              <a:t> </a:t>
            </a:r>
            <a:r>
              <a:rPr lang="en-US" sz="2000" b="1" dirty="0"/>
              <a:t>1 Samuel </a:t>
            </a:r>
            <a:r>
              <a:rPr lang="en-US" sz="2000" b="1" dirty="0" smtClean="0"/>
              <a:t>17:50-52</a:t>
            </a:r>
            <a:endParaRPr lang="en-US" sz="2000" dirty="0"/>
          </a:p>
        </p:txBody>
      </p:sp>
      <p:sp>
        <p:nvSpPr>
          <p:cNvPr id="7" name="Title 1"/>
          <p:cNvSpPr txBox="1">
            <a:spLocks/>
          </p:cNvSpPr>
          <p:nvPr/>
        </p:nvSpPr>
        <p:spPr bwMode="auto">
          <a:xfrm>
            <a:off x="0" y="228600"/>
            <a:ext cx="91440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2800" b="1" kern="0" dirty="0" smtClean="0">
                <a:solidFill>
                  <a:srgbClr val="FFFF00"/>
                </a:solidFill>
                <a:effectLst>
                  <a:outerShdw blurRad="38100" dist="38100" dir="2700000" algn="tl">
                    <a:srgbClr val="000000">
                      <a:alpha val="43137"/>
                    </a:srgbClr>
                  </a:outerShdw>
                </a:effectLst>
              </a:rPr>
              <a:t>DEMONSTRATED FAITH</a:t>
            </a:r>
          </a:p>
          <a:p>
            <a:pPr algn="ctr"/>
            <a:r>
              <a:rPr lang="en-US" sz="2800" b="1" kern="0" dirty="0" smtClean="0">
                <a:solidFill>
                  <a:srgbClr val="FFFF00"/>
                </a:solidFill>
                <a:effectLst>
                  <a:outerShdw blurRad="38100" dist="38100" dir="2700000" algn="tl">
                    <a:srgbClr val="000000">
                      <a:alpha val="43137"/>
                    </a:srgbClr>
                  </a:outerShdw>
                </a:effectLst>
              </a:rPr>
              <a:t>INCREASES FAITH FOR MORE BREAKTHROUGHS</a:t>
            </a:r>
            <a:endParaRPr lang="en-US" sz="2800" b="1" kern="0" dirty="0">
              <a:solidFill>
                <a:srgbClr val="FFFF00"/>
              </a:solidFill>
              <a:effectLst>
                <a:outerShdw blurRad="38100" dist="38100" dir="2700000" algn="tl">
                  <a:srgbClr val="000000">
                    <a:alpha val="43137"/>
                  </a:srgbClr>
                </a:outerShdw>
              </a:effectLst>
            </a:endParaRPr>
          </a:p>
        </p:txBody>
      </p:sp>
      <p:pic>
        <p:nvPicPr>
          <p:cNvPr id="1026" name="Picture 2" descr="David vs Goliath: lessons from the boy who defeated the giant. | by Kelechi  Ogbujah | Mediu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394" b="11235"/>
          <a:stretch/>
        </p:blipFill>
        <p:spPr bwMode="auto">
          <a:xfrm>
            <a:off x="2971800" y="3128974"/>
            <a:ext cx="3276600" cy="1656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04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5004CC"/>
      </a:lt2>
      <a:accent1>
        <a:srgbClr val="7E27C1"/>
      </a:accent1>
      <a:accent2>
        <a:srgbClr val="C63E96"/>
      </a:accent2>
      <a:accent3>
        <a:srgbClr val="FFFFFF"/>
      </a:accent3>
      <a:accent4>
        <a:srgbClr val="DADADA"/>
      </a:accent4>
      <a:accent5>
        <a:srgbClr val="C0ACDD"/>
      </a:accent5>
      <a:accent6>
        <a:srgbClr val="B33787"/>
      </a:accent6>
      <a:hlink>
        <a:srgbClr val="FFA11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128403</TotalTime>
  <Words>1196</Words>
  <Application>Microsoft Office PowerPoint</Application>
  <PresentationFormat>On-screen Show (4:3)</PresentationFormat>
  <Paragraphs>118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powerpoint-template</vt:lpstr>
      <vt:lpstr>PowerPoint Presentation</vt:lpstr>
      <vt:lpstr>Rapid Unscheduled Disassembly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1108</cp:revision>
  <cp:lastPrinted>2023-10-01T12:35:11Z</cp:lastPrinted>
  <dcterms:created xsi:type="dcterms:W3CDTF">2019-07-16T01:08:30Z</dcterms:created>
  <dcterms:modified xsi:type="dcterms:W3CDTF">2023-11-19T16:53:52Z</dcterms:modified>
</cp:coreProperties>
</file>