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0" d="100"/>
          <a:sy n="110" d="100"/>
        </p:scale>
        <p:origin x="-510" y="-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11/26/2023</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11/26/2023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11/26/2023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11/26/2023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11/26/2023</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D32A09E-FF2C-5932-2DE4-3AE372F73351}"/>
              </a:ext>
            </a:extLst>
          </p:cNvPr>
          <p:cNvSpPr>
            <a:spLocks noGrp="1"/>
          </p:cNvSpPr>
          <p:nvPr>
            <p:ph type="ctrTitle"/>
          </p:nvPr>
        </p:nvSpPr>
        <p:spPr/>
        <p:txBody>
          <a:bodyPr>
            <a:normAutofit fontScale="90000"/>
          </a:bodyPr>
          <a:lstStyle/>
          <a:p>
            <a:r>
              <a:rPr lang="en-US" dirty="0"/>
              <a:t>Why does the church struggle with corporate prayerlessness?</a:t>
            </a:r>
          </a:p>
        </p:txBody>
      </p:sp>
    </p:spTree>
    <p:extLst>
      <p:ext uri="{BB962C8B-B14F-4D97-AF65-F5344CB8AC3E}">
        <p14:creationId xmlns:p14="http://schemas.microsoft.com/office/powerpoint/2010/main" val="36457965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F881DC6-2A1F-3FC8-87C0-8EF6794C16E1}"/>
              </a:ext>
            </a:extLst>
          </p:cNvPr>
          <p:cNvSpPr>
            <a:spLocks noGrp="1"/>
          </p:cNvSpPr>
          <p:nvPr>
            <p:ph type="title"/>
          </p:nvPr>
        </p:nvSpPr>
        <p:spPr>
          <a:xfrm>
            <a:off x="685801" y="363071"/>
            <a:ext cx="10131425" cy="1089212"/>
          </a:xfrm>
        </p:spPr>
        <p:txBody>
          <a:bodyPr>
            <a:normAutofit/>
          </a:bodyPr>
          <a:lstStyle/>
          <a:p>
            <a:r>
              <a:rPr lang="en-US" sz="4000" dirty="0">
                <a:solidFill>
                  <a:srgbClr val="FFFF00"/>
                </a:solidFill>
              </a:rPr>
              <a:t>The problem:</a:t>
            </a:r>
          </a:p>
        </p:txBody>
      </p:sp>
      <p:sp>
        <p:nvSpPr>
          <p:cNvPr id="3" name="Content Placeholder 2">
            <a:extLst>
              <a:ext uri="{FF2B5EF4-FFF2-40B4-BE49-F238E27FC236}">
                <a16:creationId xmlns:a16="http://schemas.microsoft.com/office/drawing/2014/main" xmlns="" id="{24A1D1CB-2951-6B74-9D80-0E156771247A}"/>
              </a:ext>
            </a:extLst>
          </p:cNvPr>
          <p:cNvSpPr>
            <a:spLocks noGrp="1"/>
          </p:cNvSpPr>
          <p:nvPr>
            <p:ph idx="1"/>
          </p:nvPr>
        </p:nvSpPr>
        <p:spPr>
          <a:xfrm>
            <a:off x="685801" y="1452283"/>
            <a:ext cx="10488705" cy="4908176"/>
          </a:xfrm>
        </p:spPr>
        <p:txBody>
          <a:bodyPr>
            <a:normAutofit/>
          </a:bodyPr>
          <a:lstStyle/>
          <a:p>
            <a:pPr marL="0" indent="0" algn="l">
              <a:buNone/>
            </a:pPr>
            <a:r>
              <a:rPr lang="en-US" sz="3200" b="1" i="0" dirty="0">
                <a:effectLst/>
                <a:latin typeface="Calibri Light" panose="020F0302020204030204" pitchFamily="34" charset="0"/>
                <a:ea typeface="Calibri Light" panose="020F0302020204030204" pitchFamily="34" charset="0"/>
                <a:cs typeface="Calibri Light" panose="020F0302020204030204" pitchFamily="34" charset="0"/>
              </a:rPr>
              <a:t>The Workers Are Few</a:t>
            </a:r>
          </a:p>
          <a:p>
            <a:pPr algn="l"/>
            <a:r>
              <a:rPr lang="en-US" sz="3200" b="1" i="0" baseline="30000" dirty="0">
                <a:effectLst/>
                <a:latin typeface="Calibri Light" panose="020F0302020204030204" pitchFamily="34" charset="0"/>
                <a:ea typeface="Calibri Light" panose="020F0302020204030204" pitchFamily="34" charset="0"/>
                <a:cs typeface="Calibri Light" panose="020F0302020204030204" pitchFamily="34" charset="0"/>
              </a:rPr>
              <a:t>35 </a:t>
            </a:r>
            <a:r>
              <a:rPr lang="en-US" sz="3200" b="0" i="0" dirty="0">
                <a:effectLst/>
                <a:latin typeface="Calibri Light" panose="020F0302020204030204" pitchFamily="34" charset="0"/>
                <a:ea typeface="Calibri Light" panose="020F0302020204030204" pitchFamily="34" charset="0"/>
                <a:cs typeface="Calibri Light" panose="020F0302020204030204" pitchFamily="34" charset="0"/>
              </a:rPr>
              <a:t>Jesus went through all the towns and villages, teaching in their synagogues, proclaiming the good news of the kingdom and healing every disease and sickness. </a:t>
            </a:r>
            <a:r>
              <a:rPr lang="en-US" sz="3200" b="1" i="0" baseline="30000" dirty="0">
                <a:effectLst/>
                <a:latin typeface="Calibri Light" panose="020F0302020204030204" pitchFamily="34" charset="0"/>
                <a:ea typeface="Calibri Light" panose="020F0302020204030204" pitchFamily="34" charset="0"/>
                <a:cs typeface="Calibri Light" panose="020F0302020204030204" pitchFamily="34" charset="0"/>
              </a:rPr>
              <a:t>36 </a:t>
            </a:r>
            <a:r>
              <a:rPr lang="en-US" sz="3200" b="0" i="0" dirty="0">
                <a:effectLst/>
                <a:latin typeface="Calibri Light" panose="020F0302020204030204" pitchFamily="34" charset="0"/>
                <a:ea typeface="Calibri Light" panose="020F0302020204030204" pitchFamily="34" charset="0"/>
                <a:cs typeface="Calibri Light" panose="020F0302020204030204" pitchFamily="34" charset="0"/>
              </a:rPr>
              <a:t>When he saw the crowds, he had compassion on them, because they were harassed and helpless, like sheep without a shepherd. </a:t>
            </a:r>
            <a:r>
              <a:rPr lang="en-US" sz="3200" b="1" i="0" baseline="30000" dirty="0">
                <a:effectLst/>
                <a:latin typeface="Calibri Light" panose="020F0302020204030204" pitchFamily="34" charset="0"/>
                <a:ea typeface="Calibri Light" panose="020F0302020204030204" pitchFamily="34" charset="0"/>
                <a:cs typeface="Calibri Light" panose="020F0302020204030204" pitchFamily="34" charset="0"/>
              </a:rPr>
              <a:t>37 </a:t>
            </a:r>
            <a:r>
              <a:rPr lang="en-US" sz="3200" b="0" i="0" dirty="0">
                <a:effectLst/>
                <a:latin typeface="Calibri Light" panose="020F0302020204030204" pitchFamily="34" charset="0"/>
                <a:ea typeface="Calibri Light" panose="020F0302020204030204" pitchFamily="34" charset="0"/>
                <a:cs typeface="Calibri Light" panose="020F0302020204030204" pitchFamily="34" charset="0"/>
              </a:rPr>
              <a:t>Then he said to his disciples, “</a:t>
            </a:r>
            <a:r>
              <a:rPr lang="en-US" sz="3200" b="0" i="0" dirty="0">
                <a:solidFill>
                  <a:srgbClr val="FFFF00"/>
                </a:solidFill>
                <a:effectLst/>
                <a:latin typeface="Calibri Light" panose="020F0302020204030204" pitchFamily="34" charset="0"/>
                <a:ea typeface="Calibri Light" panose="020F0302020204030204" pitchFamily="34" charset="0"/>
                <a:cs typeface="Calibri Light" panose="020F0302020204030204" pitchFamily="34" charset="0"/>
              </a:rPr>
              <a:t>The harvest is plentiful but the workers are few.</a:t>
            </a:r>
            <a:r>
              <a:rPr lang="en-US" sz="3200" b="0" i="0" dirty="0">
                <a:effectLst/>
                <a:latin typeface="Calibri Light" panose="020F0302020204030204" pitchFamily="34" charset="0"/>
                <a:ea typeface="Calibri Light" panose="020F0302020204030204" pitchFamily="34" charset="0"/>
                <a:cs typeface="Calibri Light" panose="020F0302020204030204" pitchFamily="34" charset="0"/>
              </a:rPr>
              <a:t> </a:t>
            </a:r>
            <a:r>
              <a:rPr lang="en-US" sz="3200" b="1" i="0" baseline="30000" dirty="0">
                <a:effectLst/>
                <a:latin typeface="Calibri Light" panose="020F0302020204030204" pitchFamily="34" charset="0"/>
                <a:ea typeface="Calibri Light" panose="020F0302020204030204" pitchFamily="34" charset="0"/>
                <a:cs typeface="Calibri Light" panose="020F0302020204030204" pitchFamily="34" charset="0"/>
              </a:rPr>
              <a:t>38 </a:t>
            </a:r>
            <a:r>
              <a:rPr lang="en-US" sz="3200" b="0" i="0" dirty="0">
                <a:effectLst/>
                <a:latin typeface="Calibri Light" panose="020F0302020204030204" pitchFamily="34" charset="0"/>
                <a:ea typeface="Calibri Light" panose="020F0302020204030204" pitchFamily="34" charset="0"/>
                <a:cs typeface="Calibri Light" panose="020F0302020204030204" pitchFamily="34" charset="0"/>
              </a:rPr>
              <a:t>Ask the Lord of the harvest, therefore, to send out workers into his harvest field.”</a:t>
            </a:r>
          </a:p>
          <a:p>
            <a:endParaRPr lang="en-US" dirty="0"/>
          </a:p>
        </p:txBody>
      </p:sp>
    </p:spTree>
    <p:extLst>
      <p:ext uri="{BB962C8B-B14F-4D97-AF65-F5344CB8AC3E}">
        <p14:creationId xmlns:p14="http://schemas.microsoft.com/office/powerpoint/2010/main" val="22310669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7D0DB2D-665A-763B-A149-601FC44A125A}"/>
              </a:ext>
            </a:extLst>
          </p:cNvPr>
          <p:cNvSpPr>
            <a:spLocks noGrp="1"/>
          </p:cNvSpPr>
          <p:nvPr>
            <p:ph type="title"/>
          </p:nvPr>
        </p:nvSpPr>
        <p:spPr>
          <a:xfrm>
            <a:off x="685801" y="609601"/>
            <a:ext cx="10131425" cy="869576"/>
          </a:xfrm>
        </p:spPr>
        <p:txBody>
          <a:bodyPr>
            <a:normAutofit/>
          </a:bodyPr>
          <a:lstStyle/>
          <a:p>
            <a:r>
              <a:rPr lang="en-US" sz="4000" dirty="0">
                <a:solidFill>
                  <a:srgbClr val="FFFF00"/>
                </a:solidFill>
              </a:rPr>
              <a:t>The peril:</a:t>
            </a:r>
          </a:p>
        </p:txBody>
      </p:sp>
      <p:sp>
        <p:nvSpPr>
          <p:cNvPr id="3" name="Content Placeholder 2">
            <a:extLst>
              <a:ext uri="{FF2B5EF4-FFF2-40B4-BE49-F238E27FC236}">
                <a16:creationId xmlns:a16="http://schemas.microsoft.com/office/drawing/2014/main" xmlns="" id="{E5397649-304F-2E1E-38D2-F795F08DB836}"/>
              </a:ext>
            </a:extLst>
          </p:cNvPr>
          <p:cNvSpPr>
            <a:spLocks noGrp="1"/>
          </p:cNvSpPr>
          <p:nvPr>
            <p:ph idx="1"/>
          </p:nvPr>
        </p:nvSpPr>
        <p:spPr>
          <a:xfrm>
            <a:off x="685801" y="1573307"/>
            <a:ext cx="10131425" cy="4800600"/>
          </a:xfrm>
        </p:spPr>
        <p:txBody>
          <a:bodyPr>
            <a:normAutofit/>
          </a:bodyPr>
          <a:lstStyle/>
          <a:p>
            <a:pPr marL="0" indent="0" algn="l">
              <a:buNone/>
            </a:pPr>
            <a:r>
              <a:rPr lang="en-US" sz="3200" b="1" i="0" dirty="0">
                <a:effectLst/>
                <a:latin typeface="Calibri Light" panose="020F0302020204030204" pitchFamily="34" charset="0"/>
                <a:ea typeface="Calibri Light" panose="020F0302020204030204" pitchFamily="34" charset="0"/>
                <a:cs typeface="Calibri Light" panose="020F0302020204030204" pitchFamily="34" charset="0"/>
              </a:rPr>
              <a:t>True and False Disciples</a:t>
            </a:r>
          </a:p>
          <a:p>
            <a:pPr algn="l"/>
            <a:r>
              <a:rPr lang="en-US" sz="3200" b="1" i="0" baseline="30000" dirty="0">
                <a:effectLst/>
                <a:latin typeface="Calibri Light" panose="020F0302020204030204" pitchFamily="34" charset="0"/>
                <a:ea typeface="Calibri Light" panose="020F0302020204030204" pitchFamily="34" charset="0"/>
                <a:cs typeface="Calibri Light" panose="020F0302020204030204" pitchFamily="34" charset="0"/>
              </a:rPr>
              <a:t>21 </a:t>
            </a:r>
            <a:r>
              <a:rPr lang="en-US" sz="3200" b="0" i="0" dirty="0">
                <a:effectLst/>
                <a:latin typeface="Calibri Light" panose="020F0302020204030204" pitchFamily="34" charset="0"/>
                <a:ea typeface="Calibri Light" panose="020F0302020204030204" pitchFamily="34" charset="0"/>
                <a:cs typeface="Calibri Light" panose="020F0302020204030204" pitchFamily="34" charset="0"/>
              </a:rPr>
              <a:t>“Not everyone who says to me, ‘Lord, Lord,’ will enter the kingdom of heaven, but only the one who does the will of my Father who is in heaven. </a:t>
            </a:r>
            <a:r>
              <a:rPr lang="en-US" sz="3200" b="1" i="0" baseline="30000" dirty="0">
                <a:effectLst/>
                <a:latin typeface="Calibri Light" panose="020F0302020204030204" pitchFamily="34" charset="0"/>
                <a:ea typeface="Calibri Light" panose="020F0302020204030204" pitchFamily="34" charset="0"/>
                <a:cs typeface="Calibri Light" panose="020F0302020204030204" pitchFamily="34" charset="0"/>
              </a:rPr>
              <a:t>22 </a:t>
            </a:r>
            <a:r>
              <a:rPr lang="en-US" sz="3200" b="0" i="0" dirty="0">
                <a:effectLst/>
                <a:latin typeface="Calibri Light" panose="020F0302020204030204" pitchFamily="34" charset="0"/>
                <a:ea typeface="Calibri Light" panose="020F0302020204030204" pitchFamily="34" charset="0"/>
                <a:cs typeface="Calibri Light" panose="020F0302020204030204" pitchFamily="34" charset="0"/>
              </a:rPr>
              <a:t>Many will say to me on that day, ‘Lord, Lord, did we not prophesy in your name and in your name drive out demons and in your name perform many miracles?’ </a:t>
            </a:r>
            <a:r>
              <a:rPr lang="en-US" sz="3200" b="1" i="0" baseline="30000" dirty="0">
                <a:solidFill>
                  <a:srgbClr val="FFFF00"/>
                </a:solidFill>
                <a:effectLst/>
                <a:latin typeface="Calibri Light" panose="020F0302020204030204" pitchFamily="34" charset="0"/>
                <a:ea typeface="Calibri Light" panose="020F0302020204030204" pitchFamily="34" charset="0"/>
                <a:cs typeface="Calibri Light" panose="020F0302020204030204" pitchFamily="34" charset="0"/>
              </a:rPr>
              <a:t>23 </a:t>
            </a:r>
            <a:r>
              <a:rPr lang="en-US" sz="3200" b="0" i="0" dirty="0">
                <a:solidFill>
                  <a:srgbClr val="FFFF00"/>
                </a:solidFill>
                <a:effectLst/>
                <a:latin typeface="Calibri Light" panose="020F0302020204030204" pitchFamily="34" charset="0"/>
                <a:ea typeface="Calibri Light" panose="020F0302020204030204" pitchFamily="34" charset="0"/>
                <a:cs typeface="Calibri Light" panose="020F0302020204030204" pitchFamily="34" charset="0"/>
              </a:rPr>
              <a:t>Then I will tell them plainly, ‘I never knew you. Away from me, you evildoers!’</a:t>
            </a:r>
          </a:p>
          <a:p>
            <a:endParaRPr lang="en-US" dirty="0"/>
          </a:p>
        </p:txBody>
      </p:sp>
    </p:spTree>
    <p:extLst>
      <p:ext uri="{BB962C8B-B14F-4D97-AF65-F5344CB8AC3E}">
        <p14:creationId xmlns:p14="http://schemas.microsoft.com/office/powerpoint/2010/main" val="4520362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636334D-AAC8-E6CA-8DE1-6ED8E18AC157}"/>
              </a:ext>
            </a:extLst>
          </p:cNvPr>
          <p:cNvSpPr>
            <a:spLocks noGrp="1"/>
          </p:cNvSpPr>
          <p:nvPr>
            <p:ph type="title"/>
          </p:nvPr>
        </p:nvSpPr>
        <p:spPr>
          <a:xfrm>
            <a:off x="685801" y="609601"/>
            <a:ext cx="10131425" cy="1071281"/>
          </a:xfrm>
        </p:spPr>
        <p:txBody>
          <a:bodyPr>
            <a:normAutofit/>
          </a:bodyPr>
          <a:lstStyle/>
          <a:p>
            <a:r>
              <a:rPr lang="en-US" sz="4000" dirty="0">
                <a:solidFill>
                  <a:srgbClr val="FFFF00"/>
                </a:solidFill>
              </a:rPr>
              <a:t>The prescription:</a:t>
            </a:r>
          </a:p>
        </p:txBody>
      </p:sp>
      <p:sp>
        <p:nvSpPr>
          <p:cNvPr id="3" name="Content Placeholder 2">
            <a:extLst>
              <a:ext uri="{FF2B5EF4-FFF2-40B4-BE49-F238E27FC236}">
                <a16:creationId xmlns:a16="http://schemas.microsoft.com/office/drawing/2014/main" xmlns="" id="{4E6E2759-FBA6-C7A4-368A-5C7DCFD17ABC}"/>
              </a:ext>
            </a:extLst>
          </p:cNvPr>
          <p:cNvSpPr>
            <a:spLocks noGrp="1"/>
          </p:cNvSpPr>
          <p:nvPr>
            <p:ph idx="1"/>
          </p:nvPr>
        </p:nvSpPr>
        <p:spPr>
          <a:xfrm>
            <a:off x="685801" y="1680882"/>
            <a:ext cx="10131425" cy="4706471"/>
          </a:xfrm>
        </p:spPr>
        <p:txBody>
          <a:bodyPr>
            <a:normAutofit fontScale="92500"/>
          </a:bodyPr>
          <a:lstStyle/>
          <a:p>
            <a:pPr marL="0" indent="0" algn="l">
              <a:buNone/>
            </a:pPr>
            <a:r>
              <a:rPr lang="en-US" sz="3200" b="1" i="0" dirty="0">
                <a:effectLst/>
                <a:latin typeface="Calibri Light" panose="020F0302020204030204" pitchFamily="34" charset="0"/>
                <a:ea typeface="Calibri Light" panose="020F0302020204030204" pitchFamily="34" charset="0"/>
                <a:cs typeface="Calibri Light" panose="020F0302020204030204" pitchFamily="34" charset="0"/>
              </a:rPr>
              <a:t>Jesus Prays in a Solitary Place</a:t>
            </a:r>
          </a:p>
          <a:p>
            <a:pPr algn="l"/>
            <a:r>
              <a:rPr lang="en-US" sz="3200" b="1" i="0" baseline="30000" dirty="0">
                <a:effectLst/>
                <a:latin typeface="Calibri Light" panose="020F0302020204030204" pitchFamily="34" charset="0"/>
                <a:ea typeface="Calibri Light" panose="020F0302020204030204" pitchFamily="34" charset="0"/>
                <a:cs typeface="Calibri Light" panose="020F0302020204030204" pitchFamily="34" charset="0"/>
              </a:rPr>
              <a:t>35 </a:t>
            </a:r>
            <a:r>
              <a:rPr lang="en-US" sz="3200" b="0" i="0" dirty="0">
                <a:effectLst/>
                <a:latin typeface="Calibri Light" panose="020F0302020204030204" pitchFamily="34" charset="0"/>
                <a:ea typeface="Calibri Light" panose="020F0302020204030204" pitchFamily="34" charset="0"/>
                <a:cs typeface="Calibri Light" panose="020F0302020204030204" pitchFamily="34" charset="0"/>
              </a:rPr>
              <a:t>Very early in the morning, while it was still dark, </a:t>
            </a:r>
            <a:r>
              <a:rPr lang="en-US" sz="3200" b="0" i="0" dirty="0">
                <a:solidFill>
                  <a:srgbClr val="FFFF00"/>
                </a:solidFill>
                <a:effectLst/>
                <a:latin typeface="Calibri Light" panose="020F0302020204030204" pitchFamily="34" charset="0"/>
                <a:ea typeface="Calibri Light" panose="020F0302020204030204" pitchFamily="34" charset="0"/>
                <a:cs typeface="Calibri Light" panose="020F0302020204030204" pitchFamily="34" charset="0"/>
              </a:rPr>
              <a:t>Jesus got up, left the house and went off to a solitary place, where he prayed.</a:t>
            </a:r>
            <a:r>
              <a:rPr lang="en-US" sz="3200" b="0" i="0" dirty="0">
                <a:effectLst/>
                <a:latin typeface="Calibri Light" panose="020F0302020204030204" pitchFamily="34" charset="0"/>
                <a:ea typeface="Calibri Light" panose="020F0302020204030204" pitchFamily="34" charset="0"/>
                <a:cs typeface="Calibri Light" panose="020F0302020204030204" pitchFamily="34" charset="0"/>
              </a:rPr>
              <a:t> </a:t>
            </a:r>
            <a:r>
              <a:rPr lang="en-US" sz="3200" b="1" i="0" baseline="30000" dirty="0">
                <a:effectLst/>
                <a:latin typeface="Calibri Light" panose="020F0302020204030204" pitchFamily="34" charset="0"/>
                <a:ea typeface="Calibri Light" panose="020F0302020204030204" pitchFamily="34" charset="0"/>
                <a:cs typeface="Calibri Light" panose="020F0302020204030204" pitchFamily="34" charset="0"/>
              </a:rPr>
              <a:t>36 </a:t>
            </a:r>
            <a:r>
              <a:rPr lang="en-US" sz="3200" b="0" i="0" dirty="0">
                <a:effectLst/>
                <a:latin typeface="Calibri Light" panose="020F0302020204030204" pitchFamily="34" charset="0"/>
                <a:ea typeface="Calibri Light" panose="020F0302020204030204" pitchFamily="34" charset="0"/>
                <a:cs typeface="Calibri Light" panose="020F0302020204030204" pitchFamily="34" charset="0"/>
              </a:rPr>
              <a:t>Simon and his companions went to look for him, </a:t>
            </a:r>
            <a:r>
              <a:rPr lang="en-US" sz="3200" b="1" i="0" baseline="30000" dirty="0">
                <a:effectLst/>
                <a:latin typeface="Calibri Light" panose="020F0302020204030204" pitchFamily="34" charset="0"/>
                <a:ea typeface="Calibri Light" panose="020F0302020204030204" pitchFamily="34" charset="0"/>
                <a:cs typeface="Calibri Light" panose="020F0302020204030204" pitchFamily="34" charset="0"/>
              </a:rPr>
              <a:t>37 </a:t>
            </a:r>
            <a:r>
              <a:rPr lang="en-US" sz="3200" b="0" i="0" dirty="0">
                <a:effectLst/>
                <a:latin typeface="Calibri Light" panose="020F0302020204030204" pitchFamily="34" charset="0"/>
                <a:ea typeface="Calibri Light" panose="020F0302020204030204" pitchFamily="34" charset="0"/>
                <a:cs typeface="Calibri Light" panose="020F0302020204030204" pitchFamily="34" charset="0"/>
              </a:rPr>
              <a:t>and when they found him, they exclaimed: “Everyone is looking for you!” </a:t>
            </a:r>
            <a:r>
              <a:rPr lang="en-US" sz="3200" b="1" i="0" baseline="30000" dirty="0">
                <a:effectLst/>
                <a:latin typeface="Calibri Light" panose="020F0302020204030204" pitchFamily="34" charset="0"/>
                <a:ea typeface="Calibri Light" panose="020F0302020204030204" pitchFamily="34" charset="0"/>
                <a:cs typeface="Calibri Light" panose="020F0302020204030204" pitchFamily="34" charset="0"/>
              </a:rPr>
              <a:t>38 </a:t>
            </a:r>
            <a:r>
              <a:rPr lang="en-US" sz="3200" b="0" i="0" dirty="0">
                <a:effectLst/>
                <a:latin typeface="Calibri Light" panose="020F0302020204030204" pitchFamily="34" charset="0"/>
                <a:ea typeface="Calibri Light" panose="020F0302020204030204" pitchFamily="34" charset="0"/>
                <a:cs typeface="Calibri Light" panose="020F0302020204030204" pitchFamily="34" charset="0"/>
              </a:rPr>
              <a:t>Jesus replied, “Let us go somewhere else—to the nearby villages—so I can preach there also. That is why I have come.” </a:t>
            </a:r>
            <a:r>
              <a:rPr lang="en-US" sz="3200" b="1" i="0" baseline="30000" dirty="0">
                <a:effectLst/>
                <a:latin typeface="Calibri Light" panose="020F0302020204030204" pitchFamily="34" charset="0"/>
                <a:ea typeface="Calibri Light" panose="020F0302020204030204" pitchFamily="34" charset="0"/>
                <a:cs typeface="Calibri Light" panose="020F0302020204030204" pitchFamily="34" charset="0"/>
              </a:rPr>
              <a:t>39 </a:t>
            </a:r>
            <a:r>
              <a:rPr lang="en-US" sz="3200" b="0" i="0" dirty="0">
                <a:effectLst/>
                <a:latin typeface="Calibri Light" panose="020F0302020204030204" pitchFamily="34" charset="0"/>
                <a:ea typeface="Calibri Light" panose="020F0302020204030204" pitchFamily="34" charset="0"/>
                <a:cs typeface="Calibri Light" panose="020F0302020204030204" pitchFamily="34" charset="0"/>
              </a:rPr>
              <a:t>So he traveled throughout Galilee, preaching in their synagogues and driving out demons.</a:t>
            </a:r>
          </a:p>
          <a:p>
            <a:endParaRPr lang="en-US" dirty="0"/>
          </a:p>
        </p:txBody>
      </p:sp>
    </p:spTree>
    <p:extLst>
      <p:ext uri="{BB962C8B-B14F-4D97-AF65-F5344CB8AC3E}">
        <p14:creationId xmlns:p14="http://schemas.microsoft.com/office/powerpoint/2010/main" val="23910795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6D7E3F9-AF87-6CBC-94EA-74A795E1885C}"/>
              </a:ext>
            </a:extLst>
          </p:cNvPr>
          <p:cNvSpPr>
            <a:spLocks noGrp="1"/>
          </p:cNvSpPr>
          <p:nvPr>
            <p:ph type="title"/>
          </p:nvPr>
        </p:nvSpPr>
        <p:spPr>
          <a:xfrm>
            <a:off x="685801" y="609600"/>
            <a:ext cx="10131425" cy="1111624"/>
          </a:xfrm>
        </p:spPr>
        <p:txBody>
          <a:bodyPr>
            <a:normAutofit/>
          </a:bodyPr>
          <a:lstStyle/>
          <a:p>
            <a:r>
              <a:rPr lang="en-US" sz="4000" dirty="0">
                <a:solidFill>
                  <a:srgbClr val="FFFF00"/>
                </a:solidFill>
              </a:rPr>
              <a:t>Jesus set his priorities!</a:t>
            </a:r>
          </a:p>
        </p:txBody>
      </p:sp>
      <p:sp>
        <p:nvSpPr>
          <p:cNvPr id="3" name="Content Placeholder 2">
            <a:extLst>
              <a:ext uri="{FF2B5EF4-FFF2-40B4-BE49-F238E27FC236}">
                <a16:creationId xmlns:a16="http://schemas.microsoft.com/office/drawing/2014/main" xmlns="" id="{BB445897-8A57-EA00-BDDC-3C10738BBAF9}"/>
              </a:ext>
            </a:extLst>
          </p:cNvPr>
          <p:cNvSpPr>
            <a:spLocks noGrp="1"/>
          </p:cNvSpPr>
          <p:nvPr>
            <p:ph idx="1"/>
          </p:nvPr>
        </p:nvSpPr>
        <p:spPr>
          <a:xfrm>
            <a:off x="685801" y="1842247"/>
            <a:ext cx="10131425" cy="4406153"/>
          </a:xfrm>
        </p:spPr>
        <p:txBody>
          <a:bodyPr>
            <a:normAutofit/>
          </a:bodyPr>
          <a:lstStyle/>
          <a:p>
            <a:r>
              <a:rPr lang="en-US" sz="3600" dirty="0">
                <a:latin typeface="+mj-lt"/>
              </a:rPr>
              <a:t>Healing Ministry</a:t>
            </a:r>
          </a:p>
          <a:p>
            <a:r>
              <a:rPr lang="en-US" sz="3600" dirty="0">
                <a:latin typeface="+mj-lt"/>
              </a:rPr>
              <a:t>Driving Out Demons</a:t>
            </a:r>
          </a:p>
          <a:p>
            <a:r>
              <a:rPr lang="en-US" sz="3600" dirty="0">
                <a:latin typeface="+mj-lt"/>
              </a:rPr>
              <a:t>Miracles</a:t>
            </a:r>
          </a:p>
          <a:p>
            <a:r>
              <a:rPr lang="en-US" sz="3600" dirty="0">
                <a:latin typeface="+mj-lt"/>
              </a:rPr>
              <a:t>Teaching / Preaching</a:t>
            </a:r>
          </a:p>
          <a:p>
            <a:r>
              <a:rPr lang="en-US" sz="3600" dirty="0">
                <a:latin typeface="+mj-lt"/>
              </a:rPr>
              <a:t>Small Group (w/ the twelve)</a:t>
            </a:r>
          </a:p>
        </p:txBody>
      </p:sp>
    </p:spTree>
    <p:extLst>
      <p:ext uri="{BB962C8B-B14F-4D97-AF65-F5344CB8AC3E}">
        <p14:creationId xmlns:p14="http://schemas.microsoft.com/office/powerpoint/2010/main" val="3442637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7E3D453-63D0-CBD4-138C-3B8D68EED4F3}"/>
              </a:ext>
            </a:extLst>
          </p:cNvPr>
          <p:cNvSpPr>
            <a:spLocks noGrp="1"/>
          </p:cNvSpPr>
          <p:nvPr>
            <p:ph type="title"/>
          </p:nvPr>
        </p:nvSpPr>
        <p:spPr>
          <a:xfrm>
            <a:off x="685800" y="340659"/>
            <a:ext cx="10131425" cy="1030941"/>
          </a:xfrm>
        </p:spPr>
        <p:txBody>
          <a:bodyPr>
            <a:normAutofit/>
          </a:bodyPr>
          <a:lstStyle/>
          <a:p>
            <a:r>
              <a:rPr lang="en-US" sz="3200" dirty="0">
                <a:solidFill>
                  <a:srgbClr val="FFFF00"/>
                </a:solidFill>
              </a:rPr>
              <a:t>Jesus knew the importance of seeking solitude!</a:t>
            </a:r>
          </a:p>
        </p:txBody>
      </p:sp>
      <p:sp>
        <p:nvSpPr>
          <p:cNvPr id="3" name="Content Placeholder 2">
            <a:extLst>
              <a:ext uri="{FF2B5EF4-FFF2-40B4-BE49-F238E27FC236}">
                <a16:creationId xmlns:a16="http://schemas.microsoft.com/office/drawing/2014/main" xmlns="" id="{4A4F660B-90CA-2566-B20F-8198D9A36E8E}"/>
              </a:ext>
            </a:extLst>
          </p:cNvPr>
          <p:cNvSpPr>
            <a:spLocks noGrp="1"/>
          </p:cNvSpPr>
          <p:nvPr>
            <p:ph idx="1"/>
          </p:nvPr>
        </p:nvSpPr>
        <p:spPr>
          <a:xfrm>
            <a:off x="685801" y="1371600"/>
            <a:ext cx="10131425" cy="5271247"/>
          </a:xfrm>
        </p:spPr>
        <p:txBody>
          <a:bodyPr>
            <a:normAutofit/>
          </a:bodyPr>
          <a:lstStyle/>
          <a:p>
            <a:r>
              <a:rPr lang="en-US" sz="3200" dirty="0">
                <a:latin typeface="Calibri Light" panose="020F0302020204030204" pitchFamily="34" charset="0"/>
                <a:ea typeface="Calibri Light" panose="020F0302020204030204" pitchFamily="34" charset="0"/>
                <a:cs typeface="Calibri Light" panose="020F0302020204030204" pitchFamily="34" charset="0"/>
              </a:rPr>
              <a:t>Jesus like the outdoors / getting away to remote locations:</a:t>
            </a:r>
          </a:p>
          <a:p>
            <a:r>
              <a:rPr lang="en-US" sz="3200" dirty="0">
                <a:latin typeface="Calibri Light" panose="020F0302020204030204" pitchFamily="34" charset="0"/>
                <a:ea typeface="Calibri Light" panose="020F0302020204030204" pitchFamily="34" charset="0"/>
                <a:cs typeface="Calibri Light" panose="020F0302020204030204" pitchFamily="34" charset="0"/>
              </a:rPr>
              <a:t>The Lake (by boat) :  Matt. 14:13, Mark 6:30-32, Mark 3:7</a:t>
            </a:r>
          </a:p>
          <a:p>
            <a:r>
              <a:rPr lang="en-US" sz="3200" dirty="0">
                <a:latin typeface="Calibri Light" panose="020F0302020204030204" pitchFamily="34" charset="0"/>
                <a:ea typeface="Calibri Light" panose="020F0302020204030204" pitchFamily="34" charset="0"/>
                <a:cs typeface="Calibri Light" panose="020F0302020204030204" pitchFamily="34" charset="0"/>
              </a:rPr>
              <a:t>The Mountain:  Luke 22:39-41, John 6:15</a:t>
            </a:r>
          </a:p>
          <a:p>
            <a:r>
              <a:rPr lang="en-US" sz="3200" dirty="0">
                <a:latin typeface="Calibri Light" panose="020F0302020204030204" pitchFamily="34" charset="0"/>
                <a:ea typeface="Calibri Light" panose="020F0302020204030204" pitchFamily="34" charset="0"/>
                <a:cs typeface="Calibri Light" panose="020F0302020204030204" pitchFamily="34" charset="0"/>
              </a:rPr>
              <a:t>The Desert:  John 11:54</a:t>
            </a:r>
          </a:p>
          <a:p>
            <a:endParaRPr lang="en-US" sz="2800" dirty="0">
              <a:latin typeface="+mj-lt"/>
            </a:endParaRPr>
          </a:p>
          <a:p>
            <a:r>
              <a:rPr lang="en-US" sz="2800" dirty="0">
                <a:latin typeface="+mj-lt"/>
              </a:rPr>
              <a:t> </a:t>
            </a:r>
            <a:r>
              <a:rPr lang="en-US" sz="2800" b="1" i="0" baseline="30000" dirty="0">
                <a:effectLst/>
                <a:latin typeface="+mj-lt"/>
              </a:rPr>
              <a:t>15 </a:t>
            </a:r>
            <a:r>
              <a:rPr lang="en-US" sz="2800" b="0" i="0" dirty="0">
                <a:effectLst/>
                <a:latin typeface="+mj-lt"/>
              </a:rPr>
              <a:t>Yet the news about him spread all the more, so that crowds of people came to hear him and to be healed of their sicknesses. </a:t>
            </a:r>
            <a:r>
              <a:rPr lang="en-US" sz="2800" b="1" i="0" baseline="30000" dirty="0">
                <a:solidFill>
                  <a:srgbClr val="FFFF00"/>
                </a:solidFill>
                <a:effectLst/>
                <a:latin typeface="+mj-lt"/>
              </a:rPr>
              <a:t>16 </a:t>
            </a:r>
            <a:r>
              <a:rPr lang="en-US" sz="2800" b="0" i="0" dirty="0">
                <a:solidFill>
                  <a:srgbClr val="FFFF00"/>
                </a:solidFill>
                <a:effectLst/>
                <a:latin typeface="+mj-lt"/>
              </a:rPr>
              <a:t>But Jesus often withdrew to lonely places and prayed.  </a:t>
            </a:r>
            <a:r>
              <a:rPr lang="en-US" sz="2800" b="0" i="0" dirty="0">
                <a:effectLst/>
                <a:latin typeface="+mj-lt"/>
              </a:rPr>
              <a:t>																(Luke 5:15-16)</a:t>
            </a:r>
            <a:r>
              <a:rPr lang="en-US" sz="2800" dirty="0">
                <a:latin typeface="+mj-lt"/>
              </a:rPr>
              <a:t>  </a:t>
            </a:r>
          </a:p>
        </p:txBody>
      </p:sp>
    </p:spTree>
    <p:extLst>
      <p:ext uri="{BB962C8B-B14F-4D97-AF65-F5344CB8AC3E}">
        <p14:creationId xmlns:p14="http://schemas.microsoft.com/office/powerpoint/2010/main" val="246205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000512-7DE1-A58E-35F2-D7D5D064F9F6}"/>
              </a:ext>
            </a:extLst>
          </p:cNvPr>
          <p:cNvSpPr>
            <a:spLocks noGrp="1"/>
          </p:cNvSpPr>
          <p:nvPr>
            <p:ph type="title"/>
          </p:nvPr>
        </p:nvSpPr>
        <p:spPr>
          <a:xfrm>
            <a:off x="685800" y="327212"/>
            <a:ext cx="10131425" cy="909918"/>
          </a:xfrm>
        </p:spPr>
        <p:txBody>
          <a:bodyPr/>
          <a:lstStyle/>
          <a:p>
            <a:r>
              <a:rPr lang="en-US" dirty="0">
                <a:solidFill>
                  <a:srgbClr val="FFFF00"/>
                </a:solidFill>
              </a:rPr>
              <a:t>Jesus knew it was O.K. to say “no” sometimes!</a:t>
            </a:r>
          </a:p>
        </p:txBody>
      </p:sp>
      <p:sp>
        <p:nvSpPr>
          <p:cNvPr id="3" name="Content Placeholder 2">
            <a:extLst>
              <a:ext uri="{FF2B5EF4-FFF2-40B4-BE49-F238E27FC236}">
                <a16:creationId xmlns:a16="http://schemas.microsoft.com/office/drawing/2014/main" xmlns="" id="{378596EF-8F71-AF35-B06F-E6448C75CAF0}"/>
              </a:ext>
            </a:extLst>
          </p:cNvPr>
          <p:cNvSpPr>
            <a:spLocks noGrp="1"/>
          </p:cNvSpPr>
          <p:nvPr>
            <p:ph idx="1"/>
          </p:nvPr>
        </p:nvSpPr>
        <p:spPr>
          <a:xfrm>
            <a:off x="685800" y="1425388"/>
            <a:ext cx="10131425" cy="4787153"/>
          </a:xfrm>
        </p:spPr>
        <p:txBody>
          <a:bodyPr>
            <a:normAutofit/>
          </a:bodyPr>
          <a:lstStyle/>
          <a:p>
            <a:r>
              <a:rPr lang="en-US" sz="3600" u="sng" dirty="0">
                <a:latin typeface="Calibri Light" panose="020F0302020204030204" pitchFamily="34" charset="0"/>
                <a:ea typeface="Calibri Light" panose="020F0302020204030204" pitchFamily="34" charset="0"/>
                <a:cs typeface="Calibri Light" panose="020F0302020204030204" pitchFamily="34" charset="0"/>
              </a:rPr>
              <a:t>Jesus had to withdraw from the crowds in order to</a:t>
            </a:r>
            <a:r>
              <a:rPr lang="en-US" sz="3600" dirty="0">
                <a:latin typeface="Calibri Light" panose="020F0302020204030204" pitchFamily="34" charset="0"/>
                <a:ea typeface="Calibri Light" panose="020F0302020204030204" pitchFamily="34" charset="0"/>
                <a:cs typeface="Calibri Light" panose="020F0302020204030204" pitchFamily="34" charset="0"/>
              </a:rPr>
              <a:t>:</a:t>
            </a:r>
          </a:p>
          <a:p>
            <a:endParaRPr lang="en-US" sz="3600" dirty="0">
              <a:latin typeface="Calibri Light" panose="020F0302020204030204" pitchFamily="34" charset="0"/>
              <a:ea typeface="Calibri Light" panose="020F0302020204030204" pitchFamily="34" charset="0"/>
              <a:cs typeface="Calibri Light" panose="020F0302020204030204" pitchFamily="34" charset="0"/>
            </a:endParaRPr>
          </a:p>
          <a:p>
            <a:r>
              <a:rPr lang="en-US" sz="3600" dirty="0">
                <a:latin typeface="Calibri Light" panose="020F0302020204030204" pitchFamily="34" charset="0"/>
                <a:ea typeface="Calibri Light" panose="020F0302020204030204" pitchFamily="34" charset="0"/>
                <a:cs typeface="Calibri Light" panose="020F0302020204030204" pitchFamily="34" charset="0"/>
              </a:rPr>
              <a:t>Spend time with the Father in prayer.</a:t>
            </a:r>
          </a:p>
          <a:p>
            <a:r>
              <a:rPr lang="en-US" sz="3600" dirty="0">
                <a:latin typeface="Calibri Light" panose="020F0302020204030204" pitchFamily="34" charset="0"/>
                <a:ea typeface="Calibri Light" panose="020F0302020204030204" pitchFamily="34" charset="0"/>
                <a:cs typeface="Calibri Light" panose="020F0302020204030204" pitchFamily="34" charset="0"/>
              </a:rPr>
              <a:t>Regroup for his preaching ministry across the towns &amp; synagogues.</a:t>
            </a:r>
          </a:p>
          <a:p>
            <a:r>
              <a:rPr lang="en-US" sz="3600" dirty="0">
                <a:latin typeface="Calibri Light" panose="020F0302020204030204" pitchFamily="34" charset="0"/>
                <a:ea typeface="Calibri Light" panose="020F0302020204030204" pitchFamily="34" charset="0"/>
                <a:cs typeface="Calibri Light" panose="020F0302020204030204" pitchFamily="34" charset="0"/>
              </a:rPr>
              <a:t>Teach and mentor his disciples.</a:t>
            </a:r>
          </a:p>
        </p:txBody>
      </p:sp>
    </p:spTree>
    <p:extLst>
      <p:ext uri="{BB962C8B-B14F-4D97-AF65-F5344CB8AC3E}">
        <p14:creationId xmlns:p14="http://schemas.microsoft.com/office/powerpoint/2010/main" val="7197197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3EF062A-EA19-95FE-846E-A7A4451D0925}"/>
              </a:ext>
            </a:extLst>
          </p:cNvPr>
          <p:cNvSpPr>
            <a:spLocks noGrp="1"/>
          </p:cNvSpPr>
          <p:nvPr>
            <p:ph type="title"/>
          </p:nvPr>
        </p:nvSpPr>
        <p:spPr>
          <a:xfrm>
            <a:off x="685801" y="313765"/>
            <a:ext cx="10131425" cy="1456267"/>
          </a:xfrm>
        </p:spPr>
        <p:txBody>
          <a:bodyPr>
            <a:normAutofit/>
          </a:bodyPr>
          <a:lstStyle/>
          <a:p>
            <a:r>
              <a:rPr lang="en-US" sz="4800" dirty="0"/>
              <a:t>Too busy!</a:t>
            </a:r>
          </a:p>
        </p:txBody>
      </p:sp>
      <p:sp>
        <p:nvSpPr>
          <p:cNvPr id="3" name="Content Placeholder 2">
            <a:extLst>
              <a:ext uri="{FF2B5EF4-FFF2-40B4-BE49-F238E27FC236}">
                <a16:creationId xmlns:a16="http://schemas.microsoft.com/office/drawing/2014/main" xmlns="" id="{FD3E533E-1154-E6CE-A7DA-240B65183DA3}"/>
              </a:ext>
            </a:extLst>
          </p:cNvPr>
          <p:cNvSpPr>
            <a:spLocks noGrp="1"/>
          </p:cNvSpPr>
          <p:nvPr>
            <p:ph idx="1"/>
          </p:nvPr>
        </p:nvSpPr>
        <p:spPr>
          <a:xfrm>
            <a:off x="685801" y="1667435"/>
            <a:ext cx="10131425" cy="4760259"/>
          </a:xfrm>
        </p:spPr>
        <p:txBody>
          <a:bodyPr>
            <a:normAutofit lnSpcReduction="10000"/>
          </a:bodyPr>
          <a:lstStyle/>
          <a:p>
            <a:pPr algn="l"/>
            <a:r>
              <a:rPr lang="en-US" sz="3200" b="1" i="0" baseline="30000" dirty="0">
                <a:effectLst/>
                <a:latin typeface="Calibri Light" panose="020F0302020204030204" pitchFamily="34" charset="0"/>
                <a:ea typeface="Calibri Light" panose="020F0302020204030204" pitchFamily="34" charset="0"/>
                <a:cs typeface="Calibri Light" panose="020F0302020204030204" pitchFamily="34" charset="0"/>
              </a:rPr>
              <a:t>40 </a:t>
            </a:r>
            <a:r>
              <a:rPr lang="en-US" sz="3200" b="0" i="0" dirty="0">
                <a:effectLst/>
                <a:latin typeface="Calibri Light" panose="020F0302020204030204" pitchFamily="34" charset="0"/>
                <a:ea typeface="Calibri Light" panose="020F0302020204030204" pitchFamily="34" charset="0"/>
                <a:cs typeface="Calibri Light" panose="020F0302020204030204" pitchFamily="34" charset="0"/>
              </a:rPr>
              <a:t>But Martha was </a:t>
            </a:r>
            <a:r>
              <a:rPr lang="en-US" sz="3200" b="0" i="0" dirty="0">
                <a:solidFill>
                  <a:srgbClr val="FFFF00"/>
                </a:solidFill>
                <a:effectLst/>
                <a:latin typeface="Calibri Light" panose="020F0302020204030204" pitchFamily="34" charset="0"/>
                <a:ea typeface="Calibri Light" panose="020F0302020204030204" pitchFamily="34" charset="0"/>
                <a:cs typeface="Calibri Light" panose="020F0302020204030204" pitchFamily="34" charset="0"/>
              </a:rPr>
              <a:t>distracted</a:t>
            </a:r>
            <a:r>
              <a:rPr lang="en-US" sz="3200" b="0" i="0" dirty="0">
                <a:effectLst/>
                <a:latin typeface="Calibri Light" panose="020F0302020204030204" pitchFamily="34" charset="0"/>
                <a:ea typeface="Calibri Light" panose="020F0302020204030204" pitchFamily="34" charset="0"/>
                <a:cs typeface="Calibri Light" panose="020F0302020204030204" pitchFamily="34" charset="0"/>
              </a:rPr>
              <a:t> by all the </a:t>
            </a:r>
            <a:r>
              <a:rPr lang="en-US" sz="3200" b="0" i="0" dirty="0">
                <a:solidFill>
                  <a:srgbClr val="FFFF00"/>
                </a:solidFill>
                <a:effectLst/>
                <a:latin typeface="Calibri Light" panose="020F0302020204030204" pitchFamily="34" charset="0"/>
                <a:ea typeface="Calibri Light" panose="020F0302020204030204" pitchFamily="34" charset="0"/>
                <a:cs typeface="Calibri Light" panose="020F0302020204030204" pitchFamily="34" charset="0"/>
              </a:rPr>
              <a:t>preparations</a:t>
            </a:r>
            <a:r>
              <a:rPr lang="en-US" sz="3200" b="0" i="0" dirty="0">
                <a:effectLst/>
                <a:latin typeface="Calibri Light" panose="020F0302020204030204" pitchFamily="34" charset="0"/>
                <a:ea typeface="Calibri Light" panose="020F0302020204030204" pitchFamily="34" charset="0"/>
                <a:cs typeface="Calibri Light" panose="020F0302020204030204" pitchFamily="34" charset="0"/>
              </a:rPr>
              <a:t> that had to be made. She came to him and asked, “Lord, don’t you care that my sister has left me to do the work by myself? Tell her to help me!”</a:t>
            </a:r>
          </a:p>
          <a:p>
            <a:pPr algn="l"/>
            <a:r>
              <a:rPr lang="en-US" sz="3200" b="1" i="0" baseline="30000" dirty="0">
                <a:effectLst/>
                <a:latin typeface="Calibri Light" panose="020F0302020204030204" pitchFamily="34" charset="0"/>
                <a:ea typeface="Calibri Light" panose="020F0302020204030204" pitchFamily="34" charset="0"/>
                <a:cs typeface="Calibri Light" panose="020F0302020204030204" pitchFamily="34" charset="0"/>
              </a:rPr>
              <a:t>41 </a:t>
            </a:r>
            <a:r>
              <a:rPr lang="en-US" sz="3200" b="0" i="0" dirty="0">
                <a:effectLst/>
                <a:latin typeface="Calibri Light" panose="020F0302020204030204" pitchFamily="34" charset="0"/>
                <a:ea typeface="Calibri Light" panose="020F0302020204030204" pitchFamily="34" charset="0"/>
                <a:cs typeface="Calibri Light" panose="020F0302020204030204" pitchFamily="34" charset="0"/>
              </a:rPr>
              <a:t>“Martha, Martha,” the Lord answered, “you are worried and upset about many things, </a:t>
            </a:r>
            <a:r>
              <a:rPr lang="en-US" sz="3200" b="1" i="0" baseline="30000" dirty="0">
                <a:effectLst/>
                <a:latin typeface="Calibri Light" panose="020F0302020204030204" pitchFamily="34" charset="0"/>
                <a:ea typeface="Calibri Light" panose="020F0302020204030204" pitchFamily="34" charset="0"/>
                <a:cs typeface="Calibri Light" panose="020F0302020204030204" pitchFamily="34" charset="0"/>
              </a:rPr>
              <a:t>42</a:t>
            </a:r>
            <a:r>
              <a:rPr lang="en-US" sz="3200" b="1" i="0" baseline="30000" dirty="0">
                <a:solidFill>
                  <a:srgbClr val="FFFF00"/>
                </a:solidFill>
                <a:effectLst/>
                <a:latin typeface="Calibri Light" panose="020F0302020204030204" pitchFamily="34" charset="0"/>
                <a:ea typeface="Calibri Light" panose="020F0302020204030204" pitchFamily="34" charset="0"/>
                <a:cs typeface="Calibri Light" panose="020F0302020204030204" pitchFamily="34" charset="0"/>
              </a:rPr>
              <a:t> </a:t>
            </a:r>
            <a:r>
              <a:rPr lang="en-US" sz="3200" b="0" i="0" dirty="0">
                <a:solidFill>
                  <a:srgbClr val="FFFF00"/>
                </a:solidFill>
                <a:effectLst/>
                <a:latin typeface="Calibri Light" panose="020F0302020204030204" pitchFamily="34" charset="0"/>
                <a:ea typeface="Calibri Light" panose="020F0302020204030204" pitchFamily="34" charset="0"/>
                <a:cs typeface="Calibri Light" panose="020F0302020204030204" pitchFamily="34" charset="0"/>
              </a:rPr>
              <a:t>but few things are needed—or indeed only one</a:t>
            </a:r>
            <a:r>
              <a:rPr lang="en-US" sz="3200" b="0" i="0" dirty="0">
                <a:effectLst/>
                <a:latin typeface="Calibri Light" panose="020F0302020204030204" pitchFamily="34" charset="0"/>
                <a:ea typeface="Calibri Light" panose="020F0302020204030204" pitchFamily="34" charset="0"/>
                <a:cs typeface="Calibri Light" panose="020F0302020204030204" pitchFamily="34" charset="0"/>
              </a:rPr>
              <a:t>.</a:t>
            </a:r>
            <a:r>
              <a:rPr lang="en-US" sz="3200" baseline="30000" dirty="0">
                <a:latin typeface="Calibri Light" panose="020F0302020204030204" pitchFamily="34" charset="0"/>
                <a:ea typeface="Calibri Light" panose="020F0302020204030204" pitchFamily="34" charset="0"/>
                <a:cs typeface="Calibri Light" panose="020F0302020204030204" pitchFamily="34" charset="0"/>
              </a:rPr>
              <a:t>  </a:t>
            </a:r>
            <a:r>
              <a:rPr lang="en-US" sz="3200" b="0" i="0" dirty="0">
                <a:effectLst/>
                <a:latin typeface="Calibri Light" panose="020F0302020204030204" pitchFamily="34" charset="0"/>
                <a:ea typeface="Calibri Light" panose="020F0302020204030204" pitchFamily="34" charset="0"/>
                <a:cs typeface="Calibri Light" panose="020F0302020204030204" pitchFamily="34" charset="0"/>
              </a:rPr>
              <a:t>Mary has chosen what is better, and it will not be taken away from her.” 				</a:t>
            </a:r>
          </a:p>
          <a:p>
            <a:pPr marL="0" indent="0" algn="l">
              <a:buNone/>
            </a:pPr>
            <a:r>
              <a:rPr lang="en-US" sz="3200" dirty="0">
                <a:latin typeface="Calibri Light" panose="020F0302020204030204" pitchFamily="34" charset="0"/>
                <a:ea typeface="Calibri Light" panose="020F0302020204030204" pitchFamily="34" charset="0"/>
                <a:cs typeface="Calibri Light" panose="020F0302020204030204" pitchFamily="34" charset="0"/>
              </a:rPr>
              <a:t>															(Luke 10:40-42)</a:t>
            </a:r>
            <a:endParaRPr lang="en-US" sz="3200" b="0" i="0" dirty="0">
              <a:effectLst/>
              <a:latin typeface="Calibri Light" panose="020F0302020204030204" pitchFamily="34" charset="0"/>
              <a:ea typeface="Calibri Light" panose="020F0302020204030204" pitchFamily="34" charset="0"/>
              <a:cs typeface="Calibri Light" panose="020F0302020204030204" pitchFamily="34" charset="0"/>
            </a:endParaRPr>
          </a:p>
          <a:p>
            <a:endParaRPr lang="en-US" dirty="0"/>
          </a:p>
        </p:txBody>
      </p:sp>
    </p:spTree>
    <p:extLst>
      <p:ext uri="{BB962C8B-B14F-4D97-AF65-F5344CB8AC3E}">
        <p14:creationId xmlns:p14="http://schemas.microsoft.com/office/powerpoint/2010/main" val="11612591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685B586-EFA4-36CE-2528-2395054C971F}"/>
              </a:ext>
            </a:extLst>
          </p:cNvPr>
          <p:cNvSpPr>
            <a:spLocks noGrp="1"/>
          </p:cNvSpPr>
          <p:nvPr>
            <p:ph type="title"/>
          </p:nvPr>
        </p:nvSpPr>
        <p:spPr>
          <a:xfrm>
            <a:off x="6225988" y="0"/>
            <a:ext cx="5387788" cy="1102658"/>
          </a:xfrm>
        </p:spPr>
        <p:txBody>
          <a:bodyPr>
            <a:noAutofit/>
          </a:bodyPr>
          <a:lstStyle/>
          <a:p>
            <a:r>
              <a:rPr lang="en-US" sz="4400" dirty="0"/>
              <a:t>Too beat!  (Tired)</a:t>
            </a:r>
          </a:p>
        </p:txBody>
      </p:sp>
      <p:sp>
        <p:nvSpPr>
          <p:cNvPr id="3" name="Content Placeholder 2">
            <a:extLst>
              <a:ext uri="{FF2B5EF4-FFF2-40B4-BE49-F238E27FC236}">
                <a16:creationId xmlns:a16="http://schemas.microsoft.com/office/drawing/2014/main" xmlns="" id="{08A2354A-5248-219F-2105-52A01611ADAF}"/>
              </a:ext>
            </a:extLst>
          </p:cNvPr>
          <p:cNvSpPr>
            <a:spLocks noGrp="1"/>
          </p:cNvSpPr>
          <p:nvPr>
            <p:ph idx="1"/>
          </p:nvPr>
        </p:nvSpPr>
        <p:spPr>
          <a:xfrm>
            <a:off x="578224" y="1102658"/>
            <a:ext cx="10131425" cy="5446060"/>
          </a:xfrm>
        </p:spPr>
        <p:txBody>
          <a:bodyPr>
            <a:noAutofit/>
          </a:bodyPr>
          <a:lstStyle/>
          <a:p>
            <a:r>
              <a:rPr lang="en-US" sz="2400" b="1" i="0" baseline="30000" dirty="0">
                <a:effectLst/>
                <a:latin typeface="+mj-lt"/>
              </a:rPr>
              <a:t>28 </a:t>
            </a:r>
            <a:r>
              <a:rPr lang="en-US" sz="2400" b="0" i="0" dirty="0">
                <a:effectLst/>
                <a:latin typeface="+mj-lt"/>
              </a:rPr>
              <a:t>Do you not know?</a:t>
            </a:r>
            <a:r>
              <a:rPr lang="en-US" sz="2400" dirty="0">
                <a:latin typeface="+mj-lt"/>
              </a:rPr>
              <a:t/>
            </a:r>
            <a:br>
              <a:rPr lang="en-US" sz="2400" dirty="0">
                <a:latin typeface="+mj-lt"/>
              </a:rPr>
            </a:br>
            <a:r>
              <a:rPr lang="en-US" sz="2400" b="0" i="0" dirty="0">
                <a:effectLst/>
                <a:latin typeface="+mj-lt"/>
              </a:rPr>
              <a:t>    Have you not heard?</a:t>
            </a:r>
            <a:r>
              <a:rPr lang="en-US" sz="2400" dirty="0">
                <a:latin typeface="+mj-lt"/>
              </a:rPr>
              <a:t/>
            </a:r>
            <a:br>
              <a:rPr lang="en-US" sz="2400" dirty="0">
                <a:latin typeface="+mj-lt"/>
              </a:rPr>
            </a:br>
            <a:r>
              <a:rPr lang="en-US" sz="2400" b="0" i="0" dirty="0">
                <a:effectLst/>
                <a:latin typeface="+mj-lt"/>
              </a:rPr>
              <a:t>The </a:t>
            </a:r>
            <a:r>
              <a:rPr lang="en-US" sz="2400" b="0" i="0" cap="small" dirty="0">
                <a:effectLst/>
                <a:latin typeface="+mj-lt"/>
              </a:rPr>
              <a:t>Lord</a:t>
            </a:r>
            <a:r>
              <a:rPr lang="en-US" sz="2400" b="0" i="0" dirty="0">
                <a:effectLst/>
                <a:latin typeface="+mj-lt"/>
              </a:rPr>
              <a:t> is the everlasting God,</a:t>
            </a:r>
            <a:r>
              <a:rPr lang="en-US" sz="2400" dirty="0">
                <a:latin typeface="+mj-lt"/>
              </a:rPr>
              <a:t/>
            </a:r>
            <a:br>
              <a:rPr lang="en-US" sz="2400" dirty="0">
                <a:latin typeface="+mj-lt"/>
              </a:rPr>
            </a:br>
            <a:r>
              <a:rPr lang="en-US" sz="2400" b="0" i="0" dirty="0">
                <a:effectLst/>
                <a:latin typeface="+mj-lt"/>
              </a:rPr>
              <a:t>    the Creator of the ends of the earth.</a:t>
            </a:r>
            <a:r>
              <a:rPr lang="en-US" sz="2400" dirty="0">
                <a:latin typeface="+mj-lt"/>
              </a:rPr>
              <a:t/>
            </a:r>
            <a:br>
              <a:rPr lang="en-US" sz="2400" dirty="0">
                <a:latin typeface="+mj-lt"/>
              </a:rPr>
            </a:br>
            <a:r>
              <a:rPr lang="en-US" sz="2400" b="0" i="0" dirty="0">
                <a:solidFill>
                  <a:srgbClr val="FFFF00"/>
                </a:solidFill>
                <a:effectLst/>
                <a:latin typeface="+mj-lt"/>
              </a:rPr>
              <a:t>He will not grow tired or weary,</a:t>
            </a:r>
            <a:r>
              <a:rPr lang="en-US" sz="2400" dirty="0">
                <a:solidFill>
                  <a:srgbClr val="FFFF00"/>
                </a:solidFill>
                <a:latin typeface="+mj-lt"/>
              </a:rPr>
              <a:t/>
            </a:r>
            <a:br>
              <a:rPr lang="en-US" sz="2400" dirty="0">
                <a:solidFill>
                  <a:srgbClr val="FFFF00"/>
                </a:solidFill>
                <a:latin typeface="+mj-lt"/>
              </a:rPr>
            </a:br>
            <a:r>
              <a:rPr lang="en-US" sz="2400" b="0" i="0" dirty="0">
                <a:effectLst/>
                <a:latin typeface="+mj-lt"/>
              </a:rPr>
              <a:t>    and his understanding no one can fathom.</a:t>
            </a:r>
            <a:r>
              <a:rPr lang="en-US" sz="2400" dirty="0">
                <a:latin typeface="+mj-lt"/>
              </a:rPr>
              <a:t/>
            </a:r>
            <a:br>
              <a:rPr lang="en-US" sz="2400" dirty="0">
                <a:latin typeface="+mj-lt"/>
              </a:rPr>
            </a:br>
            <a:r>
              <a:rPr lang="en-US" sz="2400" b="1" i="0" baseline="30000" dirty="0">
                <a:effectLst/>
                <a:latin typeface="+mj-lt"/>
              </a:rPr>
              <a:t>29 </a:t>
            </a:r>
            <a:r>
              <a:rPr lang="en-US" sz="2400" b="0" i="0" dirty="0">
                <a:effectLst/>
                <a:latin typeface="+mj-lt"/>
              </a:rPr>
              <a:t>He gives strength to the </a:t>
            </a:r>
            <a:r>
              <a:rPr lang="en-US" sz="2400" b="0" i="0" dirty="0">
                <a:solidFill>
                  <a:srgbClr val="FFFF00"/>
                </a:solidFill>
                <a:effectLst/>
                <a:latin typeface="+mj-lt"/>
              </a:rPr>
              <a:t>weary</a:t>
            </a:r>
            <a:r>
              <a:rPr lang="en-US" sz="2400" dirty="0">
                <a:latin typeface="+mj-lt"/>
              </a:rPr>
              <a:t/>
            </a:r>
            <a:br>
              <a:rPr lang="en-US" sz="2400" dirty="0">
                <a:latin typeface="+mj-lt"/>
              </a:rPr>
            </a:br>
            <a:r>
              <a:rPr lang="en-US" sz="2400" b="0" i="0" dirty="0">
                <a:effectLst/>
                <a:latin typeface="+mj-lt"/>
              </a:rPr>
              <a:t>    and increases the power of the weak.</a:t>
            </a:r>
            <a:r>
              <a:rPr lang="en-US" sz="2400" dirty="0">
                <a:latin typeface="+mj-lt"/>
              </a:rPr>
              <a:t/>
            </a:r>
            <a:br>
              <a:rPr lang="en-US" sz="2400" dirty="0">
                <a:latin typeface="+mj-lt"/>
              </a:rPr>
            </a:br>
            <a:r>
              <a:rPr lang="en-US" sz="2400" b="1" i="0" baseline="30000" dirty="0">
                <a:effectLst/>
                <a:latin typeface="+mj-lt"/>
              </a:rPr>
              <a:t>30 </a:t>
            </a:r>
            <a:r>
              <a:rPr lang="en-US" sz="2400" b="0" i="0" dirty="0">
                <a:effectLst/>
                <a:latin typeface="+mj-lt"/>
              </a:rPr>
              <a:t>Even youths grow </a:t>
            </a:r>
            <a:r>
              <a:rPr lang="en-US" sz="2400" b="0" i="0" dirty="0">
                <a:solidFill>
                  <a:srgbClr val="FFFF00"/>
                </a:solidFill>
                <a:effectLst/>
                <a:latin typeface="+mj-lt"/>
              </a:rPr>
              <a:t>tired</a:t>
            </a:r>
            <a:r>
              <a:rPr lang="en-US" sz="2400" b="0" i="0" dirty="0">
                <a:effectLst/>
                <a:latin typeface="+mj-lt"/>
              </a:rPr>
              <a:t> and </a:t>
            </a:r>
            <a:r>
              <a:rPr lang="en-US" sz="2400" b="0" i="0" dirty="0">
                <a:solidFill>
                  <a:srgbClr val="FFFF00"/>
                </a:solidFill>
                <a:effectLst/>
                <a:latin typeface="+mj-lt"/>
              </a:rPr>
              <a:t>weary</a:t>
            </a:r>
            <a:r>
              <a:rPr lang="en-US" sz="2400" b="0" i="0" dirty="0">
                <a:effectLst/>
                <a:latin typeface="+mj-lt"/>
              </a:rPr>
              <a:t>,</a:t>
            </a:r>
            <a:r>
              <a:rPr lang="en-US" sz="2400" dirty="0">
                <a:latin typeface="+mj-lt"/>
              </a:rPr>
              <a:t/>
            </a:r>
            <a:br>
              <a:rPr lang="en-US" sz="2400" dirty="0">
                <a:latin typeface="+mj-lt"/>
              </a:rPr>
            </a:br>
            <a:r>
              <a:rPr lang="en-US" sz="2400" b="0" i="0" dirty="0">
                <a:effectLst/>
                <a:latin typeface="+mj-lt"/>
              </a:rPr>
              <a:t>    and young men stumble and fall;</a:t>
            </a:r>
            <a:r>
              <a:rPr lang="en-US" sz="2400" dirty="0">
                <a:latin typeface="+mj-lt"/>
              </a:rPr>
              <a:t/>
            </a:r>
            <a:br>
              <a:rPr lang="en-US" sz="2400" dirty="0">
                <a:latin typeface="+mj-lt"/>
              </a:rPr>
            </a:br>
            <a:r>
              <a:rPr lang="en-US" sz="2400" b="1" i="0" baseline="30000" dirty="0">
                <a:effectLst/>
                <a:latin typeface="+mj-lt"/>
              </a:rPr>
              <a:t>31 </a:t>
            </a:r>
            <a:r>
              <a:rPr lang="en-US" sz="2400" b="0" i="0" dirty="0">
                <a:effectLst/>
                <a:latin typeface="+mj-lt"/>
              </a:rPr>
              <a:t>but those who hope in the </a:t>
            </a:r>
            <a:r>
              <a:rPr lang="en-US" sz="2400" b="0" i="0" cap="small" dirty="0">
                <a:effectLst/>
                <a:latin typeface="+mj-lt"/>
              </a:rPr>
              <a:t>Lord</a:t>
            </a:r>
            <a:r>
              <a:rPr lang="en-US" sz="2400" dirty="0">
                <a:latin typeface="+mj-lt"/>
              </a:rPr>
              <a:t/>
            </a:r>
            <a:br>
              <a:rPr lang="en-US" sz="2400" dirty="0">
                <a:latin typeface="+mj-lt"/>
              </a:rPr>
            </a:br>
            <a:r>
              <a:rPr lang="en-US" sz="2400" b="0" i="0" dirty="0">
                <a:effectLst/>
                <a:latin typeface="+mj-lt"/>
              </a:rPr>
              <a:t>    will renew their strength.</a:t>
            </a:r>
            <a:r>
              <a:rPr lang="en-US" sz="2400" dirty="0">
                <a:latin typeface="+mj-lt"/>
              </a:rPr>
              <a:t/>
            </a:r>
            <a:br>
              <a:rPr lang="en-US" sz="2400" dirty="0">
                <a:latin typeface="+mj-lt"/>
              </a:rPr>
            </a:br>
            <a:r>
              <a:rPr lang="en-US" sz="2400" b="0" i="0" dirty="0">
                <a:effectLst/>
                <a:latin typeface="+mj-lt"/>
              </a:rPr>
              <a:t>They will soar on wings like eagles;</a:t>
            </a:r>
            <a:r>
              <a:rPr lang="en-US" sz="2400" dirty="0">
                <a:latin typeface="+mj-lt"/>
              </a:rPr>
              <a:t/>
            </a:r>
            <a:br>
              <a:rPr lang="en-US" sz="2400" dirty="0">
                <a:latin typeface="+mj-lt"/>
              </a:rPr>
            </a:br>
            <a:r>
              <a:rPr lang="en-US" sz="2400" b="0" i="0" dirty="0">
                <a:effectLst/>
                <a:latin typeface="+mj-lt"/>
              </a:rPr>
              <a:t>    they will run and not grow </a:t>
            </a:r>
            <a:r>
              <a:rPr lang="en-US" sz="2400" b="0" i="0" dirty="0">
                <a:solidFill>
                  <a:srgbClr val="FFFF00"/>
                </a:solidFill>
                <a:effectLst/>
                <a:latin typeface="+mj-lt"/>
              </a:rPr>
              <a:t>weary</a:t>
            </a:r>
            <a:r>
              <a:rPr lang="en-US" sz="2400" b="0" i="0" dirty="0">
                <a:effectLst/>
                <a:latin typeface="+mj-lt"/>
              </a:rPr>
              <a:t>,</a:t>
            </a:r>
            <a:r>
              <a:rPr lang="en-US" sz="2400" dirty="0">
                <a:latin typeface="+mj-lt"/>
              </a:rPr>
              <a:t/>
            </a:r>
            <a:br>
              <a:rPr lang="en-US" sz="2400" dirty="0">
                <a:latin typeface="+mj-lt"/>
              </a:rPr>
            </a:br>
            <a:r>
              <a:rPr lang="en-US" sz="2400" b="0" i="0" dirty="0">
                <a:effectLst/>
                <a:latin typeface="+mj-lt"/>
              </a:rPr>
              <a:t>    they will walk and not be faint.</a:t>
            </a:r>
            <a:endParaRPr lang="en-US" sz="2400" dirty="0">
              <a:latin typeface="+mj-lt"/>
            </a:endParaRPr>
          </a:p>
        </p:txBody>
      </p:sp>
    </p:spTree>
    <p:extLst>
      <p:ext uri="{BB962C8B-B14F-4D97-AF65-F5344CB8AC3E}">
        <p14:creationId xmlns:p14="http://schemas.microsoft.com/office/powerpoint/2010/main" val="17974947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EE82B2B-907B-2D2E-4B4E-F12380CDC7C5}"/>
              </a:ext>
            </a:extLst>
          </p:cNvPr>
          <p:cNvSpPr>
            <a:spLocks noGrp="1"/>
          </p:cNvSpPr>
          <p:nvPr>
            <p:ph type="title"/>
          </p:nvPr>
        </p:nvSpPr>
        <p:spPr>
          <a:xfrm>
            <a:off x="685801" y="609600"/>
            <a:ext cx="10131425" cy="977153"/>
          </a:xfrm>
        </p:spPr>
        <p:txBody>
          <a:bodyPr>
            <a:normAutofit/>
          </a:bodyPr>
          <a:lstStyle/>
          <a:p>
            <a:r>
              <a:rPr lang="en-US" sz="4400" dirty="0"/>
              <a:t>Too comfortable!	(blessed)</a:t>
            </a:r>
          </a:p>
        </p:txBody>
      </p:sp>
      <p:sp>
        <p:nvSpPr>
          <p:cNvPr id="3" name="Content Placeholder 2">
            <a:extLst>
              <a:ext uri="{FF2B5EF4-FFF2-40B4-BE49-F238E27FC236}">
                <a16:creationId xmlns:a16="http://schemas.microsoft.com/office/drawing/2014/main" xmlns="" id="{5D0C2B9D-A849-0A77-99D0-7E39DD2AAFBF}"/>
              </a:ext>
            </a:extLst>
          </p:cNvPr>
          <p:cNvSpPr>
            <a:spLocks noGrp="1"/>
          </p:cNvSpPr>
          <p:nvPr>
            <p:ph idx="1"/>
          </p:nvPr>
        </p:nvSpPr>
        <p:spPr>
          <a:xfrm>
            <a:off x="685801" y="1586753"/>
            <a:ext cx="10131425" cy="5015753"/>
          </a:xfrm>
        </p:spPr>
        <p:txBody>
          <a:bodyPr>
            <a:noAutofit/>
          </a:bodyPr>
          <a:lstStyle/>
          <a:p>
            <a:r>
              <a:rPr lang="en-US" sz="3600" b="1" i="0" baseline="30000" dirty="0">
                <a:effectLst/>
                <a:latin typeface="Calibri Light" panose="020F0302020204030204" pitchFamily="34" charset="0"/>
                <a:ea typeface="Calibri Light" panose="020F0302020204030204" pitchFamily="34" charset="0"/>
                <a:cs typeface="Calibri Light" panose="020F0302020204030204" pitchFamily="34" charset="0"/>
              </a:rPr>
              <a:t>17 </a:t>
            </a:r>
            <a:r>
              <a:rPr lang="en-US" sz="3600" b="0" i="0" dirty="0">
                <a:effectLst/>
                <a:latin typeface="Calibri Light" panose="020F0302020204030204" pitchFamily="34" charset="0"/>
                <a:ea typeface="Calibri Light" panose="020F0302020204030204" pitchFamily="34" charset="0"/>
                <a:cs typeface="Calibri Light" panose="020F0302020204030204" pitchFamily="34" charset="0"/>
              </a:rPr>
              <a:t>You say, </a:t>
            </a:r>
            <a:r>
              <a:rPr lang="en-US" sz="3600" b="0" i="0" dirty="0">
                <a:solidFill>
                  <a:srgbClr val="FFFF00"/>
                </a:solidFill>
                <a:effectLst/>
                <a:latin typeface="Calibri Light" panose="020F0302020204030204" pitchFamily="34" charset="0"/>
                <a:ea typeface="Calibri Light" panose="020F0302020204030204" pitchFamily="34" charset="0"/>
                <a:cs typeface="Calibri Light" panose="020F0302020204030204" pitchFamily="34" charset="0"/>
              </a:rPr>
              <a:t>‘I am rich; I have acquired wealth and do not need a thing.’ </a:t>
            </a:r>
            <a:r>
              <a:rPr lang="en-US" sz="3600" b="0" i="0" dirty="0">
                <a:effectLst/>
                <a:latin typeface="Calibri Light" panose="020F0302020204030204" pitchFamily="34" charset="0"/>
                <a:ea typeface="Calibri Light" panose="020F0302020204030204" pitchFamily="34" charset="0"/>
                <a:cs typeface="Calibri Light" panose="020F0302020204030204" pitchFamily="34" charset="0"/>
              </a:rPr>
              <a:t>But you do not realize that you are wretched, pitiful, poor, blind and naked. </a:t>
            </a:r>
            <a:r>
              <a:rPr lang="en-US" sz="3600" b="1" i="0" baseline="30000" dirty="0">
                <a:effectLst/>
                <a:latin typeface="Calibri Light" panose="020F0302020204030204" pitchFamily="34" charset="0"/>
                <a:ea typeface="Calibri Light" panose="020F0302020204030204" pitchFamily="34" charset="0"/>
                <a:cs typeface="Calibri Light" panose="020F0302020204030204" pitchFamily="34" charset="0"/>
              </a:rPr>
              <a:t>18 </a:t>
            </a:r>
            <a:r>
              <a:rPr lang="en-US" sz="3600" b="0" i="0" dirty="0">
                <a:effectLst/>
                <a:latin typeface="Calibri Light" panose="020F0302020204030204" pitchFamily="34" charset="0"/>
                <a:ea typeface="Calibri Light" panose="020F0302020204030204" pitchFamily="34" charset="0"/>
                <a:cs typeface="Calibri Light" panose="020F0302020204030204" pitchFamily="34" charset="0"/>
              </a:rPr>
              <a:t>I counsel you to buy from me gold refined in the fire, so you can become rich; and white clothes to wear, so you can cover your shameful nakedness; and salve to put on your eyes, so you can see.  	</a:t>
            </a:r>
            <a:r>
              <a:rPr lang="en-US" sz="3600" dirty="0">
                <a:latin typeface="Calibri Light" panose="020F0302020204030204" pitchFamily="34" charset="0"/>
                <a:ea typeface="Calibri Light" panose="020F0302020204030204" pitchFamily="34" charset="0"/>
                <a:cs typeface="Calibri Light" panose="020F0302020204030204" pitchFamily="34" charset="0"/>
              </a:rPr>
              <a:t> </a:t>
            </a:r>
            <a:r>
              <a:rPr lang="en-US" sz="3600" b="0" i="0" dirty="0">
                <a:effectLst/>
                <a:latin typeface="Calibri Light" panose="020F0302020204030204" pitchFamily="34" charset="0"/>
                <a:ea typeface="Calibri Light" panose="020F0302020204030204" pitchFamily="34" charset="0"/>
                <a:cs typeface="Calibri Light" panose="020F0302020204030204" pitchFamily="34" charset="0"/>
              </a:rPr>
              <a:t>(Revelation 3:17-18)</a:t>
            </a:r>
            <a:endParaRPr lang="en-US" sz="3600" dirty="0">
              <a:latin typeface="Calibri Light" panose="020F0302020204030204" pitchFamily="34" charset="0"/>
              <a:ea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3340135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282B774-83B2-0C1A-13FE-1E1A973A08C7}"/>
              </a:ext>
            </a:extLst>
          </p:cNvPr>
          <p:cNvSpPr>
            <a:spLocks noGrp="1"/>
          </p:cNvSpPr>
          <p:nvPr>
            <p:ph type="title"/>
          </p:nvPr>
        </p:nvSpPr>
        <p:spPr>
          <a:xfrm>
            <a:off x="685801" y="609601"/>
            <a:ext cx="10131425" cy="1138518"/>
          </a:xfrm>
        </p:spPr>
        <p:txBody>
          <a:bodyPr>
            <a:normAutofit/>
          </a:bodyPr>
          <a:lstStyle/>
          <a:p>
            <a:r>
              <a:rPr lang="en-US" sz="4400" dirty="0"/>
              <a:t>Too guilty!		(Burdened)</a:t>
            </a:r>
          </a:p>
        </p:txBody>
      </p:sp>
      <p:sp>
        <p:nvSpPr>
          <p:cNvPr id="3" name="Content Placeholder 2">
            <a:extLst>
              <a:ext uri="{FF2B5EF4-FFF2-40B4-BE49-F238E27FC236}">
                <a16:creationId xmlns:a16="http://schemas.microsoft.com/office/drawing/2014/main" xmlns="" id="{1F9FCE6F-F6F7-BD35-6B15-37E3597C28AD}"/>
              </a:ext>
            </a:extLst>
          </p:cNvPr>
          <p:cNvSpPr>
            <a:spLocks noGrp="1"/>
          </p:cNvSpPr>
          <p:nvPr>
            <p:ph idx="1"/>
          </p:nvPr>
        </p:nvSpPr>
        <p:spPr>
          <a:xfrm>
            <a:off x="685801" y="1909483"/>
            <a:ext cx="10131425" cy="4558552"/>
          </a:xfrm>
        </p:spPr>
        <p:txBody>
          <a:bodyPr>
            <a:noAutofit/>
          </a:bodyPr>
          <a:lstStyle/>
          <a:p>
            <a:r>
              <a:rPr lang="en-US" sz="3200" b="1" i="0" baseline="30000" dirty="0">
                <a:effectLst/>
                <a:latin typeface="system-ui"/>
              </a:rPr>
              <a:t>14 </a:t>
            </a:r>
            <a:r>
              <a:rPr lang="en-US" sz="3200" b="0" i="0" dirty="0">
                <a:effectLst/>
                <a:latin typeface="system-ui"/>
              </a:rPr>
              <a:t>Therefore, since we have a great high priest who has ascended into heaven,</a:t>
            </a:r>
            <a:r>
              <a:rPr lang="en-US" sz="3200" baseline="30000" dirty="0">
                <a:latin typeface="system-ui"/>
              </a:rPr>
              <a:t> </a:t>
            </a:r>
            <a:r>
              <a:rPr lang="en-US" sz="3200" b="0" i="0" dirty="0">
                <a:effectLst/>
                <a:latin typeface="system-ui"/>
              </a:rPr>
              <a:t>Jesus the Son of God, let us hold firmly to the faith we profess. </a:t>
            </a:r>
            <a:r>
              <a:rPr lang="en-US" sz="3200" b="1" i="0" baseline="30000" dirty="0">
                <a:solidFill>
                  <a:srgbClr val="FFFF00"/>
                </a:solidFill>
                <a:effectLst/>
                <a:latin typeface="system-ui"/>
              </a:rPr>
              <a:t>15 </a:t>
            </a:r>
            <a:r>
              <a:rPr lang="en-US" sz="3200" b="0" i="0" dirty="0">
                <a:solidFill>
                  <a:srgbClr val="FFFF00"/>
                </a:solidFill>
                <a:effectLst/>
                <a:latin typeface="system-ui"/>
              </a:rPr>
              <a:t>For we do not have a high priest who is unable to empathize with our weaknesses, </a:t>
            </a:r>
            <a:r>
              <a:rPr lang="en-US" sz="3200" b="0" i="0" dirty="0">
                <a:effectLst/>
                <a:latin typeface="system-ui"/>
              </a:rPr>
              <a:t>but we have one who has been tempted in every way, just as we are—yet he did not sin. </a:t>
            </a:r>
            <a:r>
              <a:rPr lang="en-US" sz="3200" b="1" i="0" baseline="30000" dirty="0">
                <a:solidFill>
                  <a:srgbClr val="FFFF00"/>
                </a:solidFill>
                <a:effectLst/>
                <a:latin typeface="system-ui"/>
              </a:rPr>
              <a:t>16 </a:t>
            </a:r>
            <a:r>
              <a:rPr lang="en-US" sz="3200" b="0" i="0" dirty="0">
                <a:solidFill>
                  <a:srgbClr val="FFFF00"/>
                </a:solidFill>
                <a:effectLst/>
                <a:latin typeface="system-ui"/>
              </a:rPr>
              <a:t>Let us then approach God’s throne of grace with confidence</a:t>
            </a:r>
            <a:r>
              <a:rPr lang="en-US" sz="3200" b="0" i="0" dirty="0">
                <a:effectLst/>
                <a:latin typeface="system-ui"/>
              </a:rPr>
              <a:t>, so that we may receive mercy and find grace to help us in our time of need.  								(Hebrews 4:14-16)</a:t>
            </a:r>
            <a:endParaRPr lang="en-US" sz="3200" dirty="0"/>
          </a:p>
        </p:txBody>
      </p:sp>
    </p:spTree>
    <p:extLst>
      <p:ext uri="{BB962C8B-B14F-4D97-AF65-F5344CB8AC3E}">
        <p14:creationId xmlns:p14="http://schemas.microsoft.com/office/powerpoint/2010/main" val="36554292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52CB672-B47E-C9C1-0418-2F2C8080A317}"/>
              </a:ext>
            </a:extLst>
          </p:cNvPr>
          <p:cNvSpPr>
            <a:spLocks noGrp="1"/>
          </p:cNvSpPr>
          <p:nvPr>
            <p:ph type="title"/>
          </p:nvPr>
        </p:nvSpPr>
        <p:spPr>
          <a:xfrm>
            <a:off x="685801" y="295836"/>
            <a:ext cx="10131425" cy="995084"/>
          </a:xfrm>
        </p:spPr>
        <p:txBody>
          <a:bodyPr>
            <a:normAutofit/>
          </a:bodyPr>
          <a:lstStyle/>
          <a:p>
            <a:r>
              <a:rPr lang="en-US" sz="4000" dirty="0"/>
              <a:t>Too bothered!  	(Anxious)</a:t>
            </a:r>
          </a:p>
        </p:txBody>
      </p:sp>
      <p:sp>
        <p:nvSpPr>
          <p:cNvPr id="3" name="Content Placeholder 2">
            <a:extLst>
              <a:ext uri="{FF2B5EF4-FFF2-40B4-BE49-F238E27FC236}">
                <a16:creationId xmlns:a16="http://schemas.microsoft.com/office/drawing/2014/main" xmlns="" id="{8BD8C44A-3A0B-57F7-8174-3938848ADC01}"/>
              </a:ext>
            </a:extLst>
          </p:cNvPr>
          <p:cNvSpPr>
            <a:spLocks noGrp="1"/>
          </p:cNvSpPr>
          <p:nvPr>
            <p:ph idx="1"/>
          </p:nvPr>
        </p:nvSpPr>
        <p:spPr>
          <a:xfrm>
            <a:off x="685801" y="1290919"/>
            <a:ext cx="10448364" cy="5271246"/>
          </a:xfrm>
        </p:spPr>
        <p:txBody>
          <a:bodyPr>
            <a:normAutofit/>
          </a:bodyPr>
          <a:lstStyle/>
          <a:p>
            <a:r>
              <a:rPr lang="en-US" sz="2800" b="1" i="0" baseline="30000" dirty="0">
                <a:effectLst/>
                <a:latin typeface="Calibri Light" panose="020F0302020204030204" pitchFamily="34" charset="0"/>
                <a:ea typeface="Calibri Light" panose="020F0302020204030204" pitchFamily="34" charset="0"/>
                <a:cs typeface="Calibri Light" panose="020F0302020204030204" pitchFamily="34" charset="0"/>
              </a:rPr>
              <a:t>6 </a:t>
            </a:r>
            <a:r>
              <a:rPr lang="en-US" sz="2800" b="0" i="0" dirty="0">
                <a:effectLst/>
                <a:latin typeface="Calibri Light" panose="020F0302020204030204" pitchFamily="34" charset="0"/>
                <a:ea typeface="Calibri Light" panose="020F0302020204030204" pitchFamily="34" charset="0"/>
                <a:cs typeface="Calibri Light" panose="020F0302020204030204" pitchFamily="34" charset="0"/>
              </a:rPr>
              <a:t>Do not be </a:t>
            </a:r>
            <a:r>
              <a:rPr lang="en-US" sz="2800" b="0" i="0" dirty="0">
                <a:solidFill>
                  <a:srgbClr val="FFFF00"/>
                </a:solidFill>
                <a:effectLst/>
                <a:latin typeface="Calibri Light" panose="020F0302020204030204" pitchFamily="34" charset="0"/>
                <a:ea typeface="Calibri Light" panose="020F0302020204030204" pitchFamily="34" charset="0"/>
                <a:cs typeface="Calibri Light" panose="020F0302020204030204" pitchFamily="34" charset="0"/>
              </a:rPr>
              <a:t>anxious</a:t>
            </a:r>
            <a:r>
              <a:rPr lang="en-US" sz="2800" b="0" i="0" dirty="0">
                <a:effectLst/>
                <a:latin typeface="Calibri Light" panose="020F0302020204030204" pitchFamily="34" charset="0"/>
                <a:ea typeface="Calibri Light" panose="020F0302020204030204" pitchFamily="34" charset="0"/>
                <a:cs typeface="Calibri Light" panose="020F0302020204030204" pitchFamily="34" charset="0"/>
              </a:rPr>
              <a:t> about anything, but in every situation, by prayer and petition, with thanksgiving, present your requests to God. </a:t>
            </a:r>
            <a:r>
              <a:rPr lang="en-US" sz="2800" b="1" i="0" baseline="30000" dirty="0">
                <a:effectLst/>
                <a:latin typeface="Calibri Light" panose="020F0302020204030204" pitchFamily="34" charset="0"/>
                <a:ea typeface="Calibri Light" panose="020F0302020204030204" pitchFamily="34" charset="0"/>
                <a:cs typeface="Calibri Light" panose="020F0302020204030204" pitchFamily="34" charset="0"/>
              </a:rPr>
              <a:t>7 </a:t>
            </a:r>
            <a:r>
              <a:rPr lang="en-US" sz="2800" b="0" i="0" dirty="0">
                <a:effectLst/>
                <a:latin typeface="Calibri Light" panose="020F0302020204030204" pitchFamily="34" charset="0"/>
                <a:ea typeface="Calibri Light" panose="020F0302020204030204" pitchFamily="34" charset="0"/>
                <a:cs typeface="Calibri Light" panose="020F0302020204030204" pitchFamily="34" charset="0"/>
              </a:rPr>
              <a:t>And the peace of God, which transcends all understanding, will guard your hearts and your minds in Christ Jesus.		(Phil. 4:6-7)</a:t>
            </a:r>
          </a:p>
          <a:p>
            <a:endParaRPr lang="en-US" sz="2800" b="0" i="0" dirty="0">
              <a:effectLst/>
              <a:latin typeface="Calibri Light" panose="020F0302020204030204" pitchFamily="34" charset="0"/>
              <a:ea typeface="Calibri Light" panose="020F0302020204030204" pitchFamily="34" charset="0"/>
              <a:cs typeface="Calibri Light" panose="020F0302020204030204" pitchFamily="34" charset="0"/>
            </a:endParaRPr>
          </a:p>
          <a:p>
            <a:r>
              <a:rPr lang="en-US" sz="2800" b="1" i="0" baseline="30000" dirty="0">
                <a:effectLst/>
                <a:latin typeface="Calibri Light" panose="020F0302020204030204" pitchFamily="34" charset="0"/>
                <a:ea typeface="Calibri Light" panose="020F0302020204030204" pitchFamily="34" charset="0"/>
                <a:cs typeface="Calibri Light" panose="020F0302020204030204" pitchFamily="34" charset="0"/>
              </a:rPr>
              <a:t>31 </a:t>
            </a:r>
            <a:r>
              <a:rPr lang="en-US" sz="2800" b="0" i="0" dirty="0">
                <a:effectLst/>
                <a:latin typeface="Calibri Light" panose="020F0302020204030204" pitchFamily="34" charset="0"/>
                <a:ea typeface="Calibri Light" panose="020F0302020204030204" pitchFamily="34" charset="0"/>
                <a:cs typeface="Calibri Light" panose="020F0302020204030204" pitchFamily="34" charset="0"/>
              </a:rPr>
              <a:t>So do not </a:t>
            </a:r>
            <a:r>
              <a:rPr lang="en-US" sz="2800" b="0" i="0" dirty="0">
                <a:solidFill>
                  <a:srgbClr val="FFFF00"/>
                </a:solidFill>
                <a:effectLst/>
                <a:latin typeface="Calibri Light" panose="020F0302020204030204" pitchFamily="34" charset="0"/>
                <a:ea typeface="Calibri Light" panose="020F0302020204030204" pitchFamily="34" charset="0"/>
                <a:cs typeface="Calibri Light" panose="020F0302020204030204" pitchFamily="34" charset="0"/>
              </a:rPr>
              <a:t>worry</a:t>
            </a:r>
            <a:r>
              <a:rPr lang="en-US" sz="2800" b="0" i="0" dirty="0">
                <a:effectLst/>
                <a:latin typeface="Calibri Light" panose="020F0302020204030204" pitchFamily="34" charset="0"/>
                <a:ea typeface="Calibri Light" panose="020F0302020204030204" pitchFamily="34" charset="0"/>
                <a:cs typeface="Calibri Light" panose="020F0302020204030204" pitchFamily="34" charset="0"/>
              </a:rPr>
              <a:t>, saying, ‘What shall we eat?’ or ‘What shall we drink?’ or ‘What shall we wear?’ </a:t>
            </a:r>
            <a:r>
              <a:rPr lang="en-US" sz="2800" b="1" i="0" baseline="30000" dirty="0">
                <a:effectLst/>
                <a:latin typeface="Calibri Light" panose="020F0302020204030204" pitchFamily="34" charset="0"/>
                <a:ea typeface="Calibri Light" panose="020F0302020204030204" pitchFamily="34" charset="0"/>
                <a:cs typeface="Calibri Light" panose="020F0302020204030204" pitchFamily="34" charset="0"/>
              </a:rPr>
              <a:t>32 </a:t>
            </a:r>
            <a:r>
              <a:rPr lang="en-US" sz="2800" b="0" i="0" dirty="0">
                <a:effectLst/>
                <a:latin typeface="Calibri Light" panose="020F0302020204030204" pitchFamily="34" charset="0"/>
                <a:ea typeface="Calibri Light" panose="020F0302020204030204" pitchFamily="34" charset="0"/>
                <a:cs typeface="Calibri Light" panose="020F0302020204030204" pitchFamily="34" charset="0"/>
              </a:rPr>
              <a:t>For the pagans run after all these things, and your heavenly Father knows that you need them. </a:t>
            </a:r>
            <a:r>
              <a:rPr lang="en-US" sz="2800" b="1" i="0" baseline="30000" dirty="0">
                <a:solidFill>
                  <a:srgbClr val="FFFF00"/>
                </a:solidFill>
                <a:effectLst/>
                <a:latin typeface="Calibri Light" panose="020F0302020204030204" pitchFamily="34" charset="0"/>
                <a:ea typeface="Calibri Light" panose="020F0302020204030204" pitchFamily="34" charset="0"/>
                <a:cs typeface="Calibri Light" panose="020F0302020204030204" pitchFamily="34" charset="0"/>
              </a:rPr>
              <a:t>33 </a:t>
            </a:r>
            <a:r>
              <a:rPr lang="en-US" sz="2800" b="0" i="0" dirty="0">
                <a:solidFill>
                  <a:srgbClr val="FFFF00"/>
                </a:solidFill>
                <a:effectLst/>
                <a:latin typeface="Calibri Light" panose="020F0302020204030204" pitchFamily="34" charset="0"/>
                <a:ea typeface="Calibri Light" panose="020F0302020204030204" pitchFamily="34" charset="0"/>
                <a:cs typeface="Calibri Light" panose="020F0302020204030204" pitchFamily="34" charset="0"/>
              </a:rPr>
              <a:t>But seek first his kingdom and his righteousness, and all these things will be given to you as well.</a:t>
            </a:r>
            <a:r>
              <a:rPr lang="en-US" sz="2800" b="0" i="0" dirty="0">
                <a:effectLst/>
                <a:latin typeface="Calibri Light" panose="020F0302020204030204" pitchFamily="34" charset="0"/>
                <a:ea typeface="Calibri Light" panose="020F0302020204030204" pitchFamily="34" charset="0"/>
                <a:cs typeface="Calibri Light" panose="020F0302020204030204" pitchFamily="34" charset="0"/>
              </a:rPr>
              <a:t>  (Matt. 6:31-33)</a:t>
            </a:r>
            <a:endParaRPr lang="en-US" sz="2800" dirty="0">
              <a:latin typeface="Calibri Light" panose="020F0302020204030204" pitchFamily="34" charset="0"/>
              <a:ea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23058005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E1D75B0-B813-A9DD-0DFA-2C981474FB0B}"/>
              </a:ext>
            </a:extLst>
          </p:cNvPr>
          <p:cNvSpPr>
            <a:spLocks noGrp="1"/>
          </p:cNvSpPr>
          <p:nvPr>
            <p:ph type="title"/>
          </p:nvPr>
        </p:nvSpPr>
        <p:spPr>
          <a:xfrm>
            <a:off x="685801" y="192742"/>
            <a:ext cx="10131425" cy="963706"/>
          </a:xfrm>
        </p:spPr>
        <p:txBody>
          <a:bodyPr>
            <a:normAutofit/>
          </a:bodyPr>
          <a:lstStyle/>
          <a:p>
            <a:r>
              <a:rPr lang="en-US" sz="4000" dirty="0"/>
              <a:t>Too big!		(self-Confident)</a:t>
            </a:r>
          </a:p>
        </p:txBody>
      </p:sp>
      <p:sp>
        <p:nvSpPr>
          <p:cNvPr id="3" name="Content Placeholder 2">
            <a:extLst>
              <a:ext uri="{FF2B5EF4-FFF2-40B4-BE49-F238E27FC236}">
                <a16:creationId xmlns:a16="http://schemas.microsoft.com/office/drawing/2014/main" xmlns="" id="{0C774212-AFBA-FA87-3FFC-CEA86D5C2113}"/>
              </a:ext>
            </a:extLst>
          </p:cNvPr>
          <p:cNvSpPr>
            <a:spLocks noGrp="1"/>
          </p:cNvSpPr>
          <p:nvPr>
            <p:ph idx="1"/>
          </p:nvPr>
        </p:nvSpPr>
        <p:spPr>
          <a:xfrm>
            <a:off x="591671" y="1264024"/>
            <a:ext cx="10131425" cy="5056094"/>
          </a:xfrm>
        </p:spPr>
        <p:txBody>
          <a:bodyPr>
            <a:normAutofit/>
          </a:bodyPr>
          <a:lstStyle/>
          <a:p>
            <a:r>
              <a:rPr lang="en-US" sz="2400" b="1" i="0" baseline="30000" dirty="0">
                <a:effectLst/>
                <a:latin typeface="Calibri Light" panose="020F0302020204030204" pitchFamily="34" charset="0"/>
                <a:ea typeface="Calibri Light" panose="020F0302020204030204" pitchFamily="34" charset="0"/>
                <a:cs typeface="Calibri Light" panose="020F0302020204030204" pitchFamily="34" charset="0"/>
              </a:rPr>
              <a:t>3 </a:t>
            </a:r>
            <a:r>
              <a:rPr lang="en-US" sz="2400" b="0" i="0" dirty="0">
                <a:effectLst/>
                <a:latin typeface="Calibri Light" panose="020F0302020204030204" pitchFamily="34" charset="0"/>
                <a:ea typeface="Calibri Light" panose="020F0302020204030204" pitchFamily="34" charset="0"/>
                <a:cs typeface="Calibri Light" panose="020F0302020204030204" pitchFamily="34" charset="0"/>
              </a:rPr>
              <a:t>Do nothing out of </a:t>
            </a:r>
            <a:r>
              <a:rPr lang="en-US" sz="2400" b="0" i="0" dirty="0">
                <a:solidFill>
                  <a:srgbClr val="FFFF00"/>
                </a:solidFill>
                <a:effectLst/>
                <a:latin typeface="Calibri Light" panose="020F0302020204030204" pitchFamily="34" charset="0"/>
                <a:ea typeface="Calibri Light" panose="020F0302020204030204" pitchFamily="34" charset="0"/>
                <a:cs typeface="Calibri Light" panose="020F0302020204030204" pitchFamily="34" charset="0"/>
              </a:rPr>
              <a:t>selfish ambition or vain conceit</a:t>
            </a:r>
            <a:r>
              <a:rPr lang="en-US" sz="2400" b="0" i="0" dirty="0">
                <a:effectLst/>
                <a:latin typeface="Calibri Light" panose="020F0302020204030204" pitchFamily="34" charset="0"/>
                <a:ea typeface="Calibri Light" panose="020F0302020204030204" pitchFamily="34" charset="0"/>
                <a:cs typeface="Calibri Light" panose="020F0302020204030204" pitchFamily="34" charset="0"/>
              </a:rPr>
              <a:t>, but in humility </a:t>
            </a:r>
            <a:r>
              <a:rPr lang="en-US" sz="2400" dirty="0">
                <a:solidFill>
                  <a:srgbClr val="FFFF00"/>
                </a:solidFill>
                <a:latin typeface="Calibri Light" panose="020F0302020204030204" pitchFamily="34" charset="0"/>
                <a:ea typeface="Calibri Light" panose="020F0302020204030204" pitchFamily="34" charset="0"/>
                <a:cs typeface="Calibri Light" panose="020F0302020204030204" pitchFamily="34" charset="0"/>
              </a:rPr>
              <a:t>consider </a:t>
            </a:r>
            <a:r>
              <a:rPr lang="en-US" sz="2400" b="0" i="0" dirty="0">
                <a:solidFill>
                  <a:srgbClr val="FFFF00"/>
                </a:solidFill>
                <a:effectLst/>
                <a:latin typeface="Calibri Light" panose="020F0302020204030204" pitchFamily="34" charset="0"/>
                <a:ea typeface="Calibri Light" panose="020F0302020204030204" pitchFamily="34" charset="0"/>
                <a:cs typeface="Calibri Light" panose="020F0302020204030204" pitchFamily="34" charset="0"/>
              </a:rPr>
              <a:t>others </a:t>
            </a:r>
            <a:r>
              <a:rPr lang="en-US" sz="2400" dirty="0">
                <a:solidFill>
                  <a:srgbClr val="FFFF00"/>
                </a:solidFill>
                <a:latin typeface="Calibri Light" panose="020F0302020204030204" pitchFamily="34" charset="0"/>
                <a:ea typeface="Calibri Light" panose="020F0302020204030204" pitchFamily="34" charset="0"/>
                <a:cs typeface="Calibri Light" panose="020F0302020204030204" pitchFamily="34" charset="0"/>
              </a:rPr>
              <a:t>better than </a:t>
            </a:r>
            <a:r>
              <a:rPr lang="en-US" sz="2400" b="0" i="0" dirty="0">
                <a:solidFill>
                  <a:srgbClr val="FFFF00"/>
                </a:solidFill>
                <a:effectLst/>
                <a:latin typeface="Calibri Light" panose="020F0302020204030204" pitchFamily="34" charset="0"/>
                <a:ea typeface="Calibri Light" panose="020F0302020204030204" pitchFamily="34" charset="0"/>
                <a:cs typeface="Calibri Light" panose="020F0302020204030204" pitchFamily="34" charset="0"/>
              </a:rPr>
              <a:t>yourselves.</a:t>
            </a:r>
            <a:r>
              <a:rPr lang="en-US" sz="2400" b="0" i="0" dirty="0">
                <a:effectLst/>
                <a:latin typeface="Calibri Light" panose="020F0302020204030204" pitchFamily="34" charset="0"/>
                <a:ea typeface="Calibri Light" panose="020F0302020204030204" pitchFamily="34" charset="0"/>
                <a:cs typeface="Calibri Light" panose="020F0302020204030204" pitchFamily="34" charset="0"/>
              </a:rPr>
              <a:t>  </a:t>
            </a:r>
            <a:r>
              <a:rPr lang="en-US" sz="2400" b="1" i="0" baseline="30000" dirty="0">
                <a:effectLst/>
                <a:latin typeface="Calibri Light" panose="020F0302020204030204" pitchFamily="34" charset="0"/>
                <a:ea typeface="Calibri Light" panose="020F0302020204030204" pitchFamily="34" charset="0"/>
                <a:cs typeface="Calibri Light" panose="020F0302020204030204" pitchFamily="34" charset="0"/>
              </a:rPr>
              <a:t>4  </a:t>
            </a:r>
            <a:r>
              <a:rPr lang="en-US" sz="2400" b="0" i="0" dirty="0">
                <a:effectLst/>
                <a:latin typeface="Calibri Light" panose="020F0302020204030204" pitchFamily="34" charset="0"/>
                <a:ea typeface="Calibri Light" panose="020F0302020204030204" pitchFamily="34" charset="0"/>
                <a:cs typeface="Calibri Light" panose="020F0302020204030204" pitchFamily="34" charset="0"/>
              </a:rPr>
              <a:t>Each of you should look not only to your own interests, but also to the interests of others.  (Phil. 2:3-4)</a:t>
            </a:r>
          </a:p>
          <a:p>
            <a:endParaRPr lang="en-US" sz="2400" b="0" i="0" dirty="0">
              <a:effectLst/>
              <a:latin typeface="Calibri Light" panose="020F0302020204030204" pitchFamily="34" charset="0"/>
              <a:ea typeface="Calibri Light" panose="020F0302020204030204" pitchFamily="34" charset="0"/>
              <a:cs typeface="Calibri Light" panose="020F0302020204030204" pitchFamily="34" charset="0"/>
            </a:endParaRPr>
          </a:p>
          <a:p>
            <a:r>
              <a:rPr lang="en-US" sz="2400" b="1" i="0" baseline="30000" dirty="0">
                <a:effectLst/>
                <a:latin typeface="Calibri Light" panose="020F0302020204030204" pitchFamily="34" charset="0"/>
                <a:ea typeface="Calibri Light" panose="020F0302020204030204" pitchFamily="34" charset="0"/>
                <a:cs typeface="Calibri Light" panose="020F0302020204030204" pitchFamily="34" charset="0"/>
              </a:rPr>
              <a:t>5 </a:t>
            </a:r>
            <a:r>
              <a:rPr lang="en-US" sz="2400" b="0" i="0" dirty="0">
                <a:solidFill>
                  <a:srgbClr val="FFFF00"/>
                </a:solidFill>
                <a:effectLst/>
                <a:latin typeface="Calibri Light" panose="020F0302020204030204" pitchFamily="34" charset="0"/>
                <a:ea typeface="Calibri Light" panose="020F0302020204030204" pitchFamily="34" charset="0"/>
                <a:cs typeface="Calibri Light" panose="020F0302020204030204" pitchFamily="34" charset="0"/>
              </a:rPr>
              <a:t>“And when you pray, do not be like the hypocrites, for they love to pray standing in the synagogues and on the street corners to be seen by others. </a:t>
            </a:r>
            <a:r>
              <a:rPr lang="en-US" sz="2400" b="0" i="0" dirty="0">
                <a:effectLst/>
                <a:latin typeface="Calibri Light" panose="020F0302020204030204" pitchFamily="34" charset="0"/>
                <a:ea typeface="Calibri Light" panose="020F0302020204030204" pitchFamily="34" charset="0"/>
                <a:cs typeface="Calibri Light" panose="020F0302020204030204" pitchFamily="34" charset="0"/>
              </a:rPr>
              <a:t>Truly I tell you, they have received their reward in full. </a:t>
            </a:r>
            <a:r>
              <a:rPr lang="en-US" sz="2400" b="1" i="0" baseline="30000" dirty="0">
                <a:effectLst/>
                <a:latin typeface="Calibri Light" panose="020F0302020204030204" pitchFamily="34" charset="0"/>
                <a:ea typeface="Calibri Light" panose="020F0302020204030204" pitchFamily="34" charset="0"/>
                <a:cs typeface="Calibri Light" panose="020F0302020204030204" pitchFamily="34" charset="0"/>
              </a:rPr>
              <a:t>6 </a:t>
            </a:r>
            <a:r>
              <a:rPr lang="en-US" sz="2400" b="0" i="0" dirty="0">
                <a:effectLst/>
                <a:latin typeface="Calibri Light" panose="020F0302020204030204" pitchFamily="34" charset="0"/>
                <a:ea typeface="Calibri Light" panose="020F0302020204030204" pitchFamily="34" charset="0"/>
                <a:cs typeface="Calibri Light" panose="020F0302020204030204" pitchFamily="34" charset="0"/>
              </a:rPr>
              <a:t>But when you pray, go into your room, close the door and pray to your Father, who is unseen. Then your Father, who sees what is done in secret, will reward you. </a:t>
            </a:r>
            <a:r>
              <a:rPr lang="en-US" sz="2400" b="1" i="0" baseline="30000" dirty="0">
                <a:effectLst/>
                <a:latin typeface="Calibri Light" panose="020F0302020204030204" pitchFamily="34" charset="0"/>
                <a:ea typeface="Calibri Light" panose="020F0302020204030204" pitchFamily="34" charset="0"/>
                <a:cs typeface="Calibri Light" panose="020F0302020204030204" pitchFamily="34" charset="0"/>
              </a:rPr>
              <a:t>7 </a:t>
            </a:r>
            <a:r>
              <a:rPr lang="en-US" sz="2400" b="0" i="0" dirty="0">
                <a:solidFill>
                  <a:srgbClr val="FFFF00"/>
                </a:solidFill>
                <a:effectLst/>
                <a:latin typeface="Calibri Light" panose="020F0302020204030204" pitchFamily="34" charset="0"/>
                <a:ea typeface="Calibri Light" panose="020F0302020204030204" pitchFamily="34" charset="0"/>
                <a:cs typeface="Calibri Light" panose="020F0302020204030204" pitchFamily="34" charset="0"/>
              </a:rPr>
              <a:t>And when you pray, do not keep on babbling like pagans, for they think they will be heard because of their many words.</a:t>
            </a:r>
            <a:r>
              <a:rPr lang="en-US" sz="2400" b="0" i="0" dirty="0">
                <a:effectLst/>
                <a:latin typeface="Calibri Light" panose="020F0302020204030204" pitchFamily="34" charset="0"/>
                <a:ea typeface="Calibri Light" panose="020F0302020204030204" pitchFamily="34" charset="0"/>
                <a:cs typeface="Calibri Light" panose="020F0302020204030204" pitchFamily="34" charset="0"/>
              </a:rPr>
              <a:t> </a:t>
            </a:r>
            <a:r>
              <a:rPr lang="en-US" sz="2400" b="1" i="0" baseline="30000" dirty="0">
                <a:effectLst/>
                <a:latin typeface="Calibri Light" panose="020F0302020204030204" pitchFamily="34" charset="0"/>
                <a:ea typeface="Calibri Light" panose="020F0302020204030204" pitchFamily="34" charset="0"/>
                <a:cs typeface="Calibri Light" panose="020F0302020204030204" pitchFamily="34" charset="0"/>
              </a:rPr>
              <a:t>8 </a:t>
            </a:r>
            <a:r>
              <a:rPr lang="en-US" sz="2400" b="0" i="0" dirty="0">
                <a:effectLst/>
                <a:latin typeface="Calibri Light" panose="020F0302020204030204" pitchFamily="34" charset="0"/>
                <a:ea typeface="Calibri Light" panose="020F0302020204030204" pitchFamily="34" charset="0"/>
                <a:cs typeface="Calibri Light" panose="020F0302020204030204" pitchFamily="34" charset="0"/>
              </a:rPr>
              <a:t>Do not be like them, for your Father knows what you need before you ask him.	(Matt. 6:5-8)</a:t>
            </a:r>
            <a:endParaRPr lang="en-US" sz="2400" dirty="0">
              <a:latin typeface="Calibri Light" panose="020F0302020204030204" pitchFamily="34" charset="0"/>
              <a:ea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28324852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3F3AE4C-69BF-F5FC-D1BE-85A46396BDCF}"/>
              </a:ext>
            </a:extLst>
          </p:cNvPr>
          <p:cNvSpPr>
            <a:spLocks noGrp="1"/>
          </p:cNvSpPr>
          <p:nvPr>
            <p:ph type="title"/>
          </p:nvPr>
        </p:nvSpPr>
        <p:spPr>
          <a:xfrm>
            <a:off x="685801" y="277906"/>
            <a:ext cx="10131425" cy="1241612"/>
          </a:xfrm>
        </p:spPr>
        <p:txBody>
          <a:bodyPr>
            <a:normAutofit/>
          </a:bodyPr>
          <a:lstStyle/>
          <a:p>
            <a:r>
              <a:rPr lang="en-US" sz="4400" dirty="0"/>
              <a:t>Too bored!</a:t>
            </a:r>
          </a:p>
        </p:txBody>
      </p:sp>
      <p:sp>
        <p:nvSpPr>
          <p:cNvPr id="3" name="Content Placeholder 2">
            <a:extLst>
              <a:ext uri="{FF2B5EF4-FFF2-40B4-BE49-F238E27FC236}">
                <a16:creationId xmlns:a16="http://schemas.microsoft.com/office/drawing/2014/main" xmlns="" id="{1042606E-E256-D53B-EB5B-75F7994816D6}"/>
              </a:ext>
            </a:extLst>
          </p:cNvPr>
          <p:cNvSpPr>
            <a:spLocks noGrp="1"/>
          </p:cNvSpPr>
          <p:nvPr>
            <p:ph idx="1"/>
          </p:nvPr>
        </p:nvSpPr>
        <p:spPr>
          <a:xfrm>
            <a:off x="685801" y="1519519"/>
            <a:ext cx="10131425" cy="4800600"/>
          </a:xfrm>
        </p:spPr>
        <p:txBody>
          <a:bodyPr>
            <a:noAutofit/>
          </a:bodyPr>
          <a:lstStyle/>
          <a:p>
            <a:r>
              <a:rPr lang="en-US" sz="3200" b="1" i="0" baseline="30000" dirty="0">
                <a:effectLst/>
                <a:latin typeface="Calibri Light" panose="020F0302020204030204" pitchFamily="34" charset="0"/>
                <a:ea typeface="Calibri Light" panose="020F0302020204030204" pitchFamily="34" charset="0"/>
                <a:cs typeface="Calibri Light" panose="020F0302020204030204" pitchFamily="34" charset="0"/>
              </a:rPr>
              <a:t>6 </a:t>
            </a:r>
            <a:r>
              <a:rPr lang="en-US" sz="3200" b="0" i="0" dirty="0">
                <a:effectLst/>
                <a:latin typeface="Calibri Light" panose="020F0302020204030204" pitchFamily="34" charset="0"/>
                <a:ea typeface="Calibri Light" panose="020F0302020204030204" pitchFamily="34" charset="0"/>
                <a:cs typeface="Calibri Light" panose="020F0302020204030204" pitchFamily="34" charset="0"/>
              </a:rPr>
              <a:t>In the name of the Lord Jesus Christ, we command you, brothers and sisters, to keep away from every believer who is </a:t>
            </a:r>
            <a:r>
              <a:rPr lang="en-US" sz="3200" b="0" i="0" dirty="0">
                <a:solidFill>
                  <a:srgbClr val="FFFF00"/>
                </a:solidFill>
                <a:effectLst/>
                <a:latin typeface="Calibri Light" panose="020F0302020204030204" pitchFamily="34" charset="0"/>
                <a:ea typeface="Calibri Light" panose="020F0302020204030204" pitchFamily="34" charset="0"/>
                <a:cs typeface="Calibri Light" panose="020F0302020204030204" pitchFamily="34" charset="0"/>
              </a:rPr>
              <a:t>idle</a:t>
            </a:r>
            <a:r>
              <a:rPr lang="en-US" sz="3200" b="0" i="0" dirty="0">
                <a:effectLst/>
                <a:latin typeface="Calibri Light" panose="020F0302020204030204" pitchFamily="34" charset="0"/>
                <a:ea typeface="Calibri Light" panose="020F0302020204030204" pitchFamily="34" charset="0"/>
                <a:cs typeface="Calibri Light" panose="020F0302020204030204" pitchFamily="34" charset="0"/>
              </a:rPr>
              <a:t> and disruptive and does not live according to the teaching you received from us.</a:t>
            </a:r>
          </a:p>
          <a:p>
            <a:endParaRPr lang="en-US" sz="3200" b="0" i="0" dirty="0">
              <a:effectLst/>
              <a:latin typeface="Calibri Light" panose="020F0302020204030204" pitchFamily="34" charset="0"/>
              <a:ea typeface="Calibri Light" panose="020F0302020204030204" pitchFamily="34" charset="0"/>
              <a:cs typeface="Calibri Light" panose="020F0302020204030204" pitchFamily="34" charset="0"/>
            </a:endParaRPr>
          </a:p>
          <a:p>
            <a:r>
              <a:rPr lang="en-US" sz="3200" b="1" i="0" baseline="30000" dirty="0">
                <a:effectLst/>
                <a:latin typeface="Calibri Light" panose="020F0302020204030204" pitchFamily="34" charset="0"/>
                <a:ea typeface="Calibri Light" panose="020F0302020204030204" pitchFamily="34" charset="0"/>
                <a:cs typeface="Calibri Light" panose="020F0302020204030204" pitchFamily="34" charset="0"/>
              </a:rPr>
              <a:t>11 </a:t>
            </a:r>
            <a:r>
              <a:rPr lang="en-US" sz="3200" b="0" i="0" dirty="0">
                <a:effectLst/>
                <a:latin typeface="Calibri Light" panose="020F0302020204030204" pitchFamily="34" charset="0"/>
                <a:ea typeface="Calibri Light" panose="020F0302020204030204" pitchFamily="34" charset="0"/>
                <a:cs typeface="Calibri Light" panose="020F0302020204030204" pitchFamily="34" charset="0"/>
              </a:rPr>
              <a:t>We hear that some among you are </a:t>
            </a:r>
            <a:r>
              <a:rPr lang="en-US" sz="3200" b="0" i="0" dirty="0">
                <a:solidFill>
                  <a:srgbClr val="FFFF00"/>
                </a:solidFill>
                <a:effectLst/>
                <a:latin typeface="Calibri Light" panose="020F0302020204030204" pitchFamily="34" charset="0"/>
                <a:ea typeface="Calibri Light" panose="020F0302020204030204" pitchFamily="34" charset="0"/>
                <a:cs typeface="Calibri Light" panose="020F0302020204030204" pitchFamily="34" charset="0"/>
              </a:rPr>
              <a:t>idle</a:t>
            </a:r>
            <a:r>
              <a:rPr lang="en-US" sz="3200" b="0" i="0" dirty="0">
                <a:effectLst/>
                <a:latin typeface="Calibri Light" panose="020F0302020204030204" pitchFamily="34" charset="0"/>
                <a:ea typeface="Calibri Light" panose="020F0302020204030204" pitchFamily="34" charset="0"/>
                <a:cs typeface="Calibri Light" panose="020F0302020204030204" pitchFamily="34" charset="0"/>
              </a:rPr>
              <a:t> and disruptive. They are not busy; they are busybodies. </a:t>
            </a:r>
            <a:r>
              <a:rPr lang="en-US" sz="3200" b="1" i="0" baseline="30000" dirty="0">
                <a:effectLst/>
                <a:latin typeface="Calibri Light" panose="020F0302020204030204" pitchFamily="34" charset="0"/>
                <a:ea typeface="Calibri Light" panose="020F0302020204030204" pitchFamily="34" charset="0"/>
                <a:cs typeface="Calibri Light" panose="020F0302020204030204" pitchFamily="34" charset="0"/>
              </a:rPr>
              <a:t>12 </a:t>
            </a:r>
            <a:r>
              <a:rPr lang="en-US" sz="3200" b="0" i="0" dirty="0">
                <a:effectLst/>
                <a:latin typeface="Calibri Light" panose="020F0302020204030204" pitchFamily="34" charset="0"/>
                <a:ea typeface="Calibri Light" panose="020F0302020204030204" pitchFamily="34" charset="0"/>
                <a:cs typeface="Calibri Light" panose="020F0302020204030204" pitchFamily="34" charset="0"/>
              </a:rPr>
              <a:t>Such people we command and urge in the Lord Jesus Christ to settle down and earn the food they eat.		(2 Thess. 3:6, 11-12)</a:t>
            </a:r>
            <a:endParaRPr lang="en-US" sz="3200" dirty="0">
              <a:latin typeface="Calibri Light" panose="020F0302020204030204" pitchFamily="34" charset="0"/>
              <a:ea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2219282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C9CF5A1-6561-E83F-D280-DDB54E3FFB2C}"/>
              </a:ext>
            </a:extLst>
          </p:cNvPr>
          <p:cNvSpPr>
            <a:spLocks noGrp="1"/>
          </p:cNvSpPr>
          <p:nvPr>
            <p:ph type="title"/>
          </p:nvPr>
        </p:nvSpPr>
        <p:spPr>
          <a:xfrm>
            <a:off x="685801" y="295835"/>
            <a:ext cx="10131425" cy="1062318"/>
          </a:xfrm>
        </p:spPr>
        <p:txBody>
          <a:bodyPr>
            <a:normAutofit/>
          </a:bodyPr>
          <a:lstStyle/>
          <a:p>
            <a:r>
              <a:rPr lang="en-US" sz="4400" dirty="0"/>
              <a:t>Too lazy!</a:t>
            </a:r>
          </a:p>
        </p:txBody>
      </p:sp>
      <p:sp>
        <p:nvSpPr>
          <p:cNvPr id="3" name="Content Placeholder 2">
            <a:extLst>
              <a:ext uri="{FF2B5EF4-FFF2-40B4-BE49-F238E27FC236}">
                <a16:creationId xmlns:a16="http://schemas.microsoft.com/office/drawing/2014/main" xmlns="" id="{307AFAE4-745C-B5C6-F4AD-79FCD0BB0C94}"/>
              </a:ext>
            </a:extLst>
          </p:cNvPr>
          <p:cNvSpPr>
            <a:spLocks noGrp="1"/>
          </p:cNvSpPr>
          <p:nvPr>
            <p:ph idx="1"/>
          </p:nvPr>
        </p:nvSpPr>
        <p:spPr>
          <a:xfrm>
            <a:off x="685801" y="1358153"/>
            <a:ext cx="10131425" cy="5204012"/>
          </a:xfrm>
        </p:spPr>
        <p:txBody>
          <a:bodyPr>
            <a:normAutofit/>
          </a:bodyPr>
          <a:lstStyle/>
          <a:p>
            <a:pPr algn="l"/>
            <a:r>
              <a:rPr lang="en-US" sz="2800" b="1" i="0" baseline="30000" dirty="0">
                <a:effectLst/>
                <a:latin typeface="+mj-lt"/>
              </a:rPr>
              <a:t>6 </a:t>
            </a:r>
            <a:r>
              <a:rPr lang="en-US" sz="2800" b="0" i="0" dirty="0">
                <a:effectLst/>
                <a:latin typeface="+mj-lt"/>
              </a:rPr>
              <a:t>Go to the ant, you </a:t>
            </a:r>
            <a:r>
              <a:rPr lang="en-US" sz="2800" b="0" i="0" dirty="0">
                <a:solidFill>
                  <a:srgbClr val="FFFF00"/>
                </a:solidFill>
                <a:effectLst/>
                <a:latin typeface="+mj-lt"/>
              </a:rPr>
              <a:t>sluggard</a:t>
            </a:r>
            <a:r>
              <a:rPr lang="en-US" sz="2800" b="0" i="0" dirty="0">
                <a:effectLst/>
                <a:latin typeface="+mj-lt"/>
              </a:rPr>
              <a:t>; consider its ways and be wise!</a:t>
            </a:r>
            <a:br>
              <a:rPr lang="en-US" sz="2800" b="0" i="0" dirty="0">
                <a:effectLst/>
                <a:latin typeface="+mj-lt"/>
              </a:rPr>
            </a:br>
            <a:r>
              <a:rPr lang="en-US" sz="2800" b="1" i="0" baseline="30000" dirty="0">
                <a:effectLst/>
                <a:latin typeface="+mj-lt"/>
              </a:rPr>
              <a:t>7 </a:t>
            </a:r>
            <a:r>
              <a:rPr lang="en-US" sz="2800" b="0" i="0" dirty="0">
                <a:effectLst/>
                <a:latin typeface="+mj-lt"/>
              </a:rPr>
              <a:t>It has no commander, no overseer or ruler,</a:t>
            </a:r>
            <a:br>
              <a:rPr lang="en-US" sz="2800" b="0" i="0" dirty="0">
                <a:effectLst/>
                <a:latin typeface="+mj-lt"/>
              </a:rPr>
            </a:br>
            <a:r>
              <a:rPr lang="en-US" sz="2800" b="1" i="0" baseline="30000" dirty="0">
                <a:effectLst/>
                <a:latin typeface="+mj-lt"/>
              </a:rPr>
              <a:t>8 </a:t>
            </a:r>
            <a:r>
              <a:rPr lang="en-US" sz="2800" b="0" i="0" dirty="0">
                <a:effectLst/>
                <a:latin typeface="+mj-lt"/>
              </a:rPr>
              <a:t>yet it stores its provisions in summer</a:t>
            </a:r>
            <a:r>
              <a:rPr lang="en-US" sz="2800" dirty="0">
                <a:latin typeface="+mj-lt"/>
              </a:rPr>
              <a:t> </a:t>
            </a:r>
            <a:r>
              <a:rPr lang="en-US" sz="2800" b="0" i="0" dirty="0">
                <a:effectLst/>
                <a:latin typeface="+mj-lt"/>
              </a:rPr>
              <a:t>and gathers its food at harvest. </a:t>
            </a:r>
            <a:r>
              <a:rPr lang="en-US" sz="2800" b="1" i="0" baseline="30000" dirty="0">
                <a:effectLst/>
                <a:latin typeface="+mj-lt"/>
              </a:rPr>
              <a:t>9 </a:t>
            </a:r>
            <a:r>
              <a:rPr lang="en-US" sz="2800" b="0" i="0" dirty="0">
                <a:effectLst/>
                <a:latin typeface="+mj-lt"/>
              </a:rPr>
              <a:t>How long will you lie there, you </a:t>
            </a:r>
            <a:r>
              <a:rPr lang="en-US" sz="2800" b="0" i="0" dirty="0">
                <a:solidFill>
                  <a:srgbClr val="FFFF00"/>
                </a:solidFill>
                <a:effectLst/>
                <a:latin typeface="+mj-lt"/>
              </a:rPr>
              <a:t>sluggard</a:t>
            </a:r>
            <a:r>
              <a:rPr lang="en-US" sz="2800" b="0" i="0" dirty="0">
                <a:effectLst/>
                <a:latin typeface="+mj-lt"/>
              </a:rPr>
              <a:t>?</a:t>
            </a:r>
            <a:r>
              <a:rPr lang="en-US" sz="2800" dirty="0">
                <a:latin typeface="+mj-lt"/>
              </a:rPr>
              <a:t>  </a:t>
            </a:r>
            <a:r>
              <a:rPr lang="en-US" sz="2800" b="0" i="0" dirty="0">
                <a:effectLst/>
                <a:latin typeface="+mj-lt"/>
              </a:rPr>
              <a:t>When will you get up from your </a:t>
            </a:r>
            <a:r>
              <a:rPr lang="en-US" sz="2800" b="0" i="0" dirty="0">
                <a:solidFill>
                  <a:srgbClr val="FFFF00"/>
                </a:solidFill>
                <a:effectLst/>
                <a:latin typeface="+mj-lt"/>
              </a:rPr>
              <a:t>sleep</a:t>
            </a:r>
            <a:r>
              <a:rPr lang="en-US" sz="2800" b="0" i="0" dirty="0">
                <a:effectLst/>
                <a:latin typeface="+mj-lt"/>
              </a:rPr>
              <a:t>? </a:t>
            </a:r>
            <a:r>
              <a:rPr lang="en-US" sz="2800" b="1" i="0" baseline="30000" dirty="0">
                <a:effectLst/>
                <a:latin typeface="+mj-lt"/>
              </a:rPr>
              <a:t>10 </a:t>
            </a:r>
            <a:r>
              <a:rPr lang="en-US" sz="2800" b="0" i="0" dirty="0">
                <a:effectLst/>
                <a:latin typeface="+mj-lt"/>
              </a:rPr>
              <a:t>A little sleep, a little slumber,</a:t>
            </a:r>
            <a:br>
              <a:rPr lang="en-US" sz="2800" b="0" i="0" dirty="0">
                <a:effectLst/>
                <a:latin typeface="+mj-lt"/>
              </a:rPr>
            </a:br>
            <a:r>
              <a:rPr lang="en-US" sz="2800" b="0" i="0" dirty="0">
                <a:effectLst/>
                <a:latin typeface="+mj-lt"/>
              </a:rPr>
              <a:t>    a little folding of the hands to rest— </a:t>
            </a:r>
            <a:r>
              <a:rPr lang="en-US" sz="2800" b="1" i="0" baseline="30000" dirty="0">
                <a:effectLst/>
                <a:latin typeface="+mj-lt"/>
              </a:rPr>
              <a:t>11 </a:t>
            </a:r>
            <a:r>
              <a:rPr lang="en-US" sz="2800" b="0" i="0" dirty="0">
                <a:effectLst/>
                <a:latin typeface="+mj-lt"/>
              </a:rPr>
              <a:t>and poverty will come on you like a thief</a:t>
            </a:r>
            <a:r>
              <a:rPr lang="en-US" sz="2800" dirty="0">
                <a:latin typeface="+mj-lt"/>
              </a:rPr>
              <a:t> </a:t>
            </a:r>
            <a:r>
              <a:rPr lang="en-US" sz="2800" b="0" i="0" dirty="0">
                <a:effectLst/>
                <a:latin typeface="+mj-lt"/>
              </a:rPr>
              <a:t>and scarcity like an armed man. 	(Prov. 6:6-11)</a:t>
            </a:r>
          </a:p>
          <a:p>
            <a:pPr algn="l"/>
            <a:endParaRPr lang="en-US" sz="2800" b="0" i="0" dirty="0">
              <a:effectLst/>
              <a:latin typeface="+mj-lt"/>
            </a:endParaRPr>
          </a:p>
          <a:p>
            <a:pPr algn="l"/>
            <a:r>
              <a:rPr lang="en-US" sz="3000" b="0" i="0" dirty="0">
                <a:effectLst/>
                <a:latin typeface="+mj-lt"/>
              </a:rPr>
              <a:t>If a man is </a:t>
            </a:r>
            <a:r>
              <a:rPr lang="en-US" sz="3000" b="0" i="0" dirty="0">
                <a:solidFill>
                  <a:srgbClr val="FFFF00"/>
                </a:solidFill>
                <a:effectLst/>
                <a:latin typeface="+mj-lt"/>
              </a:rPr>
              <a:t>lazy</a:t>
            </a:r>
            <a:r>
              <a:rPr lang="en-US" sz="3000" b="0" i="0" dirty="0">
                <a:effectLst/>
                <a:latin typeface="+mj-lt"/>
              </a:rPr>
              <a:t>, the rafters sag; if his hands are </a:t>
            </a:r>
            <a:r>
              <a:rPr lang="en-US" sz="3000" b="0" i="0" dirty="0">
                <a:solidFill>
                  <a:srgbClr val="FFFF00"/>
                </a:solidFill>
                <a:effectLst/>
                <a:latin typeface="+mj-lt"/>
              </a:rPr>
              <a:t>idle</a:t>
            </a:r>
            <a:r>
              <a:rPr lang="en-US" sz="3000" b="0" i="0" dirty="0">
                <a:effectLst/>
                <a:latin typeface="+mj-lt"/>
              </a:rPr>
              <a:t>, the house leaks. 	(Eccl. 10:18)</a:t>
            </a:r>
          </a:p>
          <a:p>
            <a:endParaRPr lang="en-US" dirty="0"/>
          </a:p>
        </p:txBody>
      </p:sp>
    </p:spTree>
    <p:extLst>
      <p:ext uri="{BB962C8B-B14F-4D97-AF65-F5344CB8AC3E}">
        <p14:creationId xmlns:p14="http://schemas.microsoft.com/office/powerpoint/2010/main" val="428864738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xmlns=""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TM03457452[[fn=Celestial]]</Template>
  <TotalTime>296</TotalTime>
  <Words>191</Words>
  <Application>Microsoft Office PowerPoint</Application>
  <PresentationFormat>Custom</PresentationFormat>
  <Paragraphs>55</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Celestial</vt:lpstr>
      <vt:lpstr>Why does the church struggle with corporate prayerlessness?</vt:lpstr>
      <vt:lpstr>Too busy!</vt:lpstr>
      <vt:lpstr>Too beat!  (Tired)</vt:lpstr>
      <vt:lpstr>Too comfortable! (blessed)</vt:lpstr>
      <vt:lpstr>Too guilty!  (Burdened)</vt:lpstr>
      <vt:lpstr>Too bothered!   (Anxious)</vt:lpstr>
      <vt:lpstr>Too big!  (self-Confident)</vt:lpstr>
      <vt:lpstr>Too bored!</vt:lpstr>
      <vt:lpstr>Too lazy!</vt:lpstr>
      <vt:lpstr>The problem:</vt:lpstr>
      <vt:lpstr>The peril:</vt:lpstr>
      <vt:lpstr>The prescription:</vt:lpstr>
      <vt:lpstr>Jesus set his priorities!</vt:lpstr>
      <vt:lpstr>Jesus knew the importance of seeking solitude!</vt:lpstr>
      <vt:lpstr>Jesus knew it was O.K. to say “no” sometimes!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does the church struggle with corporate prayerlessness?</dc:title>
  <dc:creator>Stephen Lindemuth</dc:creator>
  <cp:lastModifiedBy>LifeGate</cp:lastModifiedBy>
  <cp:revision>3</cp:revision>
  <dcterms:created xsi:type="dcterms:W3CDTF">2023-11-22T20:39:18Z</dcterms:created>
  <dcterms:modified xsi:type="dcterms:W3CDTF">2023-11-26T16:33:32Z</dcterms:modified>
</cp:coreProperties>
</file>